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6760" cy="125676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760" cy="1256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760" cy="536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760" cy="5367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760" cy="5367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Présentation de la solution technique et fonctionnelle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869440" y="6699240"/>
            <a:ext cx="384732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Arial"/>
              </a:rPr>
              <a:t>IT Consulting &amp; Development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1584000" y="251640"/>
            <a:ext cx="8278920" cy="8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600" spc="-1" strike="noStrike">
                <a:solidFill>
                  <a:srgbClr val="666666"/>
                </a:solidFill>
                <a:latin typeface="Arial"/>
                <a:ea typeface="DejaVu Sans"/>
              </a:rPr>
              <a:t>Projet 4 - </a:t>
            </a:r>
            <a:r>
              <a:rPr b="0" lang="fr-FR" sz="2600" spc="-1" strike="noStrike">
                <a:solidFill>
                  <a:srgbClr val="666666"/>
                </a:solidFill>
                <a:latin typeface="Arial"/>
                <a:ea typeface="Arial"/>
              </a:rPr>
              <a:t>Analysez les besoins de votre client pour son groupe de pizzeria</a:t>
            </a:r>
            <a:endParaRPr b="0" lang="fr-F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Contexte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6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fr-FR" sz="2600" spc="-1" strike="noStrike">
                <a:solidFill>
                  <a:srgbClr val="1c1c1c"/>
                </a:solidFill>
                <a:latin typeface="Arial"/>
                <a:ea typeface="DejaVu Sans"/>
              </a:rPr>
              <a:t>Le client</a:t>
            </a: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Améliorer la gestion d’OC Pizza, entreprise de vente de pizzas au vu de son extension, grâce à un système d’information qui couvre les différents besoins 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fr-FR" sz="2600" spc="-1" strike="noStrike">
                <a:solidFill>
                  <a:srgbClr val="1c1c1c"/>
                </a:solidFill>
                <a:latin typeface="Arial"/>
                <a:ea typeface="DejaVu Sans"/>
              </a:rPr>
              <a:t>Les objectifs</a:t>
            </a: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Proposer une solution qui permet d’être plus efficace dans la gestion des commandes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Suivre en temps réel les commandes passées et les stocks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Proposer un aide-mémoire aux cuisiniers pour les recettes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Proposer un site internet où le client pourra passer commande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fr-F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fr-F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Rappel des fonctionnalités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2160"/>
              </a:spcAft>
            </a:pPr>
            <a:r>
              <a:rPr b="1" lang="fr-FR" sz="2400" spc="-1" strike="noStrike">
                <a:solidFill>
                  <a:srgbClr val="1c1c1c"/>
                </a:solidFill>
                <a:latin typeface="Arial"/>
                <a:ea typeface="DejaVu Sans"/>
              </a:rPr>
              <a:t>Solution en deux parties :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Fonctionnalités clients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FR" sz="2050" spc="-1" strike="noStrike">
                <a:solidFill>
                  <a:srgbClr val="1c1c1c"/>
                </a:solidFill>
                <a:latin typeface="Arial"/>
                <a:ea typeface="DejaVu Sans"/>
              </a:rPr>
              <a:t>Le client peut consulter le catalogue sur le site, commander, payer, modifier ou annuler sa commande. Il peut émettre des suggestions et des avis.</a:t>
            </a:r>
            <a:endParaRPr b="0" lang="fr-FR" sz="20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Fonctionnalités internes à l’entreprise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FR" sz="2050" spc="-1" strike="noStrike">
                <a:solidFill>
                  <a:srgbClr val="1c1c1c"/>
                </a:solidFill>
                <a:latin typeface="Arial"/>
                <a:ea typeface="DejaVu Sans"/>
              </a:rPr>
              <a:t>Peuvent être propres à un ou plusieurs acteurs. Concernent l’administration du catalogue, l’enregistrement d’une commande ainsi que son suivi et son encaissement, la gestion des stocks, l’accès aux statistiques et aux recettes.</a:t>
            </a:r>
            <a:endParaRPr b="0" lang="fr-FR" sz="2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Les acteurs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54880" y="1728000"/>
            <a:ext cx="9176760" cy="48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>
              <a:lnSpc>
                <a:spcPct val="100000"/>
              </a:lnSpc>
              <a:spcAft>
                <a:spcPts val="2591"/>
              </a:spcAft>
            </a:pPr>
            <a:r>
              <a:rPr b="1" lang="fr-FR" sz="2600" spc="-1" strike="noStrike">
                <a:solidFill>
                  <a:srgbClr val="1c1c1c"/>
                </a:solidFill>
                <a:latin typeface="Arial"/>
                <a:ea typeface="DejaVu Sans"/>
              </a:rPr>
              <a:t>7 acteurs dont 5 représentés par le système :</a:t>
            </a:r>
            <a:endParaRPr b="0" lang="fr-FR" sz="2600" spc="-1" strike="noStrike">
              <a:latin typeface="Arial"/>
            </a:endParaRPr>
          </a:p>
          <a:p>
            <a:pPr marL="288000">
              <a:lnSpc>
                <a:spcPct val="100000"/>
              </a:lnSpc>
            </a:pP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Vendeur/Manager</a:t>
            </a:r>
            <a:endParaRPr b="0" lang="fr-FR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i="1" lang="fr-FR" sz="1600" spc="-1" strike="noStrike">
                <a:solidFill>
                  <a:srgbClr val="1c1c1c"/>
                </a:solidFill>
                <a:latin typeface="Arial"/>
                <a:ea typeface="DejaVu Sans"/>
              </a:rPr>
              <a:t>Responsable d’un point de vente, gère le fonctionnement au jour le jour</a:t>
            </a:r>
            <a:endParaRPr b="0" lang="fr-FR" sz="1600" spc="-1" strike="noStrike">
              <a:latin typeface="Arial"/>
            </a:endParaRPr>
          </a:p>
          <a:p>
            <a:pPr marL="288000">
              <a:lnSpc>
                <a:spcPct val="100000"/>
              </a:lnSpc>
            </a:pP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Cuisinier</a:t>
            </a:r>
            <a:endParaRPr b="0" lang="fr-FR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i="1" lang="fr-FR" sz="1550" spc="-1" strike="noStrike">
                <a:solidFill>
                  <a:srgbClr val="1c1c1c"/>
                </a:solidFill>
                <a:latin typeface="Arial"/>
                <a:ea typeface="DejaVu Sans"/>
              </a:rPr>
              <a:t>Prépare la commande</a:t>
            </a:r>
            <a:endParaRPr b="0" lang="fr-FR" sz="1550" spc="-1" strike="noStrike">
              <a:latin typeface="Arial"/>
            </a:endParaRPr>
          </a:p>
          <a:p>
            <a:pPr marL="288000">
              <a:lnSpc>
                <a:spcPct val="100000"/>
              </a:lnSpc>
            </a:pP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Livreur</a:t>
            </a:r>
            <a:endParaRPr b="0" lang="fr-FR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i="1" lang="fr-FR" sz="1500" spc="-1" strike="noStrike">
                <a:solidFill>
                  <a:srgbClr val="1c1c1c"/>
                </a:solidFill>
                <a:latin typeface="Arial"/>
                <a:ea typeface="DejaVu Sans"/>
              </a:rPr>
              <a:t>Livre la commande</a:t>
            </a:r>
            <a:endParaRPr b="0" lang="fr-FR" sz="1500" spc="-1" strike="noStrike">
              <a:latin typeface="Arial"/>
            </a:endParaRPr>
          </a:p>
          <a:p>
            <a:pPr marL="288000">
              <a:lnSpc>
                <a:spcPct val="100000"/>
              </a:lnSpc>
            </a:pP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Client</a:t>
            </a:r>
            <a:endParaRPr b="0" lang="fr-FR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i="1" lang="fr-FR" sz="1500" spc="-1" strike="noStrike">
                <a:solidFill>
                  <a:srgbClr val="1c1c1c"/>
                </a:solidFill>
                <a:latin typeface="Arial"/>
                <a:ea typeface="DejaVu Sans"/>
              </a:rPr>
              <a:t>Passe commande</a:t>
            </a:r>
            <a:endParaRPr b="0" lang="fr-FR" sz="1500" spc="-1" strike="noStrike">
              <a:latin typeface="Arial"/>
            </a:endParaRPr>
          </a:p>
          <a:p>
            <a:pPr marL="288000">
              <a:lnSpc>
                <a:spcPct val="100000"/>
              </a:lnSpc>
            </a:pP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Système bancaire</a:t>
            </a:r>
            <a:endParaRPr b="0" lang="fr-FR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i="1" lang="fr-FR" sz="1500" spc="-1" strike="noStrike">
                <a:solidFill>
                  <a:srgbClr val="1c1c1c"/>
                </a:solidFill>
                <a:latin typeface="Arial"/>
                <a:ea typeface="DejaVu Sans"/>
              </a:rPr>
              <a:t>Banque ou Paypal, effectue la transaction</a:t>
            </a:r>
            <a:endParaRPr b="0" lang="fr-FR" sz="15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endParaRPr b="0" lang="fr-FR" sz="15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b="0" lang="fr-FR" sz="1800" spc="-1" strike="noStrike">
                <a:solidFill>
                  <a:srgbClr val="1c1c1c"/>
                </a:solidFill>
                <a:latin typeface="Arial"/>
                <a:ea typeface="DejaVu Sans"/>
              </a:rPr>
              <a:t>* On considère qu’il y a un chef d’entreprise et potentiellement un technicien non représentés dans la solution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Système de notification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2591"/>
              </a:spcAft>
            </a:pP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La commande disposera de plusieurs statuts selon son état d’avancement, divisés en deux types :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871"/>
              </a:spcAft>
            </a:pPr>
            <a:r>
              <a:rPr b="1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Statut de paiement </a:t>
            </a: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: « Payée » ou « Non payée »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Statut d’avancement </a:t>
            </a: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: « En attente de préparation », « En cours de préparation », « Prête à être livrée »,  « En cours de livraison », « Livrée ».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 </a:t>
            </a:r>
            <a:endParaRPr b="0" lang="fr-F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Parcours de la commande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1 – </a:t>
            </a:r>
            <a:r>
              <a:rPr b="1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Enregistrement</a:t>
            </a: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 : la commande est enregistrée dans le système sur action du client (via le site web) ou du vendeur (téléphone ou sur place)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2 – </a:t>
            </a:r>
            <a:r>
              <a:rPr b="1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Détermination du lieu de production</a:t>
            </a: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 : déterminé par la géolocalisation ou par l’affluence, ou bien choisi par le client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3 – </a:t>
            </a:r>
            <a:r>
              <a:rPr b="1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Réception de la commande au restaurant choisi </a:t>
            </a: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: la commande est attribuée à un restaurant et est ajoutée à sa liste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4 – </a:t>
            </a:r>
            <a:r>
              <a:rPr b="1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Préparation</a:t>
            </a: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 : le cuisinier prépare la prochaine commande sur la liste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5 – </a:t>
            </a:r>
            <a:r>
              <a:rPr b="1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Livraison</a:t>
            </a: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 : le livreur est notifié par sa tablette de la prochaine commande à livrer</a:t>
            </a:r>
            <a:endParaRPr b="0" lang="fr-F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Parcours de la commande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23800" y="1554480"/>
            <a:ext cx="8710920" cy="49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Après réception par le restaurant choisi ou attribué, la commande est ajoutée à la liste des commandes à préparer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La commande est sélectionnée par le cuisinier, qui modifie son statut de « En attente de préparation » à  « En cours de préparation ». Désormais, le client ne peut plus modifier ou annuler sa commande.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Quand la commande est prête, il modifie son statut de « En cours de préparation » à « Prête à être livrée »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84"/>
              </a:spcBef>
              <a:spcAft>
                <a:spcPts val="58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Le livreur change le statut d’avancement « Prête à être livrée » à « En cours de livraison »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84"/>
              </a:spcBef>
              <a:spcAft>
                <a:spcPts val="58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Si la commande n’a pas le statut de paiement « Payée », le livreur encaisse la commande et met à jour le statut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Le livreur livre la commande et modifie le statut d’avancement de « En cours de livraison » à « Livrée »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 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Le client peut désormais noter le service sur le site web.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Proposition de la réalisation technique de la solution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Les choix qui ont motivé nos propositions ont été faits sur plusieurs critères :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417"/>
              </a:spcAft>
              <a:buClr>
                <a:srgbClr val="1c1c1c"/>
              </a:buClr>
              <a:buFont typeface="Symbol"/>
              <a:buChar char=""/>
            </a:pPr>
            <a:r>
              <a:rPr b="0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Simplicité d’utilisation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417"/>
              </a:spcAft>
              <a:buClr>
                <a:srgbClr val="1c1c1c"/>
              </a:buClr>
              <a:buFont typeface="Symbol"/>
              <a:buChar char=""/>
            </a:pPr>
            <a:r>
              <a:rPr b="0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Rapidité de mise en œuvre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417"/>
              </a:spcAft>
              <a:buClr>
                <a:srgbClr val="1c1c1c"/>
              </a:buClr>
              <a:buFont typeface="Symbol"/>
              <a:buChar char=""/>
            </a:pPr>
            <a:r>
              <a:rPr b="0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Limitation des coûts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4"/>
              </a:spcBef>
              <a:spcAft>
                <a:spcPts val="2438"/>
              </a:spcAft>
            </a:pPr>
            <a:r>
              <a:rPr b="0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Découpable en plusieurs parties :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- </a:t>
            </a:r>
            <a:r>
              <a:rPr b="1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Backend</a:t>
            </a:r>
            <a:r>
              <a:rPr b="0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 : Python, Django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- </a:t>
            </a:r>
            <a:r>
              <a:rPr b="1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Base de donnée</a:t>
            </a:r>
            <a:r>
              <a:rPr b="0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 : Postgres SQL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- </a:t>
            </a:r>
            <a:r>
              <a:rPr b="1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Frontend</a:t>
            </a:r>
            <a:r>
              <a:rPr b="0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 : Angular 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- </a:t>
            </a:r>
            <a:r>
              <a:rPr b="1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Application mobile sur tablette</a:t>
            </a:r>
            <a:r>
              <a:rPr b="0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 : Android 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Application>LibreOffice/6.3.3.2$Windows_X86_64 LibreOffice_project/a64200df03143b798afd1ec74a12ab50359878ed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2019-11-15T14:11:13Z</dcterms:created>
  <dc:creator/>
  <dc:description/>
  <dc:language>fr-FR</dc:language>
  <cp:lastModifiedBy/>
  <dcterms:modified xsi:type="dcterms:W3CDTF">2019-12-20T11:35:17Z</dcterms:modified>
  <cp:revision>35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Personnalisé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7</vt:i4>
  </property>
</Properties>
</file>