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508" r:id="rId2"/>
    <p:sldId id="939" r:id="rId3"/>
    <p:sldId id="942" r:id="rId4"/>
    <p:sldId id="943" r:id="rId5"/>
    <p:sldId id="940" r:id="rId6"/>
    <p:sldId id="941" r:id="rId7"/>
    <p:sldId id="945" r:id="rId8"/>
    <p:sldId id="946" r:id="rId9"/>
    <p:sldId id="947" r:id="rId10"/>
    <p:sldId id="948" r:id="rId11"/>
    <p:sldId id="949" r:id="rId12"/>
    <p:sldId id="951" r:id="rId13"/>
    <p:sldId id="953" r:id="rId14"/>
    <p:sldId id="952" r:id="rId15"/>
    <p:sldId id="954" r:id="rId16"/>
    <p:sldId id="956" r:id="rId17"/>
    <p:sldId id="950" r:id="rId18"/>
    <p:sldId id="958" r:id="rId19"/>
    <p:sldId id="944" r:id="rId20"/>
    <p:sldId id="938" r:id="rId21"/>
  </p:sldIdLst>
  <p:sldSz cx="12188825" cy="6858000"/>
  <p:notesSz cx="6858000" cy="97377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609493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1218987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82848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2437973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3047467" algn="l" defTabSz="609493" rtl="0" eaLnBrk="1" latinLnBrk="0" hangingPunct="1"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3656960" algn="l" defTabSz="609493" rtl="0" eaLnBrk="1" latinLnBrk="0" hangingPunct="1"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4266453" algn="l" defTabSz="609493" rtl="0" eaLnBrk="1" latinLnBrk="0" hangingPunct="1"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4875947" algn="l" defTabSz="609493" rtl="0" eaLnBrk="1" latinLnBrk="0" hangingPunct="1">
      <a:defRPr sz="32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Schlüter" initials="P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96B"/>
    <a:srgbClr val="000000"/>
    <a:srgbClr val="0079A4"/>
    <a:srgbClr val="0E74A8"/>
    <a:srgbClr val="FFFFFF"/>
    <a:srgbClr val="00486C"/>
    <a:srgbClr val="ECF1F7"/>
    <a:srgbClr val="80ADCE"/>
    <a:srgbClr val="0185AC"/>
    <a:srgbClr val="C9D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0" autoAdjust="0"/>
    <p:restoredTop sz="87755" autoAdjust="0"/>
  </p:normalViewPr>
  <p:slideViewPr>
    <p:cSldViewPr snapToObjects="1">
      <p:cViewPr varScale="1">
        <p:scale>
          <a:sx n="84" d="100"/>
          <a:sy n="84" d="100"/>
        </p:scale>
        <p:origin x="216" y="2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3" d="100"/>
          <a:sy n="93" d="100"/>
        </p:scale>
        <p:origin x="37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 eaLnBrk="1" hangingPunct="1"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432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 eaLnBrk="1" hangingPunct="1">
              <a:defRPr sz="1100">
                <a:cs typeface="Arial" charset="0"/>
              </a:defRPr>
            </a:lvl1pPr>
          </a:lstStyle>
          <a:p>
            <a:fld id="{1757118F-3F10-F649-BA58-7DE3E732BAD1}" type="datetimeFigureOut">
              <a:rPr lang="de-DE"/>
              <a:pPr/>
              <a:t>29.08.18</a:t>
            </a:fld>
            <a:endParaRPr lang="de-D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0525"/>
            <a:ext cx="29448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 eaLnBrk="1" hangingPunct="1"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280525"/>
            <a:ext cx="294322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 eaLnBrk="1" hangingPunct="1">
              <a:defRPr sz="1100">
                <a:cs typeface="Arial" charset="0"/>
              </a:defRPr>
            </a:lvl1pPr>
          </a:lstStyle>
          <a:p>
            <a:fld id="{A5D06775-74DF-FC46-B5E2-CB8A17DF7BC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068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>
            <a:lvl1pPr defTabSz="874713"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>
            <a:lvl1pPr algn="r" defTabSz="874713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fld id="{DAC393F6-7E5B-8049-9E00-B79F4A187F52}" type="datetimeFigureOut">
              <a:rPr lang="de-DE"/>
              <a:pPr/>
              <a:t>29.08.18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5738" y="731838"/>
            <a:ext cx="6488112" cy="3649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624388"/>
            <a:ext cx="54864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2503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9" tIns="47414" rIns="94829" bIns="47414" numCol="1" anchor="b" anchorCtr="0" compatLnSpc="1">
            <a:prstTxWarp prst="textNoShape">
              <a:avLst/>
            </a:prstTxWarp>
          </a:bodyPr>
          <a:lstStyle>
            <a:lvl1pPr defTabSz="874713"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92503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9" tIns="47414" rIns="94829" bIns="47414" numCol="1" anchor="b" anchorCtr="0" compatLnSpc="1">
            <a:prstTxWarp prst="textNoShape">
              <a:avLst/>
            </a:prstTxWarp>
          </a:bodyPr>
          <a:lstStyle>
            <a:lvl1pPr algn="r" defTabSz="874713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fld id="{BFB4CC8F-3962-9E4D-8030-98810FE584D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761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85738" y="731838"/>
            <a:ext cx="6488112" cy="3649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sz="1800">
              <a:latin typeface="Myriad Pro" charset="0"/>
              <a:ea typeface="MS PGothic" charset="0"/>
              <a:cs typeface="Arial" charset="0"/>
            </a:endParaRPr>
          </a:p>
        </p:txBody>
      </p:sp>
      <p:sp>
        <p:nvSpPr>
          <p:cNvPr id="81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713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defTabSz="874713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defTabSz="874713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defTabSz="874713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defTabSz="874713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8747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fld id="{43BFE93A-08E3-AB4D-A668-D09B797477AB}" type="slidenum">
              <a:rPr lang="de-DE">
                <a:cs typeface="Arial" charset="0"/>
              </a:rPr>
              <a:pPr/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5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8"/>
          <p:cNvSpPr>
            <a:spLocks noGrp="1"/>
          </p:cNvSpPr>
          <p:nvPr>
            <p:ph type="title" hasCustomPrompt="1"/>
          </p:nvPr>
        </p:nvSpPr>
        <p:spPr>
          <a:xfrm>
            <a:off x="538872" y="1958580"/>
            <a:ext cx="5616624" cy="463877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de-DE" dirty="0"/>
              <a:t>Mastertitelformat 40Pt </a:t>
            </a:r>
            <a:r>
              <a:rPr lang="de-DE" dirty="0" err="1"/>
              <a:t>Myriad</a:t>
            </a:r>
            <a:r>
              <a:rPr lang="de-DE" dirty="0"/>
              <a:t> Pro </a:t>
            </a:r>
            <a:r>
              <a:rPr lang="de-DE" dirty="0" err="1"/>
              <a:t>semibold</a:t>
            </a:r>
            <a:br>
              <a:rPr lang="de-DE" dirty="0"/>
            </a:br>
            <a:r>
              <a:rPr lang="de-DE" dirty="0"/>
              <a:t>Company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863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" userDrawn="1">
          <p15:clr>
            <a:srgbClr val="FBAE40"/>
          </p15:clr>
        </p15:guide>
        <p15:guide id="2" pos="7338" userDrawn="1">
          <p15:clr>
            <a:srgbClr val="FBAE40"/>
          </p15:clr>
        </p15:guide>
        <p15:guide id="3" orient="horz" pos="3974" userDrawn="1">
          <p15:clr>
            <a:srgbClr val="FBAE40"/>
          </p15:clr>
        </p15:guide>
        <p15:guide id="4" pos="34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1338" y="1916832"/>
            <a:ext cx="11107738" cy="4404593"/>
          </a:xfrm>
          <a:prstGeom prst="rect">
            <a:avLst/>
          </a:prstGeom>
        </p:spPr>
        <p:txBody>
          <a:bodyPr>
            <a:normAutofit/>
          </a:bodyPr>
          <a:lstStyle>
            <a:lvl1pPr marL="457120" indent="-457120">
              <a:spcAft>
                <a:spcPts val="600"/>
              </a:spcAft>
              <a:buClr>
                <a:srgbClr val="0096B8"/>
              </a:buClr>
              <a:buFont typeface="Wingdings" charset="2"/>
              <a:buChar char="§"/>
              <a:defRPr sz="1600" b="0" i="0" baseline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 marL="2742720" marR="0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de-DE" dirty="0"/>
              <a:t>Mastertextformat 16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1"/>
            <a:r>
              <a:rPr lang="de-DE" dirty="0"/>
              <a:t>Zweite Ebene 24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2"/>
            <a:r>
              <a:rPr lang="de-DE" dirty="0"/>
              <a:t>Dritte Ebene 22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3"/>
            <a:r>
              <a:rPr lang="de-DE" dirty="0"/>
              <a:t>Vierte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marL="2742720" marR="0" lvl="4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4"/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0" hasCustomPrompt="1"/>
          </p:nvPr>
        </p:nvSpPr>
        <p:spPr>
          <a:xfrm>
            <a:off x="541338" y="548680"/>
            <a:ext cx="9009458" cy="540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ysClr val="windowText" lastClr="000000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pPr lvl="0"/>
            <a:r>
              <a:rPr lang="de-DE" dirty="0"/>
              <a:t>Mastertextformat bearbeiten 32 Pt </a:t>
            </a:r>
            <a:r>
              <a:rPr lang="de-DE" dirty="0" err="1"/>
              <a:t>Myriad</a:t>
            </a:r>
            <a:r>
              <a:rPr lang="de-DE" dirty="0"/>
              <a:t> Pro </a:t>
            </a:r>
            <a:r>
              <a:rPr lang="de-DE" dirty="0" err="1"/>
              <a:t>semibold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9124" y="533400"/>
            <a:ext cx="123995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6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1338" y="1916832"/>
            <a:ext cx="5040000" cy="4404593"/>
          </a:xfrm>
          <a:prstGeom prst="rect">
            <a:avLst/>
          </a:prstGeom>
        </p:spPr>
        <p:txBody>
          <a:bodyPr>
            <a:normAutofit/>
          </a:bodyPr>
          <a:lstStyle>
            <a:lvl1pPr marL="457120" indent="-457120">
              <a:spcAft>
                <a:spcPts val="600"/>
              </a:spcAft>
              <a:buClr>
                <a:srgbClr val="0096B8"/>
              </a:buClr>
              <a:buFont typeface="Wingdings" charset="2"/>
              <a:buChar char="§"/>
              <a:defRPr sz="1600" b="0" i="0" baseline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 marL="2742720" marR="0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de-DE" dirty="0"/>
              <a:t>Mastertextformat 16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1"/>
            <a:r>
              <a:rPr lang="de-DE" dirty="0"/>
              <a:t>Zweite Ebene 24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2"/>
            <a:r>
              <a:rPr lang="de-DE" dirty="0"/>
              <a:t>Dritte Ebene 22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3"/>
            <a:r>
              <a:rPr lang="de-DE" dirty="0"/>
              <a:t>Vierte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marL="2742720" marR="0" lvl="4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4"/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0" hasCustomPrompt="1"/>
          </p:nvPr>
        </p:nvSpPr>
        <p:spPr>
          <a:xfrm>
            <a:off x="541338" y="548680"/>
            <a:ext cx="9009458" cy="540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ysClr val="windowText" lastClr="000000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pPr lvl="0"/>
            <a:r>
              <a:rPr lang="de-DE" dirty="0"/>
              <a:t>Mastertextformat bearbeiten 32 Pt </a:t>
            </a:r>
            <a:r>
              <a:rPr lang="de-DE" dirty="0" err="1"/>
              <a:t>Myriad</a:t>
            </a:r>
            <a:r>
              <a:rPr lang="de-DE" dirty="0"/>
              <a:t> Pro </a:t>
            </a:r>
            <a:r>
              <a:rPr lang="de-DE" dirty="0" err="1"/>
              <a:t>semibold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9124" y="533400"/>
            <a:ext cx="1239951" cy="504056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C3F27EF-109F-B942-87EB-8219131F833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967371" y="1916831"/>
            <a:ext cx="5040000" cy="4404593"/>
          </a:xfrm>
          <a:prstGeom prst="rect">
            <a:avLst/>
          </a:prstGeom>
        </p:spPr>
        <p:txBody>
          <a:bodyPr>
            <a:normAutofit/>
          </a:bodyPr>
          <a:lstStyle>
            <a:lvl1pPr marL="457120" indent="-457120">
              <a:spcAft>
                <a:spcPts val="600"/>
              </a:spcAft>
              <a:buClr>
                <a:srgbClr val="0096B8"/>
              </a:buClr>
              <a:buFont typeface="Wingdings" charset="2"/>
              <a:buChar char="§"/>
              <a:defRPr sz="1600" b="0" i="0" baseline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 marL="2742720" marR="0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de-DE" dirty="0"/>
              <a:t>Mastertextformat 16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1"/>
            <a:r>
              <a:rPr lang="de-DE" dirty="0"/>
              <a:t>Zweite Ebene 24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2"/>
            <a:r>
              <a:rPr lang="de-DE" dirty="0"/>
              <a:t>Dritte Ebene 22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3"/>
            <a:r>
              <a:rPr lang="de-DE" dirty="0"/>
              <a:t>Vierte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marL="2742720" marR="0" lvl="4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494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541338" y="2284879"/>
            <a:ext cx="5181351" cy="3756025"/>
          </a:xfrm>
          <a:prstGeom prst="rect">
            <a:avLst/>
          </a:prstGeom>
        </p:spPr>
        <p:txBody>
          <a:bodyPr>
            <a:normAutofit/>
          </a:bodyPr>
          <a:lstStyle>
            <a:lvl1pPr marL="457120" indent="-457120">
              <a:spcAft>
                <a:spcPts val="600"/>
              </a:spcAft>
              <a:buClr>
                <a:srgbClr val="0096B8"/>
              </a:buClr>
              <a:buFont typeface="Wingdings" charset="2"/>
              <a:buChar char="§"/>
              <a:defRPr sz="1600" b="0" i="0" baseline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rgbClr val="0096B8"/>
              </a:buClr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 marL="2742720" marR="0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 sz="1600" b="0" i="0">
                <a:solidFill>
                  <a:srgbClr val="000000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de-DE" dirty="0"/>
              <a:t>Mastertextformat 16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1"/>
            <a:r>
              <a:rPr lang="de-DE" dirty="0"/>
              <a:t>Zweite Ebene 24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2"/>
            <a:r>
              <a:rPr lang="de-DE" dirty="0"/>
              <a:t>Dritte Ebene 22 Pt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3"/>
            <a:r>
              <a:rPr lang="de-DE" dirty="0"/>
              <a:t>Vierte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marL="2742720" marR="0" lvl="4" indent="-304747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6B8"/>
              </a:buClr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21 </a:t>
            </a:r>
            <a:r>
              <a:rPr lang="de-DE" dirty="0" err="1"/>
              <a:t>Myriad</a:t>
            </a:r>
            <a:r>
              <a:rPr lang="de-DE" dirty="0"/>
              <a:t> Pro Light</a:t>
            </a:r>
          </a:p>
          <a:p>
            <a:pPr lvl="4"/>
            <a:endParaRPr lang="de-DE" dirty="0"/>
          </a:p>
        </p:txBody>
      </p:sp>
      <p:sp>
        <p:nvSpPr>
          <p:cNvPr id="9" name="Inhaltsplatzhalter 14"/>
          <p:cNvSpPr>
            <a:spLocks noGrp="1"/>
          </p:cNvSpPr>
          <p:nvPr>
            <p:ph sz="quarter" idx="10" hasCustomPrompt="1"/>
          </p:nvPr>
        </p:nvSpPr>
        <p:spPr>
          <a:xfrm>
            <a:off x="541338" y="533400"/>
            <a:ext cx="5181351" cy="1620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ysClr val="windowText" lastClr="000000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pPr lvl="0"/>
            <a:r>
              <a:rPr lang="de-DE" dirty="0"/>
              <a:t>Mastertextformat bearbeiten 32 Pt </a:t>
            </a:r>
            <a:r>
              <a:rPr lang="de-DE" dirty="0" err="1"/>
              <a:t>Myriad</a:t>
            </a:r>
            <a:r>
              <a:rPr lang="de-DE" dirty="0"/>
              <a:t> Pro </a:t>
            </a:r>
            <a:r>
              <a:rPr lang="de-DE" dirty="0" err="1"/>
              <a:t>semibold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6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1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1" dirty="0">
              <a:latin typeface="Myriad Pro Semibold" charset="0"/>
              <a:ea typeface="Myriad Pro Semibold" charset="0"/>
              <a:cs typeface="Myriad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hit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88825" cy="6768269"/>
          </a:xfrm>
          <a:prstGeom prst="rect">
            <a:avLst/>
          </a:prstGeom>
          <a:solidFill>
            <a:srgbClr val="EC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algn="ctr"/>
            <a:endParaRPr lang="de-DE" sz="1600" dirty="0">
              <a:solidFill>
                <a:srgbClr val="000000"/>
              </a:solidFill>
              <a:latin typeface="Myriad Pro Light" charset="0"/>
              <a:ea typeface="Myriad Pro Light" charset="0"/>
              <a:cs typeface="Myriad Pro Light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9124" y="533400"/>
            <a:ext cx="1239951" cy="5040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6768000"/>
            <a:ext cx="12188825" cy="90000"/>
          </a:xfrm>
          <a:prstGeom prst="rect">
            <a:avLst/>
          </a:prstGeom>
          <a:solidFill>
            <a:srgbClr val="01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1" dirty="0">
              <a:latin typeface="Myriad Pro Semibold" charset="0"/>
              <a:ea typeface="Myriad Pro Semibold" charset="0"/>
              <a:cs typeface="Myriad Pro Semi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2" r:id="rId2"/>
    <p:sldLayoutId id="2147484136" r:id="rId3"/>
    <p:sldLayoutId id="2147484133" r:id="rId4"/>
    <p:sldLayoutId id="2147484131" r:id="rId5"/>
    <p:sldLayoutId id="2147484135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700" kern="1200" dirty="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9493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1218987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82848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2437973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457120" indent="-45712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990427" indent="-38093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523733" indent="-3047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133227" indent="-3047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42720" indent="-3047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7338" userDrawn="1">
          <p15:clr>
            <a:srgbClr val="F26B43"/>
          </p15:clr>
        </p15:guide>
        <p15:guide id="3" pos="341" userDrawn="1">
          <p15:clr>
            <a:srgbClr val="F26B43"/>
          </p15:clr>
        </p15:guide>
        <p15:guide id="4" orient="horz" pos="3982" userDrawn="1">
          <p15:clr>
            <a:srgbClr val="F26B43"/>
          </p15:clr>
        </p15:guide>
        <p15:guide id="5" orient="horz" pos="16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mbostock/4063269" TargetMode="External"/><Relationship Id="rId2" Type="http://schemas.openxmlformats.org/officeDocument/2006/relationships/hyperlink" Target="https://bl.ocks.org/mbostoc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mbostock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ppelia.io/2016/01/from-zero-to-d3/" TargetMode="External"/><Relationship Id="rId4" Type="http://schemas.openxmlformats.org/officeDocument/2006/relationships/hyperlink" Target="https://bost.ocks.org/mike/sanke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ost.ocks.org/mike/sanke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Untertitel 3"/>
          <p:cNvSpPr>
            <a:spLocks noGrp="1"/>
          </p:cNvSpPr>
          <p:nvPr>
            <p:ph type="subTitle" idx="4294967295"/>
          </p:nvPr>
        </p:nvSpPr>
        <p:spPr>
          <a:xfrm>
            <a:off x="541338" y="4166963"/>
            <a:ext cx="8505402" cy="2286373"/>
          </a:xfrm>
          <a:prstGeom prst="rect">
            <a:avLst/>
          </a:prstGeom>
        </p:spPr>
        <p:txBody>
          <a:bodyPr anchor="b"/>
          <a:lstStyle/>
          <a:p>
            <a:pPr marL="0" indent="0">
              <a:buNone/>
            </a:pPr>
            <a:r>
              <a:rPr lang="de-DE" sz="4000" b="1" dirty="0" err="1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Using</a:t>
            </a:r>
            <a:r>
              <a:rPr lang="de-DE" sz="4000" b="1" dirty="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 D3.js </a:t>
            </a:r>
            <a:r>
              <a:rPr lang="de-DE" sz="4000" b="1" dirty="0" err="1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to</a:t>
            </a:r>
            <a:r>
              <a:rPr lang="de-DE" sz="4000" b="1" dirty="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 </a:t>
            </a:r>
            <a:r>
              <a:rPr lang="de-DE" sz="4000" b="1" dirty="0" err="1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create</a:t>
            </a:r>
            <a:r>
              <a:rPr lang="de-DE" sz="4000" b="1" dirty="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 </a:t>
            </a:r>
            <a:r>
              <a:rPr lang="de-DE" sz="4000" b="1" dirty="0" err="1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data</a:t>
            </a:r>
            <a:r>
              <a:rPr lang="de-DE" sz="4000" b="1" dirty="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 </a:t>
            </a:r>
            <a:r>
              <a:rPr lang="de-DE" sz="4000" b="1" dirty="0" err="1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visualisations</a:t>
            </a:r>
            <a:endParaRPr lang="de-DE" sz="4000" dirty="0">
              <a:solidFill>
                <a:srgbClr val="000000"/>
              </a:solidFill>
              <a:latin typeface="Myriad Pro Light" charset="0"/>
              <a:ea typeface="Myriad Pro Light" charset="0"/>
              <a:cs typeface="Myriad Pro Light" charset="0"/>
            </a:endParaRPr>
          </a:p>
        </p:txBody>
      </p:sp>
      <p:sp>
        <p:nvSpPr>
          <p:cNvPr id="3" name="Untertitel 3"/>
          <p:cNvSpPr txBox="1">
            <a:spLocks/>
          </p:cNvSpPr>
          <p:nvPr/>
        </p:nvSpPr>
        <p:spPr>
          <a:xfrm>
            <a:off x="9438447" y="5949280"/>
            <a:ext cx="2304256" cy="504056"/>
          </a:xfrm>
          <a:prstGeom prst="rect">
            <a:avLst/>
          </a:prstGeom>
        </p:spPr>
        <p:txBody>
          <a:bodyPr anchor="b"/>
          <a:lstStyle>
            <a:lvl1pPr marL="457120" indent="-45712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990427" indent="-38093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523733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133227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000">
                <a:solidFill>
                  <a:srgbClr val="0E74A8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30/08/2018</a:t>
            </a:r>
            <a:endParaRPr lang="de-DE" sz="2000" dirty="0">
              <a:solidFill>
                <a:srgbClr val="000000"/>
              </a:solidFill>
              <a:latin typeface="Myriad Pro Semibold" charset="0"/>
              <a:ea typeface="Myriad Pro Semibold" charset="0"/>
              <a:cs typeface="Myriad Pro Semibold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444" y="836712"/>
            <a:ext cx="4516380" cy="3716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7F589B-682F-1140-932A-1661A2007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494" y="3636169"/>
            <a:ext cx="2032000" cy="9652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B5DB-092F-184E-9077-5D759BEF63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Changing the appearance of circles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7DB57A-1265-A046-B3FF-A2997E36DFA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67413" y="2534846"/>
            <a:ext cx="5040312" cy="3167845"/>
          </a:xfrm>
        </p:spPr>
      </p:pic>
    </p:spTree>
    <p:extLst>
      <p:ext uri="{BB962C8B-B14F-4D97-AF65-F5344CB8AC3E}">
        <p14:creationId xmlns:p14="http://schemas.microsoft.com/office/powerpoint/2010/main" val="251184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D18260-D0A7-AD4E-A2B5-0FC3B27C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1229706"/>
            <a:ext cx="4045923" cy="509171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320C-9C3B-2E42-9AD1-2866933A0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d3 version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3DBCCB-C867-5240-9A87-D22F638C0C7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67413" y="2512787"/>
            <a:ext cx="5040312" cy="3211963"/>
          </a:xfrm>
        </p:spPr>
      </p:pic>
    </p:spTree>
    <p:extLst>
      <p:ext uri="{BB962C8B-B14F-4D97-AF65-F5344CB8AC3E}">
        <p14:creationId xmlns:p14="http://schemas.microsoft.com/office/powerpoint/2010/main" val="176186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D8A4-05CA-0043-A284-02644B75175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549275"/>
            <a:ext cx="9009063" cy="5397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yriad Pro" panose="020B0503030403020204" pitchFamily="34" charset="0"/>
              </a:rPr>
              <a:t>A bit of D3 ‘fun’</a:t>
            </a:r>
          </a:p>
        </p:txBody>
      </p:sp>
    </p:spTree>
    <p:extLst>
      <p:ext uri="{BB962C8B-B14F-4D97-AF65-F5344CB8AC3E}">
        <p14:creationId xmlns:p14="http://schemas.microsoft.com/office/powerpoint/2010/main" val="403139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527B1-409B-A94E-BAEE-C622A450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42" y="1916831"/>
            <a:ext cx="4605347" cy="40428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A4AD-DF4A-A94A-9745-555E77DCE8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Adjusted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5453-91F6-E24E-B883-712AD578477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65ECEB-5F32-ED49-A870-3FDFD2581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38" y="2720577"/>
            <a:ext cx="5040312" cy="279638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18C-6FCC-9440-8F22-A96C00A914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Conditionally changing the stroke </a:t>
            </a:r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C3E2C4-B22A-7D44-8BB9-F2A225E9A12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67413" y="2508841"/>
            <a:ext cx="5040312" cy="3219855"/>
          </a:xfrm>
        </p:spPr>
      </p:pic>
    </p:spTree>
    <p:extLst>
      <p:ext uri="{BB962C8B-B14F-4D97-AF65-F5344CB8AC3E}">
        <p14:creationId xmlns:p14="http://schemas.microsoft.com/office/powerpoint/2010/main" val="77368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1DC06D-5EC9-5F47-A47C-8ABA0C85D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38" y="2191387"/>
            <a:ext cx="5040312" cy="38547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2D1B-FEEE-C341-A8A1-0A2D89D90B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Adding tool tips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0A0036-049D-FF4C-B2B2-87A1F1B315E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67413" y="2515876"/>
            <a:ext cx="5040312" cy="3205786"/>
          </a:xfrm>
        </p:spPr>
      </p:pic>
    </p:spTree>
    <p:extLst>
      <p:ext uri="{BB962C8B-B14F-4D97-AF65-F5344CB8AC3E}">
        <p14:creationId xmlns:p14="http://schemas.microsoft.com/office/powerpoint/2010/main" val="231563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04ACD-54F1-1F4D-85A2-FFF12E98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 axes have a</a:t>
            </a:r>
          </a:p>
          <a:p>
            <a:pPr lvl="1"/>
            <a:r>
              <a:rPr lang="en-US" dirty="0"/>
              <a:t>Domain</a:t>
            </a:r>
          </a:p>
          <a:p>
            <a:pPr lvl="2"/>
            <a:r>
              <a:rPr lang="en-US" dirty="0"/>
              <a:t>The values it is capable of representing</a:t>
            </a:r>
          </a:p>
          <a:p>
            <a:pPr lvl="1"/>
            <a:r>
              <a:rPr lang="en-US" dirty="0"/>
              <a:t>Range</a:t>
            </a:r>
          </a:p>
          <a:p>
            <a:pPr lvl="2"/>
            <a:r>
              <a:rPr lang="en-US" dirty="0"/>
              <a:t>Begin and end point of axis line within the </a:t>
            </a:r>
            <a:r>
              <a:rPr lang="en-US" dirty="0" err="1"/>
              <a:t>svg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9DC2-6B1F-1F44-B71E-E6B6547819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D3 axes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6130-ACE2-8648-9F1F-2DB9673D3E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11116-96A2-FE4B-95D9-9B5CC754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60" y="1916113"/>
            <a:ext cx="3442267" cy="440531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3649-9B3A-2649-86F3-CF28BCA860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Transformations / Interactivity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04657D-05BD-664A-94A1-F256D794F3F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67413" y="2481276"/>
            <a:ext cx="5040312" cy="3274985"/>
          </a:xfrm>
        </p:spPr>
      </p:pic>
    </p:spTree>
    <p:extLst>
      <p:ext uri="{BB962C8B-B14F-4D97-AF65-F5344CB8AC3E}">
        <p14:creationId xmlns:p14="http://schemas.microsoft.com/office/powerpoint/2010/main" val="27689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DB5E4-C79C-0A4E-807C-77E03896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Lot’s of templates available</a:t>
            </a:r>
          </a:p>
          <a:p>
            <a:pPr lvl="1"/>
            <a:r>
              <a:rPr lang="en-US" dirty="0">
                <a:hlinkClick r:id="rId2"/>
              </a:rPr>
              <a:t>https://bl.ocks.org/mbostock</a:t>
            </a:r>
            <a:endParaRPr lang="en-US" dirty="0"/>
          </a:p>
          <a:p>
            <a:pPr lvl="1"/>
            <a:endParaRPr lang="en-US" dirty="0"/>
          </a:p>
          <a:p>
            <a:pPr marL="609494" lvl="1" indent="0">
              <a:buNone/>
            </a:pPr>
            <a:endParaRPr lang="en-US" dirty="0"/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Look for template that looks like something you want to achieve</a:t>
            </a:r>
          </a:p>
          <a:p>
            <a:pPr lvl="2"/>
            <a:r>
              <a:rPr lang="en-US" dirty="0">
                <a:hlinkClick r:id="rId3"/>
              </a:rPr>
              <a:t>https://bl.ocks.org/mbostock/4063269</a:t>
            </a:r>
            <a:endParaRPr lang="en-US" dirty="0"/>
          </a:p>
          <a:p>
            <a:pPr lvl="1"/>
            <a:r>
              <a:rPr lang="en-US" dirty="0"/>
              <a:t>Recreate original to rule out any errors</a:t>
            </a:r>
          </a:p>
          <a:p>
            <a:pPr lvl="1"/>
            <a:r>
              <a:rPr lang="en-US" dirty="0"/>
              <a:t>Check the input data, adjust yours as much as possible</a:t>
            </a:r>
          </a:p>
          <a:p>
            <a:pPr lvl="1"/>
            <a:r>
              <a:rPr lang="en-US" dirty="0"/>
              <a:t>Add additional features as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86E42-2629-B74A-8E5E-68970A9CED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Hacking D3 templates</a:t>
            </a:r>
          </a:p>
        </p:txBody>
      </p:sp>
    </p:spTree>
    <p:extLst>
      <p:ext uri="{BB962C8B-B14F-4D97-AF65-F5344CB8AC3E}">
        <p14:creationId xmlns:p14="http://schemas.microsoft.com/office/powerpoint/2010/main" val="244265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FE09-9F62-1E41-B293-D22367EA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https://d3js.org/</a:t>
            </a:r>
            <a:endParaRPr lang="en-US" dirty="0"/>
          </a:p>
          <a:p>
            <a:r>
              <a:rPr lang="en-US" dirty="0">
                <a:hlinkClick r:id="rId3"/>
              </a:rPr>
              <a:t>https://bl.ocks.org/mbostock</a:t>
            </a:r>
            <a:endParaRPr lang="en-US" dirty="0"/>
          </a:p>
          <a:p>
            <a:r>
              <a:rPr lang="en-US" dirty="0">
                <a:hlinkClick r:id="rId4"/>
              </a:rPr>
              <a:t>https://bost.ocks.org/mike/sankey/</a:t>
            </a:r>
            <a:endParaRPr lang="en-US" dirty="0"/>
          </a:p>
          <a:p>
            <a:r>
              <a:rPr lang="en-US" dirty="0">
                <a:hlinkClick r:id="rId5"/>
              </a:rPr>
              <a:t>http://www.coppelia.io/2016/01/from-zero-to-d3/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0B2E2-A8D9-E049-8BBC-0818C0276A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7740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E8650-C31C-C44D-86F8-E7EF5324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 in a nutshell</a:t>
            </a:r>
          </a:p>
          <a:p>
            <a:r>
              <a:rPr lang="en-US" dirty="0"/>
              <a:t>What does it look like?</a:t>
            </a:r>
          </a:p>
          <a:p>
            <a:r>
              <a:rPr lang="en-US" dirty="0"/>
              <a:t>A concept map of involved technologies</a:t>
            </a:r>
          </a:p>
          <a:p>
            <a:r>
              <a:rPr lang="en-US" dirty="0"/>
              <a:t>Basic operations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HTML / CSS vs D3</a:t>
            </a:r>
          </a:p>
          <a:p>
            <a:pPr lvl="1"/>
            <a:r>
              <a:rPr lang="en-US" dirty="0"/>
              <a:t>‘fun’ extensions of example 1</a:t>
            </a:r>
          </a:p>
          <a:p>
            <a:r>
              <a:rPr lang="en-US" dirty="0"/>
              <a:t>Hacking templates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92796-86E7-AA48-90ED-6D0D7468ED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5843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FF2B5EF4-FFF2-40B4-BE49-F238E27FC236}">
                <a16:creationId xmlns:a16="http://schemas.microsoft.com/office/drawing/2014/main" id="{6888317B-4450-4BD7-8DA0-E0118FC4D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538" y="1902017"/>
            <a:ext cx="982378" cy="8084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81665" y="1134324"/>
            <a:ext cx="932227" cy="35982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000" kern="120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sz="1600" dirty="0">
                <a:solidFill>
                  <a:srgbClr val="80ADCE"/>
                </a:solidFill>
              </a:rPr>
              <a:t>Logo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7988" y="1983460"/>
            <a:ext cx="1671999" cy="679689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481665" y="2990670"/>
            <a:ext cx="932227" cy="35982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000" kern="120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sz="1600" dirty="0">
                <a:solidFill>
                  <a:srgbClr val="80ADCE"/>
                </a:solidFill>
              </a:rPr>
              <a:t>Icons</a:t>
            </a:r>
          </a:p>
        </p:txBody>
      </p:sp>
      <p:grpSp>
        <p:nvGrpSpPr>
          <p:cNvPr id="27" name="Gruppierung 26"/>
          <p:cNvGrpSpPr/>
          <p:nvPr/>
        </p:nvGrpSpPr>
        <p:grpSpPr>
          <a:xfrm flipH="1">
            <a:off x="1519351" y="3437588"/>
            <a:ext cx="841303" cy="841303"/>
            <a:chOff x="5037275" y="3140968"/>
            <a:chExt cx="1872208" cy="1872208"/>
          </a:xfrm>
        </p:grpSpPr>
        <p:sp>
          <p:nvSpPr>
            <p:cNvPr id="14" name="Abgerundetes Rechteck 13"/>
            <p:cNvSpPr/>
            <p:nvPr/>
          </p:nvSpPr>
          <p:spPr>
            <a:xfrm>
              <a:off x="5037275" y="3140968"/>
              <a:ext cx="1872208" cy="1872208"/>
            </a:xfrm>
            <a:prstGeom prst="roundRect">
              <a:avLst>
                <a:gd name="adj" fmla="val 9690"/>
              </a:avLst>
            </a:prstGeom>
            <a:solidFill>
              <a:srgbClr val="0E7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0895" y="3654589"/>
              <a:ext cx="844968" cy="844966"/>
            </a:xfrm>
            <a:prstGeom prst="rect">
              <a:avLst/>
            </a:prstGeom>
          </p:spPr>
        </p:pic>
      </p:grpSp>
      <p:grpSp>
        <p:nvGrpSpPr>
          <p:cNvPr id="26" name="Gruppierung 25"/>
          <p:cNvGrpSpPr/>
          <p:nvPr/>
        </p:nvGrpSpPr>
        <p:grpSpPr>
          <a:xfrm flipH="1">
            <a:off x="576012" y="3451793"/>
            <a:ext cx="841303" cy="841303"/>
            <a:chOff x="1417315" y="3163761"/>
            <a:chExt cx="1872208" cy="1872208"/>
          </a:xfrm>
        </p:grpSpPr>
        <p:sp>
          <p:nvSpPr>
            <p:cNvPr id="19" name="Abgerundetes Rechteck 18"/>
            <p:cNvSpPr/>
            <p:nvPr/>
          </p:nvSpPr>
          <p:spPr>
            <a:xfrm>
              <a:off x="1417315" y="3163761"/>
              <a:ext cx="1872208" cy="1872208"/>
            </a:xfrm>
            <a:prstGeom prst="roundRect">
              <a:avLst>
                <a:gd name="adj" fmla="val 9690"/>
              </a:avLst>
            </a:prstGeom>
            <a:solidFill>
              <a:srgbClr val="0048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20" name="Bild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16244" y="3600405"/>
              <a:ext cx="710346" cy="947128"/>
            </a:xfrm>
            <a:prstGeom prst="rect">
              <a:avLst/>
            </a:prstGeom>
          </p:spPr>
        </p:pic>
      </p:grpSp>
      <p:grpSp>
        <p:nvGrpSpPr>
          <p:cNvPr id="28" name="Gruppierung 27"/>
          <p:cNvGrpSpPr/>
          <p:nvPr/>
        </p:nvGrpSpPr>
        <p:grpSpPr>
          <a:xfrm flipH="1">
            <a:off x="2462690" y="3421104"/>
            <a:ext cx="841303" cy="841303"/>
            <a:chOff x="8657236" y="3163761"/>
            <a:chExt cx="1872208" cy="1872208"/>
          </a:xfrm>
        </p:grpSpPr>
        <p:sp>
          <p:nvSpPr>
            <p:cNvPr id="24" name="Abgerundetes Rechteck 23"/>
            <p:cNvSpPr/>
            <p:nvPr/>
          </p:nvSpPr>
          <p:spPr>
            <a:xfrm>
              <a:off x="8657236" y="3163761"/>
              <a:ext cx="1872208" cy="1872208"/>
            </a:xfrm>
            <a:prstGeom prst="roundRect">
              <a:avLst>
                <a:gd name="adj" fmla="val 9690"/>
              </a:avLst>
            </a:prstGeom>
            <a:solidFill>
              <a:srgbClr val="018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1026" y="3730380"/>
              <a:ext cx="708994" cy="854210"/>
            </a:xfrm>
            <a:prstGeom prst="rect">
              <a:avLst/>
            </a:prstGeom>
          </p:spPr>
        </p:pic>
      </p:grpSp>
      <p:pic>
        <p:nvPicPr>
          <p:cNvPr id="30" name="Bild 2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202" y="3444443"/>
            <a:ext cx="519540" cy="477976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095" y="3456467"/>
            <a:ext cx="454558" cy="474320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974" y="3429001"/>
            <a:ext cx="443838" cy="493154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7028" y="3442615"/>
            <a:ext cx="479773" cy="479773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2182" y="4861028"/>
            <a:ext cx="533578" cy="499154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406" y="4920196"/>
            <a:ext cx="417494" cy="503378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786" y="3472401"/>
            <a:ext cx="504056" cy="504056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552" y="4878096"/>
            <a:ext cx="531124" cy="545478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7835" y="4887742"/>
            <a:ext cx="547674" cy="535832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50" y="1458363"/>
            <a:ext cx="1359408" cy="1243584"/>
          </a:xfrm>
          <a:prstGeom prst="rect">
            <a:avLst/>
          </a:prstGeom>
        </p:spPr>
      </p:pic>
      <p:sp>
        <p:nvSpPr>
          <p:cNvPr id="42" name="Titel 1"/>
          <p:cNvSpPr txBox="1">
            <a:spLocks/>
          </p:cNvSpPr>
          <p:nvPr/>
        </p:nvSpPr>
        <p:spPr>
          <a:xfrm>
            <a:off x="5016847" y="1134324"/>
            <a:ext cx="1509613" cy="35982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000" kern="1200">
                <a:solidFill>
                  <a:srgbClr val="000000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sz="1600" dirty="0">
                <a:solidFill>
                  <a:srgbClr val="80ADCE"/>
                </a:solidFill>
              </a:rPr>
              <a:t>Standorte</a:t>
            </a: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6899" y="1466929"/>
            <a:ext cx="1359408" cy="1243584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184" y="1474765"/>
            <a:ext cx="1359408" cy="1243584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6050" y="3418842"/>
            <a:ext cx="383959" cy="511945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0084" y="3598331"/>
            <a:ext cx="408399" cy="327211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6767" y="5049286"/>
            <a:ext cx="451104" cy="310896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980" y="4866406"/>
            <a:ext cx="536448" cy="493776"/>
          </a:xfrm>
          <a:prstGeom prst="rect">
            <a:avLst/>
          </a:prstGeom>
        </p:spPr>
      </p:pic>
      <p:pic>
        <p:nvPicPr>
          <p:cNvPr id="54" name="Bild 5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274" y="3456466"/>
            <a:ext cx="484597" cy="484597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5419" y="4939558"/>
            <a:ext cx="527304" cy="420624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6043" y="4887742"/>
            <a:ext cx="472440" cy="47244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8330" y="4948702"/>
            <a:ext cx="545592" cy="411480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195" y="4939558"/>
            <a:ext cx="231648" cy="420624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88" y="5824886"/>
            <a:ext cx="664464" cy="420624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6446" y="5797454"/>
            <a:ext cx="596559" cy="596559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9874" y="5785262"/>
            <a:ext cx="704088" cy="499872"/>
          </a:xfrm>
          <a:prstGeom prst="rect">
            <a:avLst/>
          </a:prstGeom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606" y="5797454"/>
            <a:ext cx="445008" cy="48768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877" y="4149080"/>
            <a:ext cx="518865" cy="344198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50" y="4126357"/>
            <a:ext cx="278064" cy="377373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534" y="4081626"/>
            <a:ext cx="521725" cy="496206"/>
          </a:xfrm>
          <a:prstGeom prst="rect">
            <a:avLst/>
          </a:prstGeom>
        </p:spPr>
      </p:pic>
      <p:pic>
        <p:nvPicPr>
          <p:cNvPr id="49" name="Bild 4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21" y="3450677"/>
            <a:ext cx="484236" cy="553413"/>
          </a:xfrm>
          <a:prstGeom prst="rect">
            <a:avLst/>
          </a:prstGeom>
        </p:spPr>
      </p:pic>
      <p:pic>
        <p:nvPicPr>
          <p:cNvPr id="50" name="Bild 4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576" y="3510113"/>
            <a:ext cx="487680" cy="466344"/>
          </a:xfrm>
          <a:prstGeom prst="rect">
            <a:avLst/>
          </a:prstGeom>
        </p:spPr>
      </p:pic>
      <p:sp>
        <p:nvSpPr>
          <p:cNvPr id="47" name="Inhaltsplatzhalter 2"/>
          <p:cNvSpPr>
            <a:spLocks noGrp="1"/>
          </p:cNvSpPr>
          <p:nvPr>
            <p:ph sz="quarter" idx="10"/>
          </p:nvPr>
        </p:nvSpPr>
        <p:spPr>
          <a:xfrm>
            <a:off x="541338" y="542365"/>
            <a:ext cx="5037335" cy="726395"/>
          </a:xfrm>
        </p:spPr>
        <p:txBody>
          <a:bodyPr/>
          <a:lstStyle/>
          <a:p>
            <a:r>
              <a:rPr lang="de-DE" b="1" dirty="0"/>
              <a:t>Pictures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icons</a:t>
            </a:r>
            <a:endParaRPr lang="de-DE" dirty="0"/>
          </a:p>
        </p:txBody>
      </p:sp>
      <p:pic>
        <p:nvPicPr>
          <p:cNvPr id="48" name="Bild 4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01" y="4081626"/>
            <a:ext cx="523552" cy="5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2FE00-B617-864D-AC4E-E1E6ECE7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D3: Data-Driven Documents</a:t>
            </a:r>
          </a:p>
          <a:p>
            <a:endParaRPr lang="en-US" dirty="0"/>
          </a:p>
          <a:p>
            <a:r>
              <a:rPr lang="en-US" b="1" dirty="0"/>
              <a:t>D3.js</a:t>
            </a:r>
            <a:r>
              <a:rPr lang="en-US" dirty="0"/>
              <a:t> is a JavaScript library for manipulating documents based on data</a:t>
            </a:r>
          </a:p>
          <a:p>
            <a:endParaRPr lang="en-US" dirty="0"/>
          </a:p>
          <a:p>
            <a:r>
              <a:rPr lang="en-US" b="1" dirty="0"/>
              <a:t>D3</a:t>
            </a:r>
            <a:r>
              <a:rPr lang="en-US" dirty="0"/>
              <a:t> helps you bring data to life using HTML, SVG, and CSS</a:t>
            </a:r>
          </a:p>
          <a:p>
            <a:endParaRPr lang="en-US" dirty="0"/>
          </a:p>
          <a:p>
            <a:r>
              <a:rPr lang="en-US" dirty="0"/>
              <a:t>D3’s emphasis on web standards gives you the full capabilities of modern browsers </a:t>
            </a:r>
          </a:p>
          <a:p>
            <a:pPr lvl="1"/>
            <a:r>
              <a:rPr lang="en-US" dirty="0"/>
              <a:t>Without tying yourself to a proprietary framework</a:t>
            </a:r>
          </a:p>
          <a:p>
            <a:pPr lvl="1"/>
            <a:r>
              <a:rPr lang="en-US" dirty="0"/>
              <a:t> combining powerful visualization components and a data-driven approach to DOM manipulation.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AB58-C8D5-CE4C-A5D2-51A02F432E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D3.js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6043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59621442-4736-E542-8F40-DB9D06D16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0935" y="1916113"/>
            <a:ext cx="8448543" cy="440531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52FB-6BE4-264F-B27B-78BEAED14D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d3 look like?</a:t>
            </a:r>
          </a:p>
          <a:p>
            <a:r>
              <a:rPr lang="en-US" sz="2400" dirty="0"/>
              <a:t>Sankey Diagram</a:t>
            </a:r>
          </a:p>
        </p:txBody>
      </p:sp>
    </p:spTree>
    <p:extLst>
      <p:ext uri="{BB962C8B-B14F-4D97-AF65-F5344CB8AC3E}">
        <p14:creationId xmlns:p14="http://schemas.microsoft.com/office/powerpoint/2010/main" val="144250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8F3DD-8C59-3140-85EC-F35DA9AA2F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 rot="16200000">
            <a:off x="-1780468" y="1537061"/>
            <a:ext cx="5181351" cy="1620414"/>
          </a:xfrm>
        </p:spPr>
        <p:txBody>
          <a:bodyPr/>
          <a:lstStyle/>
          <a:p>
            <a:r>
              <a:rPr lang="en-US" dirty="0"/>
              <a:t>Concept diagram</a:t>
            </a:r>
          </a:p>
        </p:txBody>
      </p:sp>
      <p:pic>
        <p:nvPicPr>
          <p:cNvPr id="1026" name="Picture 2" descr="JSEnviron.png">
            <a:extLst>
              <a:ext uri="{FF2B5EF4-FFF2-40B4-BE49-F238E27FC236}">
                <a16:creationId xmlns:a16="http://schemas.microsoft.com/office/drawing/2014/main" id="{E92EC82A-E38D-A147-B1D8-90FB57E8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15376"/>
            <a:ext cx="7563139" cy="66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8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4D4EA-0774-7C4E-A610-FC921972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Selections</a:t>
            </a:r>
          </a:p>
          <a:p>
            <a:pPr lvl="1"/>
            <a:r>
              <a:rPr lang="en-US" dirty="0"/>
              <a:t>select() and </a:t>
            </a:r>
            <a:r>
              <a:rPr lang="en-US" dirty="0" err="1"/>
              <a:t>selectAll</a:t>
            </a:r>
            <a:r>
              <a:rPr lang="en-US" dirty="0"/>
              <a:t>() can be used to select one or all elements, e.g. “p”</a:t>
            </a:r>
          </a:p>
          <a:p>
            <a:pPr lvl="1"/>
            <a:r>
              <a:rPr lang="en-US" dirty="0"/>
              <a:t>Selections can be based on (</a:t>
            </a:r>
            <a:r>
              <a:rPr lang="en-US" dirty="0" err="1"/>
              <a:t>a.o.</a:t>
            </a:r>
            <a:r>
              <a:rPr lang="en-US" dirty="0"/>
              <a:t>) the tag, class, ID, attribute value,…</a:t>
            </a:r>
          </a:p>
          <a:p>
            <a:r>
              <a:rPr lang="en-US" dirty="0"/>
              <a:t>Enter and Exit</a:t>
            </a:r>
          </a:p>
          <a:p>
            <a:pPr lvl="1"/>
            <a:r>
              <a:rPr lang="en-US" dirty="0"/>
              <a:t>Can be used to create and remove nodes based on data</a:t>
            </a:r>
          </a:p>
          <a:p>
            <a:r>
              <a:rPr lang="en-US" dirty="0"/>
              <a:t>Append</a:t>
            </a:r>
          </a:p>
          <a:p>
            <a:pPr lvl="1"/>
            <a:r>
              <a:rPr lang="en-US" dirty="0"/>
              <a:t>Appends a new element for each data point</a:t>
            </a:r>
          </a:p>
          <a:p>
            <a:r>
              <a:rPr lang="en-US" dirty="0"/>
              <a:t>Transformation</a:t>
            </a:r>
          </a:p>
          <a:p>
            <a:pPr lvl="1"/>
            <a:r>
              <a:rPr lang="en-US" dirty="0"/>
              <a:t>D3 does not introduce new visual representations</a:t>
            </a:r>
          </a:p>
          <a:p>
            <a:pPr lvl="1"/>
            <a:r>
              <a:rPr lang="en-US" dirty="0"/>
              <a:t>Uses HTML, SVG, and CSS</a:t>
            </a:r>
          </a:p>
          <a:p>
            <a:r>
              <a:rPr lang="en-US" dirty="0"/>
              <a:t>Transitions</a:t>
            </a:r>
          </a:p>
          <a:p>
            <a:pPr lvl="1"/>
            <a:r>
              <a:rPr lang="en-US" dirty="0"/>
              <a:t>E.g. fading a </a:t>
            </a:r>
            <a:r>
              <a:rPr lang="en-US" dirty="0" err="1"/>
              <a:t>colour</a:t>
            </a:r>
            <a:r>
              <a:rPr lang="en-US" dirty="0"/>
              <a:t> from white to black, resize circles</a:t>
            </a:r>
          </a:p>
          <a:p>
            <a:pPr lvl="1"/>
            <a:r>
              <a:rPr lang="en-US" dirty="0"/>
              <a:t>Transitions gradually interpolate styles and attributes over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9AA0A-6BE5-8141-BB94-9F148D1CB4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51973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D8A4-05CA-0043-A284-02644B75175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549275"/>
            <a:ext cx="9009063" cy="5397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yriad Pro" panose="020B0503030403020204" pitchFamily="34" charset="0"/>
              </a:rPr>
              <a:t>Example HTML / CSS vs. D3</a:t>
            </a:r>
          </a:p>
        </p:txBody>
      </p:sp>
    </p:spTree>
    <p:extLst>
      <p:ext uri="{BB962C8B-B14F-4D97-AF65-F5344CB8AC3E}">
        <p14:creationId xmlns:p14="http://schemas.microsoft.com/office/powerpoint/2010/main" val="429203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E8C455-EC00-3749-964C-F6445656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948" y="1635673"/>
            <a:ext cx="1609427" cy="470215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CB317-A3D4-6C41-996B-74870A0F6E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HTML &amp; CSS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659903-4E70-B948-9741-FE4B5DEC91C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68800" y="2516400"/>
            <a:ext cx="5041044" cy="3204000"/>
          </a:xfrm>
        </p:spPr>
      </p:pic>
    </p:spTree>
    <p:extLst>
      <p:ext uri="{BB962C8B-B14F-4D97-AF65-F5344CB8AC3E}">
        <p14:creationId xmlns:p14="http://schemas.microsoft.com/office/powerpoint/2010/main" val="262971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873D63-AF05-5243-949B-5646D1538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044" y="3534569"/>
            <a:ext cx="3898900" cy="1168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4A31-A28B-0346-B739-F2EB792EB5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Adding SVGs and circles manually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7F79A6-C0A1-AB4B-8FE6-7A5947C1273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67413" y="2516161"/>
            <a:ext cx="5040312" cy="3205216"/>
          </a:xfrm>
        </p:spPr>
      </p:pic>
    </p:spTree>
    <p:extLst>
      <p:ext uri="{BB962C8B-B14F-4D97-AF65-F5344CB8AC3E}">
        <p14:creationId xmlns:p14="http://schemas.microsoft.com/office/powerpoint/2010/main" val="3333547318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-Design">
  <a:themeElements>
    <a:clrScheme name="*um">
      <a:dk1>
        <a:srgbClr val="4D4439"/>
      </a:dk1>
      <a:lt1>
        <a:sysClr val="window" lastClr="FFFFFF"/>
      </a:lt1>
      <a:dk2>
        <a:srgbClr val="615547"/>
      </a:dk2>
      <a:lt2>
        <a:srgbClr val="EEECE1"/>
      </a:lt2>
      <a:accent1>
        <a:srgbClr val="80ADC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rio-16x9_template_160428" id="{F021FCB6-F9F0-DE40-B8C8-627B1C9A2857}" vid="{C57B8EA3-94AC-0B43-8EC6-FE7A2642793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mario-16x9_template_160428</Template>
  <TotalTime>9124</TotalTime>
  <Words>353</Words>
  <Application>Microsoft Macintosh PowerPoint</Application>
  <PresentationFormat>Custom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Arial</vt:lpstr>
      <vt:lpstr>Calibri</vt:lpstr>
      <vt:lpstr>Myriad Pro</vt:lpstr>
      <vt:lpstr>Myriad Pro Light</vt:lpstr>
      <vt:lpstr>Myriad Pro Semibold</vt:lpstr>
      <vt:lpstr>Wingdings</vt:lpstr>
      <vt:lpstr>1_Larissa-Design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Apitz</dc:creator>
  <cp:lastModifiedBy>Clemens Zauchner</cp:lastModifiedBy>
  <cp:revision>287</cp:revision>
  <cp:lastPrinted>2017-07-11T06:43:54Z</cp:lastPrinted>
  <dcterms:created xsi:type="dcterms:W3CDTF">2016-11-16T08:03:07Z</dcterms:created>
  <dcterms:modified xsi:type="dcterms:W3CDTF">2018-08-29T13:32:12Z</dcterms:modified>
</cp:coreProperties>
</file>