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318" r:id="rId2"/>
    <p:sldId id="325" r:id="rId3"/>
    <p:sldId id="343" r:id="rId4"/>
    <p:sldId id="344" r:id="rId5"/>
    <p:sldId id="326" r:id="rId6"/>
    <p:sldId id="331" r:id="rId7"/>
    <p:sldId id="322" r:id="rId8"/>
    <p:sldId id="328" r:id="rId9"/>
    <p:sldId id="345" r:id="rId10"/>
    <p:sldId id="346" r:id="rId11"/>
    <p:sldId id="335" r:id="rId12"/>
    <p:sldId id="330" r:id="rId13"/>
    <p:sldId id="332" r:id="rId14"/>
    <p:sldId id="347" r:id="rId15"/>
    <p:sldId id="348" r:id="rId16"/>
    <p:sldId id="349" r:id="rId17"/>
    <p:sldId id="350" r:id="rId18"/>
    <p:sldId id="342" r:id="rId19"/>
    <p:sldId id="352" r:id="rId20"/>
    <p:sldId id="307" r:id="rId21"/>
    <p:sldId id="340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44"/>
    <a:srgbClr val="04173B"/>
    <a:srgbClr val="658AB4"/>
    <a:srgbClr val="3F569C"/>
    <a:srgbClr val="4A65B8"/>
    <a:srgbClr val="25335D"/>
    <a:srgbClr val="0000AF"/>
    <a:srgbClr val="0000C7"/>
    <a:srgbClr val="FFC002"/>
    <a:srgbClr val="8E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3"/>
    <p:restoredTop sz="81065"/>
  </p:normalViewPr>
  <p:slideViewPr>
    <p:cSldViewPr snapToGrid="0" snapToObjects="1">
      <p:cViewPr varScale="1">
        <p:scale>
          <a:sx n="86" d="100"/>
          <a:sy n="8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D7E1F3-C027-D24A-BEE7-6E02ED5B5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A0FA9-F123-D34C-848A-2D989C99CF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F0164-BFE5-1E41-90B0-ADAF77330D1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FCE6D-F415-F34B-AC4D-4C45A1EDE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3346D-D1AA-A446-AED2-CEF7E3C2C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54F4-BA1B-B64C-966D-2B91DA0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0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A42A-FFCB-9846-8E0F-852317A3373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E214-509E-5748-8AC3-4A8BADB8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Thank you for </a:t>
            </a:r>
            <a:r>
              <a:rPr lang="en-US" sz="1600" b="1" dirty="0"/>
              <a:t>inviting</a:t>
            </a:r>
            <a:r>
              <a:rPr lang="en-US" sz="1600" dirty="0"/>
              <a:t> me and </a:t>
            </a:r>
            <a:r>
              <a:rPr lang="en-US" sz="1600" b="1" dirty="0"/>
              <a:t>having me today </a:t>
            </a:r>
            <a:r>
              <a:rPr lang="en-US" sz="1600" dirty="0"/>
              <a:t>here in Zürich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LMRoman10"/>
              </a:rPr>
              <a:t>78% of the sample did not change their vote, meaning that </a:t>
            </a:r>
            <a:r>
              <a:rPr lang="en-GB" sz="1800" b="1" dirty="0">
                <a:effectLst/>
                <a:latin typeface="LMRoman10"/>
              </a:rPr>
              <a:t>only 22% of voters changed </a:t>
            </a:r>
            <a:r>
              <a:rPr lang="en-GB" sz="1800" dirty="0">
                <a:effectLst/>
                <a:latin typeface="LMRoman10"/>
              </a:rPr>
              <a:t>their answer to the question of how they would vote in a EU Referendum from the pre-campaign wave 7 to the post-treatment election recall wave 9. </a:t>
            </a:r>
            <a:endParaRPr lang="en-GB" dirty="0"/>
          </a:p>
          <a:p>
            <a:endParaRPr lang="en-US" b="1" dirty="0"/>
          </a:p>
          <a:p>
            <a:r>
              <a:rPr lang="en-US" b="1" dirty="0"/>
              <a:t>| </a:t>
            </a:r>
            <a:r>
              <a:rPr lang="en-US" b="1" dirty="0" err="1"/>
              <a:t>euRefVote</a:t>
            </a:r>
            <a:r>
              <a:rPr lang="en-US" b="1" dirty="0"/>
              <a:t> change w7-&gt;w9 | %    |</a:t>
            </a:r>
          </a:p>
          <a:p>
            <a:r>
              <a:rPr lang="en-US" b="1" dirty="0"/>
              <a:t>| ----------------------- | ---- |</a:t>
            </a:r>
          </a:p>
          <a:p>
            <a:r>
              <a:rPr lang="en-US" b="1" dirty="0"/>
              <a:t>| No change               | 78%  |</a:t>
            </a:r>
          </a:p>
          <a:p>
            <a:r>
              <a:rPr lang="en-US" b="1" dirty="0"/>
              <a:t>| Changed                 | 22%  |</a:t>
            </a:r>
          </a:p>
          <a:p>
            <a:r>
              <a:rPr lang="en-US" b="1" dirty="0"/>
              <a:t>| Remain -&gt; Leave         | 4%   |</a:t>
            </a:r>
          </a:p>
          <a:p>
            <a:r>
              <a:rPr lang="en-US" b="1" dirty="0"/>
              <a:t>| Leave -&gt; Remain         | 3.8% |</a:t>
            </a:r>
          </a:p>
          <a:p>
            <a:r>
              <a:rPr lang="en-US" b="1" dirty="0"/>
              <a:t>| DK -&gt; Remain            | 3.3% |</a:t>
            </a:r>
          </a:p>
          <a:p>
            <a:r>
              <a:rPr lang="en-US" b="1" dirty="0"/>
              <a:t>| DK -&gt; Leave             | 3.4% |</a:t>
            </a:r>
          </a:p>
          <a:p>
            <a:r>
              <a:rPr lang="en-US" b="1" dirty="0"/>
              <a:t>| L/R -&gt; DK               | 0.2%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1F44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As in yesterdays workshop by </a:t>
            </a:r>
            <a:r>
              <a:rPr lang="en-US" b="1" dirty="0"/>
              <a:t>Ingo </a:t>
            </a:r>
            <a:r>
              <a:rPr lang="en-US" b="1" dirty="0" err="1"/>
              <a:t>Scholtes</a:t>
            </a:r>
            <a:r>
              <a:rPr lang="en-US" dirty="0"/>
              <a:t>: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Higher-Order Network Analytics for Time-Stamped Data on Social Interactions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7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7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E214-509E-5748-8AC3-4A8BADB80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616-F1E6-46DB-AD11-778D592DC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92B6-A8D8-949C-5C83-42727903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3B99-0BF7-0CC8-32FC-AEC6C175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BCF63-6424-644B-970C-7D3DFB1E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8B91-394D-70E6-19ED-855E4260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C3F1-929E-963A-BB70-8EFF85F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21B7-8C34-B991-11E1-99194313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7F89-34FE-FB61-BA71-FD5D6A76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3AF4-9573-0FC8-69D3-42BD6B2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CDC0-166A-FE25-3DDA-0F82E39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C08A-CDFB-B3F4-01FD-A3203D752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74AB3-FFC2-5A0A-390F-C2787ADF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2528-B4C7-F230-0075-231E7E29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14C2-9038-F69B-2D13-40BA47FB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ECC8-BA4C-1CC4-CEBA-9E39B12A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EEE-646A-6FF1-63CB-3B0E667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914F-287E-DEE6-9541-E4E39A3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9B44-E092-FA5B-EB49-899A6345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FE03-3DBD-4E55-AAE2-3D7DB01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0685-A147-DCF1-543A-D8F09AF5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F2529-05F5-D12D-8C2B-36FE0DD705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556917"/>
            <a:ext cx="12851842" cy="301082"/>
          </a:xfrm>
          <a:prstGeom prst="rect">
            <a:avLst/>
          </a:prstGeom>
          <a:gradFill flip="none" rotWithShape="1">
            <a:gsLst>
              <a:gs pos="0">
                <a:srgbClr val="000090">
                  <a:tint val="66000"/>
                  <a:satMod val="160000"/>
                </a:srgbClr>
              </a:gs>
              <a:gs pos="50000">
                <a:srgbClr val="000090">
                  <a:tint val="44500"/>
                  <a:satMod val="160000"/>
                </a:srgbClr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A2119-5731-863E-B240-452F8C1749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9" name="Picture 8" descr="ox_small_cmyk_pos_rect.jpg">
            <a:extLst>
              <a:ext uri="{FF2B5EF4-FFF2-40B4-BE49-F238E27FC236}">
                <a16:creationId xmlns:a16="http://schemas.microsoft.com/office/drawing/2014/main" id="{F5116DC7-5D4A-CEC3-09CC-9D179C551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1A94-0EE7-5410-9F16-6A24693A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FF535-C137-9CD5-D6E8-26B63898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E080-A59C-372B-C46F-FAC4F9FA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7997-86E6-0D7E-73B5-84B85104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B863-8234-986E-9E40-0A4F5314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CD88-B2B0-123F-791B-D5FB194D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F8DE-92DE-2722-CDFE-FCFF5483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EFD2-5CE2-6A87-D06D-68D05BA2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5419-99CB-BC9A-C4C1-2823E09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76E8-B4A2-56A7-0C6E-0BF02E3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68B1-BE55-02CB-0266-99946584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5F2-EE27-AC45-A4C3-260F70CEE0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5E35-E40D-8E2B-1871-6D88C71D7D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9" name="Picture 8" descr="ox_small_cmyk_pos_rect.jpg">
            <a:extLst>
              <a:ext uri="{FF2B5EF4-FFF2-40B4-BE49-F238E27FC236}">
                <a16:creationId xmlns:a16="http://schemas.microsoft.com/office/drawing/2014/main" id="{1DC03B35-9FC2-AF0E-C193-57F5D50AF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2F35-5CE3-544E-E006-D38F8B4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78DB-CAD7-EB5F-A1D4-3AD1774D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DE32-C278-A0DA-693A-CFC150ECC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ADA37-EBAF-7556-FB80-5ABA48DE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38919-5E95-6BB5-3142-E783EC2FE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F46FA-94EB-E430-42E4-8F39EA24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F653A-BF23-41E7-2913-06E1673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F8773-1C9A-CE3B-158B-93CD76B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A6DEF-99E2-23DE-FE06-2A0B56533D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11" name="Picture 10" descr="ox_small_cmyk_pos_rect.jpg">
            <a:extLst>
              <a:ext uri="{FF2B5EF4-FFF2-40B4-BE49-F238E27FC236}">
                <a16:creationId xmlns:a16="http://schemas.microsoft.com/office/drawing/2014/main" id="{72F4C364-E8CA-AACF-81E5-07B35A19CF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5C57-5616-A865-EC21-3471328A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8D32A-F0F2-C5B8-EEA1-B65C1C0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AEBE-6141-365C-0FEE-BB8AA81B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AA679-660A-41E7-54FC-A58277E3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08785-576C-BDD8-9852-16C93551A5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7" name="Picture 6" descr="ox_small_cmyk_pos_rect.jpg">
            <a:extLst>
              <a:ext uri="{FF2B5EF4-FFF2-40B4-BE49-F238E27FC236}">
                <a16:creationId xmlns:a16="http://schemas.microsoft.com/office/drawing/2014/main" id="{5A121F6D-D3BF-656B-E666-AD1B5E16B1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45FB6-2352-9284-4DCC-DB2B0DBD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89CAC-8FEE-40A4-A65D-5B9B6ADC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14FD-B2DA-3114-3A9D-47C30146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3A925-8F51-4A23-EE65-0B76B82D2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6" name="Picture 5" descr="ox_small_cmyk_pos_rect.jpg">
            <a:extLst>
              <a:ext uri="{FF2B5EF4-FFF2-40B4-BE49-F238E27FC236}">
                <a16:creationId xmlns:a16="http://schemas.microsoft.com/office/drawing/2014/main" id="{A772FE5F-4813-E0E3-3FC5-FB3F36085D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3D50-A8C4-4113-65CE-3930A7C8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A6D2-7179-E0C7-A4F8-F972F2FE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B61D5-94E1-2699-3D17-035AA9F26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825A-3A34-6649-B5EF-47E89519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FA1B0-213C-4D97-B694-38496946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F325-E12D-73D1-1A0A-A0DB7A8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77AA0-6FA9-9E41-C175-9C977A7B24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9" name="Picture 8" descr="ox_small_cmyk_pos_rect.jpg">
            <a:extLst>
              <a:ext uri="{FF2B5EF4-FFF2-40B4-BE49-F238E27FC236}">
                <a16:creationId xmlns:a16="http://schemas.microsoft.com/office/drawing/2014/main" id="{139EEBF8-7D13-8AEC-9E61-4A367F743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11" y="6220888"/>
            <a:ext cx="1745889" cy="5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7B09-59F9-6B7E-65C9-275F3FC0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690C3-67E1-5608-8009-5566082A8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F65B7-3A5B-4AF4-6483-CFA9290A2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EB38-7255-4EB9-D5BE-9345EB1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D640-7E05-D218-A3D6-66C34449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AE20-DEE4-882A-17E9-F3C9858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D49B0-B74E-2D36-0B82-6339DCF1E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3721" y="6445405"/>
            <a:ext cx="12851842" cy="412594"/>
          </a:xfrm>
          <a:prstGeom prst="rect">
            <a:avLst/>
          </a:prstGeom>
          <a:gradFill flip="none" rotWithShape="1">
            <a:gsLst>
              <a:gs pos="0">
                <a:srgbClr val="4A65B8"/>
              </a:gs>
              <a:gs pos="67000">
                <a:srgbClr val="3F569C"/>
              </a:gs>
              <a:gs pos="100000">
                <a:srgbClr val="00009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5DB15-561E-EC89-FC2D-26B381B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84E5-DB5E-5281-6B4C-1BC60E738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DEFC-C374-2761-5BAC-886BAAA47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2612-C83B-9642-94A4-4E25665E954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AD33-646E-D8F4-485D-0DDE1CC0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9CE1-AFDA-E5C2-E732-4B737493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8E05-779D-244B-99D7-F67D62D3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lemens.jarnach@gtc.ox.ac.u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linktr.ee/clemensjarnach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6896BA-FEEC-ED18-CAF1-B93105BB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4173B"/>
              </a:gs>
              <a:gs pos="43000">
                <a:srgbClr val="4D5970"/>
              </a:gs>
              <a:gs pos="77000">
                <a:srgbClr val="04173B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904" dirty="0">
              <a:solidFill>
                <a:schemeClr val="lt1"/>
              </a:solidFill>
            </a:endParaRPr>
          </a:p>
        </p:txBody>
      </p:sp>
      <p:pic>
        <p:nvPicPr>
          <p:cNvPr id="10" name="Picture 9" descr="A colorful fireworks display&#10;&#10;Description automatically generated with low confidence">
            <a:extLst>
              <a:ext uri="{FF2B5EF4-FFF2-40B4-BE49-F238E27FC236}">
                <a16:creationId xmlns:a16="http://schemas.microsoft.com/office/drawing/2014/main" id="{ADFA75C4-9DA9-D87A-08F3-7D0AC047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9" t="24880" r="24779" b="24881"/>
          <a:stretch/>
        </p:blipFill>
        <p:spPr>
          <a:xfrm>
            <a:off x="6498950" y="-2108463"/>
            <a:ext cx="7340792" cy="698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86A6DA-04EB-BF56-5EE9-A697D91E5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183" y="5353914"/>
            <a:ext cx="1187589" cy="1187589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0120E92-8DC4-A8DB-5852-40E20E8ED9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5130" y="5353915"/>
            <a:ext cx="1187589" cy="1187589"/>
          </a:xfrm>
          <a:prstGeom prst="rect">
            <a:avLst/>
          </a:prstGeom>
          <a:ln>
            <a:solidFill>
              <a:srgbClr val="001F44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E20BE-16DF-3828-E524-3829FB93071E}"/>
              </a:ext>
            </a:extLst>
          </p:cNvPr>
          <p:cNvSpPr txBox="1"/>
          <p:nvPr/>
        </p:nvSpPr>
        <p:spPr>
          <a:xfrm>
            <a:off x="736599" y="1706290"/>
            <a:ext cx="8049591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The Role of News Media in Shaping Voter Decisions: </a:t>
            </a:r>
          </a:p>
          <a:p>
            <a:r>
              <a:rPr lang="en-GB" sz="2800" dirty="0">
                <a:solidFill>
                  <a:schemeClr val="bg1"/>
                </a:solidFill>
                <a:latin typeface="Optima" panose="02000503060000020004" pitchFamily="2" charset="0"/>
              </a:rPr>
              <a:t>A Study of the 2016 Brexit Referendum in the UK </a:t>
            </a:r>
          </a:p>
          <a:p>
            <a:endParaRPr lang="en-US" sz="1600" b="1" dirty="0">
              <a:solidFill>
                <a:schemeClr val="bg1"/>
              </a:solidFill>
              <a:latin typeface="Avenir Book" panose="02000503020000020003" pitchFamily="2" charset="0"/>
              <a:ea typeface="Bangla MN" charset="0"/>
              <a:cs typeface="Bangla MN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Clemens Jarnach, </a:t>
            </a:r>
            <a:r>
              <a:rPr lang="en-US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Department of Sociology, University of Oxford  </a:t>
            </a:r>
          </a:p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Supervisor: Prof Stephen Fisher</a:t>
            </a:r>
            <a:r>
              <a:rPr lang="en-US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, Professor of Political Sociology; Trinity College</a:t>
            </a:r>
            <a:endParaRPr lang="en-US" baseline="30000" dirty="0">
              <a:solidFill>
                <a:schemeClr val="bg1"/>
              </a:solidFill>
              <a:latin typeface="Optima" panose="02000503060000020004" pitchFamily="2" charset="0"/>
              <a:ea typeface="Bangla MN" charset="0"/>
              <a:cs typeface="Bangla MN" charset="0"/>
            </a:endParaRPr>
          </a:p>
          <a:p>
            <a:endParaRPr lang="en-US" sz="1481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endParaRPr lang="en-US" sz="1400" dirty="0">
              <a:solidFill>
                <a:schemeClr val="bg1"/>
              </a:solidFill>
              <a:latin typeface="FoundrySterling-Book"/>
            </a:endParaRPr>
          </a:p>
          <a:p>
            <a:r>
              <a:rPr lang="en-US" dirty="0">
                <a:solidFill>
                  <a:schemeClr val="bg1"/>
                </a:solidFill>
                <a:latin typeface="Optima" panose="02000503060000020004" pitchFamily="2" charset="0"/>
              </a:rPr>
              <a:t>Salzburg | 22 Sep 2023</a:t>
            </a:r>
          </a:p>
        </p:txBody>
      </p:sp>
    </p:spTree>
    <p:extLst>
      <p:ext uri="{BB962C8B-B14F-4D97-AF65-F5344CB8AC3E}">
        <p14:creationId xmlns:p14="http://schemas.microsoft.com/office/powerpoint/2010/main" val="364772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7201-AF69-346C-3040-D3F3754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06C5-11E9-8B82-C07C-BD893C0C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3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Quasi-experimental </a:t>
            </a:r>
            <a:r>
              <a:rPr lang="en-GB" sz="3000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pretest-posttest</a:t>
            </a:r>
            <a:r>
              <a:rPr lang="en-GB" sz="3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 design with observational data and inferential statistical analysis using logistic regression models </a:t>
            </a:r>
          </a:p>
          <a:p>
            <a:pPr>
              <a:lnSpc>
                <a:spcPct val="110000"/>
              </a:lnSpc>
            </a:pPr>
            <a:r>
              <a:rPr lang="en-GB" sz="3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Dependent variable: EU Referendum Vote Intention / Vote </a:t>
            </a:r>
          </a:p>
          <a:p>
            <a:pPr>
              <a:lnSpc>
                <a:spcPct val="110000"/>
              </a:lnSpc>
            </a:pPr>
            <a:r>
              <a:rPr lang="en-GB" sz="3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Explanatory variables of interest: political news consumption sources and volume 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GB" sz="2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Internet (not including online newspapers)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GB" sz="2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Television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GB" sz="2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Newspaper (including online)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GB" sz="2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Radio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GB" sz="2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talking to other people.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D7D12-DCC0-682B-0EBA-91ACBBD7547A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93628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1F44"/>
                </a:solidFill>
                <a:latin typeface="Avenir Next LT Pro" panose="020B0504020202020204" pitchFamily="34" charset="77"/>
              </a:rPr>
              <a:t>Results</a:t>
            </a:r>
            <a:endParaRPr lang="en-US" sz="3600" dirty="0">
              <a:latin typeface="Avenir Next LT Pro" panose="020B0504020202020204" pitchFamily="34" charset="77"/>
            </a:endParaRPr>
          </a:p>
        </p:txBody>
      </p:sp>
      <p:pic>
        <p:nvPicPr>
          <p:cNvPr id="1025" name="Picture 1" descr="page128image18268992">
            <a:extLst>
              <a:ext uri="{FF2B5EF4-FFF2-40B4-BE49-F238E27FC236}">
                <a16:creationId xmlns:a16="http://schemas.microsoft.com/office/drawing/2014/main" id="{CD712B4F-0907-DE0D-F6B9-822728F7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95" y="1680196"/>
            <a:ext cx="4823254" cy="45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F18DD-8FEB-4A42-A9E5-48E7E352FA69}"/>
              </a:ext>
            </a:extLst>
          </p:cNvPr>
          <p:cNvSpPr txBox="1"/>
          <p:nvPr/>
        </p:nvSpPr>
        <p:spPr>
          <a:xfrm>
            <a:off x="6549081" y="1430372"/>
            <a:ext cx="522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EU-Referendum Vote Intention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-up of a voting table&#10;&#10;Description automatically generated">
            <a:extLst>
              <a:ext uri="{FF2B5EF4-FFF2-40B4-BE49-F238E27FC236}">
                <a16:creationId xmlns:a16="http://schemas.microsoft.com/office/drawing/2014/main" id="{DE9D6721-4C75-5548-4FC6-870E815C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54" y="1430372"/>
            <a:ext cx="4559855" cy="2206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D300EF-C2BC-18D8-4FE0-100920016BF6}"/>
              </a:ext>
            </a:extLst>
          </p:cNvPr>
          <p:cNvSpPr txBox="1"/>
          <p:nvPr/>
        </p:nvSpPr>
        <p:spPr>
          <a:xfrm>
            <a:off x="845005" y="1430372"/>
            <a:ext cx="54095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EU-Referendum Vote Intention (%)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8A70A-173C-0754-ECD6-51E7872BAF44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90497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129image18356944">
            <a:extLst>
              <a:ext uri="{FF2B5EF4-FFF2-40B4-BE49-F238E27FC236}">
                <a16:creationId xmlns:a16="http://schemas.microsoft.com/office/drawing/2014/main" id="{ABD28091-8C86-E0B2-60AD-105C0C85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32" y="1704318"/>
            <a:ext cx="8092536" cy="38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06DE6-CCF1-AA34-5408-2B1D5BEFCC35}"/>
              </a:ext>
            </a:extLst>
          </p:cNvPr>
          <p:cNvSpPr txBox="1"/>
          <p:nvPr/>
        </p:nvSpPr>
        <p:spPr>
          <a:xfrm>
            <a:off x="1347962" y="1042923"/>
            <a:ext cx="843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 and EU-Referendum Stance of Daily Newspapers in the UK (April 2016; W7)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AA15-E11D-53F9-6F89-4FFA5CB0231E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17508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C4C0156-7C4B-E967-2FD3-7B96C307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41" y="2574637"/>
            <a:ext cx="5748917" cy="1708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7A187-BE71-0B8D-1769-830A3B23CCAA}"/>
              </a:ext>
            </a:extLst>
          </p:cNvPr>
          <p:cNvSpPr txBox="1"/>
          <p:nvPr/>
        </p:nvSpPr>
        <p:spPr>
          <a:xfrm>
            <a:off x="1347962" y="1056880"/>
            <a:ext cx="820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Contingency table showing pre-campaign referendum voting intentions (w7) and EU-Referendum stance of preferred daily newspaper (w7); given in row-%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3CC33-1BD5-7C66-90FD-ACDB11D371AA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25890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1735DB5F-8E08-A9EA-8D66-2DCF6178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92" y="396239"/>
            <a:ext cx="8625016" cy="6461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7A187-BE71-0B8D-1769-830A3B23CCAA}"/>
              </a:ext>
            </a:extLst>
          </p:cNvPr>
          <p:cNvSpPr txBox="1"/>
          <p:nvPr/>
        </p:nvSpPr>
        <p:spPr>
          <a:xfrm>
            <a:off x="1783492" y="133620"/>
            <a:ext cx="1029523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models of Leave vote with isolated Media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9A4A8-A5C6-6127-B4E6-B1F1031F7DC9}"/>
              </a:ext>
            </a:extLst>
          </p:cNvPr>
          <p:cNvSpPr txBox="1"/>
          <p:nvPr/>
        </p:nvSpPr>
        <p:spPr>
          <a:xfrm>
            <a:off x="8806982" y="133620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97550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B7A187-BE71-0B8D-1769-830A3B23CCAA}"/>
              </a:ext>
            </a:extLst>
          </p:cNvPr>
          <p:cNvSpPr txBox="1"/>
          <p:nvPr/>
        </p:nvSpPr>
        <p:spPr>
          <a:xfrm>
            <a:off x="1369703" y="1013782"/>
            <a:ext cx="1029523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Logistic Regression Model 1 &amp; 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EB1F9F-9C71-EB4E-D1B4-C8941B8A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45" y="1352336"/>
            <a:ext cx="5389910" cy="4368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F87A8-70B6-746D-97CD-0254AAA24095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15281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B7A187-BE71-0B8D-1769-830A3B23CCAA}"/>
              </a:ext>
            </a:extLst>
          </p:cNvPr>
          <p:cNvSpPr txBox="1"/>
          <p:nvPr/>
        </p:nvSpPr>
        <p:spPr>
          <a:xfrm>
            <a:off x="1347962" y="1007646"/>
            <a:ext cx="837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 for a Leave Vote in the EU-Referendum by Level of News Consumption and Media Type</a:t>
            </a:r>
          </a:p>
        </p:txBody>
      </p:sp>
      <p:pic>
        <p:nvPicPr>
          <p:cNvPr id="5123" name="Picture 3" descr="page137image18699344">
            <a:extLst>
              <a:ext uri="{FF2B5EF4-FFF2-40B4-BE49-F238E27FC236}">
                <a16:creationId xmlns:a16="http://schemas.microsoft.com/office/drawing/2014/main" id="{2B26C463-673F-29BD-0798-74061293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571487"/>
            <a:ext cx="41656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0B39E-A784-89AD-531D-F703683AAC57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160861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B7A187-BE71-0B8D-1769-830A3B23CCAA}"/>
              </a:ext>
            </a:extLst>
          </p:cNvPr>
          <p:cNvSpPr txBox="1"/>
          <p:nvPr/>
        </p:nvSpPr>
        <p:spPr>
          <a:xfrm>
            <a:off x="1347962" y="1007646"/>
            <a:ext cx="83791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Probabilities of Voting Leave in the EU-Referendum based on Newspaper Consumption and Newspaper Brexit Stance, split by Pre-Treatment Voting Intention. 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Picture 1" descr="page140image18311120">
            <a:extLst>
              <a:ext uri="{FF2B5EF4-FFF2-40B4-BE49-F238E27FC236}">
                <a16:creationId xmlns:a16="http://schemas.microsoft.com/office/drawing/2014/main" id="{A735067F-80DE-A759-C0C2-46784C2B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77" y="1827281"/>
            <a:ext cx="5596046" cy="32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516E9-51C8-44BB-821C-A2D6E02D633A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74111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Conclusion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Results of the study show a clear link between news consumption and the EU Referendum vote. 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News consumption during the lead-up to the referendum (consumption levels and choice of media) significantly influenced individuals' vote choices.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The impact of media consumption on opinions depends on the specific medium used for obtaining political news.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Generally, the influence of media on voting behaviour slightly increases with more time spent using a particular news medium.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AEF05-51F6-69FC-2C7E-204FCF477235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44798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Conclusion II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000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Online</a:t>
            </a: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 political content consumption (excluding newspapers) decreased the likelihood of choosing a Leave vote, with the probability declining as Internet usage increased.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Watching </a:t>
            </a:r>
            <a:r>
              <a:rPr lang="en-GB" sz="2000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television</a:t>
            </a: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 news inclined individuals towards voting for Leave.</a:t>
            </a:r>
          </a:p>
          <a:p>
            <a:pPr>
              <a:lnSpc>
                <a:spcPct val="110000"/>
              </a:lnSpc>
            </a:pPr>
            <a:r>
              <a:rPr lang="en-GB" sz="2000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Radio</a:t>
            </a: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 news consumption had no significant impact on voting intentions.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Engaging in </a:t>
            </a:r>
            <a:r>
              <a:rPr lang="en-GB" sz="2000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discussions with others </a:t>
            </a: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discouraged voting for Leave if they lasted less than an hour daily.</a:t>
            </a:r>
          </a:p>
          <a:p>
            <a:pPr>
              <a:lnSpc>
                <a:spcPct val="110000"/>
              </a:lnSpc>
            </a:pPr>
            <a:r>
              <a:rPr lang="en-GB" sz="2000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Newspaper</a:t>
            </a: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 readership, including online newspapers, showed signs of selective exposure, with most readers favouring publications aligned with their political beliefs.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Even-handed news coverage did not guarantee even influence on voters.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Television news, primarily led by supposedly neutral news providers like the BBC, may have unintentionally favoured the Leave campaign by providing impartial coverage.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9FD22-46DF-30B4-1268-145341FBDC3D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1570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venir Next LT Pro" panose="020B0504020202020204" pitchFamily="34" charset="77"/>
              </a:rPr>
              <a:t>Objective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Examine political news consumption </a:t>
            </a:r>
            <a:r>
              <a:rPr lang="en-US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behaviour</a:t>
            </a:r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 in Britain and its role in political opinion formation and voting </a:t>
            </a:r>
            <a:r>
              <a:rPr lang="en-US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behaviour</a:t>
            </a:r>
            <a:endParaRPr lang="en-US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Focus: 2016 EU Referendum in UK </a:t>
            </a:r>
          </a:p>
          <a:p>
            <a:endParaRPr lang="en-US" sz="2800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7CA4A-90B9-8699-E89D-51037C980AFA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2602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5DA2-BC2F-FE4D-BA41-7E29694A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B10E-AB39-E348-A2E6-A074C724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Investigate mechanism behind TV consumption favouring Leave vote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Closer look at media consumption interactions and media networks 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Investigate more cases of ‘even-handed’ public broadcasters  influencing public opinion in a real-world context, such as the EU Referendum and future democratic events. </a:t>
            </a:r>
          </a:p>
          <a:p>
            <a:r>
              <a:rPr lang="en-GB" sz="2000" dirty="0">
                <a:solidFill>
                  <a:srgbClr val="001F44"/>
                </a:solidFill>
                <a:latin typeface="Avenir Next LT Pro" panose="020B0504020202020204" pitchFamily="34" charset="77"/>
              </a:rPr>
              <a:t>Further research on potential impact of  ‘impartiality fraud’, where news is presented under the assumption of being neutral and impartial yet systematically favours one political side over the other. </a:t>
            </a:r>
            <a:endParaRPr lang="en-GB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endParaRPr lang="en-GB" sz="2000" dirty="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684AB-43B9-1F3E-BA86-7DBE13CD6844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44462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878E-D15C-97A6-4B5E-EDF5E6E0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782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GB" sz="3200" b="0" i="0" dirty="0">
              <a:solidFill>
                <a:srgbClr val="5D6879"/>
              </a:solidFill>
              <a:effectLst/>
              <a:latin typeface="Optima" panose="02000503060000020004" pitchFamily="2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GB" sz="3600" dirty="0">
                <a:latin typeface="Avenir Next LT Pro" panose="020B0504020202020204" pitchFamily="34" charset="77"/>
                <a:ea typeface="+mj-ea"/>
                <a:cs typeface="+mj-cs"/>
              </a:rPr>
              <a:t>Thank You!</a:t>
            </a:r>
          </a:p>
          <a:p>
            <a:pPr marL="0" indent="0" algn="ctr">
              <a:spcBef>
                <a:spcPct val="0"/>
              </a:spcBef>
              <a:buNone/>
            </a:pPr>
            <a:br>
              <a:rPr lang="en-GB" sz="3200" b="0" i="0" dirty="0">
                <a:solidFill>
                  <a:srgbClr val="5D6879"/>
                </a:solidFill>
                <a:effectLst/>
                <a:latin typeface="Optima" panose="02000503060000020004" pitchFamily="2" charset="0"/>
              </a:rPr>
            </a:br>
            <a:r>
              <a:rPr lang="en-GB" sz="240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clemens.jarnach@gtc.ox.ac.uk</a:t>
            </a:r>
            <a:endParaRPr lang="en-GB" sz="2400" dirty="0">
              <a:solidFill>
                <a:srgbClr val="0000FF"/>
              </a:solidFill>
              <a:effectLst/>
              <a:latin typeface="Optima" panose="02000503060000020004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sz="2400" b="0" i="0" dirty="0">
                <a:solidFill>
                  <a:srgbClr val="5D6879"/>
                </a:solidFill>
                <a:effectLst/>
                <a:latin typeface="Optima" panose="02000503060000020004" pitchFamily="2" charset="0"/>
                <a:hlinkClick r:id="rId4"/>
              </a:rPr>
              <a:t>https://linktr.ee/clemensjarnach</a:t>
            </a:r>
            <a:r>
              <a:rPr lang="en-GB" sz="2400" b="0" i="0" dirty="0">
                <a:solidFill>
                  <a:srgbClr val="0000FF"/>
                </a:solidFill>
                <a:latin typeface="Optima" panose="02000503060000020004" pitchFamily="2" charset="0"/>
                <a:cs typeface="Calibri" panose="020F0502020204030204" pitchFamily="34" charset="0"/>
              </a:rPr>
              <a:t> </a:t>
            </a:r>
            <a:br>
              <a:rPr lang="en-GB" sz="2400" b="0" i="0" dirty="0">
                <a:solidFill>
                  <a:srgbClr val="5D6879"/>
                </a:solidFill>
                <a:effectLst/>
                <a:latin typeface="Optima" panose="02000503060000020004" pitchFamily="2" charset="0"/>
              </a:rPr>
            </a:br>
            <a:endParaRPr lang="en-GB" sz="2400" b="0" i="0" dirty="0">
              <a:solidFill>
                <a:srgbClr val="5D6879"/>
              </a:solidFill>
              <a:effectLst/>
              <a:latin typeface="Optima" panose="02000503060000020004" pitchFamily="2" charset="0"/>
            </a:endParaRPr>
          </a:p>
          <a:p>
            <a:endParaRPr lang="en-US" dirty="0"/>
          </a:p>
        </p:txBody>
      </p:sp>
      <p:pic>
        <p:nvPicPr>
          <p:cNvPr id="5" name="Picture 4" descr="A qr code with a square in the middle&#10;&#10;Description automatically generated">
            <a:extLst>
              <a:ext uri="{FF2B5EF4-FFF2-40B4-BE49-F238E27FC236}">
                <a16:creationId xmlns:a16="http://schemas.microsoft.com/office/drawing/2014/main" id="{1229FA49-9CB3-3418-26E4-028895074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955" y="3429000"/>
            <a:ext cx="2054087" cy="2054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D7AE41-0690-9690-9E16-FEF37B4BE593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1772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295-05DA-BF49-9175-F8ED12A2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D140-50CC-E342-9E8E-E0146E07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Dahl, R. A. (1989). Democracy and its critics [electronic resource]. In Democracy and its </a:t>
            </a:r>
          </a:p>
          <a:p>
            <a:r>
              <a:rPr lang="en-GB" dirty="0"/>
              <a:t>critics. Yale University Press.</a:t>
            </a:r>
          </a:p>
          <a:p>
            <a:r>
              <a:rPr lang="en-GB" dirty="0"/>
              <a:t>Festinger, Leon. 1962. A Theory of Cognitive Dissonance. Stanford (Calif.): Stanford university press.</a:t>
            </a:r>
          </a:p>
          <a:p>
            <a:r>
              <a:rPr lang="en-GB" dirty="0"/>
              <a:t> Habermas, Jürgen. 1989. The Structural Transformation of the Public Sphere : An Inquiry into a Category of Bourgeois Society. Cambridge: Polity.</a:t>
            </a:r>
          </a:p>
          <a:p>
            <a:r>
              <a:rPr lang="en-GB" dirty="0" err="1"/>
              <a:t>Klapper</a:t>
            </a:r>
            <a:r>
              <a:rPr lang="en-GB" dirty="0"/>
              <a:t>, Joseph T. 1960. The Effects of Mass Communication. Glencoe, Ill.: Free Press.</a:t>
            </a:r>
          </a:p>
          <a:p>
            <a:r>
              <a:rPr lang="en-GB" dirty="0" err="1"/>
              <a:t>Kunda</a:t>
            </a:r>
            <a:r>
              <a:rPr lang="en-GB" dirty="0"/>
              <a:t>, </a:t>
            </a:r>
            <a:r>
              <a:rPr lang="en-GB" dirty="0" err="1"/>
              <a:t>Ziva</a:t>
            </a:r>
            <a:r>
              <a:rPr lang="en-GB" dirty="0"/>
              <a:t>. 1990. ‘The Case for Motivated Reasoning’. Psychological bulletin 108(3): 480–98.</a:t>
            </a:r>
          </a:p>
          <a:p>
            <a:r>
              <a:rPr lang="en-GB" dirty="0" err="1"/>
              <a:t>Lazarsfeld</a:t>
            </a:r>
            <a:r>
              <a:rPr lang="en-GB" dirty="0"/>
              <a:t>, P.F., and R.K. Merton. 1948. ‘Mass Communication, Popular Taste, and Organized Social Action’. In The Communication of Ideas, ed. L. Bryson. New York: Harper.</a:t>
            </a:r>
          </a:p>
          <a:p>
            <a:r>
              <a:rPr lang="en-GB" dirty="0"/>
              <a:t>Newman, N et al. 2022. ‘Reuters Institute Digital News Report 2022’. Reuters Institute for the Study of Journalism.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13F2-990F-A918-0318-C0FE09A44104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16776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venir Next LT Pro" panose="020B0504020202020204" pitchFamily="34" charset="77"/>
              </a:rPr>
              <a:t>Sources of News in the UK</a:t>
            </a:r>
          </a:p>
        </p:txBody>
      </p:sp>
      <p:pic>
        <p:nvPicPr>
          <p:cNvPr id="1025" name="Picture 1" descr="page18image53013056">
            <a:extLst>
              <a:ext uri="{FF2B5EF4-FFF2-40B4-BE49-F238E27FC236}">
                <a16:creationId xmlns:a16="http://schemas.microsoft.com/office/drawing/2014/main" id="{C865D287-6C47-9057-CACB-C02DADBE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690688"/>
            <a:ext cx="8140700" cy="43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139FB-9BA0-921B-4119-015B750E24A5}"/>
              </a:ext>
            </a:extLst>
          </p:cNvPr>
          <p:cNvSpPr txBox="1"/>
          <p:nvPr/>
        </p:nvSpPr>
        <p:spPr>
          <a:xfrm>
            <a:off x="4628771" y="5846544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1E44"/>
                </a:solidFill>
                <a:effectLst/>
                <a:latin typeface="CharterBT"/>
              </a:rPr>
              <a:t>Source: </a:t>
            </a:r>
            <a:r>
              <a:rPr lang="en-GB" sz="1800" dirty="0">
                <a:effectLst/>
                <a:latin typeface="CharterBT"/>
              </a:rPr>
              <a:t>Newman et al., 2022 </a:t>
            </a:r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C325F-E0EE-6A56-B86C-6D1CA6FC04BC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366070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venir Next LT Pro" panose="020B0504020202020204" pitchFamily="34" charset="77"/>
              </a:rPr>
              <a:t>Motivation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Media landscape is changing</a:t>
            </a:r>
            <a:endParaRPr lang="en-US" sz="2800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C</a:t>
            </a:r>
            <a:r>
              <a:rPr lang="en-US" sz="2800" dirty="0">
                <a:solidFill>
                  <a:srgbClr val="001F44"/>
                </a:solidFill>
                <a:latin typeface="Avenir Next LT Pro" panose="020B0504020202020204" pitchFamily="34" charset="77"/>
              </a:rPr>
              <a:t>oncerns about voters being increasingly ideologically segregated and isolated due to digital media</a:t>
            </a: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Debate whether voters, particularly Leave-Voters, had received sufficient, unbiased information before casting their votes</a:t>
            </a:r>
          </a:p>
          <a:p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Does political news consumption affect voting intentions?</a:t>
            </a:r>
          </a:p>
          <a:p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Does the source of political information influence voting behaviour?</a:t>
            </a:r>
          </a:p>
          <a:p>
            <a:endParaRPr lang="en-US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0DB78-1412-928F-2CBF-E532F95A782D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3447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To what extent did the </a:t>
            </a:r>
            <a:r>
              <a:rPr lang="en-GB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sources</a:t>
            </a:r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 and </a:t>
            </a:r>
            <a:r>
              <a:rPr lang="en-GB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volume</a:t>
            </a:r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 of political information consumed during the 2016 EU Referendum campaign influence </a:t>
            </a:r>
            <a:r>
              <a:rPr lang="en-GB" b="1" dirty="0">
                <a:solidFill>
                  <a:srgbClr val="001F44"/>
                </a:solidFill>
                <a:latin typeface="Avenir Next LT Pro" panose="020B0504020202020204" pitchFamily="34" charset="77"/>
              </a:rPr>
              <a:t>changes</a:t>
            </a:r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 between UK citizens’ voting intentions and subsequent vote cast? 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FAE38-F705-7198-AC81-949805A41565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8910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Theoretical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Relationship between mass communication and public opinion (Dahl, 1989; Habermas, 1989; </a:t>
            </a:r>
            <a:r>
              <a:rPr lang="en-US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Lazarsfeld</a:t>
            </a:r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 &amp; Merton, 1948)</a:t>
            </a: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Cognitive Dissonance (Festinger, 1962) </a:t>
            </a: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Selective Exposure theory (</a:t>
            </a:r>
            <a:r>
              <a:rPr lang="en-US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Klapper</a:t>
            </a:r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, 1960) </a:t>
            </a:r>
          </a:p>
          <a:p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Motivated Reasoning (</a:t>
            </a:r>
            <a:r>
              <a:rPr lang="en-US" dirty="0" err="1">
                <a:solidFill>
                  <a:srgbClr val="001F44"/>
                </a:solidFill>
                <a:latin typeface="Avenir Next LT Pro" panose="020B0504020202020204" pitchFamily="34" charset="77"/>
              </a:rPr>
              <a:t>Kunda</a:t>
            </a:r>
            <a:r>
              <a:rPr lang="en-US" dirty="0">
                <a:solidFill>
                  <a:srgbClr val="001F44"/>
                </a:solidFill>
                <a:latin typeface="Avenir Next LT Pro" panose="020B0504020202020204" pitchFamily="34" charset="77"/>
              </a:rPr>
              <a:t>, 1990),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A20B1-279D-B8B7-DB63-9528D38FF4A8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110205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847D-3127-284C-8020-BFED2F7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venir Next LT Pro" panose="020B0504020202020204" pitchFamily="34" charset="77"/>
              </a:rPr>
              <a:t>Hypotheses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8200-1477-E34D-928C-014A770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LMRoman10"/>
              </a:rPr>
              <a:t>H1: Television news consumption during the 2016 EU Referendum campaign had a positive effect on UK citizens’ likelihood to vote for Leave. </a:t>
            </a:r>
            <a:endParaRPr lang="en-GB" dirty="0"/>
          </a:p>
          <a:p>
            <a:r>
              <a:rPr lang="en-GB" sz="1800" dirty="0">
                <a:effectLst/>
                <a:latin typeface="LMRoman10"/>
              </a:rPr>
              <a:t>H2: Internet news consumption (not including online newspapers) during the 2016 EU Referendum campaign had a positive effect on UK citizens’ likelihood to vote for Leave. </a:t>
            </a:r>
            <a:endParaRPr lang="en-GB" dirty="0"/>
          </a:p>
          <a:p>
            <a:r>
              <a:rPr lang="en-GB" sz="1800" dirty="0">
                <a:effectLst/>
                <a:latin typeface="LMRoman10"/>
              </a:rPr>
              <a:t>H3: Radio news consumption during the 2016 EU Referendum campaign had a positive effect on UK citizens’ likelihood to vote for Leave. </a:t>
            </a:r>
            <a:endParaRPr lang="en-GB" dirty="0"/>
          </a:p>
          <a:p>
            <a:r>
              <a:rPr lang="en-GB" sz="1800" dirty="0">
                <a:effectLst/>
                <a:latin typeface="LMRoman10"/>
              </a:rPr>
              <a:t>H4: Consumption of pro-Leave newspapers (including online newspapers) during the 2016 EU Referendum campaign had a positive effect on UK citizens’ likelihood to vote for Leave, and pro-Remain newspapers had a negative effect on the likelihood of voting Leave, and vice versa. </a:t>
            </a:r>
            <a:endParaRPr lang="en-GB" dirty="0"/>
          </a:p>
          <a:p>
            <a:r>
              <a:rPr lang="en-GB" sz="1800" dirty="0">
                <a:effectLst/>
                <a:latin typeface="LMRoman10"/>
              </a:rPr>
              <a:t>H5: Talking to other people about politics or current affairs during the 2016 EU Referendum campaign had no effect on UK citizens’ likelihood to vote for either Leave or Remain.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27749-CFE4-5612-30FD-5BF66C9E3C2F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376529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Data 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YouGov-administered British Election Study (BES) 2014-2023 internet panel data. Waves 7 to 9.</a:t>
            </a:r>
            <a:endParaRPr lang="en-GB" sz="2800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2050" name="Picture 2" descr="page8image52789664">
            <a:extLst>
              <a:ext uri="{FF2B5EF4-FFF2-40B4-BE49-F238E27FC236}">
                <a16:creationId xmlns:a16="http://schemas.microsoft.com/office/drawing/2014/main" id="{DECC3A14-72EC-656E-3824-B39053C5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21" y="2627842"/>
            <a:ext cx="8489158" cy="37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4A67D-E15A-ADDD-A400-DFF09AFBAEF4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128191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9B5B-46D0-E505-BB4E-CDE0CE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 LT Pro" panose="020B0504020202020204" pitchFamily="34" charset="77"/>
              </a:rPr>
              <a:t>Data II</a:t>
            </a: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9B85-6352-CE58-1580-E921FB1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to separate the time of cause and effect:</a:t>
            </a:r>
          </a:p>
          <a:p>
            <a:pPr lvl="1"/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data from wave 9 =&gt; dependent variable</a:t>
            </a:r>
          </a:p>
          <a:p>
            <a:pPr lvl="1"/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and data from waves 7 and 8 =&gt; explanatory variables</a:t>
            </a:r>
          </a:p>
          <a:p>
            <a:r>
              <a:rPr lang="en-GB" sz="2800" dirty="0">
                <a:solidFill>
                  <a:srgbClr val="001F44"/>
                </a:solidFill>
                <a:latin typeface="Avenir Next LT Pro" panose="020B0504020202020204" pitchFamily="34" charset="77"/>
              </a:rPr>
              <a:t>sample size </a:t>
            </a:r>
            <a:r>
              <a:rPr lang="en-GB" dirty="0">
                <a:solidFill>
                  <a:srgbClr val="001F44"/>
                </a:solidFill>
                <a:latin typeface="Avenir Next LT Pro" panose="020B0504020202020204" pitchFamily="34" charset="77"/>
              </a:rPr>
              <a:t>= </a:t>
            </a:r>
            <a:r>
              <a:rPr lang="en-GB" sz="2800" dirty="0">
                <a:solidFill>
                  <a:srgbClr val="001F44"/>
                </a:solidFill>
                <a:latin typeface="Avenir Next LT Pro" panose="020B0504020202020204" pitchFamily="34" charset="77"/>
              </a:rPr>
              <a:t>20,918 participants </a:t>
            </a:r>
          </a:p>
          <a:p>
            <a:r>
              <a:rPr lang="en-GB" sz="2800" dirty="0">
                <a:solidFill>
                  <a:srgbClr val="001F44"/>
                </a:solidFill>
                <a:latin typeface="Avenir Next LT Pro" panose="020B0504020202020204" pitchFamily="34" charset="77"/>
              </a:rPr>
              <a:t>Use of cumulative panel weights for this sample to achieve results that are representative of the general population. </a:t>
            </a:r>
          </a:p>
          <a:p>
            <a:endParaRPr lang="en-GB" sz="2800" dirty="0">
              <a:solidFill>
                <a:srgbClr val="001F44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B737D-78B0-9204-9E7B-DE78B396D284}"/>
              </a:ext>
            </a:extLst>
          </p:cNvPr>
          <p:cNvSpPr txBox="1"/>
          <p:nvPr/>
        </p:nvSpPr>
        <p:spPr>
          <a:xfrm>
            <a:off x="7418882" y="6460822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tima" panose="02000503060000020004" pitchFamily="2" charset="0"/>
                <a:ea typeface="Bangla MN" charset="0"/>
                <a:cs typeface="Bangla MN" charset="0"/>
              </a:rPr>
              <a:t>Jarnach, C., 2023, WAPOR</a:t>
            </a:r>
          </a:p>
        </p:txBody>
      </p:sp>
    </p:spTree>
    <p:extLst>
      <p:ext uri="{BB962C8B-B14F-4D97-AF65-F5344CB8AC3E}">
        <p14:creationId xmlns:p14="http://schemas.microsoft.com/office/powerpoint/2010/main" val="29574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13327</TotalTime>
  <Words>1439</Words>
  <Application>Microsoft Macintosh PowerPoint</Application>
  <PresentationFormat>Widescreen</PresentationFormat>
  <Paragraphs>142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Avenir Book</vt:lpstr>
      <vt:lpstr>Avenir Next LT Pro</vt:lpstr>
      <vt:lpstr>Calibri</vt:lpstr>
      <vt:lpstr>Calibri Light</vt:lpstr>
      <vt:lpstr>CharterBT</vt:lpstr>
      <vt:lpstr>FoundrySterling-Book</vt:lpstr>
      <vt:lpstr>LMRoman10</vt:lpstr>
      <vt:lpstr>Optima</vt:lpstr>
      <vt:lpstr>Söhne</vt:lpstr>
      <vt:lpstr>Times New Roman</vt:lpstr>
      <vt:lpstr>Office Theme</vt:lpstr>
      <vt:lpstr>PowerPoint Presentation</vt:lpstr>
      <vt:lpstr>Objective</vt:lpstr>
      <vt:lpstr>Sources of News in the UK</vt:lpstr>
      <vt:lpstr>Motivation</vt:lpstr>
      <vt:lpstr>Research Question </vt:lpstr>
      <vt:lpstr>Theoretical background </vt:lpstr>
      <vt:lpstr>Hypotheses </vt:lpstr>
      <vt:lpstr>Data </vt:lpstr>
      <vt:lpstr>Data II</vt:lpstr>
      <vt:lpstr>Method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 II</vt:lpstr>
      <vt:lpstr>Next Steps</vt:lpstr>
      <vt:lpstr>PowerPoint Presentation</vt:lpstr>
      <vt:lpstr>References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Jarnach</dc:creator>
  <cp:lastModifiedBy>Clemens Jarnach</cp:lastModifiedBy>
  <cp:revision>120</cp:revision>
  <cp:lastPrinted>2023-09-20T09:24:14Z</cp:lastPrinted>
  <dcterms:created xsi:type="dcterms:W3CDTF">2018-05-17T08:31:01Z</dcterms:created>
  <dcterms:modified xsi:type="dcterms:W3CDTF">2023-09-20T12:28:07Z</dcterms:modified>
</cp:coreProperties>
</file>