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525" y="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7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8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B5E0-4002-4301-9EE5-815BDFA8D9B6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8DC4-F007-47F9-929D-112F4ED67D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992014" y="2414776"/>
            <a:ext cx="1747581" cy="2238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MQTT Broker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818910" y="3153331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525833" y="3417223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5232756" y="3681115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6100264" y="3417223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6346449" y="3732524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5789602" y="3750109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5420325" y="4084339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6100264" y="4061289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/>
          <p:cNvCxnSpPr>
            <a:stCxn id="6" idx="3"/>
            <a:endCxn id="7" idx="7"/>
          </p:cNvCxnSpPr>
          <p:nvPr/>
        </p:nvCxnSpPr>
        <p:spPr>
          <a:xfrm flipH="1">
            <a:off x="5705946" y="3323438"/>
            <a:ext cx="143867" cy="12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7" idx="3"/>
            <a:endCxn id="8" idx="7"/>
          </p:cNvCxnSpPr>
          <p:nvPr/>
        </p:nvCxnSpPr>
        <p:spPr>
          <a:xfrm flipH="1">
            <a:off x="5412869" y="3587330"/>
            <a:ext cx="143867" cy="12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6" idx="5"/>
            <a:endCxn id="9" idx="1"/>
          </p:cNvCxnSpPr>
          <p:nvPr/>
        </p:nvCxnSpPr>
        <p:spPr>
          <a:xfrm>
            <a:off x="5999023" y="3323438"/>
            <a:ext cx="132144" cy="12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9" idx="5"/>
            <a:endCxn id="10" idx="0"/>
          </p:cNvCxnSpPr>
          <p:nvPr/>
        </p:nvCxnSpPr>
        <p:spPr>
          <a:xfrm>
            <a:off x="6280377" y="3587330"/>
            <a:ext cx="171580" cy="14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9" idx="3"/>
            <a:endCxn id="11" idx="7"/>
          </p:cNvCxnSpPr>
          <p:nvPr/>
        </p:nvCxnSpPr>
        <p:spPr>
          <a:xfrm flipH="1">
            <a:off x="5969715" y="3587330"/>
            <a:ext cx="161452" cy="19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3"/>
            <a:endCxn id="12" idx="7"/>
          </p:cNvCxnSpPr>
          <p:nvPr/>
        </p:nvCxnSpPr>
        <p:spPr>
          <a:xfrm flipH="1">
            <a:off x="5600438" y="3920216"/>
            <a:ext cx="220067" cy="193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1" idx="5"/>
            <a:endCxn id="13" idx="1"/>
          </p:cNvCxnSpPr>
          <p:nvPr/>
        </p:nvCxnSpPr>
        <p:spPr>
          <a:xfrm>
            <a:off x="5969715" y="3920216"/>
            <a:ext cx="161452" cy="17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550815" y="428363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Topics</a:t>
            </a:r>
            <a:endParaRPr lang="en-US" dirty="0"/>
          </a:p>
        </p:txBody>
      </p:sp>
      <p:sp>
        <p:nvSpPr>
          <p:cNvPr id="22" name="Pfeil nach rechts 34"/>
          <p:cNvSpPr/>
          <p:nvPr/>
        </p:nvSpPr>
        <p:spPr>
          <a:xfrm>
            <a:off x="2522736" y="3039153"/>
            <a:ext cx="2192215" cy="568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 /a</a:t>
            </a:r>
            <a:endParaRPr lang="en-US" dirty="0"/>
          </a:p>
        </p:txBody>
      </p:sp>
      <p:sp>
        <p:nvSpPr>
          <p:cNvPr id="23" name="Pfeil nach links 35"/>
          <p:cNvSpPr/>
          <p:nvPr/>
        </p:nvSpPr>
        <p:spPr>
          <a:xfrm>
            <a:off x="7085425" y="2885301"/>
            <a:ext cx="2278424" cy="562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SUBSCRIBE /a</a:t>
            </a:r>
            <a:endParaRPr lang="en-US" dirty="0"/>
          </a:p>
        </p:txBody>
      </p:sp>
      <p:sp>
        <p:nvSpPr>
          <p:cNvPr id="24" name="Pfeil nach rechts 36"/>
          <p:cNvSpPr/>
          <p:nvPr/>
        </p:nvSpPr>
        <p:spPr>
          <a:xfrm>
            <a:off x="7171634" y="3706216"/>
            <a:ext cx="2192215" cy="568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 /a</a:t>
            </a:r>
            <a:endParaRPr lang="en-US" dirty="0"/>
          </a:p>
        </p:txBody>
      </p:sp>
      <p:sp>
        <p:nvSpPr>
          <p:cNvPr id="25" name="Pfeil nach rechts 38"/>
          <p:cNvSpPr/>
          <p:nvPr/>
        </p:nvSpPr>
        <p:spPr>
          <a:xfrm>
            <a:off x="2534657" y="3649271"/>
            <a:ext cx="2192215" cy="568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 /b</a:t>
            </a:r>
            <a:endParaRPr lang="en-US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8267741" y="3427248"/>
            <a:ext cx="0" cy="2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992014" y="2320600"/>
            <a:ext cx="2004531" cy="2770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MQTT Broker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818910" y="3153331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</a:p>
        </p:txBody>
      </p:sp>
      <p:sp>
        <p:nvSpPr>
          <p:cNvPr id="7" name="Ellipse 6"/>
          <p:cNvSpPr/>
          <p:nvPr/>
        </p:nvSpPr>
        <p:spPr>
          <a:xfrm>
            <a:off x="5525833" y="3417223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5232756" y="3681115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6100264" y="3417223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6346449" y="3732524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5789602" y="3750109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5420325" y="4084339"/>
            <a:ext cx="211016" cy="199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6100264" y="4061289"/>
            <a:ext cx="211016" cy="1992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r Verbinder 13"/>
          <p:cNvCxnSpPr>
            <a:stCxn id="6" idx="3"/>
            <a:endCxn id="7" idx="7"/>
          </p:cNvCxnSpPr>
          <p:nvPr/>
        </p:nvCxnSpPr>
        <p:spPr>
          <a:xfrm flipH="1">
            <a:off x="5705946" y="3323438"/>
            <a:ext cx="143867" cy="12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7" idx="3"/>
            <a:endCxn id="8" idx="7"/>
          </p:cNvCxnSpPr>
          <p:nvPr/>
        </p:nvCxnSpPr>
        <p:spPr>
          <a:xfrm flipH="1">
            <a:off x="5412869" y="3587330"/>
            <a:ext cx="143867" cy="12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6" idx="5"/>
            <a:endCxn id="9" idx="1"/>
          </p:cNvCxnSpPr>
          <p:nvPr/>
        </p:nvCxnSpPr>
        <p:spPr>
          <a:xfrm>
            <a:off x="5999023" y="3323438"/>
            <a:ext cx="132144" cy="12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9" idx="5"/>
            <a:endCxn id="10" idx="0"/>
          </p:cNvCxnSpPr>
          <p:nvPr/>
        </p:nvCxnSpPr>
        <p:spPr>
          <a:xfrm>
            <a:off x="6280377" y="3587330"/>
            <a:ext cx="171580" cy="14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9" idx="3"/>
            <a:endCxn id="11" idx="7"/>
          </p:cNvCxnSpPr>
          <p:nvPr/>
        </p:nvCxnSpPr>
        <p:spPr>
          <a:xfrm flipH="1">
            <a:off x="5969715" y="3587330"/>
            <a:ext cx="161452" cy="19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3"/>
            <a:endCxn id="12" idx="7"/>
          </p:cNvCxnSpPr>
          <p:nvPr/>
        </p:nvCxnSpPr>
        <p:spPr>
          <a:xfrm flipH="1">
            <a:off x="5600438" y="3920216"/>
            <a:ext cx="220067" cy="193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1" idx="5"/>
            <a:endCxn id="13" idx="1"/>
          </p:cNvCxnSpPr>
          <p:nvPr/>
        </p:nvCxnSpPr>
        <p:spPr>
          <a:xfrm>
            <a:off x="5969715" y="3920216"/>
            <a:ext cx="161452" cy="17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feil nach rechts 34"/>
          <p:cNvSpPr/>
          <p:nvPr/>
        </p:nvSpPr>
        <p:spPr>
          <a:xfrm>
            <a:off x="1080656" y="2320599"/>
            <a:ext cx="3634296" cy="1340658"/>
          </a:xfrm>
          <a:prstGeom prst="rightArrow">
            <a:avLst>
              <a:gd name="adj1" fmla="val 70668"/>
              <a:gd name="adj2" fmla="val 1693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 /</a:t>
            </a:r>
            <a:r>
              <a:rPr lang="de-DE" dirty="0" err="1"/>
              <a:t>devices</a:t>
            </a:r>
            <a:r>
              <a:rPr lang="de-DE" dirty="0"/>
              <a:t>/AB45DE00/</a:t>
            </a:r>
            <a:r>
              <a:rPr lang="de-DE" dirty="0" err="1"/>
              <a:t>accelerometer</a:t>
            </a:r>
            <a:endParaRPr lang="en-US" dirty="0"/>
          </a:p>
        </p:txBody>
      </p:sp>
      <p:sp>
        <p:nvSpPr>
          <p:cNvPr id="23" name="Pfeil nach links 35"/>
          <p:cNvSpPr/>
          <p:nvPr/>
        </p:nvSpPr>
        <p:spPr>
          <a:xfrm>
            <a:off x="7085424" y="2320599"/>
            <a:ext cx="3022671" cy="1340658"/>
          </a:xfrm>
          <a:prstGeom prst="leftArrow">
            <a:avLst>
              <a:gd name="adj1" fmla="val 73723"/>
              <a:gd name="adj2" fmla="val 30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SUBSCRIBE</a:t>
            </a:r>
            <a:br>
              <a:rPr lang="de-DE" dirty="0"/>
            </a:br>
            <a:r>
              <a:rPr lang="en-US" dirty="0"/>
              <a:t>/devices/*/accelerometer</a:t>
            </a:r>
          </a:p>
        </p:txBody>
      </p:sp>
      <p:sp>
        <p:nvSpPr>
          <p:cNvPr id="24" name="Pfeil nach rechts 36"/>
          <p:cNvSpPr/>
          <p:nvPr/>
        </p:nvSpPr>
        <p:spPr>
          <a:xfrm>
            <a:off x="7171634" y="3706216"/>
            <a:ext cx="2936461" cy="568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</a:t>
            </a:r>
            <a:endParaRPr lang="en-US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8267741" y="3427248"/>
            <a:ext cx="0" cy="2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feil nach rechts 34"/>
          <p:cNvSpPr/>
          <p:nvPr/>
        </p:nvSpPr>
        <p:spPr>
          <a:xfrm>
            <a:off x="1090596" y="3750109"/>
            <a:ext cx="3634296" cy="1340658"/>
          </a:xfrm>
          <a:prstGeom prst="rightArrow">
            <a:avLst>
              <a:gd name="adj1" fmla="val 70668"/>
              <a:gd name="adj2" fmla="val 1693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 /</a:t>
            </a:r>
            <a:r>
              <a:rPr lang="de-DE" dirty="0" err="1"/>
              <a:t>devices</a:t>
            </a:r>
            <a:r>
              <a:rPr lang="de-DE" dirty="0"/>
              <a:t>/F012DE89/</a:t>
            </a:r>
            <a:r>
              <a:rPr lang="de-DE" dirty="0" err="1"/>
              <a:t>accelerometer</a:t>
            </a:r>
            <a:endParaRPr lang="en-US" dirty="0"/>
          </a:p>
        </p:txBody>
      </p:sp>
      <p:sp>
        <p:nvSpPr>
          <p:cNvPr id="28" name="Ellipse 27"/>
          <p:cNvSpPr/>
          <p:nvPr/>
        </p:nvSpPr>
        <p:spPr>
          <a:xfrm>
            <a:off x="6630354" y="4084338"/>
            <a:ext cx="211016" cy="19929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r Verbinder 29"/>
          <p:cNvCxnSpPr>
            <a:cxnSpLocks/>
            <a:stCxn id="10" idx="5"/>
            <a:endCxn id="28" idx="1"/>
          </p:cNvCxnSpPr>
          <p:nvPr/>
        </p:nvCxnSpPr>
        <p:spPr>
          <a:xfrm>
            <a:off x="6526562" y="3902631"/>
            <a:ext cx="134695" cy="2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705012" y="3352624"/>
            <a:ext cx="1325549" cy="76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cxnSpLocks/>
          </p:cNvCxnSpPr>
          <p:nvPr/>
        </p:nvCxnSpPr>
        <p:spPr>
          <a:xfrm flipV="1">
            <a:off x="4816925" y="4247118"/>
            <a:ext cx="1789773" cy="3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cxnSpLocks/>
          </p:cNvCxnSpPr>
          <p:nvPr/>
        </p:nvCxnSpPr>
        <p:spPr>
          <a:xfrm>
            <a:off x="6914259" y="4260582"/>
            <a:ext cx="2056759" cy="23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</p:cNvCxnSpPr>
          <p:nvPr/>
        </p:nvCxnSpPr>
        <p:spPr>
          <a:xfrm>
            <a:off x="6366167" y="4374124"/>
            <a:ext cx="2604851" cy="23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9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028584" y="724655"/>
            <a:ext cx="4504250" cy="50415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2000" dirty="0"/>
              <a:t>AMQP Container</a:t>
            </a:r>
            <a:endParaRPr lang="de-DE" sz="2000" dirty="0"/>
          </a:p>
        </p:txBody>
      </p:sp>
      <p:sp>
        <p:nvSpPr>
          <p:cNvPr id="4" name="Rechteck 3"/>
          <p:cNvSpPr/>
          <p:nvPr/>
        </p:nvSpPr>
        <p:spPr>
          <a:xfrm>
            <a:off x="4978246" y="1263440"/>
            <a:ext cx="3116728" cy="213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36000" rtlCol="0" anchor="ctr"/>
          <a:lstStyle/>
          <a:p>
            <a:pPr algn="ctr"/>
            <a:r>
              <a:rPr lang="en-US" dirty="0"/>
              <a:t>Hierarchical</a:t>
            </a:r>
            <a:br>
              <a:rPr lang="en-US" dirty="0"/>
            </a:br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Topology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978246" y="3471754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Nodes</a:t>
            </a:r>
            <a:endParaRPr lang="de-DE" sz="2000" dirty="0"/>
          </a:p>
        </p:txBody>
      </p:sp>
      <p:sp>
        <p:nvSpPr>
          <p:cNvPr id="6" name="Rechteck 5"/>
          <p:cNvSpPr/>
          <p:nvPr/>
        </p:nvSpPr>
        <p:spPr>
          <a:xfrm>
            <a:off x="5758762" y="1468689"/>
            <a:ext cx="304870" cy="225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</a:t>
            </a:r>
            <a:endParaRPr lang="de-DE" sz="2000" dirty="0"/>
          </a:p>
        </p:txBody>
      </p:sp>
      <p:sp>
        <p:nvSpPr>
          <p:cNvPr id="7" name="Rechteck 6"/>
          <p:cNvSpPr/>
          <p:nvPr/>
        </p:nvSpPr>
        <p:spPr>
          <a:xfrm>
            <a:off x="5758762" y="2014158"/>
            <a:ext cx="304870" cy="225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b</a:t>
            </a:r>
            <a:endParaRPr lang="de-DE" sz="2000" dirty="0"/>
          </a:p>
        </p:txBody>
      </p:sp>
      <p:sp>
        <p:nvSpPr>
          <p:cNvPr id="8" name="Rechteck 7"/>
          <p:cNvSpPr/>
          <p:nvPr/>
        </p:nvSpPr>
        <p:spPr>
          <a:xfrm>
            <a:off x="5758762" y="2559626"/>
            <a:ext cx="304870" cy="225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</a:t>
            </a:r>
            <a:endParaRPr lang="de-DE" sz="2000" dirty="0"/>
          </a:p>
        </p:txBody>
      </p:sp>
      <p:sp>
        <p:nvSpPr>
          <p:cNvPr id="9" name="Rechteck 8"/>
          <p:cNvSpPr/>
          <p:nvPr/>
        </p:nvSpPr>
        <p:spPr>
          <a:xfrm>
            <a:off x="5758762" y="3105095"/>
            <a:ext cx="304870" cy="225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d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>
          <a:xfrm>
            <a:off x="6330974" y="1460676"/>
            <a:ext cx="368893" cy="225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b1</a:t>
            </a:r>
            <a:endParaRPr lang="de-DE" sz="2000" dirty="0"/>
          </a:p>
        </p:txBody>
      </p:sp>
      <p:sp>
        <p:nvSpPr>
          <p:cNvPr id="11" name="Rechteck 10"/>
          <p:cNvSpPr/>
          <p:nvPr/>
        </p:nvSpPr>
        <p:spPr>
          <a:xfrm>
            <a:off x="6330974" y="1829754"/>
            <a:ext cx="368893" cy="225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b2</a:t>
            </a:r>
            <a:endParaRPr lang="de-DE" sz="2000" dirty="0"/>
          </a:p>
        </p:txBody>
      </p:sp>
      <p:sp>
        <p:nvSpPr>
          <p:cNvPr id="12" name="Rechteck 11"/>
          <p:cNvSpPr/>
          <p:nvPr/>
        </p:nvSpPr>
        <p:spPr>
          <a:xfrm>
            <a:off x="6330974" y="2198833"/>
            <a:ext cx="368893" cy="225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b3</a:t>
            </a:r>
            <a:endParaRPr lang="de-DE" sz="2000" dirty="0"/>
          </a:p>
        </p:txBody>
      </p:sp>
      <p:sp>
        <p:nvSpPr>
          <p:cNvPr id="13" name="Rechteck 12"/>
          <p:cNvSpPr/>
          <p:nvPr/>
        </p:nvSpPr>
        <p:spPr>
          <a:xfrm>
            <a:off x="6330974" y="2567911"/>
            <a:ext cx="368893" cy="225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b4</a:t>
            </a:r>
            <a:endParaRPr lang="de-DE" sz="2000" dirty="0"/>
          </a:p>
        </p:txBody>
      </p:sp>
      <p:cxnSp>
        <p:nvCxnSpPr>
          <p:cNvPr id="14" name="Gerader Verbinder 13"/>
          <p:cNvCxnSpPr>
            <a:endCxn id="10" idx="1"/>
          </p:cNvCxnSpPr>
          <p:nvPr/>
        </p:nvCxnSpPr>
        <p:spPr>
          <a:xfrm flipV="1">
            <a:off x="6056652" y="1573337"/>
            <a:ext cx="274322" cy="55188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7" idx="3"/>
            <a:endCxn id="11" idx="1"/>
          </p:cNvCxnSpPr>
          <p:nvPr/>
        </p:nvCxnSpPr>
        <p:spPr>
          <a:xfrm flipV="1">
            <a:off x="6063632" y="1942415"/>
            <a:ext cx="267342" cy="18440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7" idx="3"/>
            <a:endCxn id="12" idx="1"/>
          </p:cNvCxnSpPr>
          <p:nvPr/>
        </p:nvCxnSpPr>
        <p:spPr>
          <a:xfrm>
            <a:off x="6063632" y="2126819"/>
            <a:ext cx="267342" cy="18467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7" idx="3"/>
            <a:endCxn id="13" idx="1"/>
          </p:cNvCxnSpPr>
          <p:nvPr/>
        </p:nvCxnSpPr>
        <p:spPr>
          <a:xfrm>
            <a:off x="6063632" y="2126819"/>
            <a:ext cx="267342" cy="55375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32484" y="2201107"/>
            <a:ext cx="304870" cy="225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/</a:t>
            </a:r>
            <a:endParaRPr lang="de-DE" sz="2000" dirty="0"/>
          </a:p>
        </p:txBody>
      </p:sp>
      <p:cxnSp>
        <p:nvCxnSpPr>
          <p:cNvPr id="19" name="Gerader Verbinder 18"/>
          <p:cNvCxnSpPr>
            <a:stCxn id="18" idx="3"/>
            <a:endCxn id="6" idx="1"/>
          </p:cNvCxnSpPr>
          <p:nvPr/>
        </p:nvCxnSpPr>
        <p:spPr>
          <a:xfrm flipV="1">
            <a:off x="5437354" y="1581350"/>
            <a:ext cx="321408" cy="73241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8" idx="3"/>
            <a:endCxn id="7" idx="1"/>
          </p:cNvCxnSpPr>
          <p:nvPr/>
        </p:nvCxnSpPr>
        <p:spPr>
          <a:xfrm flipV="1">
            <a:off x="5437354" y="2126819"/>
            <a:ext cx="321408" cy="18694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8" idx="3"/>
            <a:endCxn id="8" idx="1"/>
          </p:cNvCxnSpPr>
          <p:nvPr/>
        </p:nvCxnSpPr>
        <p:spPr>
          <a:xfrm>
            <a:off x="5437354" y="2313768"/>
            <a:ext cx="321408" cy="35851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18" idx="3"/>
            <a:endCxn id="9" idx="1"/>
          </p:cNvCxnSpPr>
          <p:nvPr/>
        </p:nvCxnSpPr>
        <p:spPr>
          <a:xfrm>
            <a:off x="5437354" y="2313768"/>
            <a:ext cx="321408" cy="9039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978246" y="3546873"/>
            <a:ext cx="3116728" cy="213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36000" rtlCol="0" anchor="ctr"/>
          <a:lstStyle/>
          <a:p>
            <a:pPr algn="ctr"/>
            <a:r>
              <a:rPr lang="en-US" dirty="0"/>
              <a:t>Flat</a:t>
            </a:r>
            <a:br>
              <a:rPr lang="en-US" dirty="0"/>
            </a:br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Topology 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019001" y="3832697"/>
            <a:ext cx="368893" cy="272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a</a:t>
            </a:r>
            <a:endParaRPr lang="de-DE" sz="2000" dirty="0"/>
          </a:p>
        </p:txBody>
      </p:sp>
      <p:sp>
        <p:nvSpPr>
          <p:cNvPr id="25" name="Rechteck 24"/>
          <p:cNvSpPr/>
          <p:nvPr/>
        </p:nvSpPr>
        <p:spPr>
          <a:xfrm>
            <a:off x="6019001" y="4288365"/>
            <a:ext cx="368893" cy="272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b</a:t>
            </a:r>
            <a:endParaRPr lang="de-DE" sz="2000" dirty="0"/>
          </a:p>
        </p:txBody>
      </p:sp>
      <p:sp>
        <p:nvSpPr>
          <p:cNvPr id="26" name="Rechteck 25"/>
          <p:cNvSpPr/>
          <p:nvPr/>
        </p:nvSpPr>
        <p:spPr>
          <a:xfrm>
            <a:off x="6019001" y="4744033"/>
            <a:ext cx="368893" cy="272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c</a:t>
            </a:r>
            <a:endParaRPr lang="de-DE" sz="2000" dirty="0"/>
          </a:p>
        </p:txBody>
      </p:sp>
      <p:sp>
        <p:nvSpPr>
          <p:cNvPr id="27" name="Rechteck 26"/>
          <p:cNvSpPr/>
          <p:nvPr/>
        </p:nvSpPr>
        <p:spPr>
          <a:xfrm>
            <a:off x="6019001" y="5199700"/>
            <a:ext cx="368893" cy="272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d</a:t>
            </a:r>
            <a:endParaRPr lang="de-DE" sz="2000" dirty="0"/>
          </a:p>
        </p:txBody>
      </p:sp>
      <p:sp>
        <p:nvSpPr>
          <p:cNvPr id="28" name="Rechteck 27"/>
          <p:cNvSpPr/>
          <p:nvPr/>
        </p:nvSpPr>
        <p:spPr>
          <a:xfrm>
            <a:off x="3638646" y="3508387"/>
            <a:ext cx="692600" cy="21359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Session </a:t>
            </a:r>
            <a:br>
              <a:rPr lang="en-US" sz="1050" dirty="0"/>
            </a:br>
            <a:r>
              <a:rPr lang="en-US" sz="1050" dirty="0"/>
              <a:t>Endpoint</a:t>
            </a:r>
            <a:endParaRPr lang="de-DE" sz="1050" dirty="0"/>
          </a:p>
        </p:txBody>
      </p:sp>
      <p:sp>
        <p:nvSpPr>
          <p:cNvPr id="29" name="Rechteck 28"/>
          <p:cNvSpPr/>
          <p:nvPr/>
        </p:nvSpPr>
        <p:spPr>
          <a:xfrm>
            <a:off x="4255288" y="3793084"/>
            <a:ext cx="1052970" cy="358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 Endpoint</a:t>
            </a:r>
            <a:br>
              <a:rPr lang="en-US" sz="1050" dirty="0"/>
            </a:br>
            <a:r>
              <a:rPr lang="en-US" sz="1050" b="1" dirty="0"/>
              <a:t>a</a:t>
            </a:r>
            <a:endParaRPr lang="de-DE" sz="1050" b="1" dirty="0"/>
          </a:p>
        </p:txBody>
      </p:sp>
      <p:cxnSp>
        <p:nvCxnSpPr>
          <p:cNvPr id="30" name="Gerade Verbindung mit Pfeil 29"/>
          <p:cNvCxnSpPr>
            <a:stCxn id="29" idx="3"/>
            <a:endCxn id="24" idx="1"/>
          </p:cNvCxnSpPr>
          <p:nvPr/>
        </p:nvCxnSpPr>
        <p:spPr>
          <a:xfrm flipV="1">
            <a:off x="5308258" y="3969018"/>
            <a:ext cx="710743" cy="347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4255288" y="4700193"/>
            <a:ext cx="1052970" cy="358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 Endpoint</a:t>
            </a:r>
          </a:p>
          <a:p>
            <a:pPr algn="ctr"/>
            <a:r>
              <a:rPr lang="en-US" sz="1050" b="1" dirty="0"/>
              <a:t>c</a:t>
            </a:r>
            <a:endParaRPr lang="de-DE" sz="1050" b="1" dirty="0"/>
          </a:p>
        </p:txBody>
      </p:sp>
      <p:cxnSp>
        <p:nvCxnSpPr>
          <p:cNvPr id="32" name="Gerade Verbindung mit Pfeil 31"/>
          <p:cNvCxnSpPr>
            <a:stCxn id="26" idx="1"/>
            <a:endCxn id="31" idx="3"/>
          </p:cNvCxnSpPr>
          <p:nvPr/>
        </p:nvCxnSpPr>
        <p:spPr>
          <a:xfrm flipH="1" flipV="1">
            <a:off x="5308258" y="4879600"/>
            <a:ext cx="710743" cy="75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648462" y="1114850"/>
            <a:ext cx="682784" cy="21359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Session </a:t>
            </a:r>
            <a:br>
              <a:rPr lang="en-US" sz="1050" dirty="0"/>
            </a:br>
            <a:r>
              <a:rPr lang="en-US" sz="1050" dirty="0"/>
              <a:t>Endpoint</a:t>
            </a:r>
            <a:endParaRPr lang="de-DE" sz="1050" dirty="0"/>
          </a:p>
        </p:txBody>
      </p:sp>
      <p:sp>
        <p:nvSpPr>
          <p:cNvPr id="34" name="Rechteck 33"/>
          <p:cNvSpPr/>
          <p:nvPr/>
        </p:nvSpPr>
        <p:spPr>
          <a:xfrm>
            <a:off x="4244450" y="1400846"/>
            <a:ext cx="1052970" cy="358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 Endpoint</a:t>
            </a:r>
            <a:br>
              <a:rPr lang="en-US" sz="1050" dirty="0"/>
            </a:br>
            <a:r>
              <a:rPr lang="en-US" sz="1050" b="1" dirty="0"/>
              <a:t>/a</a:t>
            </a:r>
            <a:endParaRPr lang="de-DE" sz="1050" b="1" dirty="0"/>
          </a:p>
        </p:txBody>
      </p:sp>
      <p:cxnSp>
        <p:nvCxnSpPr>
          <p:cNvPr id="35" name="Gerade Verbindung mit Pfeil 34"/>
          <p:cNvCxnSpPr>
            <a:stCxn id="34" idx="3"/>
            <a:endCxn id="6" idx="1"/>
          </p:cNvCxnSpPr>
          <p:nvPr/>
        </p:nvCxnSpPr>
        <p:spPr>
          <a:xfrm>
            <a:off x="5297420" y="1580253"/>
            <a:ext cx="461342" cy="109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244450" y="2817880"/>
            <a:ext cx="1052970" cy="358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 Endpoint</a:t>
            </a:r>
            <a:br>
              <a:rPr lang="en-US" sz="1050" dirty="0"/>
            </a:br>
            <a:r>
              <a:rPr lang="en-US" sz="1050" b="1" dirty="0"/>
              <a:t>/b/b4</a:t>
            </a:r>
            <a:endParaRPr lang="de-DE" sz="1050" b="1" dirty="0"/>
          </a:p>
        </p:txBody>
      </p:sp>
      <p:cxnSp>
        <p:nvCxnSpPr>
          <p:cNvPr id="37" name="Gerade Verbindung mit Pfeil 80"/>
          <p:cNvCxnSpPr>
            <a:stCxn id="13" idx="2"/>
            <a:endCxn id="36" idx="3"/>
          </p:cNvCxnSpPr>
          <p:nvPr/>
        </p:nvCxnSpPr>
        <p:spPr>
          <a:xfrm rot="5400000">
            <a:off x="5804394" y="2286260"/>
            <a:ext cx="204055" cy="1218001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92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pieren 234"/>
          <p:cNvGrpSpPr/>
          <p:nvPr/>
        </p:nvGrpSpPr>
        <p:grpSpPr>
          <a:xfrm>
            <a:off x="457693" y="239632"/>
            <a:ext cx="3170895" cy="2526281"/>
            <a:chOff x="457693" y="744604"/>
            <a:chExt cx="3170895" cy="2526281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1245222" y="1374158"/>
              <a:ext cx="1651044" cy="1310159"/>
              <a:chOff x="4934778" y="2971800"/>
              <a:chExt cx="1997763" cy="1585292"/>
            </a:xfrm>
          </p:grpSpPr>
          <p:sp>
            <p:nvSpPr>
              <p:cNvPr id="2" name="Ellipse 1"/>
              <p:cNvSpPr/>
              <p:nvPr/>
            </p:nvSpPr>
            <p:spPr>
              <a:xfrm>
                <a:off x="5818910" y="3153331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u="sng" dirty="0"/>
                  <a:t>/</a:t>
                </a:r>
              </a:p>
            </p:txBody>
          </p:sp>
          <p:sp>
            <p:nvSpPr>
              <p:cNvPr id="3" name="Ellipse 2"/>
              <p:cNvSpPr/>
              <p:nvPr/>
            </p:nvSpPr>
            <p:spPr>
              <a:xfrm>
                <a:off x="5525833" y="3417223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" name="Ellipse 3"/>
              <p:cNvSpPr/>
              <p:nvPr/>
            </p:nvSpPr>
            <p:spPr>
              <a:xfrm>
                <a:off x="5232756" y="3681115"/>
                <a:ext cx="211016" cy="199293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" name="Ellipse 4"/>
              <p:cNvSpPr/>
              <p:nvPr/>
            </p:nvSpPr>
            <p:spPr>
              <a:xfrm>
                <a:off x="6100264" y="3417223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6346449" y="3732524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5789602" y="3750109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5420325" y="4084339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6100264" y="4086060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0" name="Gerader Verbinder 9"/>
              <p:cNvCxnSpPr>
                <a:stCxn id="2" idx="3"/>
                <a:endCxn id="3" idx="7"/>
              </p:cNvCxnSpPr>
              <p:nvPr/>
            </p:nvCxnSpPr>
            <p:spPr>
              <a:xfrm flipH="1">
                <a:off x="5705946" y="3323438"/>
                <a:ext cx="143867" cy="12297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>
                <a:stCxn id="3" idx="3"/>
                <a:endCxn id="4" idx="7"/>
              </p:cNvCxnSpPr>
              <p:nvPr/>
            </p:nvCxnSpPr>
            <p:spPr>
              <a:xfrm flipH="1">
                <a:off x="5412869" y="3587330"/>
                <a:ext cx="143867" cy="12297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>
                <a:stCxn id="2" idx="5"/>
                <a:endCxn id="5" idx="1"/>
              </p:cNvCxnSpPr>
              <p:nvPr/>
            </p:nvCxnSpPr>
            <p:spPr>
              <a:xfrm>
                <a:off x="5999023" y="3323438"/>
                <a:ext cx="132144" cy="12297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>
                <a:stCxn id="5" idx="5"/>
                <a:endCxn id="6" idx="0"/>
              </p:cNvCxnSpPr>
              <p:nvPr/>
            </p:nvCxnSpPr>
            <p:spPr>
              <a:xfrm>
                <a:off x="6280377" y="3587330"/>
                <a:ext cx="171580" cy="145194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>
                <a:stCxn id="5" idx="3"/>
                <a:endCxn id="7" idx="7"/>
              </p:cNvCxnSpPr>
              <p:nvPr/>
            </p:nvCxnSpPr>
            <p:spPr>
              <a:xfrm flipH="1">
                <a:off x="5969715" y="3587330"/>
                <a:ext cx="161452" cy="19196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>
                <a:stCxn id="7" idx="3"/>
                <a:endCxn id="8" idx="7"/>
              </p:cNvCxnSpPr>
              <p:nvPr/>
            </p:nvCxnSpPr>
            <p:spPr>
              <a:xfrm flipH="1">
                <a:off x="5600438" y="3920216"/>
                <a:ext cx="220067" cy="193309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>
                <a:stCxn id="7" idx="5"/>
                <a:endCxn id="9" idx="1"/>
              </p:cNvCxnSpPr>
              <p:nvPr/>
            </p:nvCxnSpPr>
            <p:spPr>
              <a:xfrm>
                <a:off x="5969715" y="3920217"/>
                <a:ext cx="161451" cy="195028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/>
              <p:cNvSpPr/>
              <p:nvPr/>
            </p:nvSpPr>
            <p:spPr>
              <a:xfrm>
                <a:off x="6589069" y="4084338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8" name="Gerader Verbinder 17"/>
              <p:cNvCxnSpPr>
                <a:cxnSpLocks/>
                <a:stCxn id="6" idx="5"/>
                <a:endCxn id="17" idx="1"/>
              </p:cNvCxnSpPr>
              <p:nvPr/>
            </p:nvCxnSpPr>
            <p:spPr>
              <a:xfrm>
                <a:off x="6526562" y="3902632"/>
                <a:ext cx="93410" cy="21089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 19"/>
              <p:cNvSpPr/>
              <p:nvPr/>
            </p:nvSpPr>
            <p:spPr>
              <a:xfrm>
                <a:off x="4934778" y="2971800"/>
                <a:ext cx="1997763" cy="158529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60" name="Rechteck: abgerundete Ecken 59"/>
            <p:cNvSpPr/>
            <p:nvPr/>
          </p:nvSpPr>
          <p:spPr>
            <a:xfrm>
              <a:off x="684238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Rechteck: abgerundete Ecken 60"/>
            <p:cNvSpPr/>
            <p:nvPr/>
          </p:nvSpPr>
          <p:spPr>
            <a:xfrm>
              <a:off x="463092" y="1434782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Rechteck: abgerundete Ecken 61"/>
            <p:cNvSpPr/>
            <p:nvPr/>
          </p:nvSpPr>
          <p:spPr>
            <a:xfrm>
              <a:off x="457693" y="2097313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3" name="Rechteck: abgerundete Ecken 62"/>
            <p:cNvSpPr/>
            <p:nvPr/>
          </p:nvSpPr>
          <p:spPr>
            <a:xfrm>
              <a:off x="1403019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chteck: abgerundete Ecken 63"/>
            <p:cNvSpPr/>
            <p:nvPr/>
          </p:nvSpPr>
          <p:spPr>
            <a:xfrm>
              <a:off x="2121800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5" name="Rechteck: abgerundete Ecken 64"/>
            <p:cNvSpPr/>
            <p:nvPr/>
          </p:nvSpPr>
          <p:spPr>
            <a:xfrm>
              <a:off x="2840581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6" name="Rechteck: abgerundete Ecken 65"/>
            <p:cNvSpPr/>
            <p:nvPr/>
          </p:nvSpPr>
          <p:spPr>
            <a:xfrm>
              <a:off x="3179978" y="1422510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Rechteck: abgerundete Ecken 66"/>
            <p:cNvSpPr/>
            <p:nvPr/>
          </p:nvSpPr>
          <p:spPr>
            <a:xfrm>
              <a:off x="3186297" y="2098295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9" name="Gerade Verbindung mit Pfeil 68"/>
            <p:cNvCxnSpPr>
              <a:stCxn id="61" idx="3"/>
            </p:cNvCxnSpPr>
            <p:nvPr/>
          </p:nvCxnSpPr>
          <p:spPr>
            <a:xfrm>
              <a:off x="905383" y="1631080"/>
              <a:ext cx="339839" cy="111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>
              <a:cxnSpLocks/>
              <a:stCxn id="62" idx="3"/>
            </p:cNvCxnSpPr>
            <p:nvPr/>
          </p:nvCxnSpPr>
          <p:spPr>
            <a:xfrm flipV="1">
              <a:off x="899984" y="2202582"/>
              <a:ext cx="339839" cy="91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>
              <a:cxnSpLocks/>
              <a:stCxn id="60" idx="2"/>
            </p:cNvCxnSpPr>
            <p:nvPr/>
          </p:nvCxnSpPr>
          <p:spPr>
            <a:xfrm>
              <a:off x="905384" y="1137200"/>
              <a:ext cx="334439" cy="23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cxnSpLocks/>
              <a:stCxn id="63" idx="2"/>
            </p:cNvCxnSpPr>
            <p:nvPr/>
          </p:nvCxnSpPr>
          <p:spPr>
            <a:xfrm flipH="1">
              <a:off x="1624164" y="1137200"/>
              <a:ext cx="1" cy="23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cxnSpLocks/>
              <a:stCxn id="64" idx="2"/>
            </p:cNvCxnSpPr>
            <p:nvPr/>
          </p:nvCxnSpPr>
          <p:spPr>
            <a:xfrm flipH="1">
              <a:off x="2342945" y="1137200"/>
              <a:ext cx="1" cy="226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/>
            <p:cNvCxnSpPr>
              <a:cxnSpLocks/>
              <a:stCxn id="65" idx="2"/>
            </p:cNvCxnSpPr>
            <p:nvPr/>
          </p:nvCxnSpPr>
          <p:spPr>
            <a:xfrm flipH="1">
              <a:off x="2896266" y="1137200"/>
              <a:ext cx="165461" cy="226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cxnSpLocks/>
              <a:stCxn id="66" idx="1"/>
            </p:cNvCxnSpPr>
            <p:nvPr/>
          </p:nvCxnSpPr>
          <p:spPr>
            <a:xfrm flipH="1">
              <a:off x="2896266" y="1618808"/>
              <a:ext cx="283712" cy="45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cxnSpLocks/>
              <a:stCxn id="67" idx="1"/>
            </p:cNvCxnSpPr>
            <p:nvPr/>
          </p:nvCxnSpPr>
          <p:spPr>
            <a:xfrm flipH="1" flipV="1">
              <a:off x="2910942" y="2228328"/>
              <a:ext cx="275355" cy="66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>
              <a:cxnSpLocks/>
              <a:stCxn id="4" idx="4"/>
              <a:endCxn id="62" idx="2"/>
            </p:cNvCxnSpPr>
            <p:nvPr/>
          </p:nvCxnSpPr>
          <p:spPr>
            <a:xfrm rot="5400000">
              <a:off x="946344" y="1857570"/>
              <a:ext cx="364835" cy="899843"/>
            </a:xfrm>
            <a:prstGeom prst="curvedConnector3">
              <a:avLst>
                <a:gd name="adj1" fmla="val 138343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Gerade Verbindung mit Pfeil 130"/>
            <p:cNvCxnSpPr>
              <a:cxnSpLocks/>
              <a:stCxn id="4" idx="3"/>
              <a:endCxn id="61" idx="2"/>
            </p:cNvCxnSpPr>
            <p:nvPr/>
          </p:nvCxnSpPr>
          <p:spPr>
            <a:xfrm rot="5400000" flipH="1">
              <a:off x="963843" y="1547773"/>
              <a:ext cx="273576" cy="832786"/>
            </a:xfrm>
            <a:prstGeom prst="curvedConnector3">
              <a:avLst>
                <a:gd name="adj1" fmla="val -10064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Gerade Verbindung mit Pfeil 130"/>
            <p:cNvCxnSpPr>
              <a:cxnSpLocks/>
              <a:stCxn id="4" idx="1"/>
              <a:endCxn id="60" idx="2"/>
            </p:cNvCxnSpPr>
            <p:nvPr/>
          </p:nvCxnSpPr>
          <p:spPr>
            <a:xfrm rot="16200000" flipV="1">
              <a:off x="787560" y="1255025"/>
              <a:ext cx="847289" cy="61164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5" name="Rechteck: abgerundete Ecken 224"/>
            <p:cNvSpPr/>
            <p:nvPr/>
          </p:nvSpPr>
          <p:spPr>
            <a:xfrm>
              <a:off x="2199882" y="2878289"/>
              <a:ext cx="442291" cy="39259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977228" y="2261460"/>
              <a:ext cx="863353" cy="24913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Gerade Verbindung mit Pfeil 227"/>
            <p:cNvCxnSpPr>
              <a:cxnSpLocks/>
              <a:stCxn id="226" idx="2"/>
              <a:endCxn id="225" idx="0"/>
            </p:cNvCxnSpPr>
            <p:nvPr/>
          </p:nvCxnSpPr>
          <p:spPr>
            <a:xfrm>
              <a:off x="2408905" y="2510594"/>
              <a:ext cx="12123" cy="3676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31" name="Textfeld 230"/>
            <p:cNvSpPr txBox="1"/>
            <p:nvPr/>
          </p:nvSpPr>
          <p:spPr>
            <a:xfrm>
              <a:off x="1951688" y="226812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  <p:cxnSp>
          <p:nvCxnSpPr>
            <p:cNvPr id="233" name="Gerade Verbindung mit Pfeil 232"/>
            <p:cNvCxnSpPr>
              <a:cxnSpLocks/>
              <a:stCxn id="225" idx="1"/>
              <a:endCxn id="4" idx="6"/>
            </p:cNvCxnSpPr>
            <p:nvPr/>
          </p:nvCxnSpPr>
          <p:spPr>
            <a:xfrm rot="10800000">
              <a:off x="1665878" y="2042723"/>
              <a:ext cx="534004" cy="10318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36" name="Gruppieren 235"/>
          <p:cNvGrpSpPr/>
          <p:nvPr/>
        </p:nvGrpSpPr>
        <p:grpSpPr>
          <a:xfrm>
            <a:off x="4573286" y="273397"/>
            <a:ext cx="3170895" cy="2526281"/>
            <a:chOff x="457693" y="744604"/>
            <a:chExt cx="3170895" cy="2526281"/>
          </a:xfrm>
        </p:grpSpPr>
        <p:grpSp>
          <p:nvGrpSpPr>
            <p:cNvPr id="237" name="Gruppieren 236"/>
            <p:cNvGrpSpPr/>
            <p:nvPr/>
          </p:nvGrpSpPr>
          <p:grpSpPr>
            <a:xfrm>
              <a:off x="1245222" y="1374158"/>
              <a:ext cx="1651044" cy="1310159"/>
              <a:chOff x="4934778" y="2971800"/>
              <a:chExt cx="1997763" cy="1585292"/>
            </a:xfrm>
          </p:grpSpPr>
          <p:sp>
            <p:nvSpPr>
              <p:cNvPr id="262" name="Ellipse 261"/>
              <p:cNvSpPr/>
              <p:nvPr/>
            </p:nvSpPr>
            <p:spPr>
              <a:xfrm>
                <a:off x="5818910" y="3153331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u="sng" dirty="0"/>
                  <a:t>/</a:t>
                </a:r>
              </a:p>
            </p:txBody>
          </p:sp>
          <p:sp>
            <p:nvSpPr>
              <p:cNvPr id="263" name="Ellipse 262"/>
              <p:cNvSpPr/>
              <p:nvPr/>
            </p:nvSpPr>
            <p:spPr>
              <a:xfrm>
                <a:off x="5525833" y="3417223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64" name="Ellipse 263"/>
              <p:cNvSpPr/>
              <p:nvPr/>
            </p:nvSpPr>
            <p:spPr>
              <a:xfrm>
                <a:off x="5232756" y="3681115"/>
                <a:ext cx="211016" cy="199293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65" name="Ellipse 264"/>
              <p:cNvSpPr/>
              <p:nvPr/>
            </p:nvSpPr>
            <p:spPr>
              <a:xfrm>
                <a:off x="6100264" y="3417223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66" name="Ellipse 265"/>
              <p:cNvSpPr/>
              <p:nvPr/>
            </p:nvSpPr>
            <p:spPr>
              <a:xfrm>
                <a:off x="6346449" y="3732524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67" name="Ellipse 266"/>
              <p:cNvSpPr/>
              <p:nvPr/>
            </p:nvSpPr>
            <p:spPr>
              <a:xfrm>
                <a:off x="5789602" y="3750109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68" name="Ellipse 267"/>
              <p:cNvSpPr/>
              <p:nvPr/>
            </p:nvSpPr>
            <p:spPr>
              <a:xfrm>
                <a:off x="5420325" y="4084339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69" name="Ellipse 268"/>
              <p:cNvSpPr/>
              <p:nvPr/>
            </p:nvSpPr>
            <p:spPr>
              <a:xfrm>
                <a:off x="6100264" y="4086060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270" name="Gerader Verbinder 269"/>
              <p:cNvCxnSpPr>
                <a:stCxn id="262" idx="3"/>
                <a:endCxn id="263" idx="7"/>
              </p:cNvCxnSpPr>
              <p:nvPr/>
            </p:nvCxnSpPr>
            <p:spPr>
              <a:xfrm flipH="1">
                <a:off x="5705946" y="3323438"/>
                <a:ext cx="143867" cy="12297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r Verbinder 270"/>
              <p:cNvCxnSpPr>
                <a:stCxn id="263" idx="3"/>
                <a:endCxn id="264" idx="7"/>
              </p:cNvCxnSpPr>
              <p:nvPr/>
            </p:nvCxnSpPr>
            <p:spPr>
              <a:xfrm flipH="1">
                <a:off x="5412869" y="3587330"/>
                <a:ext cx="143867" cy="12297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Gerader Verbinder 271"/>
              <p:cNvCxnSpPr>
                <a:stCxn id="262" idx="5"/>
                <a:endCxn id="265" idx="1"/>
              </p:cNvCxnSpPr>
              <p:nvPr/>
            </p:nvCxnSpPr>
            <p:spPr>
              <a:xfrm>
                <a:off x="5999023" y="3323438"/>
                <a:ext cx="132144" cy="12297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Gerader Verbinder 272"/>
              <p:cNvCxnSpPr>
                <a:stCxn id="265" idx="5"/>
                <a:endCxn id="266" idx="0"/>
              </p:cNvCxnSpPr>
              <p:nvPr/>
            </p:nvCxnSpPr>
            <p:spPr>
              <a:xfrm>
                <a:off x="6280377" y="3587330"/>
                <a:ext cx="171580" cy="145194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Gerader Verbinder 273"/>
              <p:cNvCxnSpPr>
                <a:stCxn id="265" idx="3"/>
                <a:endCxn id="267" idx="7"/>
              </p:cNvCxnSpPr>
              <p:nvPr/>
            </p:nvCxnSpPr>
            <p:spPr>
              <a:xfrm flipH="1">
                <a:off x="5969715" y="3587330"/>
                <a:ext cx="161452" cy="19196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r Verbinder 274"/>
              <p:cNvCxnSpPr>
                <a:stCxn id="267" idx="3"/>
                <a:endCxn id="268" idx="7"/>
              </p:cNvCxnSpPr>
              <p:nvPr/>
            </p:nvCxnSpPr>
            <p:spPr>
              <a:xfrm flipH="1">
                <a:off x="5600438" y="3920216"/>
                <a:ext cx="220067" cy="193309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r Verbinder 275"/>
              <p:cNvCxnSpPr>
                <a:stCxn id="267" idx="5"/>
                <a:endCxn id="269" idx="1"/>
              </p:cNvCxnSpPr>
              <p:nvPr/>
            </p:nvCxnSpPr>
            <p:spPr>
              <a:xfrm>
                <a:off x="5969715" y="3920217"/>
                <a:ext cx="161451" cy="195028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Ellipse 276"/>
              <p:cNvSpPr/>
              <p:nvPr/>
            </p:nvSpPr>
            <p:spPr>
              <a:xfrm>
                <a:off x="6589069" y="4084338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278" name="Gerader Verbinder 277"/>
              <p:cNvCxnSpPr>
                <a:cxnSpLocks/>
                <a:stCxn id="266" idx="5"/>
                <a:endCxn id="277" idx="1"/>
              </p:cNvCxnSpPr>
              <p:nvPr/>
            </p:nvCxnSpPr>
            <p:spPr>
              <a:xfrm>
                <a:off x="6526562" y="3902632"/>
                <a:ext cx="93410" cy="21089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chteck 278"/>
              <p:cNvSpPr/>
              <p:nvPr/>
            </p:nvSpPr>
            <p:spPr>
              <a:xfrm>
                <a:off x="4934778" y="2971800"/>
                <a:ext cx="1997763" cy="158529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238" name="Rechteck: abgerundete Ecken 237"/>
            <p:cNvSpPr/>
            <p:nvPr/>
          </p:nvSpPr>
          <p:spPr>
            <a:xfrm>
              <a:off x="684238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39" name="Rechteck: abgerundete Ecken 238"/>
            <p:cNvSpPr/>
            <p:nvPr/>
          </p:nvSpPr>
          <p:spPr>
            <a:xfrm>
              <a:off x="463092" y="1434782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0" name="Rechteck: abgerundete Ecken 239"/>
            <p:cNvSpPr/>
            <p:nvPr/>
          </p:nvSpPr>
          <p:spPr>
            <a:xfrm>
              <a:off x="457693" y="2097313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1" name="Rechteck: abgerundete Ecken 240"/>
            <p:cNvSpPr/>
            <p:nvPr/>
          </p:nvSpPr>
          <p:spPr>
            <a:xfrm>
              <a:off x="1403019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2" name="Rechteck: abgerundete Ecken 241"/>
            <p:cNvSpPr/>
            <p:nvPr/>
          </p:nvSpPr>
          <p:spPr>
            <a:xfrm>
              <a:off x="2121800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3" name="Rechteck: abgerundete Ecken 242"/>
            <p:cNvSpPr/>
            <p:nvPr/>
          </p:nvSpPr>
          <p:spPr>
            <a:xfrm>
              <a:off x="2840581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4" name="Rechteck: abgerundete Ecken 243"/>
            <p:cNvSpPr/>
            <p:nvPr/>
          </p:nvSpPr>
          <p:spPr>
            <a:xfrm>
              <a:off x="3179978" y="1422510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5" name="Rechteck: abgerundete Ecken 244"/>
            <p:cNvSpPr/>
            <p:nvPr/>
          </p:nvSpPr>
          <p:spPr>
            <a:xfrm>
              <a:off x="3186297" y="2098295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6" name="Gerade Verbindung mit Pfeil 245"/>
            <p:cNvCxnSpPr>
              <a:stCxn id="239" idx="3"/>
            </p:cNvCxnSpPr>
            <p:nvPr/>
          </p:nvCxnSpPr>
          <p:spPr>
            <a:xfrm>
              <a:off x="905383" y="1631080"/>
              <a:ext cx="339839" cy="111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mit Pfeil 246"/>
            <p:cNvCxnSpPr>
              <a:cxnSpLocks/>
              <a:stCxn id="240" idx="3"/>
            </p:cNvCxnSpPr>
            <p:nvPr/>
          </p:nvCxnSpPr>
          <p:spPr>
            <a:xfrm flipV="1">
              <a:off x="899984" y="2202582"/>
              <a:ext cx="339839" cy="91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mit Pfeil 247"/>
            <p:cNvCxnSpPr>
              <a:cxnSpLocks/>
              <a:stCxn id="238" idx="2"/>
            </p:cNvCxnSpPr>
            <p:nvPr/>
          </p:nvCxnSpPr>
          <p:spPr>
            <a:xfrm>
              <a:off x="905384" y="1137200"/>
              <a:ext cx="334439" cy="23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mit Pfeil 248"/>
            <p:cNvCxnSpPr>
              <a:cxnSpLocks/>
              <a:stCxn id="241" idx="2"/>
            </p:cNvCxnSpPr>
            <p:nvPr/>
          </p:nvCxnSpPr>
          <p:spPr>
            <a:xfrm flipH="1">
              <a:off x="1624164" y="1137200"/>
              <a:ext cx="1" cy="23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 Verbindung mit Pfeil 249"/>
            <p:cNvCxnSpPr>
              <a:cxnSpLocks/>
              <a:stCxn id="242" idx="2"/>
            </p:cNvCxnSpPr>
            <p:nvPr/>
          </p:nvCxnSpPr>
          <p:spPr>
            <a:xfrm flipH="1">
              <a:off x="2342945" y="1137200"/>
              <a:ext cx="1" cy="226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mit Pfeil 250"/>
            <p:cNvCxnSpPr>
              <a:cxnSpLocks/>
              <a:stCxn id="243" idx="2"/>
            </p:cNvCxnSpPr>
            <p:nvPr/>
          </p:nvCxnSpPr>
          <p:spPr>
            <a:xfrm flipH="1">
              <a:off x="2896266" y="1137200"/>
              <a:ext cx="165461" cy="226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mit Pfeil 251"/>
            <p:cNvCxnSpPr>
              <a:cxnSpLocks/>
              <a:stCxn id="244" idx="1"/>
            </p:cNvCxnSpPr>
            <p:nvPr/>
          </p:nvCxnSpPr>
          <p:spPr>
            <a:xfrm flipH="1">
              <a:off x="2896266" y="1618808"/>
              <a:ext cx="283712" cy="45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mit Pfeil 252"/>
            <p:cNvCxnSpPr>
              <a:cxnSpLocks/>
              <a:stCxn id="245" idx="1"/>
            </p:cNvCxnSpPr>
            <p:nvPr/>
          </p:nvCxnSpPr>
          <p:spPr>
            <a:xfrm flipH="1" flipV="1">
              <a:off x="2910942" y="2228328"/>
              <a:ext cx="275355" cy="66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mit Pfeil 130"/>
            <p:cNvCxnSpPr>
              <a:cxnSpLocks/>
              <a:stCxn id="264" idx="4"/>
              <a:endCxn id="240" idx="2"/>
            </p:cNvCxnSpPr>
            <p:nvPr/>
          </p:nvCxnSpPr>
          <p:spPr>
            <a:xfrm rot="5400000">
              <a:off x="946344" y="1857570"/>
              <a:ext cx="364835" cy="899843"/>
            </a:xfrm>
            <a:prstGeom prst="curvedConnector3">
              <a:avLst>
                <a:gd name="adj1" fmla="val 138343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Gerade Verbindung mit Pfeil 130"/>
            <p:cNvCxnSpPr>
              <a:cxnSpLocks/>
              <a:stCxn id="264" idx="3"/>
              <a:endCxn id="239" idx="2"/>
            </p:cNvCxnSpPr>
            <p:nvPr/>
          </p:nvCxnSpPr>
          <p:spPr>
            <a:xfrm rot="5400000" flipH="1">
              <a:off x="963843" y="1547773"/>
              <a:ext cx="273576" cy="832786"/>
            </a:xfrm>
            <a:prstGeom prst="curvedConnector3">
              <a:avLst>
                <a:gd name="adj1" fmla="val -10064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Gerade Verbindung mit Pfeil 130"/>
            <p:cNvCxnSpPr>
              <a:cxnSpLocks/>
              <a:stCxn id="264" idx="1"/>
              <a:endCxn id="238" idx="2"/>
            </p:cNvCxnSpPr>
            <p:nvPr/>
          </p:nvCxnSpPr>
          <p:spPr>
            <a:xfrm rot="16200000" flipV="1">
              <a:off x="787560" y="1255025"/>
              <a:ext cx="847289" cy="61164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7" name="Rechteck: abgerundete Ecken 256"/>
            <p:cNvSpPr/>
            <p:nvPr/>
          </p:nvSpPr>
          <p:spPr>
            <a:xfrm>
              <a:off x="2199882" y="2878289"/>
              <a:ext cx="442291" cy="39259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1977228" y="2261460"/>
              <a:ext cx="863353" cy="24913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Gerade Verbindung mit Pfeil 258"/>
            <p:cNvCxnSpPr>
              <a:cxnSpLocks/>
              <a:stCxn id="258" idx="2"/>
              <a:endCxn id="257" idx="0"/>
            </p:cNvCxnSpPr>
            <p:nvPr/>
          </p:nvCxnSpPr>
          <p:spPr>
            <a:xfrm>
              <a:off x="2408905" y="2510594"/>
              <a:ext cx="12123" cy="3676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60" name="Textfeld 259"/>
            <p:cNvSpPr txBox="1"/>
            <p:nvPr/>
          </p:nvSpPr>
          <p:spPr>
            <a:xfrm>
              <a:off x="1951688" y="226812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  <p:cxnSp>
          <p:nvCxnSpPr>
            <p:cNvPr id="261" name="Gerade Verbindung mit Pfeil 232"/>
            <p:cNvCxnSpPr>
              <a:cxnSpLocks/>
              <a:stCxn id="257" idx="1"/>
              <a:endCxn id="264" idx="6"/>
            </p:cNvCxnSpPr>
            <p:nvPr/>
          </p:nvCxnSpPr>
          <p:spPr>
            <a:xfrm rot="10800000">
              <a:off x="1665878" y="2042723"/>
              <a:ext cx="534004" cy="10318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80" name="Gruppieren 279"/>
          <p:cNvGrpSpPr/>
          <p:nvPr/>
        </p:nvGrpSpPr>
        <p:grpSpPr>
          <a:xfrm>
            <a:off x="8480302" y="208915"/>
            <a:ext cx="3170895" cy="2526281"/>
            <a:chOff x="457693" y="744604"/>
            <a:chExt cx="3170895" cy="2526281"/>
          </a:xfrm>
        </p:grpSpPr>
        <p:grpSp>
          <p:nvGrpSpPr>
            <p:cNvPr id="281" name="Gruppieren 280"/>
            <p:cNvGrpSpPr/>
            <p:nvPr/>
          </p:nvGrpSpPr>
          <p:grpSpPr>
            <a:xfrm>
              <a:off x="1245222" y="1374158"/>
              <a:ext cx="1651044" cy="1310159"/>
              <a:chOff x="4934778" y="2971800"/>
              <a:chExt cx="1997763" cy="1585292"/>
            </a:xfrm>
          </p:grpSpPr>
          <p:sp>
            <p:nvSpPr>
              <p:cNvPr id="306" name="Ellipse 305"/>
              <p:cNvSpPr/>
              <p:nvPr/>
            </p:nvSpPr>
            <p:spPr>
              <a:xfrm>
                <a:off x="5818910" y="3153331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u="sng" dirty="0"/>
                  <a:t>/</a:t>
                </a:r>
              </a:p>
            </p:txBody>
          </p:sp>
          <p:sp>
            <p:nvSpPr>
              <p:cNvPr id="307" name="Ellipse 306"/>
              <p:cNvSpPr/>
              <p:nvPr/>
            </p:nvSpPr>
            <p:spPr>
              <a:xfrm>
                <a:off x="5525833" y="3417223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08" name="Ellipse 307"/>
              <p:cNvSpPr/>
              <p:nvPr/>
            </p:nvSpPr>
            <p:spPr>
              <a:xfrm>
                <a:off x="5232756" y="3681115"/>
                <a:ext cx="211016" cy="199293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09" name="Ellipse 308"/>
              <p:cNvSpPr/>
              <p:nvPr/>
            </p:nvSpPr>
            <p:spPr>
              <a:xfrm>
                <a:off x="6100264" y="3417223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10" name="Ellipse 309"/>
              <p:cNvSpPr/>
              <p:nvPr/>
            </p:nvSpPr>
            <p:spPr>
              <a:xfrm>
                <a:off x="6346449" y="3732524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11" name="Ellipse 310"/>
              <p:cNvSpPr/>
              <p:nvPr/>
            </p:nvSpPr>
            <p:spPr>
              <a:xfrm>
                <a:off x="5789602" y="3750109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12" name="Ellipse 311"/>
              <p:cNvSpPr/>
              <p:nvPr/>
            </p:nvSpPr>
            <p:spPr>
              <a:xfrm>
                <a:off x="5420325" y="4084339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13" name="Ellipse 312"/>
              <p:cNvSpPr/>
              <p:nvPr/>
            </p:nvSpPr>
            <p:spPr>
              <a:xfrm>
                <a:off x="6100264" y="4086060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314" name="Gerader Verbinder 313"/>
              <p:cNvCxnSpPr>
                <a:stCxn id="306" idx="3"/>
                <a:endCxn id="307" idx="7"/>
              </p:cNvCxnSpPr>
              <p:nvPr/>
            </p:nvCxnSpPr>
            <p:spPr>
              <a:xfrm flipH="1">
                <a:off x="5705946" y="3323438"/>
                <a:ext cx="143867" cy="12297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Gerader Verbinder 314"/>
              <p:cNvCxnSpPr>
                <a:stCxn id="307" idx="3"/>
                <a:endCxn id="308" idx="7"/>
              </p:cNvCxnSpPr>
              <p:nvPr/>
            </p:nvCxnSpPr>
            <p:spPr>
              <a:xfrm flipH="1">
                <a:off x="5412869" y="3587330"/>
                <a:ext cx="143867" cy="12297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Gerader Verbinder 315"/>
              <p:cNvCxnSpPr>
                <a:stCxn id="306" idx="5"/>
                <a:endCxn id="309" idx="1"/>
              </p:cNvCxnSpPr>
              <p:nvPr/>
            </p:nvCxnSpPr>
            <p:spPr>
              <a:xfrm>
                <a:off x="5999023" y="3323438"/>
                <a:ext cx="132144" cy="12297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Gerader Verbinder 316"/>
              <p:cNvCxnSpPr>
                <a:stCxn id="309" idx="5"/>
                <a:endCxn id="310" idx="0"/>
              </p:cNvCxnSpPr>
              <p:nvPr/>
            </p:nvCxnSpPr>
            <p:spPr>
              <a:xfrm>
                <a:off x="6280377" y="3587330"/>
                <a:ext cx="171580" cy="145194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Gerader Verbinder 317"/>
              <p:cNvCxnSpPr>
                <a:stCxn id="309" idx="3"/>
                <a:endCxn id="311" idx="7"/>
              </p:cNvCxnSpPr>
              <p:nvPr/>
            </p:nvCxnSpPr>
            <p:spPr>
              <a:xfrm flipH="1">
                <a:off x="5969715" y="3587330"/>
                <a:ext cx="161452" cy="191965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r Verbinder 318"/>
              <p:cNvCxnSpPr>
                <a:stCxn id="311" idx="3"/>
                <a:endCxn id="312" idx="7"/>
              </p:cNvCxnSpPr>
              <p:nvPr/>
            </p:nvCxnSpPr>
            <p:spPr>
              <a:xfrm flipH="1">
                <a:off x="5600438" y="3920216"/>
                <a:ext cx="220067" cy="193309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r Verbinder 319"/>
              <p:cNvCxnSpPr>
                <a:stCxn id="311" idx="5"/>
                <a:endCxn id="313" idx="1"/>
              </p:cNvCxnSpPr>
              <p:nvPr/>
            </p:nvCxnSpPr>
            <p:spPr>
              <a:xfrm>
                <a:off x="5969715" y="3920217"/>
                <a:ext cx="161451" cy="195028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Ellipse 320"/>
              <p:cNvSpPr/>
              <p:nvPr/>
            </p:nvSpPr>
            <p:spPr>
              <a:xfrm>
                <a:off x="6589069" y="4084338"/>
                <a:ext cx="211016" cy="199293"/>
              </a:xfrm>
              <a:prstGeom prst="ellips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322" name="Gerader Verbinder 321"/>
              <p:cNvCxnSpPr>
                <a:cxnSpLocks/>
                <a:stCxn id="310" idx="5"/>
                <a:endCxn id="321" idx="1"/>
              </p:cNvCxnSpPr>
              <p:nvPr/>
            </p:nvCxnSpPr>
            <p:spPr>
              <a:xfrm>
                <a:off x="6526562" y="3902632"/>
                <a:ext cx="93410" cy="210891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Rechteck 322"/>
              <p:cNvSpPr/>
              <p:nvPr/>
            </p:nvSpPr>
            <p:spPr>
              <a:xfrm>
                <a:off x="4934778" y="2971800"/>
                <a:ext cx="1997763" cy="158529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282" name="Rechteck: abgerundete Ecken 281"/>
            <p:cNvSpPr/>
            <p:nvPr/>
          </p:nvSpPr>
          <p:spPr>
            <a:xfrm>
              <a:off x="684238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3" name="Rechteck: abgerundete Ecken 282"/>
            <p:cNvSpPr/>
            <p:nvPr/>
          </p:nvSpPr>
          <p:spPr>
            <a:xfrm>
              <a:off x="463092" y="1434782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4" name="Rechteck: abgerundete Ecken 283"/>
            <p:cNvSpPr/>
            <p:nvPr/>
          </p:nvSpPr>
          <p:spPr>
            <a:xfrm>
              <a:off x="457693" y="2097313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5" name="Rechteck: abgerundete Ecken 284"/>
            <p:cNvSpPr/>
            <p:nvPr/>
          </p:nvSpPr>
          <p:spPr>
            <a:xfrm>
              <a:off x="1403019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6" name="Rechteck: abgerundete Ecken 285"/>
            <p:cNvSpPr/>
            <p:nvPr/>
          </p:nvSpPr>
          <p:spPr>
            <a:xfrm>
              <a:off x="2121800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7" name="Rechteck: abgerundete Ecken 286"/>
            <p:cNvSpPr/>
            <p:nvPr/>
          </p:nvSpPr>
          <p:spPr>
            <a:xfrm>
              <a:off x="2840581" y="744604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8" name="Rechteck: abgerundete Ecken 287"/>
            <p:cNvSpPr/>
            <p:nvPr/>
          </p:nvSpPr>
          <p:spPr>
            <a:xfrm>
              <a:off x="3179978" y="1422510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9" name="Rechteck: abgerundete Ecken 288"/>
            <p:cNvSpPr/>
            <p:nvPr/>
          </p:nvSpPr>
          <p:spPr>
            <a:xfrm>
              <a:off x="3186297" y="2098295"/>
              <a:ext cx="442291" cy="3925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90" name="Gerade Verbindung mit Pfeil 289"/>
            <p:cNvCxnSpPr>
              <a:stCxn id="283" idx="3"/>
            </p:cNvCxnSpPr>
            <p:nvPr/>
          </p:nvCxnSpPr>
          <p:spPr>
            <a:xfrm>
              <a:off x="905383" y="1631080"/>
              <a:ext cx="339839" cy="111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Gerade Verbindung mit Pfeil 290"/>
            <p:cNvCxnSpPr>
              <a:cxnSpLocks/>
              <a:stCxn id="284" idx="3"/>
            </p:cNvCxnSpPr>
            <p:nvPr/>
          </p:nvCxnSpPr>
          <p:spPr>
            <a:xfrm flipV="1">
              <a:off x="899984" y="2202582"/>
              <a:ext cx="339839" cy="91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Gerade Verbindung mit Pfeil 291"/>
            <p:cNvCxnSpPr>
              <a:cxnSpLocks/>
              <a:stCxn id="282" idx="2"/>
            </p:cNvCxnSpPr>
            <p:nvPr/>
          </p:nvCxnSpPr>
          <p:spPr>
            <a:xfrm>
              <a:off x="905384" y="1137200"/>
              <a:ext cx="334439" cy="23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Gerade Verbindung mit Pfeil 292"/>
            <p:cNvCxnSpPr>
              <a:cxnSpLocks/>
              <a:stCxn id="285" idx="2"/>
            </p:cNvCxnSpPr>
            <p:nvPr/>
          </p:nvCxnSpPr>
          <p:spPr>
            <a:xfrm flipH="1">
              <a:off x="1624164" y="1137200"/>
              <a:ext cx="1" cy="23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Gerade Verbindung mit Pfeil 293"/>
            <p:cNvCxnSpPr>
              <a:cxnSpLocks/>
              <a:stCxn id="286" idx="2"/>
            </p:cNvCxnSpPr>
            <p:nvPr/>
          </p:nvCxnSpPr>
          <p:spPr>
            <a:xfrm flipH="1">
              <a:off x="2342945" y="1137200"/>
              <a:ext cx="1" cy="226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Gerade Verbindung mit Pfeil 294"/>
            <p:cNvCxnSpPr>
              <a:cxnSpLocks/>
              <a:stCxn id="287" idx="2"/>
            </p:cNvCxnSpPr>
            <p:nvPr/>
          </p:nvCxnSpPr>
          <p:spPr>
            <a:xfrm flipH="1">
              <a:off x="2896266" y="1137200"/>
              <a:ext cx="165461" cy="226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 Verbindung mit Pfeil 295"/>
            <p:cNvCxnSpPr>
              <a:cxnSpLocks/>
              <a:stCxn id="288" idx="1"/>
            </p:cNvCxnSpPr>
            <p:nvPr/>
          </p:nvCxnSpPr>
          <p:spPr>
            <a:xfrm flipH="1">
              <a:off x="2896266" y="1618808"/>
              <a:ext cx="283712" cy="45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/>
            <p:cNvCxnSpPr>
              <a:cxnSpLocks/>
              <a:stCxn id="289" idx="1"/>
            </p:cNvCxnSpPr>
            <p:nvPr/>
          </p:nvCxnSpPr>
          <p:spPr>
            <a:xfrm flipH="1" flipV="1">
              <a:off x="2910942" y="2228328"/>
              <a:ext cx="275355" cy="66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Gerade Verbindung mit Pfeil 130"/>
            <p:cNvCxnSpPr>
              <a:cxnSpLocks/>
              <a:stCxn id="308" idx="4"/>
              <a:endCxn id="284" idx="2"/>
            </p:cNvCxnSpPr>
            <p:nvPr/>
          </p:nvCxnSpPr>
          <p:spPr>
            <a:xfrm rot="5400000">
              <a:off x="946344" y="1857570"/>
              <a:ext cx="364835" cy="899843"/>
            </a:xfrm>
            <a:prstGeom prst="curvedConnector3">
              <a:avLst>
                <a:gd name="adj1" fmla="val 138343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Gerade Verbindung mit Pfeil 130"/>
            <p:cNvCxnSpPr>
              <a:cxnSpLocks/>
              <a:stCxn id="308" idx="3"/>
              <a:endCxn id="283" idx="2"/>
            </p:cNvCxnSpPr>
            <p:nvPr/>
          </p:nvCxnSpPr>
          <p:spPr>
            <a:xfrm rot="5400000" flipH="1">
              <a:off x="963843" y="1547773"/>
              <a:ext cx="273576" cy="832786"/>
            </a:xfrm>
            <a:prstGeom prst="curvedConnector3">
              <a:avLst>
                <a:gd name="adj1" fmla="val -10064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0" name="Gerade Verbindung mit Pfeil 130"/>
            <p:cNvCxnSpPr>
              <a:cxnSpLocks/>
              <a:stCxn id="308" idx="1"/>
              <a:endCxn id="282" idx="2"/>
            </p:cNvCxnSpPr>
            <p:nvPr/>
          </p:nvCxnSpPr>
          <p:spPr>
            <a:xfrm rot="16200000" flipV="1">
              <a:off x="787560" y="1255025"/>
              <a:ext cx="847289" cy="61164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1" name="Rechteck: abgerundete Ecken 300"/>
            <p:cNvSpPr/>
            <p:nvPr/>
          </p:nvSpPr>
          <p:spPr>
            <a:xfrm>
              <a:off x="2199882" y="2878289"/>
              <a:ext cx="442291" cy="39259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1977228" y="2261460"/>
              <a:ext cx="863353" cy="249134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Gerade Verbindung mit Pfeil 302"/>
            <p:cNvCxnSpPr>
              <a:cxnSpLocks/>
              <a:stCxn id="302" idx="2"/>
              <a:endCxn id="301" idx="0"/>
            </p:cNvCxnSpPr>
            <p:nvPr/>
          </p:nvCxnSpPr>
          <p:spPr>
            <a:xfrm>
              <a:off x="2408905" y="2510594"/>
              <a:ext cx="12123" cy="3676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04" name="Textfeld 303"/>
            <p:cNvSpPr txBox="1"/>
            <p:nvPr/>
          </p:nvSpPr>
          <p:spPr>
            <a:xfrm>
              <a:off x="1951688" y="226812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  <p:cxnSp>
          <p:nvCxnSpPr>
            <p:cNvPr id="305" name="Gerade Verbindung mit Pfeil 232"/>
            <p:cNvCxnSpPr>
              <a:cxnSpLocks/>
              <a:stCxn id="301" idx="1"/>
              <a:endCxn id="308" idx="6"/>
            </p:cNvCxnSpPr>
            <p:nvPr/>
          </p:nvCxnSpPr>
          <p:spPr>
            <a:xfrm rot="10800000">
              <a:off x="1665878" y="2042723"/>
              <a:ext cx="534004" cy="10318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25" name="Rechteck 324"/>
          <p:cNvSpPr/>
          <p:nvPr/>
        </p:nvSpPr>
        <p:spPr>
          <a:xfrm>
            <a:off x="1759237" y="3426201"/>
            <a:ext cx="9882828" cy="477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Gateway (</a:t>
            </a:r>
            <a:r>
              <a:rPr lang="en-US" dirty="0" err="1"/>
              <a:t>Ingestor</a:t>
            </a:r>
            <a:r>
              <a:rPr lang="en-US" dirty="0"/>
              <a:t>, Broker)</a:t>
            </a:r>
          </a:p>
        </p:txBody>
      </p:sp>
      <p:cxnSp>
        <p:nvCxnSpPr>
          <p:cNvPr id="327" name="Gerade Verbindung mit Pfeil 326"/>
          <p:cNvCxnSpPr>
            <a:cxnSpLocks/>
          </p:cNvCxnSpPr>
          <p:nvPr/>
        </p:nvCxnSpPr>
        <p:spPr>
          <a:xfrm>
            <a:off x="6618509" y="2799678"/>
            <a:ext cx="7160" cy="657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9" name="Gerade Verbindung mit Pfeil 328"/>
          <p:cNvCxnSpPr/>
          <p:nvPr/>
        </p:nvCxnSpPr>
        <p:spPr>
          <a:xfrm flipV="1">
            <a:off x="6486287" y="2799678"/>
            <a:ext cx="0" cy="626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0" name="Gerade Verbindung mit Pfeil 329"/>
          <p:cNvCxnSpPr>
            <a:cxnSpLocks/>
          </p:cNvCxnSpPr>
          <p:nvPr/>
        </p:nvCxnSpPr>
        <p:spPr>
          <a:xfrm>
            <a:off x="10521698" y="2758520"/>
            <a:ext cx="7160" cy="657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1" name="Gerade Verbindung mit Pfeil 330"/>
          <p:cNvCxnSpPr/>
          <p:nvPr/>
        </p:nvCxnSpPr>
        <p:spPr>
          <a:xfrm flipV="1">
            <a:off x="10389476" y="2758520"/>
            <a:ext cx="0" cy="626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2" name="Gerade Verbindung mit Pfeil 331"/>
          <p:cNvCxnSpPr>
            <a:cxnSpLocks/>
          </p:cNvCxnSpPr>
          <p:nvPr/>
        </p:nvCxnSpPr>
        <p:spPr>
          <a:xfrm>
            <a:off x="2475167" y="2779099"/>
            <a:ext cx="7160" cy="657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3" name="Gerade Verbindung mit Pfeil 332"/>
          <p:cNvCxnSpPr/>
          <p:nvPr/>
        </p:nvCxnSpPr>
        <p:spPr>
          <a:xfrm flipV="1">
            <a:off x="2342945" y="2779099"/>
            <a:ext cx="0" cy="626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4" name="Textfeld 333"/>
          <p:cNvSpPr txBox="1"/>
          <p:nvPr/>
        </p:nvSpPr>
        <p:spPr>
          <a:xfrm>
            <a:off x="1190639" y="2219428"/>
            <a:ext cx="633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MQTT</a:t>
            </a:r>
          </a:p>
        </p:txBody>
      </p:sp>
      <p:sp>
        <p:nvSpPr>
          <p:cNvPr id="335" name="Textfeld 334"/>
          <p:cNvSpPr txBox="1"/>
          <p:nvPr/>
        </p:nvSpPr>
        <p:spPr>
          <a:xfrm>
            <a:off x="5329471" y="2240014"/>
            <a:ext cx="633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MQTT</a:t>
            </a:r>
          </a:p>
        </p:txBody>
      </p:sp>
      <p:sp>
        <p:nvSpPr>
          <p:cNvPr id="336" name="Textfeld 335"/>
          <p:cNvSpPr txBox="1"/>
          <p:nvPr/>
        </p:nvSpPr>
        <p:spPr>
          <a:xfrm>
            <a:off x="9228729" y="2151497"/>
            <a:ext cx="633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MQTT</a:t>
            </a:r>
          </a:p>
        </p:txBody>
      </p:sp>
      <p:sp>
        <p:nvSpPr>
          <p:cNvPr id="337" name="Textfeld 336"/>
          <p:cNvSpPr txBox="1"/>
          <p:nvPr/>
        </p:nvSpPr>
        <p:spPr>
          <a:xfrm>
            <a:off x="6677793" y="2795161"/>
            <a:ext cx="633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MQTT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6683436" y="303593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AMQP</a:t>
            </a:r>
          </a:p>
        </p:txBody>
      </p:sp>
      <p:sp>
        <p:nvSpPr>
          <p:cNvPr id="339" name="Textfeld 338"/>
          <p:cNvSpPr txBox="1"/>
          <p:nvPr/>
        </p:nvSpPr>
        <p:spPr>
          <a:xfrm>
            <a:off x="10658397" y="2790609"/>
            <a:ext cx="633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MQTT</a:t>
            </a:r>
          </a:p>
        </p:txBody>
      </p:sp>
      <p:sp>
        <p:nvSpPr>
          <p:cNvPr id="340" name="Textfeld 339"/>
          <p:cNvSpPr txBox="1"/>
          <p:nvPr/>
        </p:nvSpPr>
        <p:spPr>
          <a:xfrm>
            <a:off x="10664040" y="3031378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AMQP</a:t>
            </a:r>
          </a:p>
        </p:txBody>
      </p:sp>
      <p:sp>
        <p:nvSpPr>
          <p:cNvPr id="341" name="Textfeld 340"/>
          <p:cNvSpPr txBox="1"/>
          <p:nvPr/>
        </p:nvSpPr>
        <p:spPr>
          <a:xfrm>
            <a:off x="2506963" y="2863593"/>
            <a:ext cx="633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MQTT</a:t>
            </a:r>
          </a:p>
        </p:txBody>
      </p:sp>
      <p:sp>
        <p:nvSpPr>
          <p:cNvPr id="342" name="Textfeld 341"/>
          <p:cNvSpPr txBox="1"/>
          <p:nvPr/>
        </p:nvSpPr>
        <p:spPr>
          <a:xfrm>
            <a:off x="2512606" y="3104362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AMQP</a:t>
            </a:r>
          </a:p>
        </p:txBody>
      </p:sp>
      <p:sp>
        <p:nvSpPr>
          <p:cNvPr id="343" name="Rechteck: abgerundete Ecken 342"/>
          <p:cNvSpPr/>
          <p:nvPr/>
        </p:nvSpPr>
        <p:spPr>
          <a:xfrm>
            <a:off x="1759237" y="4255865"/>
            <a:ext cx="2710405" cy="687003"/>
          </a:xfrm>
          <a:prstGeom prst="roundRect">
            <a:avLst>
              <a:gd name="adj" fmla="val 84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 Subsystem A</a:t>
            </a:r>
          </a:p>
        </p:txBody>
      </p:sp>
      <p:sp>
        <p:nvSpPr>
          <p:cNvPr id="344" name="Rechteck: abgerundete Ecken 343"/>
          <p:cNvSpPr/>
          <p:nvPr/>
        </p:nvSpPr>
        <p:spPr>
          <a:xfrm>
            <a:off x="5362080" y="4263145"/>
            <a:ext cx="2710405" cy="687003"/>
          </a:xfrm>
          <a:prstGeom prst="roundRect">
            <a:avLst>
              <a:gd name="adj" fmla="val 84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 Subsystem B</a:t>
            </a:r>
          </a:p>
        </p:txBody>
      </p:sp>
      <p:sp>
        <p:nvSpPr>
          <p:cNvPr id="345" name="Rechteck: abgerundete Ecken 344"/>
          <p:cNvSpPr/>
          <p:nvPr/>
        </p:nvSpPr>
        <p:spPr>
          <a:xfrm>
            <a:off x="8922593" y="4267605"/>
            <a:ext cx="2710405" cy="687003"/>
          </a:xfrm>
          <a:prstGeom prst="roundRect">
            <a:avLst>
              <a:gd name="adj" fmla="val 84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 Subsystem C</a:t>
            </a:r>
          </a:p>
        </p:txBody>
      </p:sp>
      <p:sp>
        <p:nvSpPr>
          <p:cNvPr id="346" name="Rechteck 345"/>
          <p:cNvSpPr/>
          <p:nvPr/>
        </p:nvSpPr>
        <p:spPr>
          <a:xfrm>
            <a:off x="1759237" y="5090107"/>
            <a:ext cx="9882828" cy="423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Bus (Broker)</a:t>
            </a:r>
          </a:p>
        </p:txBody>
      </p:sp>
      <p:cxnSp>
        <p:nvCxnSpPr>
          <p:cNvPr id="348" name="Gerade Verbindung mit Pfeil 347"/>
          <p:cNvCxnSpPr>
            <a:stCxn id="343" idx="2"/>
            <a:endCxn id="344" idx="1"/>
          </p:cNvCxnSpPr>
          <p:nvPr/>
        </p:nvCxnSpPr>
        <p:spPr>
          <a:xfrm rot="5400000" flipH="1" flipV="1">
            <a:off x="4070149" y="3650938"/>
            <a:ext cx="336221" cy="2247640"/>
          </a:xfrm>
          <a:prstGeom prst="curvedConnector4">
            <a:avLst>
              <a:gd name="adj1" fmla="val -67991"/>
              <a:gd name="adj2" fmla="val 8014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0" name="Gerade Verbindung mit Pfeil 347"/>
          <p:cNvCxnSpPr>
            <a:cxnSpLocks/>
            <a:stCxn id="345" idx="2"/>
            <a:endCxn id="344" idx="3"/>
          </p:cNvCxnSpPr>
          <p:nvPr/>
        </p:nvCxnSpPr>
        <p:spPr>
          <a:xfrm rot="5400000" flipH="1">
            <a:off x="9001160" y="3677973"/>
            <a:ext cx="347961" cy="2205311"/>
          </a:xfrm>
          <a:prstGeom prst="curvedConnector4">
            <a:avLst>
              <a:gd name="adj1" fmla="val -65697"/>
              <a:gd name="adj2" fmla="val 8072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3" name="Gerade Verbindung mit Pfeil 347"/>
          <p:cNvCxnSpPr>
            <a:cxnSpLocks/>
            <a:stCxn id="344" idx="2"/>
            <a:endCxn id="343" idx="3"/>
          </p:cNvCxnSpPr>
          <p:nvPr/>
        </p:nvCxnSpPr>
        <p:spPr>
          <a:xfrm rot="5400000" flipH="1">
            <a:off x="5418072" y="3650938"/>
            <a:ext cx="350781" cy="2247641"/>
          </a:xfrm>
          <a:prstGeom prst="curvedConnector4">
            <a:avLst>
              <a:gd name="adj1" fmla="val -65169"/>
              <a:gd name="adj2" fmla="val 8014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6" name="Gerade Verbindung mit Pfeil 347"/>
          <p:cNvCxnSpPr>
            <a:cxnSpLocks/>
            <a:stCxn id="344" idx="2"/>
            <a:endCxn id="345" idx="1"/>
          </p:cNvCxnSpPr>
          <p:nvPr/>
        </p:nvCxnSpPr>
        <p:spPr>
          <a:xfrm rot="5400000" flipH="1" flipV="1">
            <a:off x="7650417" y="3677973"/>
            <a:ext cx="339041" cy="2205310"/>
          </a:xfrm>
          <a:prstGeom prst="curvedConnector4">
            <a:avLst>
              <a:gd name="adj1" fmla="val -67425"/>
              <a:gd name="adj2" fmla="val 8072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9" name="Textfeld 358"/>
          <p:cNvSpPr txBox="1"/>
          <p:nvPr/>
        </p:nvSpPr>
        <p:spPr>
          <a:xfrm>
            <a:off x="4547636" y="416921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AMQP</a:t>
            </a:r>
          </a:p>
        </p:txBody>
      </p:sp>
      <p:sp>
        <p:nvSpPr>
          <p:cNvPr id="360" name="Textfeld 359"/>
          <p:cNvSpPr txBox="1"/>
          <p:nvPr/>
        </p:nvSpPr>
        <p:spPr>
          <a:xfrm>
            <a:off x="8152327" y="415870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AMQP</a:t>
            </a:r>
          </a:p>
        </p:txBody>
      </p:sp>
      <p:sp>
        <p:nvSpPr>
          <p:cNvPr id="361" name="Rechteck: abgerundete Ecken 360"/>
          <p:cNvSpPr/>
          <p:nvPr/>
        </p:nvSpPr>
        <p:spPr>
          <a:xfrm>
            <a:off x="1759237" y="5798667"/>
            <a:ext cx="9891960" cy="711315"/>
          </a:xfrm>
          <a:prstGeom prst="roundRect">
            <a:avLst>
              <a:gd name="adj" fmla="val 84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Systems Federations</a:t>
            </a:r>
          </a:p>
        </p:txBody>
      </p:sp>
      <p:cxnSp>
        <p:nvCxnSpPr>
          <p:cNvPr id="362" name="Gerade Verbindung mit Pfeil 347"/>
          <p:cNvCxnSpPr>
            <a:cxnSpLocks/>
            <a:stCxn id="345" idx="2"/>
            <a:endCxn id="361" idx="0"/>
          </p:cNvCxnSpPr>
          <p:nvPr/>
        </p:nvCxnSpPr>
        <p:spPr>
          <a:xfrm rot="5400000">
            <a:off x="8069478" y="3590348"/>
            <a:ext cx="844059" cy="35725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Gerade Verbindung mit Pfeil 347"/>
          <p:cNvCxnSpPr>
            <a:cxnSpLocks/>
            <a:stCxn id="343" idx="2"/>
            <a:endCxn id="361" idx="0"/>
          </p:cNvCxnSpPr>
          <p:nvPr/>
        </p:nvCxnSpPr>
        <p:spPr>
          <a:xfrm rot="16200000" flipH="1">
            <a:off x="4481929" y="3575378"/>
            <a:ext cx="855799" cy="3590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8" name="Textfeld 367"/>
          <p:cNvSpPr txBox="1"/>
          <p:nvPr/>
        </p:nvSpPr>
        <p:spPr>
          <a:xfrm>
            <a:off x="5755932" y="551909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AMQP</a:t>
            </a:r>
          </a:p>
        </p:txBody>
      </p:sp>
      <p:cxnSp>
        <p:nvCxnSpPr>
          <p:cNvPr id="369" name="Gerade Verbindung mit Pfeil 347"/>
          <p:cNvCxnSpPr>
            <a:cxnSpLocks/>
            <a:stCxn id="343" idx="0"/>
            <a:endCxn id="325" idx="2"/>
          </p:cNvCxnSpPr>
          <p:nvPr/>
        </p:nvCxnSpPr>
        <p:spPr>
          <a:xfrm rot="5400000" flipH="1" flipV="1">
            <a:off x="4731549" y="2286764"/>
            <a:ext cx="351993" cy="358621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2" name="Gerade Verbindung mit Pfeil 347"/>
          <p:cNvCxnSpPr>
            <a:cxnSpLocks/>
            <a:stCxn id="345" idx="0"/>
            <a:endCxn id="325" idx="2"/>
          </p:cNvCxnSpPr>
          <p:nvPr/>
        </p:nvCxnSpPr>
        <p:spPr>
          <a:xfrm rot="16200000" flipV="1">
            <a:off x="8307358" y="2297166"/>
            <a:ext cx="363733" cy="357714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Gerade Verbindung mit Pfeil 347"/>
          <p:cNvCxnSpPr>
            <a:cxnSpLocks/>
            <a:stCxn id="344" idx="0"/>
            <a:endCxn id="325" idx="2"/>
          </p:cNvCxnSpPr>
          <p:nvPr/>
        </p:nvCxnSpPr>
        <p:spPr>
          <a:xfrm rot="16200000" flipV="1">
            <a:off x="6529331" y="4075193"/>
            <a:ext cx="359273" cy="166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0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08381" y="743359"/>
            <a:ext cx="2568451" cy="3757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header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908381" y="1175950"/>
            <a:ext cx="2568451" cy="3499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delivery-annotations</a:t>
            </a:r>
            <a:endParaRPr lang="de-DE" b="1" dirty="0"/>
          </a:p>
        </p:txBody>
      </p:sp>
      <p:sp>
        <p:nvSpPr>
          <p:cNvPr id="4" name="Rechteck 3"/>
          <p:cNvSpPr/>
          <p:nvPr/>
        </p:nvSpPr>
        <p:spPr>
          <a:xfrm>
            <a:off x="7908380" y="1611455"/>
            <a:ext cx="2568451" cy="3664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message-annotations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7908381" y="2063522"/>
            <a:ext cx="2568451" cy="3273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properties</a:t>
            </a:r>
            <a:br>
              <a:rPr lang="en-US" b="1" dirty="0"/>
            </a:br>
            <a:br>
              <a:rPr lang="en-US" sz="1200" dirty="0"/>
            </a:br>
            <a:r>
              <a:rPr lang="en-US" sz="1200" dirty="0"/>
              <a:t>message-id</a:t>
            </a:r>
            <a:br>
              <a:rPr lang="en-US" sz="1200" dirty="0"/>
            </a:br>
            <a:r>
              <a:rPr lang="en-US" sz="1200" dirty="0"/>
              <a:t>user-id</a:t>
            </a:r>
            <a:br>
              <a:rPr lang="en-US" sz="1200" dirty="0"/>
            </a:br>
            <a:r>
              <a:rPr lang="en-US" sz="1200" dirty="0"/>
              <a:t>to</a:t>
            </a:r>
            <a:br>
              <a:rPr lang="en-US" sz="1200" dirty="0"/>
            </a:br>
            <a:r>
              <a:rPr lang="en-US" sz="1400" b="1" dirty="0"/>
              <a:t>subject</a:t>
            </a:r>
            <a:br>
              <a:rPr lang="en-US" sz="1200" dirty="0"/>
            </a:br>
            <a:r>
              <a:rPr lang="en-US" sz="1200" dirty="0"/>
              <a:t>reply-to</a:t>
            </a:r>
            <a:br>
              <a:rPr lang="en-US" sz="1200" dirty="0"/>
            </a:br>
            <a:r>
              <a:rPr lang="en-US" sz="1200" dirty="0"/>
              <a:t>correlation-id</a:t>
            </a:r>
            <a:br>
              <a:rPr lang="en-US" sz="1200" dirty="0"/>
            </a:br>
            <a:r>
              <a:rPr lang="en-US" sz="1200" dirty="0"/>
              <a:t>content-type</a:t>
            </a:r>
            <a:br>
              <a:rPr lang="en-US" sz="1200" dirty="0"/>
            </a:br>
            <a:r>
              <a:rPr lang="en-US" sz="1200" dirty="0"/>
              <a:t>content-encoding</a:t>
            </a:r>
            <a:br>
              <a:rPr lang="en-US" sz="1200" dirty="0"/>
            </a:br>
            <a:r>
              <a:rPr lang="en-US" sz="1200" dirty="0"/>
              <a:t>absolute-expiry-time</a:t>
            </a:r>
            <a:br>
              <a:rPr lang="en-US" sz="1200" dirty="0"/>
            </a:br>
            <a:r>
              <a:rPr lang="en-US" sz="1200" dirty="0"/>
              <a:t>creation-time</a:t>
            </a:r>
            <a:br>
              <a:rPr lang="en-US" sz="1200" dirty="0"/>
            </a:br>
            <a:r>
              <a:rPr lang="en-US" sz="1200" dirty="0"/>
              <a:t>group-id</a:t>
            </a:r>
            <a:br>
              <a:rPr lang="en-US" sz="1200" dirty="0"/>
            </a:br>
            <a:r>
              <a:rPr lang="en-US" sz="1200" dirty="0"/>
              <a:t>group-sequence</a:t>
            </a:r>
            <a:br>
              <a:rPr lang="en-US" sz="1200" dirty="0"/>
            </a:br>
            <a:r>
              <a:rPr lang="en-US" sz="1200" dirty="0"/>
              <a:t>reply-to-group-id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908380" y="5435511"/>
            <a:ext cx="2568451" cy="3204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application-properties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908381" y="5854891"/>
            <a:ext cx="2568451" cy="3772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Body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908381" y="6331035"/>
            <a:ext cx="2568451" cy="297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footer</a:t>
            </a:r>
            <a:endParaRPr lang="de-DE" b="1" dirty="0"/>
          </a:p>
        </p:txBody>
      </p:sp>
      <p:sp>
        <p:nvSpPr>
          <p:cNvPr id="10" name="Geschweifte Klammer links 9"/>
          <p:cNvSpPr/>
          <p:nvPr/>
        </p:nvSpPr>
        <p:spPr>
          <a:xfrm flipH="1">
            <a:off x="10884088" y="2063522"/>
            <a:ext cx="361671" cy="41686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1090318" y="4247463"/>
            <a:ext cx="917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Bare</a:t>
            </a:r>
            <a:br>
              <a:rPr lang="en-US" sz="1600" dirty="0"/>
            </a:br>
            <a:r>
              <a:rPr lang="en-US" sz="1600" dirty="0"/>
              <a:t>Message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0557503" y="79257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0557502" y="11662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0556197" y="1582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0561011" y="338144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0532849" y="542891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0556197" y="629493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0649066" y="5910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2335546" y="2271912"/>
            <a:ext cx="2568451" cy="6743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fixed-header</a:t>
            </a:r>
            <a:br>
              <a:rPr lang="en-US" dirty="0"/>
            </a:br>
            <a:r>
              <a:rPr lang="en-US" sz="1400" dirty="0"/>
              <a:t>type and length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2335546" y="3041532"/>
            <a:ext cx="2568451" cy="14439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variable-header</a:t>
            </a:r>
            <a:br>
              <a:rPr lang="en-US" b="1" dirty="0">
                <a:solidFill>
                  <a:schemeClr val="dk1"/>
                </a:solidFill>
              </a:rPr>
            </a:br>
            <a:br>
              <a:rPr lang="en-US" sz="1400" b="1" dirty="0">
                <a:solidFill>
                  <a:schemeClr val="dk1"/>
                </a:solidFill>
              </a:rPr>
            </a:br>
            <a:r>
              <a:rPr lang="en-US" sz="1400" b="1" dirty="0">
                <a:solidFill>
                  <a:schemeClr val="dk1"/>
                </a:solidFill>
              </a:rPr>
              <a:t>topic name</a:t>
            </a:r>
            <a:br>
              <a:rPr lang="en-US" sz="1400" b="1" dirty="0">
                <a:solidFill>
                  <a:schemeClr val="dk1"/>
                </a:solidFill>
              </a:rPr>
            </a:br>
            <a:r>
              <a:rPr lang="en-US" sz="1400" dirty="0">
                <a:solidFill>
                  <a:schemeClr val="dk1"/>
                </a:solidFill>
              </a:rPr>
              <a:t>packet identifier</a:t>
            </a:r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766800" y="2424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2335546" y="4585317"/>
            <a:ext cx="2568451" cy="3772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Payload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8297839" y="248823"/>
            <a:ext cx="16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AMQP Message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483755" y="1846229"/>
            <a:ext cx="227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 PUBLISH Packet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77447" y="357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1777447" y="45853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de-DE" dirty="0"/>
          </a:p>
        </p:txBody>
      </p:sp>
      <p:cxnSp>
        <p:nvCxnSpPr>
          <p:cNvPr id="49" name="Verbinder: gewinkelt 48"/>
          <p:cNvCxnSpPr>
            <a:cxnSpLocks/>
          </p:cNvCxnSpPr>
          <p:nvPr/>
        </p:nvCxnSpPr>
        <p:spPr>
          <a:xfrm flipV="1">
            <a:off x="4099718" y="3381440"/>
            <a:ext cx="4628025" cy="50817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Verbinder: gewinkelt 48"/>
          <p:cNvCxnSpPr>
            <a:cxnSpLocks/>
          </p:cNvCxnSpPr>
          <p:nvPr/>
        </p:nvCxnSpPr>
        <p:spPr>
          <a:xfrm>
            <a:off x="4674358" y="4769984"/>
            <a:ext cx="3466532" cy="12735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03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83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Vasters</dc:creator>
  <cp:lastModifiedBy>Clemens Vasters</cp:lastModifiedBy>
  <cp:revision>25</cp:revision>
  <dcterms:created xsi:type="dcterms:W3CDTF">2017-01-10T07:46:41Z</dcterms:created>
  <dcterms:modified xsi:type="dcterms:W3CDTF">2017-01-10T11:02:21Z</dcterms:modified>
</cp:coreProperties>
</file>