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64" r:id="rId6"/>
    <p:sldId id="259" r:id="rId7"/>
    <p:sldId id="260" r:id="rId8"/>
    <p:sldId id="263" r:id="rId9"/>
    <p:sldId id="26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41925-D603-4C44-9C36-C78AB0896EDB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D80EF-2B0C-4555-B02B-D74D44A62F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921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D80EF-2B0C-4555-B02B-D74D44A62FC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818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D80EF-2B0C-4555-B02B-D74D44A62FC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588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A476FC-FC13-1FA9-96D0-8212A822D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B32BC7-51A0-A099-1321-034AA7B38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6C262D-E632-4094-1AA8-859761A3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77B8-9BB4-4820-8F72-AE77B744F1E0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F60A63-4C82-CD86-3FF1-D893697A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420A14-40E5-E44F-A2CF-849C7EFC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1CA-8AC4-4BF9-8C51-D3FB77931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0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064D22-8BBD-23F0-79ED-A373CE22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1A8F21-6DA8-6DE7-0843-BD2F7F4C6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DCCAB5-8971-E467-D8B4-18B28E7F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77B8-9BB4-4820-8F72-AE77B744F1E0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5D51EB-7306-BA72-FAA1-3B0386DF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64A78E-A231-6478-90E5-27DF945D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1CA-8AC4-4BF9-8C51-D3FB77931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42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1F28791-0DA7-E0A9-521C-43EE99086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65D928-9815-2FD3-6F65-E036C58E6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ADD81E-2DCE-5F0C-69C8-D231E5EA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77B8-9BB4-4820-8F72-AE77B744F1E0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A5BB2-D629-054C-2B4F-DAB0AD0A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C015FB-B735-503A-1DC9-876509A2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1CA-8AC4-4BF9-8C51-D3FB77931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59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B22D8C-4AF3-0069-210F-FACDE1D7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5DE407-F338-54A4-20A6-3F37DC8D8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E30993-63E7-C786-8736-94D569F8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77B8-9BB4-4820-8F72-AE77B744F1E0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8D03FE-F66D-D592-C109-9B44C9A2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DF7879-4397-9F15-597B-DE132497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1CA-8AC4-4BF9-8C51-D3FB77931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60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A2945-7F8F-A595-80BD-78567872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F33B41-2FE9-8B7A-6FC8-C0125FCD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98D13E-383D-86DE-87A3-FC40E6BF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77B8-9BB4-4820-8F72-AE77B744F1E0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99777F-CC04-89A4-15F4-86554C46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CDF772-7840-52B2-07DE-AC045C126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1CA-8AC4-4BF9-8C51-D3FB77931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26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9965A-E206-FC63-F298-1294AF23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29F5F7-1D5A-919E-F602-648AB0DD4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A5772C-AF57-5716-C9C5-D8D231F3A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D135A2-FE76-06A6-FFB2-B000A704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77B8-9BB4-4820-8F72-AE77B744F1E0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78E5AA-A378-F764-1AA7-D2D37E41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5288A3-DFF8-732E-0A4A-2B853EAA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1CA-8AC4-4BF9-8C51-D3FB77931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57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70BE18-2497-1B4C-66D6-6204AAD03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4359F0-2BDB-1474-8DC3-5B23E6A35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F8792B-4BF4-9BD5-2B07-6C7A467CF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84671BF-3AEC-B9AD-4D56-AD8E63EAD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B411D6-FFB5-FE04-0E31-DBF825F7E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91A75ED-7A28-5F22-AFAD-519295A9F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77B8-9BB4-4820-8F72-AE77B744F1E0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2C92504-56FD-8287-CDE1-F9DE2F1A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743C755-43A7-B9DF-EFD2-0803A852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1CA-8AC4-4BF9-8C51-D3FB77931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09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25B9EB-D3E4-F8AC-E515-32DCF0AE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135C65B-99DC-7279-31DB-184F4C30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77B8-9BB4-4820-8F72-AE77B744F1E0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F9E6DE-C623-52C9-2A8A-8BDEB1CB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105208-B5F5-DD42-B471-B42AF858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1CA-8AC4-4BF9-8C51-D3FB77931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15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2F3F623-F026-C751-D91E-6935D5E3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77B8-9BB4-4820-8F72-AE77B744F1E0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DFB555-37BE-73CB-1273-77C716A5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B33996-092C-14C9-A59F-239948B5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1CA-8AC4-4BF9-8C51-D3FB77931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77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A99AE-8949-60E2-E990-E1E04B5F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E0C5AB-99BD-48BF-3D91-6592A768C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69E4B1-79D3-1160-456E-1D38309CD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F721D4-6FDF-12C9-2F80-980DD32B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77B8-9BB4-4820-8F72-AE77B744F1E0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EA124B-FFBA-43B2-702C-66232D27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FF305E-3862-1BC2-19CA-FD27DD77D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1CA-8AC4-4BF9-8C51-D3FB77931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96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DF0A-EC55-A25F-11EB-8231A82C7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C9A6146-E6B5-C26C-85A4-4E71869B0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5635B0-D5D6-A210-3F20-39EF4E753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28F44F-BDC1-E40A-8041-04339735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77B8-9BB4-4820-8F72-AE77B744F1E0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F631A1-6DF3-059B-F2C9-46E78A92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E94044-BDAD-6308-29A6-46B44535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1CA-8AC4-4BF9-8C51-D3FB77931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63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AFA417F-29C5-A6F5-C7FF-AD594D011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F3AA28-A00E-DAC5-C29E-ED151C244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3E5790-476A-AC27-183B-6504FE5CC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4877B8-9BB4-4820-8F72-AE77B744F1E0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C9A32B-5EF6-FA81-EA26-F5B858EFD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9A6F4A-339C-30DE-585C-2091714E5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B6A1CA-8AC4-4BF9-8C51-D3FB77931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42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93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Unmasking Cybercrime-as-a-Service: The Dark Side of Digital Convenience">
            <a:extLst>
              <a:ext uri="{FF2B5EF4-FFF2-40B4-BE49-F238E27FC236}">
                <a16:creationId xmlns:a16="http://schemas.microsoft.com/office/drawing/2014/main" id="{DBE79590-FC03-8D19-1ABF-30331F821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6585" y="709580"/>
            <a:ext cx="8606263" cy="518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299EF4-452D-4102-769E-2779F430EC69}"/>
              </a:ext>
            </a:extLst>
          </p:cNvPr>
          <p:cNvSpPr/>
          <p:nvPr/>
        </p:nvSpPr>
        <p:spPr>
          <a:xfrm>
            <a:off x="0" y="0"/>
            <a:ext cx="2013557" cy="704389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5A60B1-9543-6E68-75A8-6E5A1A37D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37" y="1874810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i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Le Cybercrime-as-a-Service (CaaS)</a:t>
            </a:r>
            <a:br>
              <a:rPr lang="en-US" sz="2600" i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14670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Rectangle 2128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0" name="Rectangle 2129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31" name="Group 2064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66" name="Oval 2065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2" name="Oval 2066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8" name="Oval 2067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3" name="Oval 2068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0" name="Oval 2069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4" name="Oval 2070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35" name="Rectangle 2134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36" name="Group 207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076" name="Straight Connector 207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7" name="Straight Connector 207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8" name="Straight Connector 207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9" name="Straight Connector 207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4" name="Picture 6" descr="Cybercrime: Virtual Threats, Real-World Impacts">
            <a:extLst>
              <a:ext uri="{FF2B5EF4-FFF2-40B4-BE49-F238E27FC236}">
                <a16:creationId xmlns:a16="http://schemas.microsoft.com/office/drawing/2014/main" id="{2C3343C7-94D5-DE4B-D6C7-F0AFE90C2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57" r="1" b="8734"/>
          <a:stretch/>
        </p:blipFill>
        <p:spPr bwMode="auto">
          <a:xfrm>
            <a:off x="626590" y="317578"/>
            <a:ext cx="10851111" cy="35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81" name="Group 208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2082" name="Straight Connector 208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3" name="Straight Connector 208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4" name="Straight Connector 208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5" name="Straight Connector 208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7" name="Rectangle 208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89" name="Group 208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2090" name="Straight Connector 208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1" name="Straight Connector 209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2" name="Straight Connector 209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3" name="Straight Connector 209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9ED33FB-B403-D6F4-C484-B26A3E55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69060" cy="2129586"/>
          </a:xfrm>
          <a:noFill/>
        </p:spPr>
        <p:txBody>
          <a:bodyPr anchor="t">
            <a:normAutofit/>
          </a:bodyPr>
          <a:lstStyle/>
          <a:p>
            <a:r>
              <a:rPr lang="fr-FR" sz="3700">
                <a:solidFill>
                  <a:schemeClr val="bg1"/>
                </a:solidFill>
              </a:rPr>
              <a:t>Qu’est-ce que la cybercriminalité en tant que service (CaaS)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5A28A0F-5C50-3289-FA45-BA118D968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371" y="3959129"/>
            <a:ext cx="5141522" cy="268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97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intérieur, ordinateur portable, ordinateur&#10;&#10;Description générée automatiquement">
            <a:extLst>
              <a:ext uri="{FF2B5EF4-FFF2-40B4-BE49-F238E27FC236}">
                <a16:creationId xmlns:a16="http://schemas.microsoft.com/office/drawing/2014/main" id="{B787901F-EF5B-0EB8-CEB8-C435D87CA5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15" t="9091" r="21684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41EC1EB-1609-D042-0581-8E031DA4B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Autre type sur le marché du CaaS 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68F3BA-9FFC-8A23-477E-D4C613592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868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Malware-as-a-Service</a:t>
            </a: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Exploit-as-a-Service</a:t>
            </a: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Hacking-as-a-Service</a:t>
            </a:r>
          </a:p>
        </p:txBody>
      </p:sp>
    </p:spTree>
    <p:extLst>
      <p:ext uri="{BB962C8B-B14F-4D97-AF65-F5344CB8AC3E}">
        <p14:creationId xmlns:p14="http://schemas.microsoft.com/office/powerpoint/2010/main" val="3947256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Rectangle 3085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815AA3-5396-E389-6F84-C9BEF231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28000"/>
            <a:ext cx="6143626" cy="1400400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sz="4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Comment se protéger du CaaS ?</a:t>
            </a:r>
          </a:p>
        </p:txBody>
      </p:sp>
      <p:pic>
        <p:nvPicPr>
          <p:cNvPr id="3076" name="Picture 4" descr="The Evolving Threat of Cybercrime as a Service">
            <a:extLst>
              <a:ext uri="{FF2B5EF4-FFF2-40B4-BE49-F238E27FC236}">
                <a16:creationId xmlns:a16="http://schemas.microsoft.com/office/drawing/2014/main" id="{1A365353-5516-4F8E-DEE8-B4E904F2B9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5" r="1" b="1"/>
          <a:stretch/>
        </p:blipFill>
        <p:spPr bwMode="auto">
          <a:xfrm>
            <a:off x="6705" y="-1"/>
            <a:ext cx="12191994" cy="3938955"/>
          </a:xfrm>
          <a:custGeom>
            <a:avLst/>
            <a:gdLst/>
            <a:ahLst/>
            <a:cxnLst/>
            <a:rect l="l" t="t" r="r" b="b"/>
            <a:pathLst>
              <a:path w="6000749" h="3911828">
                <a:moveTo>
                  <a:pt x="0" y="0"/>
                </a:moveTo>
                <a:lnTo>
                  <a:pt x="6000749" y="0"/>
                </a:lnTo>
                <a:lnTo>
                  <a:pt x="6000749" y="3767827"/>
                </a:lnTo>
                <a:lnTo>
                  <a:pt x="5572124" y="3740378"/>
                </a:lnTo>
                <a:lnTo>
                  <a:pt x="0" y="391182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8" name="Group 3087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3089" name="Freeform: Shape 3088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90" name="Freeform: Shape 3089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3966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194" name="Picture 2" descr="Une image contenant texte, capture d’écran, Publicité en ligne, Site web&#10;&#10;Description générée automatiquement">
            <a:extLst>
              <a:ext uri="{FF2B5EF4-FFF2-40B4-BE49-F238E27FC236}">
                <a16:creationId xmlns:a16="http://schemas.microsoft.com/office/drawing/2014/main" id="{071EEB4F-4522-0F75-12AD-C9FF2526C5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045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700CD00-DF3E-4660-A6EC-A18C3B7F9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F47369-B3E9-A520-E327-19BF6DA5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0804"/>
            <a:ext cx="4391024" cy="1173700"/>
          </a:xfrm>
        </p:spPr>
        <p:txBody>
          <a:bodyPr anchor="t">
            <a:normAutofit/>
          </a:bodyPr>
          <a:lstStyle/>
          <a:p>
            <a:r>
              <a:rPr lang="fr-FR" sz="3700" dirty="0">
                <a:solidFill>
                  <a:schemeClr val="bg1"/>
                </a:solidFill>
              </a:rPr>
              <a:t>Comment est définie la cybercriminalité ?</a:t>
            </a:r>
          </a:p>
        </p:txBody>
      </p:sp>
      <p:pic>
        <p:nvPicPr>
          <p:cNvPr id="7" name="Image 6" descr="Une image contenant dessin humoristique, affiche, texte, Graphique&#10;&#10;Description générée automatiquement">
            <a:extLst>
              <a:ext uri="{FF2B5EF4-FFF2-40B4-BE49-F238E27FC236}">
                <a16:creationId xmlns:a16="http://schemas.microsoft.com/office/drawing/2014/main" id="{66F6ADB8-8C7E-73BD-2282-81A6F655C9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750" r="-3" b="21683"/>
          <a:stretch/>
        </p:blipFill>
        <p:spPr>
          <a:xfrm>
            <a:off x="7" y="0"/>
            <a:ext cx="6191233" cy="3572994"/>
          </a:xfrm>
          <a:custGeom>
            <a:avLst/>
            <a:gdLst/>
            <a:ahLst/>
            <a:cxnLst/>
            <a:rect l="l" t="t" r="r" b="b"/>
            <a:pathLst>
              <a:path w="6000749" h="3342653">
                <a:moveTo>
                  <a:pt x="0" y="0"/>
                </a:moveTo>
                <a:lnTo>
                  <a:pt x="6000749" y="0"/>
                </a:lnTo>
                <a:lnTo>
                  <a:pt x="6000749" y="3198652"/>
                </a:lnTo>
                <a:lnTo>
                  <a:pt x="5572124" y="3171203"/>
                </a:lnTo>
                <a:lnTo>
                  <a:pt x="0" y="3342653"/>
                </a:lnTo>
                <a:close/>
              </a:path>
            </a:pathLst>
          </a:custGeom>
        </p:spPr>
      </p:pic>
      <p:pic>
        <p:nvPicPr>
          <p:cNvPr id="5" name="Content Placeholder 4" descr="La Cybercriminalité - Cybercriminalité - Sécurité et Défense - Actions de  l'État - Les services de l'État en Seine-Maritime">
            <a:extLst>
              <a:ext uri="{FF2B5EF4-FFF2-40B4-BE49-F238E27FC236}">
                <a16:creationId xmlns:a16="http://schemas.microsoft.com/office/drawing/2014/main" id="{72AF6ED4-FE8A-A773-604D-F61BF2A2C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0" r="3369" b="2"/>
          <a:stretch/>
        </p:blipFill>
        <p:spPr bwMode="auto">
          <a:xfrm>
            <a:off x="6191240" y="0"/>
            <a:ext cx="6081141" cy="3429000"/>
          </a:xfrm>
          <a:custGeom>
            <a:avLst/>
            <a:gdLst/>
            <a:ahLst/>
            <a:cxnLst/>
            <a:rect l="l" t="t" r="r" b="b"/>
            <a:pathLst>
              <a:path w="6000750" h="3418853">
                <a:moveTo>
                  <a:pt x="0" y="0"/>
                </a:moveTo>
                <a:lnTo>
                  <a:pt x="6000750" y="0"/>
                </a:lnTo>
                <a:lnTo>
                  <a:pt x="6000750" y="227978"/>
                </a:lnTo>
                <a:lnTo>
                  <a:pt x="6000750" y="2065168"/>
                </a:lnTo>
                <a:lnTo>
                  <a:pt x="6000750" y="3342653"/>
                </a:lnTo>
                <a:lnTo>
                  <a:pt x="3248025" y="3418853"/>
                </a:lnTo>
                <a:lnTo>
                  <a:pt x="0" y="321085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9AB5DBD-0A57-4DBC-B49F-205E268F1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59818"/>
            <a:ext cx="12192000" cy="757168"/>
            <a:chOff x="0" y="2959818"/>
            <a:chExt cx="12192000" cy="75716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1DE7FF6-DA62-40A9-8F5D-F82D3020F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D38D133-BB29-4B7D-AFB2-7D132F45A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A8903AC-6161-CDE6-3B7A-5B683E2F4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1" y="4197093"/>
            <a:ext cx="5692774" cy="1648849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511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512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1" name="Freeform: Shape 5130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6E5CFD-3502-B47C-2522-05129904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429" y="4082947"/>
            <a:ext cx="4463623" cy="1314996"/>
          </a:xfrm>
        </p:spPr>
        <p:txBody>
          <a:bodyPr anchor="b">
            <a:no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À quel point l’industrie de la cybercriminalité est-elle avancée ?</a:t>
            </a:r>
          </a:p>
        </p:txBody>
      </p:sp>
      <p:sp>
        <p:nvSpPr>
          <p:cNvPr id="5133" name="Freeform: Shape 5132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150" name="Freeform: Shape 5134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151" name="Freeform: Shape 5136">
            <a:extLst>
              <a:ext uri="{FF2B5EF4-FFF2-40B4-BE49-F238E27FC236}">
                <a16:creationId xmlns:a16="http://schemas.microsoft.com/office/drawing/2014/main" id="{83C8019B-3985-409B-9B87-494B974EE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152" name="Freeform: Shape 5138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53" name="Freeform: Shape 5140">
            <a:extLst>
              <a:ext uri="{FF2B5EF4-FFF2-40B4-BE49-F238E27FC236}">
                <a16:creationId xmlns:a16="http://schemas.microsoft.com/office/drawing/2014/main" id="{B85A4DB3-61AA-49A1-85A9-B3397CD51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122" name="Picture 2" descr="La cybercriminalité dans l'Industrie 4.0 : un défi au quotidien – Continew">
            <a:extLst>
              <a:ext uri="{FF2B5EF4-FFF2-40B4-BE49-F238E27FC236}">
                <a16:creationId xmlns:a16="http://schemas.microsoft.com/office/drawing/2014/main" id="{118E0397-1E6A-B7E7-0CB8-F74E65BC8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20480" y="871280"/>
            <a:ext cx="4415738" cy="4415738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54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155" name="Freeform: Shape 5143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6" name="Freeform: Shape 5144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7" name="Freeform: Shape 5145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8" name="Freeform: Shape 5146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9" name="Freeform: Shape 5147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6320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Rectangle 717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0" name="Rectangle 717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Illustration : vitesse à laquelle une entreprise est victime d'un rançongiciel. 40 secondes en 2016. 11 secondes en 2021.">
            <a:extLst>
              <a:ext uri="{FF2B5EF4-FFF2-40B4-BE49-F238E27FC236}">
                <a16:creationId xmlns:a16="http://schemas.microsoft.com/office/drawing/2014/main" id="{3FB448F2-85AE-1305-A7BB-FB0EA6A5C2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425194"/>
            <a:ext cx="10905066" cy="400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48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he End of the Anonymous Hacker?">
            <a:extLst>
              <a:ext uri="{FF2B5EF4-FFF2-40B4-BE49-F238E27FC236}">
                <a16:creationId xmlns:a16="http://schemas.microsoft.com/office/drawing/2014/main" id="{54C553FC-B3EC-E6AB-2029-3C1D23256C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" r="5430"/>
          <a:stretch/>
        </p:blipFill>
        <p:spPr bwMode="auto">
          <a:xfrm>
            <a:off x="20" y="1"/>
            <a:ext cx="1219197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6CAD833-1298-5D2D-1E0E-7EEFAFFC8DE0}"/>
              </a:ext>
            </a:extLst>
          </p:cNvPr>
          <p:cNvSpPr txBox="1"/>
          <p:nvPr/>
        </p:nvSpPr>
        <p:spPr>
          <a:xfrm>
            <a:off x="4059537" y="2401556"/>
            <a:ext cx="66118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ＥＮＤ</a:t>
            </a:r>
          </a:p>
        </p:txBody>
      </p:sp>
    </p:spTree>
    <p:extLst>
      <p:ext uri="{BB962C8B-B14F-4D97-AF65-F5344CB8AC3E}">
        <p14:creationId xmlns:p14="http://schemas.microsoft.com/office/powerpoint/2010/main" val="1097251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54</Words>
  <Application>Microsoft Office PowerPoint</Application>
  <PresentationFormat>Grand écran</PresentationFormat>
  <Paragraphs>14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Thème Office</vt:lpstr>
      <vt:lpstr>Le Cybercrime-as-a-Service (CaaS) </vt:lpstr>
      <vt:lpstr>Qu’est-ce que la cybercriminalité en tant que service (CaaS) ?</vt:lpstr>
      <vt:lpstr>Autre type sur le marché du CaaS :</vt:lpstr>
      <vt:lpstr>Comment se protéger du CaaS ?</vt:lpstr>
      <vt:lpstr>Présentation PowerPoint</vt:lpstr>
      <vt:lpstr>Comment est définie la cybercriminalité ?</vt:lpstr>
      <vt:lpstr>À quel point l’industrie de la cybercriminalité est-elle avancée ?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clementholtzwarth@gmail.com</dc:creator>
  <cp:lastModifiedBy>clementholtzwarth@gmail.com</cp:lastModifiedBy>
  <cp:revision>15</cp:revision>
  <dcterms:created xsi:type="dcterms:W3CDTF">2025-01-15T14:38:08Z</dcterms:created>
  <dcterms:modified xsi:type="dcterms:W3CDTF">2025-01-15T15:48:12Z</dcterms:modified>
</cp:coreProperties>
</file>