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8" r:id="rId7"/>
    <p:sldId id="266" r:id="rId8"/>
    <p:sldId id="260" r:id="rId9"/>
    <p:sldId id="263" r:id="rId10"/>
    <p:sldId id="265" r:id="rId11"/>
    <p:sldId id="267" r:id="rId12"/>
    <p:sldId id="269" r:id="rId13"/>
    <p:sldId id="270" r:id="rId14"/>
    <p:sldId id="27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DDD"/>
    <a:srgbClr val="178177"/>
    <a:srgbClr val="FFFFFF"/>
    <a:srgbClr val="004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5852B-B579-40DE-BD2B-A5A8E6732E09}" v="564" dt="2023-06-26T09:43:01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CB612-E55E-4937-A3E0-7632882C6F06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F95A2-3D68-4064-8908-43B27493B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85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09ACB-A890-BD13-F6DD-6465655C3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47F6E7-FCD2-B3ED-6973-C4FC235BB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5CCF35-525E-147A-8493-C3220034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E746-CB6B-4E37-BE3C-26DDD3AE0B50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1584EA-AECD-5C8F-9E2B-D81C8894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310954-8959-7F31-532E-07C04DE9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E27-62A3-4192-9A68-F6E7E8F09B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8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883DB-A45B-91BF-B7F9-3182FDF1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4A5183-DC8B-6709-CE55-45F702E0C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E66084-7416-0BBD-121D-B5848C0E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232D-9795-489E-AAFA-166AB2397BEE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39C86-A723-04D2-F68F-136BBCFC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56F948-EB1F-70D4-DBCD-2DCDC49B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E27-62A3-4192-9A68-F6E7E8F09B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90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B38CDE-4916-0853-15F5-DB4780609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CCEF9-88EA-FB1C-71F9-664BFFCF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6ECB5-0AA8-2B48-8720-3446579C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4227-7BF1-42A5-BC2E-25704559BFB8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8C944-E075-67E3-9078-75796542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CCD70-6E3A-FAFA-CB15-96714A0D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E27-62A3-4192-9A68-F6E7E8F09B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2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35158-8513-5FF4-FF3D-B5C9C373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5A5A8-DEF7-DE13-CDDD-9FEC498A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0BDDD-4A95-A3D2-2B3C-A954473A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4A-C024-4CAF-A4C3-4A45983209AA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9E5290-FBD7-D6C2-F1A1-62D7CB9C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CED677-4FC7-2BC6-B25C-0982C64C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E27-62A3-4192-9A68-F6E7E8F09B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70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60C92-1ABC-6DA3-F969-43677F3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A38FC8-319D-AB3F-D8C7-AEDBD727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67E26-E6B7-EB1A-D5F8-8BA6177A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E2A1-A5F8-440F-81E4-2D4BE7E73715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913E60-EA7E-2C05-74C6-0151C84D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A1531A-3BD5-2B5F-4690-DA58E856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E27-62A3-4192-9A68-F6E7E8F09B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22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0CF4F-4793-F4A5-216B-05397783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DFD4E-2C90-81C4-6A8D-FB4ED6272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87EB5F-C736-E3F3-E77F-6AF9064D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1632B5-7913-BD34-60F5-71431A6C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6C-2508-41A0-BE85-9586389CD129}" type="datetime1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E363A9-6C2C-3C3E-43F9-03BAF696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EE84A4-EA67-E5CF-D649-A6119646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E27-62A3-4192-9A68-F6E7E8F09B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51571-06E5-6AD0-3EE0-314FFD2B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CD4CDE-589F-ACCA-0105-5771EA20C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1D61D8-3CC4-58F5-EE6F-2A7EEB2EB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3DD6EE-EE7F-5246-C6B0-8C7035C1F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BD4C67-E59D-4861-E308-834E02D1F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AD95FE-D79A-1B4D-D593-4462CBB7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A7A0-9887-432E-8A8A-21026CB4DE74}" type="datetime1">
              <a:rPr lang="fr-FR" smtClean="0"/>
              <a:t>06/07/2023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06821D-0460-58C8-4EB9-3380D529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EA02946-80BF-F450-8D7F-41D0A47C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E27-62A3-4192-9A68-F6E7E8F09B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6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50871-4F6D-87C7-7045-41AC79A0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3CA13-50A3-7B5B-E744-2150FD31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3F6C-640F-484D-8833-9B7C899BA8E9}" type="datetime1">
              <a:rPr lang="fr-FR" smtClean="0"/>
              <a:t>06/07/2023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6D9115-603F-C8B3-7CDD-BFF96629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B677A-6AB2-E95A-86C9-F86347C0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E27-62A3-4192-9A68-F6E7E8F09B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74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AED938-3BA9-4E75-055E-7E507C9D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0A5D-F2C8-42F4-A7A6-D2A013C87B15}" type="datetime1">
              <a:rPr lang="fr-FR" smtClean="0"/>
              <a:t>06/07/2023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B1A0A8-5A0B-6A98-D091-292CD831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7E1B44-0014-325B-9A18-022AF63A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E27-62A3-4192-9A68-F6E7E8F09B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2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AEED9-36FA-A67B-EE69-7C806E2A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E24BD-EE70-BE85-E30B-289F1DD1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CDBD2D-B3B7-6712-FA13-E195B9694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282ACD-4665-3FB5-311F-49790793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20CA-8122-437E-A14A-27954DC83ED5}" type="datetime1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314F20-C362-F14D-2321-40BD3246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15A09E-AE30-5C7B-A8B5-ED7EA9E8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E27-62A3-4192-9A68-F6E7E8F09B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17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8E44-EA5F-DC4F-9F08-18F3A88F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A3B8DF-7E8F-8667-C5C2-ADDBE941E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8C2387-549E-178D-F494-AC684AA69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EC323-AF62-89E5-40DA-566B9868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B791-8816-44E2-BB87-E3ECE4DB2B8C}" type="datetime1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0BBA77-8ADA-8F71-C067-DBA25D23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71969-1220-69FB-FFA1-FDD157C0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0E27-62A3-4192-9A68-F6E7E8F09B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33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3634F3-E077-DB54-E494-08FDD277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582EEF-E517-0FED-BC10-E6E51869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CAE81-61F9-0FFF-0AAE-7E28A1ACA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9312-D419-4D5E-81A3-6F581FC1B286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1D15D-56F7-4621-47A1-E11578B0B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2721EF-C6BB-70FC-65C5-45D2F2493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0E27-62A3-4192-9A68-F6E7E8F09B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4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8.png"/><Relationship Id="rId10" Type="http://schemas.openxmlformats.org/officeDocument/2006/relationships/image" Target="../media/image100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2904B5-B234-314B-F393-460D4862D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080" y="3646878"/>
            <a:ext cx="10071536" cy="929750"/>
          </a:xfrm>
        </p:spPr>
        <p:txBody>
          <a:bodyPr anchor="b">
            <a:normAutofit/>
          </a:bodyPr>
          <a:lstStyle/>
          <a:p>
            <a:r>
              <a:rPr lang="en-US" sz="29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Identifying participants at sporting events </a:t>
            </a:r>
            <a:br>
              <a:rPr lang="en-US" sz="29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9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using AI and computer vision</a:t>
            </a:r>
            <a:endParaRPr lang="fr-FR" sz="29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1833FE-10C3-5240-4C32-7F454B365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080" y="4764040"/>
            <a:ext cx="10071536" cy="448377"/>
          </a:xfrm>
        </p:spPr>
        <p:txBody>
          <a:bodyPr anchor="t">
            <a:normAutofit/>
          </a:bodyPr>
          <a:lstStyle/>
          <a:p>
            <a:r>
              <a:rPr lang="fr-FR" sz="2000"/>
              <a:t>By Clément GHYS</a:t>
            </a:r>
          </a:p>
        </p:txBody>
      </p:sp>
      <p:pic>
        <p:nvPicPr>
          <p:cNvPr id="25" name="Image 2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3A6DC844-0E40-0B26-4C8A-3EF1842CD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24444"/>
            <a:ext cx="5069590" cy="1292745"/>
          </a:xfrm>
          <a:prstGeom prst="rect">
            <a:avLst/>
          </a:prstGeom>
        </p:spPr>
      </p:pic>
      <p:pic>
        <p:nvPicPr>
          <p:cNvPr id="23" name="Image 22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A7934F5C-EEF0-20D0-694C-ED6AFA0CF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07" y="1436280"/>
            <a:ext cx="5065776" cy="1469074"/>
          </a:xfrm>
          <a:prstGeom prst="rect">
            <a:avLst/>
          </a:prstGeom>
        </p:spPr>
      </p:pic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56ED94F4-7956-EA07-F9CD-FF6334751F57}"/>
              </a:ext>
            </a:extLst>
          </p:cNvPr>
          <p:cNvSpPr txBox="1">
            <a:spLocks/>
          </p:cNvSpPr>
          <p:nvPr/>
        </p:nvSpPr>
        <p:spPr>
          <a:xfrm>
            <a:off x="9328150" y="63573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 Slide </a:t>
            </a:r>
            <a:fld id="{93000E27-62A3-4192-9A68-F6E7E8F09B96}" type="slidenum">
              <a:rPr lang="fr-FR" sz="2400" smtClean="0"/>
              <a:pPr/>
              <a:t>1</a:t>
            </a:fld>
            <a:r>
              <a:rPr lang="fr-FR" sz="2400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50792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D5A41C-7E1F-C823-DCB4-7797661B1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/>
              <a:t>Conclusion</a:t>
            </a:r>
            <a:br>
              <a:rPr lang="en-US" sz="6600"/>
            </a:br>
            <a:endParaRPr lang="en-US" sz="660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272C8539-BDCA-3101-BC55-23D754F9DC2C}"/>
              </a:ext>
            </a:extLst>
          </p:cNvPr>
          <p:cNvSpPr txBox="1">
            <a:spLocks/>
          </p:cNvSpPr>
          <p:nvPr/>
        </p:nvSpPr>
        <p:spPr>
          <a:xfrm>
            <a:off x="9328150" y="63573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000E27-62A3-4192-9A68-F6E7E8F09B96}" type="slidenum">
              <a:rPr lang="fr-FR" sz="2400" smtClean="0"/>
              <a:pPr/>
              <a:t>10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4253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D5A41C-7E1F-C823-DCB4-7797661B1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Thanks for your attention</a:t>
            </a:r>
            <a:br>
              <a:rPr lang="en-US" sz="7200" dirty="0"/>
            </a:br>
            <a:endParaRPr lang="en-US" sz="7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numéro de diapositive 4">
            <a:extLst>
              <a:ext uri="{FF2B5EF4-FFF2-40B4-BE49-F238E27FC236}">
                <a16:creationId xmlns:a16="http://schemas.microsoft.com/office/drawing/2014/main" id="{2CF7AF83-0F4E-3446-602A-79A4444E2244}"/>
              </a:ext>
            </a:extLst>
          </p:cNvPr>
          <p:cNvSpPr txBox="1">
            <a:spLocks/>
          </p:cNvSpPr>
          <p:nvPr/>
        </p:nvSpPr>
        <p:spPr>
          <a:xfrm>
            <a:off x="9328150" y="63573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000E27-62A3-4192-9A68-F6E7E8F09B96}" type="slidenum">
              <a:rPr lang="fr-FR" sz="2400" smtClean="0"/>
              <a:pPr/>
              <a:t>11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9989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00E0CB-F012-55D0-A20C-D08D1114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88E37B-CCE8-1856-2260-EFEC8F94D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1700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endParaRPr lang="en-US" sz="1700" dirty="0"/>
          </a:p>
          <a:p>
            <a:pPr marL="571500" indent="-571500">
              <a:buFont typeface="+mj-lt"/>
              <a:buAutoNum type="romanUcPeriod"/>
            </a:pPr>
            <a:r>
              <a:rPr lang="en-US" sz="1700" dirty="0"/>
              <a:t>Detection and Segmentation</a:t>
            </a:r>
          </a:p>
          <a:p>
            <a:pPr marL="514350" indent="-514350">
              <a:buFont typeface="+mj-lt"/>
              <a:buAutoNum type="romanUcPeriod"/>
            </a:pPr>
            <a:endParaRPr lang="en-US" sz="1700" dirty="0"/>
          </a:p>
          <a:p>
            <a:pPr marL="514350" indent="-514350">
              <a:buFont typeface="+mj-lt"/>
              <a:buAutoNum type="romanUcPeriod"/>
            </a:pPr>
            <a:r>
              <a:rPr lang="en-US" sz="1700" dirty="0"/>
              <a:t>Color detection and Classification</a:t>
            </a:r>
          </a:p>
          <a:p>
            <a:pPr marL="514350" indent="-514350">
              <a:buFont typeface="+mj-lt"/>
              <a:buAutoNum type="romanUcPeriod"/>
            </a:pPr>
            <a:endParaRPr lang="en-US" sz="1700" dirty="0"/>
          </a:p>
          <a:p>
            <a:pPr marL="514350" indent="-514350">
              <a:buFont typeface="+mj-lt"/>
              <a:buAutoNum type="romanUcPeriod"/>
            </a:pPr>
            <a:r>
              <a:rPr lang="en-US" sz="1700" dirty="0"/>
              <a:t>Runner Prediction</a:t>
            </a:r>
          </a:p>
          <a:p>
            <a:pPr marL="514350" indent="-514350">
              <a:buFont typeface="+mj-lt"/>
              <a:buAutoNum type="romanUcPeriod"/>
            </a:pPr>
            <a:endParaRPr lang="en-US" sz="1700" dirty="0"/>
          </a:p>
          <a:p>
            <a:pPr marL="514350" indent="-514350">
              <a:buFont typeface="+mj-lt"/>
              <a:buAutoNum type="romanUcPeriod"/>
            </a:pPr>
            <a:r>
              <a:rPr lang="en-US" sz="1700" dirty="0"/>
              <a:t>Conclusion</a:t>
            </a:r>
          </a:p>
          <a:p>
            <a:endParaRPr lang="fr-FR" sz="1700" dirty="0"/>
          </a:p>
        </p:txBody>
      </p:sp>
      <p:pic>
        <p:nvPicPr>
          <p:cNvPr id="6" name="Image 5" descr="Une image contenant capture d’écran, Police, texte, diagramme&#10;&#10;Description générée automatiquement">
            <a:extLst>
              <a:ext uri="{FF2B5EF4-FFF2-40B4-BE49-F238E27FC236}">
                <a16:creationId xmlns:a16="http://schemas.microsoft.com/office/drawing/2014/main" id="{482F3144-FA34-7A1B-4E74-896F18729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10" y="1119531"/>
            <a:ext cx="7906190" cy="4447231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B37822D-AE17-AEF4-C0B8-D22EAE416CF9}"/>
              </a:ext>
            </a:extLst>
          </p:cNvPr>
          <p:cNvSpPr/>
          <p:nvPr/>
        </p:nvSpPr>
        <p:spPr>
          <a:xfrm>
            <a:off x="5680075" y="2838963"/>
            <a:ext cx="2466202" cy="108456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1573B9-D8B5-5542-7D0E-9BFE3929D78C}"/>
              </a:ext>
            </a:extLst>
          </p:cNvPr>
          <p:cNvSpPr txBox="1"/>
          <p:nvPr/>
        </p:nvSpPr>
        <p:spPr>
          <a:xfrm>
            <a:off x="5893832" y="3925910"/>
            <a:ext cx="18431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Detection and Segmentation</a:t>
            </a:r>
          </a:p>
        </p:txBody>
      </p:sp>
      <p:sp>
        <p:nvSpPr>
          <p:cNvPr id="14" name="Espace réservé du numéro de diapositive 4">
            <a:extLst>
              <a:ext uri="{FF2B5EF4-FFF2-40B4-BE49-F238E27FC236}">
                <a16:creationId xmlns:a16="http://schemas.microsoft.com/office/drawing/2014/main" id="{8DE3C2D8-EC5B-8185-F8EE-0301E7B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2750" y="6388100"/>
            <a:ext cx="2743200" cy="365125"/>
          </a:xfrm>
        </p:spPr>
        <p:txBody>
          <a:bodyPr/>
          <a:lstStyle/>
          <a:p>
            <a:fld id="{93000E27-62A3-4192-9A68-F6E7E8F09B96}" type="slidenum">
              <a:rPr lang="fr-FR" sz="2400" smtClean="0"/>
              <a:t>2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9483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44BD74-80E8-06B5-215B-E92B194A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Introduction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Danse, graphisme, Graphique, silhouette&#10;&#10;Description générée automatiquement">
            <a:extLst>
              <a:ext uri="{FF2B5EF4-FFF2-40B4-BE49-F238E27FC236}">
                <a16:creationId xmlns:a16="http://schemas.microsoft.com/office/drawing/2014/main" id="{C0281EA7-4B53-6E7A-3ADA-F8FA131D5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83" y="471748"/>
            <a:ext cx="2552007" cy="255200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plein air, ciel, faire de la randonnée, désert&#10;&#10;Description générée automatiquement">
            <a:extLst>
              <a:ext uri="{FF2B5EF4-FFF2-40B4-BE49-F238E27FC236}">
                <a16:creationId xmlns:a16="http://schemas.microsoft.com/office/drawing/2014/main" id="{9E47441B-9B26-6B13-3824-CCF1202E4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71" y="3676230"/>
            <a:ext cx="3823231" cy="2552007"/>
          </a:xfrm>
          <a:prstGeom prst="rect">
            <a:avLst/>
          </a:prstGeom>
        </p:spPr>
      </p:pic>
      <p:sp>
        <p:nvSpPr>
          <p:cNvPr id="12" name="Espace réservé du numéro de diapositive 4">
            <a:extLst>
              <a:ext uri="{FF2B5EF4-FFF2-40B4-BE49-F238E27FC236}">
                <a16:creationId xmlns:a16="http://schemas.microsoft.com/office/drawing/2014/main" id="{17B700D4-77A7-B36C-2A82-DD913FBA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070" y="6407150"/>
            <a:ext cx="2743200" cy="365125"/>
          </a:xfrm>
        </p:spPr>
        <p:txBody>
          <a:bodyPr/>
          <a:lstStyle/>
          <a:p>
            <a:fld id="{93000E27-62A3-4192-9A68-F6E7E8F09B96}" type="slidenum">
              <a:rPr lang="fr-FR" sz="2400" smtClean="0">
                <a:solidFill>
                  <a:schemeClr val="bg1"/>
                </a:solidFill>
              </a:rPr>
              <a:t>3</a:t>
            </a:fld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4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69EFD3CA-B489-E6AB-2BD8-E96F3F68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358" y="672696"/>
            <a:ext cx="9675284" cy="5442347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Zoom de diapositive 4">
                <a:extLst>
                  <a:ext uri="{FF2B5EF4-FFF2-40B4-BE49-F238E27FC236}">
                    <a16:creationId xmlns:a16="http://schemas.microsoft.com/office/drawing/2014/main" id="{B637C328-3805-15B9-D9F5-AD386C3689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4887949"/>
                  </p:ext>
                </p:extLst>
              </p:nvPr>
            </p:nvGraphicFramePr>
            <p:xfrm>
              <a:off x="5049626" y="3220058"/>
              <a:ext cx="777659" cy="437433"/>
            </p:xfrm>
            <a:graphic>
              <a:graphicData uri="http://schemas.microsoft.com/office/powerpoint/2016/slidezoom">
                <pslz:sldZm>
                  <pslz:sldZmObj sldId="263" cId="411093878">
                    <pslz:zmPr id="{242AB59D-DFA1-4268-95E2-7FDD03D1FC6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77659" cy="43743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Zoom de diapositive 4">
                <a:extLst>
                  <a:ext uri="{FF2B5EF4-FFF2-40B4-BE49-F238E27FC236}">
                    <a16:creationId xmlns:a16="http://schemas.microsoft.com/office/drawing/2014/main" id="{B637C328-3805-15B9-D9F5-AD386C3689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9626" y="3220058"/>
                <a:ext cx="777659" cy="43743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Zoom de diapositive 6">
                <a:extLst>
                  <a:ext uri="{FF2B5EF4-FFF2-40B4-BE49-F238E27FC236}">
                    <a16:creationId xmlns:a16="http://schemas.microsoft.com/office/drawing/2014/main" id="{C7E17D34-8DF1-85D2-DDE8-CA5EB8C75D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6341684"/>
                  </p:ext>
                </p:extLst>
              </p:nvPr>
            </p:nvGraphicFramePr>
            <p:xfrm>
              <a:off x="6140450" y="4070542"/>
              <a:ext cx="977899" cy="532208"/>
            </p:xfrm>
            <a:graphic>
              <a:graphicData uri="http://schemas.microsoft.com/office/powerpoint/2016/slidezoom">
                <pslz:sldZm>
                  <pslz:sldZmObj sldId="265" cId="3253573419">
                    <pslz:zmPr id="{EABDE0CA-1588-4AAD-9684-B74AAB9EFF2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77899" cy="53220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Zoom de diapositive 6">
                <a:extLst>
                  <a:ext uri="{FF2B5EF4-FFF2-40B4-BE49-F238E27FC236}">
                    <a16:creationId xmlns:a16="http://schemas.microsoft.com/office/drawing/2014/main" id="{C7E17D34-8DF1-85D2-DDE8-CA5EB8C75D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0450" y="4070542"/>
                <a:ext cx="977899" cy="53220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Zoom de diapositive 8">
                <a:extLst>
                  <a:ext uri="{FF2B5EF4-FFF2-40B4-BE49-F238E27FC236}">
                    <a16:creationId xmlns:a16="http://schemas.microsoft.com/office/drawing/2014/main" id="{5519AEAC-FC9B-8556-AC7E-C913A0C347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9266142"/>
                  </p:ext>
                </p:extLst>
              </p:nvPr>
            </p:nvGraphicFramePr>
            <p:xfrm>
              <a:off x="9251950" y="3179477"/>
              <a:ext cx="921944" cy="518594"/>
            </p:xfrm>
            <a:graphic>
              <a:graphicData uri="http://schemas.microsoft.com/office/powerpoint/2016/slidezoom">
                <pslz:sldZm>
                  <pslz:sldZmObj sldId="269" cId="2167875251">
                    <pslz:zmPr id="{29DEE170-4C23-476A-8E48-0136A0FCF13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21944" cy="51859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Zoom de diapositive 8">
                <a:extLst>
                  <a:ext uri="{FF2B5EF4-FFF2-40B4-BE49-F238E27FC236}">
                    <a16:creationId xmlns:a16="http://schemas.microsoft.com/office/drawing/2014/main" id="{5519AEAC-FC9B-8556-AC7E-C913A0C347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51950" y="3179477"/>
                <a:ext cx="921944" cy="51859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E8A49F1A-31E9-B1E3-BA32-76381BD0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2750" y="6388100"/>
            <a:ext cx="2743200" cy="365125"/>
          </a:xfrm>
        </p:spPr>
        <p:txBody>
          <a:bodyPr/>
          <a:lstStyle/>
          <a:p>
            <a:fld id="{93000E27-62A3-4192-9A68-F6E7E8F09B96}" type="slidenum">
              <a:rPr lang="fr-FR" sz="2400" smtClean="0">
                <a:solidFill>
                  <a:schemeClr val="bg1"/>
                </a:solidFill>
              </a:rPr>
              <a:t>4</a:t>
            </a:fld>
            <a:endParaRPr lang="fr-FR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Zoom de diapositive 2">
                <a:extLst>
                  <a:ext uri="{FF2B5EF4-FFF2-40B4-BE49-F238E27FC236}">
                    <a16:creationId xmlns:a16="http://schemas.microsoft.com/office/drawing/2014/main" id="{F6B206B6-DF34-BD0E-17A4-B32E679E1A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1752422"/>
                  </p:ext>
                </p:extLst>
              </p:nvPr>
            </p:nvGraphicFramePr>
            <p:xfrm>
              <a:off x="3251873" y="3140537"/>
              <a:ext cx="1060399" cy="596474"/>
            </p:xfrm>
            <a:graphic>
              <a:graphicData uri="http://schemas.microsoft.com/office/powerpoint/2016/slidezoom">
                <pslz:sldZm>
                  <pslz:sldZmObj sldId="260" cId="1618883928">
                    <pslz:zmPr id="{E49C92D7-559E-4696-BC18-0EF24E5009C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60399" cy="59647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Zoom de diapositive 2">
                <a:extLst>
                  <a:ext uri="{FF2B5EF4-FFF2-40B4-BE49-F238E27FC236}">
                    <a16:creationId xmlns:a16="http://schemas.microsoft.com/office/drawing/2014/main" id="{F6B206B6-DF34-BD0E-17A4-B32E679E1A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1873" y="3140537"/>
                <a:ext cx="1060399" cy="59647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02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61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682CD1-5C9B-40EA-A6D1-CE061096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084" y="2638266"/>
            <a:ext cx="4036334" cy="15814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Grounding DINO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 19" descr="Une image contenant texte, plein air, capture d’écran, chaussures&#10;&#10;Description générée automatiquement">
            <a:extLst>
              <a:ext uri="{FF2B5EF4-FFF2-40B4-BE49-F238E27FC236}">
                <a16:creationId xmlns:a16="http://schemas.microsoft.com/office/drawing/2014/main" id="{B206AF83-3420-1B28-574D-0E5EF4E988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" t="325" r="2538" b="1439"/>
          <a:stretch/>
        </p:blipFill>
        <p:spPr bwMode="auto">
          <a:xfrm>
            <a:off x="2575119" y="666728"/>
            <a:ext cx="1852776" cy="546579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3" name="Image 82" descr="Une image contenant personne, habits, plein air, chaussures&#10;&#10;Description générée automatiquement">
            <a:extLst>
              <a:ext uri="{FF2B5EF4-FFF2-40B4-BE49-F238E27FC236}">
                <a16:creationId xmlns:a16="http://schemas.microsoft.com/office/drawing/2014/main" id="{44BF4A02-EE0C-B69D-A069-7D2E0719C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19" y="666093"/>
            <a:ext cx="1857757" cy="5465791"/>
          </a:xfrm>
          <a:prstGeom prst="rect">
            <a:avLst/>
          </a:prstGeom>
        </p:spPr>
      </p:pic>
      <p:sp>
        <p:nvSpPr>
          <p:cNvPr id="85" name="Triangle isocèle 84">
            <a:extLst>
              <a:ext uri="{FF2B5EF4-FFF2-40B4-BE49-F238E27FC236}">
                <a16:creationId xmlns:a16="http://schemas.microsoft.com/office/drawing/2014/main" id="{78A52D2A-DA1E-1F74-421D-01A7360736F2}"/>
              </a:ext>
            </a:extLst>
          </p:cNvPr>
          <p:cNvSpPr/>
          <p:nvPr/>
        </p:nvSpPr>
        <p:spPr>
          <a:xfrm rot="10800000">
            <a:off x="7586979" y="0"/>
            <a:ext cx="2095499" cy="67346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riangle isocèle 85">
            <a:extLst>
              <a:ext uri="{FF2B5EF4-FFF2-40B4-BE49-F238E27FC236}">
                <a16:creationId xmlns:a16="http://schemas.microsoft.com/office/drawing/2014/main" id="{0438B777-2F1C-26F3-9403-1BF5CF6EC13F}"/>
              </a:ext>
            </a:extLst>
          </p:cNvPr>
          <p:cNvSpPr/>
          <p:nvPr/>
        </p:nvSpPr>
        <p:spPr>
          <a:xfrm>
            <a:off x="7586978" y="6184540"/>
            <a:ext cx="2095499" cy="67346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32173E-29EC-9324-43EE-24F4893A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2750" y="6388100"/>
            <a:ext cx="2743200" cy="365125"/>
          </a:xfrm>
        </p:spPr>
        <p:txBody>
          <a:bodyPr/>
          <a:lstStyle/>
          <a:p>
            <a:fld id="{93000E27-62A3-4192-9A68-F6E7E8F09B96}" type="slidenum">
              <a:rPr lang="fr-FR" sz="2400" smtClean="0"/>
              <a:t>5</a:t>
            </a:fld>
            <a:endParaRPr lang="fr-FR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C7D4A5-9EEB-6177-DFF5-9555F8C7F779}"/>
              </a:ext>
            </a:extLst>
          </p:cNvPr>
          <p:cNvSpPr/>
          <p:nvPr/>
        </p:nvSpPr>
        <p:spPr>
          <a:xfrm>
            <a:off x="-1" y="635"/>
            <a:ext cx="12192000" cy="68573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600" dirty="0">
                <a:latin typeface="Abadi" panose="020F0502020204030204" pitchFamily="34" charset="0"/>
              </a:rPr>
              <a:t>GROUNDING</a:t>
            </a:r>
          </a:p>
          <a:p>
            <a:pPr algn="ctr"/>
            <a:r>
              <a:rPr lang="fr-FR" sz="16600" dirty="0"/>
              <a:t>DINO</a:t>
            </a:r>
          </a:p>
        </p:txBody>
      </p:sp>
    </p:spTree>
    <p:extLst>
      <p:ext uri="{BB962C8B-B14F-4D97-AF65-F5344CB8AC3E}">
        <p14:creationId xmlns:p14="http://schemas.microsoft.com/office/powerpoint/2010/main" val="16188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585C3A-6478-2612-9899-9CA37A8C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Segment Anything Model</a:t>
            </a:r>
            <a:endParaRPr lang="en-US" sz="4800" dirty="0"/>
          </a:p>
        </p:txBody>
      </p:sp>
      <p:grpSp>
        <p:nvGrpSpPr>
          <p:cNvPr id="17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personne, habits, chaussures, plein air&#10;&#10;Description générée automatiquement">
            <a:extLst>
              <a:ext uri="{FF2B5EF4-FFF2-40B4-BE49-F238E27FC236}">
                <a16:creationId xmlns:a16="http://schemas.microsoft.com/office/drawing/2014/main" id="{9DD64398-95FA-2D77-737C-BB4178DD87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924" r="2208" b="1086"/>
          <a:stretch/>
        </p:blipFill>
        <p:spPr bwMode="auto">
          <a:xfrm>
            <a:off x="6805841" y="904814"/>
            <a:ext cx="1731825" cy="504773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 descr="Une image contenant capture d’écran, conception, noir et blanc&#10;&#10;Description générée automatiquement">
            <a:extLst>
              <a:ext uri="{FF2B5EF4-FFF2-40B4-BE49-F238E27FC236}">
                <a16:creationId xmlns:a16="http://schemas.microsoft.com/office/drawing/2014/main" id="{C8070C1A-DF3A-4F0A-B5F5-FDA82C61C7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46"/>
          <a:stretch/>
        </p:blipFill>
        <p:spPr bwMode="auto">
          <a:xfrm>
            <a:off x="7559250" y="1148403"/>
            <a:ext cx="3383280" cy="460227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99541C1-A4E5-EF54-A1EB-9B5589933DA4}"/>
              </a:ext>
            </a:extLst>
          </p:cNvPr>
          <p:cNvSpPr/>
          <p:nvPr/>
        </p:nvSpPr>
        <p:spPr>
          <a:xfrm rot="10800000">
            <a:off x="0" y="6422800"/>
            <a:ext cx="2151734" cy="4345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F4C37E-24AE-85FC-2BAD-472EBE28467F}"/>
              </a:ext>
            </a:extLst>
          </p:cNvPr>
          <p:cNvSpPr/>
          <p:nvPr/>
        </p:nvSpPr>
        <p:spPr>
          <a:xfrm rot="10800000">
            <a:off x="1669350" y="0"/>
            <a:ext cx="2151734" cy="4345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7327D8D2-B8EA-F007-15BF-8A8DFFFDB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53"/>
          <a:stretch/>
        </p:blipFill>
        <p:spPr bwMode="auto">
          <a:xfrm>
            <a:off x="7559250" y="1133061"/>
            <a:ext cx="3383280" cy="4617618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65118E8-183C-3E23-536E-C594D65A9D20}"/>
              </a:ext>
            </a:extLst>
          </p:cNvPr>
          <p:cNvSpPr/>
          <p:nvPr/>
        </p:nvSpPr>
        <p:spPr>
          <a:xfrm>
            <a:off x="0" y="-19404"/>
            <a:ext cx="12337142" cy="68767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600" dirty="0"/>
              <a:t>SEGMENT</a:t>
            </a:r>
          </a:p>
          <a:p>
            <a:pPr algn="ctr"/>
            <a:r>
              <a:rPr lang="fr-FR" sz="16600" dirty="0"/>
              <a:t>ANYTHING</a:t>
            </a:r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D104B20E-E494-4337-AD17-A1D9C6ED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2750" y="6388100"/>
            <a:ext cx="2743200" cy="365125"/>
          </a:xfrm>
        </p:spPr>
        <p:txBody>
          <a:bodyPr/>
          <a:lstStyle/>
          <a:p>
            <a:fld id="{93000E27-62A3-4192-9A68-F6E7E8F09B96}" type="slidenum">
              <a:rPr lang="fr-FR" sz="2400" smtClean="0">
                <a:solidFill>
                  <a:schemeClr val="tx1"/>
                </a:solidFill>
              </a:rPr>
              <a:t>6</a:t>
            </a:fld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16276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2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2208494-924A-8B51-ED6B-CD386F345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t="18144" r="6626" b="15923"/>
          <a:stretch/>
        </p:blipFill>
        <p:spPr>
          <a:xfrm>
            <a:off x="1651886" y="1670857"/>
            <a:ext cx="8888227" cy="3745693"/>
          </a:xfrm>
          <a:prstGeom prst="rect">
            <a:avLst/>
          </a:prstGeom>
        </p:spPr>
      </p:pic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BA4ECCC6-B5AE-9B03-6BDF-5D998110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399" y="574951"/>
            <a:ext cx="3505200" cy="9359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/>
              <a:t>Color detector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3" name="Zoom de diapositive 42">
                <a:extLst>
                  <a:ext uri="{FF2B5EF4-FFF2-40B4-BE49-F238E27FC236}">
                    <a16:creationId xmlns:a16="http://schemas.microsoft.com/office/drawing/2014/main" id="{A7346DE0-58E7-56F9-A1D4-5E5B8EDD7E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7971091"/>
                  </p:ext>
                </p:extLst>
              </p:nvPr>
            </p:nvGraphicFramePr>
            <p:xfrm>
              <a:off x="6321426" y="4050507"/>
              <a:ext cx="1013000" cy="569812"/>
            </p:xfrm>
            <a:graphic>
              <a:graphicData uri="http://schemas.microsoft.com/office/powerpoint/2016/slidezoom">
                <pslz:sldZm>
                  <pslz:sldZmObj sldId="267" cId="3322326570">
                    <pslz:zmPr id="{2DCE51F5-E78A-418A-B828-5656D76C298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13000" cy="56981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3" name="Zoom de diapositive 42">
                <a:extLst>
                  <a:ext uri="{FF2B5EF4-FFF2-40B4-BE49-F238E27FC236}">
                    <a16:creationId xmlns:a16="http://schemas.microsoft.com/office/drawing/2014/main" id="{A7346DE0-58E7-56F9-A1D4-5E5B8EDD7E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1426" y="4050507"/>
                <a:ext cx="1013000" cy="56981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B0FDCA-F47E-6BE7-C173-01E3E5E5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2750" y="6388100"/>
            <a:ext cx="2743200" cy="365125"/>
          </a:xfrm>
        </p:spPr>
        <p:txBody>
          <a:bodyPr/>
          <a:lstStyle/>
          <a:p>
            <a:fld id="{93000E27-62A3-4192-9A68-F6E7E8F09B96}" type="slidenum">
              <a:rPr lang="fr-FR" sz="2400" smtClean="0"/>
              <a:t>7</a:t>
            </a:fld>
            <a:endParaRPr lang="fr-FR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FBF7EF-E978-5BEB-088E-95548DAF6098}"/>
              </a:ext>
            </a:extLst>
          </p:cNvPr>
          <p:cNvSpPr/>
          <p:nvPr/>
        </p:nvSpPr>
        <p:spPr>
          <a:xfrm>
            <a:off x="0" y="635"/>
            <a:ext cx="12192000" cy="685736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600" dirty="0"/>
              <a:t>COLOR DETECTOR</a:t>
            </a:r>
          </a:p>
        </p:txBody>
      </p:sp>
    </p:spTree>
    <p:extLst>
      <p:ext uri="{BB962C8B-B14F-4D97-AF65-F5344CB8AC3E}">
        <p14:creationId xmlns:p14="http://schemas.microsoft.com/office/powerpoint/2010/main" val="325357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B009E5B5-05B8-5E67-8D29-87AD34063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8966664-EDC7-5FEF-1BBD-B3520BB3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36525"/>
            <a:ext cx="10515600" cy="1325563"/>
          </a:xfrm>
        </p:spPr>
        <p:txBody>
          <a:bodyPr/>
          <a:lstStyle/>
          <a:p>
            <a:r>
              <a:rPr lang="fr-FR" dirty="0" err="1"/>
              <a:t>Color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classifier</a:t>
            </a:r>
          </a:p>
        </p:txBody>
      </p:sp>
      <p:pic>
        <p:nvPicPr>
          <p:cNvPr id="13" name="Image 12" descr="Une image contenant diagramme, ligne, Tracé, Parallèle&#10;&#10;Description générée automatiquement">
            <a:extLst>
              <a:ext uri="{FF2B5EF4-FFF2-40B4-BE49-F238E27FC236}">
                <a16:creationId xmlns:a16="http://schemas.microsoft.com/office/drawing/2014/main" id="{DAF3B542-B587-B667-4CBE-4F0A71BE3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493828"/>
            <a:ext cx="5939738" cy="4288290"/>
          </a:xfrm>
          <a:prstGeom prst="rect">
            <a:avLst/>
          </a:prstGeom>
        </p:spPr>
      </p:pic>
      <p:pic>
        <p:nvPicPr>
          <p:cNvPr id="19" name="Image 18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3BA3DC84-7995-7CF8-9E68-B52E99B51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87" y="843730"/>
            <a:ext cx="3953427" cy="5877745"/>
          </a:xfrm>
          <a:prstGeom prst="rect">
            <a:avLst/>
          </a:prstGeom>
        </p:spPr>
      </p:pic>
      <p:pic>
        <p:nvPicPr>
          <p:cNvPr id="23" name="Image 22" descr="Une image contenant capture d’écran, diagramme, cercle, Caractère coloré&#10;&#10;Description générée automatiquement">
            <a:extLst>
              <a:ext uri="{FF2B5EF4-FFF2-40B4-BE49-F238E27FC236}">
                <a16:creationId xmlns:a16="http://schemas.microsoft.com/office/drawing/2014/main" id="{7B8DE8F2-1F1C-70E6-C2ED-6AC02399C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46" y="493828"/>
            <a:ext cx="6682522" cy="6014270"/>
          </a:xfrm>
          <a:prstGeom prst="rect">
            <a:avLst/>
          </a:prstGeom>
        </p:spPr>
      </p:pic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AE18676F-D2AD-EAD4-25DE-9461C7B24C9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F7D28128-3A71-190E-2358-82FE05CD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2750" y="6388100"/>
            <a:ext cx="2743200" cy="365125"/>
          </a:xfrm>
        </p:spPr>
        <p:txBody>
          <a:bodyPr/>
          <a:lstStyle/>
          <a:p>
            <a:fld id="{93000E27-62A3-4192-9A68-F6E7E8F09B96}" type="slidenum">
              <a:rPr lang="fr-FR" sz="2400" smtClean="0"/>
              <a:t>8</a:t>
            </a:fld>
            <a:endParaRPr lang="fr-FR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CC0EBF-222A-DF9B-3CC3-F95D0A0E68BD}"/>
              </a:ext>
            </a:extLst>
          </p:cNvPr>
          <p:cNvSpPr/>
          <p:nvPr/>
        </p:nvSpPr>
        <p:spPr>
          <a:xfrm>
            <a:off x="0" y="-15875"/>
            <a:ext cx="12192000" cy="6858000"/>
          </a:xfrm>
          <a:prstGeom prst="rect">
            <a:avLst/>
          </a:prstGeom>
          <a:solidFill>
            <a:srgbClr val="95BDDD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600" dirty="0"/>
              <a:t>COLOR </a:t>
            </a:r>
          </a:p>
          <a:p>
            <a:pPr algn="ctr"/>
            <a:r>
              <a:rPr lang="fr-FR" sz="166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332232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00105 0.2675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047 L 0.00039 -0.1937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967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9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4E1E3B-87DD-AAA1-32EA-B34AA8CB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662" y="4492275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Runner prediction</a:t>
            </a:r>
          </a:p>
        </p:txBody>
      </p:sp>
      <p:sp>
        <p:nvSpPr>
          <p:cNvPr id="79" name="Oval 61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Arc 63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BB055694-04FC-BC2D-A0C5-0ED487B9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2750" y="6388100"/>
            <a:ext cx="2743200" cy="365125"/>
          </a:xfrm>
        </p:spPr>
        <p:txBody>
          <a:bodyPr/>
          <a:lstStyle/>
          <a:p>
            <a:fld id="{93000E27-62A3-4192-9A68-F6E7E8F09B96}" type="slidenum">
              <a:rPr lang="fr-FR" sz="2400" smtClean="0"/>
              <a:t>9</a:t>
            </a:fld>
            <a:endParaRPr lang="fr-FR" sz="2400" dirty="0"/>
          </a:p>
        </p:txBody>
      </p:sp>
      <p:pic>
        <p:nvPicPr>
          <p:cNvPr id="9" name="Image 8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656286EC-18EF-7BA6-BD42-9A27184F0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BCBA533-B751-7812-5945-AFB3FB299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61" y="794279"/>
            <a:ext cx="8414219" cy="52731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0A87E2-ECBF-89C2-B02B-7453CFE69D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8177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600" dirty="0"/>
              <a:t>RUNNER</a:t>
            </a:r>
          </a:p>
          <a:p>
            <a:pPr algn="ctr"/>
            <a:r>
              <a:rPr lang="fr-FR" sz="166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1678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ppstage">
      <a:dk1>
        <a:srgbClr val="004C72"/>
      </a:dk1>
      <a:lt1>
        <a:sysClr val="window" lastClr="FFFFFF"/>
      </a:lt1>
      <a:dk2>
        <a:srgbClr val="900000"/>
      </a:dk2>
      <a:lt2>
        <a:srgbClr val="54849A"/>
      </a:lt2>
      <a:accent1>
        <a:srgbClr val="000000"/>
      </a:accent1>
      <a:accent2>
        <a:srgbClr val="E8755A"/>
      </a:accent2>
      <a:accent3>
        <a:srgbClr val="1E5155"/>
      </a:accent3>
      <a:accent4>
        <a:srgbClr val="004C72"/>
      </a:accent4>
      <a:accent5>
        <a:srgbClr val="54849A"/>
      </a:accent5>
      <a:accent6>
        <a:srgbClr val="002060"/>
      </a:accent6>
      <a:hlink>
        <a:srgbClr val="AF4A0D"/>
      </a:hlink>
      <a:folHlink>
        <a:srgbClr val="00206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D9574C3-EE15-4358-A8ED-DCCF8587B2BF}">
  <we:reference id="wa200000113" version="1.0.0.0" store="fr-F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29514DF5F33D469B4ABAF04A221C70" ma:contentTypeVersion="14" ma:contentTypeDescription="Crée un document." ma:contentTypeScope="" ma:versionID="7723640b54a22046a0c059dcb897261a">
  <xsd:schema xmlns:xsd="http://www.w3.org/2001/XMLSchema" xmlns:xs="http://www.w3.org/2001/XMLSchema" xmlns:p="http://schemas.microsoft.com/office/2006/metadata/properties" xmlns:ns3="9a2c358c-4abd-458f-9c86-0beb91d338d2" xmlns:ns4="da60440f-eea9-4dbb-b261-a80778abcabd" targetNamespace="http://schemas.microsoft.com/office/2006/metadata/properties" ma:root="true" ma:fieldsID="d02aaec873f54e7468aa8d15c81e613c" ns3:_="" ns4:_="">
    <xsd:import namespace="9a2c358c-4abd-458f-9c86-0beb91d338d2"/>
    <xsd:import namespace="da60440f-eea9-4dbb-b261-a80778abca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2c358c-4abd-458f-9c86-0beb91d338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0440f-eea9-4dbb-b261-a80778abcab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a2c358c-4abd-458f-9c86-0beb91d338d2" xsi:nil="true"/>
  </documentManagement>
</p:properties>
</file>

<file path=customXml/itemProps1.xml><?xml version="1.0" encoding="utf-8"?>
<ds:datastoreItem xmlns:ds="http://schemas.openxmlformats.org/officeDocument/2006/customXml" ds:itemID="{633749E8-D677-4E77-94DE-D5060BBE0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2c358c-4abd-458f-9c86-0beb91d338d2"/>
    <ds:schemaRef ds:uri="da60440f-eea9-4dbb-b261-a80778abca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49167B-55CE-4622-8026-BDA7DFB962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BBCC6-B86E-43C1-A84E-97ABF1AD2064}">
  <ds:schemaRefs>
    <ds:schemaRef ds:uri="da60440f-eea9-4dbb-b261-a80778abcabd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9a2c358c-4abd-458f-9c86-0beb91d338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Grand écran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Thème Office</vt:lpstr>
      <vt:lpstr>Identifying participants at sporting events  using AI and computer vision</vt:lpstr>
      <vt:lpstr>Summary</vt:lpstr>
      <vt:lpstr>Introduction</vt:lpstr>
      <vt:lpstr>Présentation PowerPoint</vt:lpstr>
      <vt:lpstr>Grounding DINO</vt:lpstr>
      <vt:lpstr>Segment Anything Model</vt:lpstr>
      <vt:lpstr>Color detector</vt:lpstr>
      <vt:lpstr>Color  classifier</vt:lpstr>
      <vt:lpstr>Runner prediction</vt:lpstr>
      <vt:lpstr>Conclusion </vt:lpstr>
      <vt:lpstr>Thanks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participants at sporting events using AI and computer vision</dc:title>
  <dc:creator>Clement Ghys</dc:creator>
  <cp:lastModifiedBy>Clement Ghys</cp:lastModifiedBy>
  <cp:revision>2</cp:revision>
  <dcterms:created xsi:type="dcterms:W3CDTF">2023-06-13T08:52:02Z</dcterms:created>
  <dcterms:modified xsi:type="dcterms:W3CDTF">2023-07-06T07:05:57Z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0x0101009529514DF5F33D469B4ABAF04A221C70</vt:lpwstr>
  </property>
</Properties>
</file>