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177EDC67-45CA-4858-80B2-EBE24FDEE16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36172851-10C8-44F8-80E9-4F2D5BF5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4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C7A3-D0DB-420D-B377-B5B278D90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746CB-021D-440D-AEB0-71C047A8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DC24-9804-4B90-86CC-F8258A20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F60ADE25-4E02-48E0-AFE9-3411F74CA5F8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4514-5BDF-454F-940E-350B0D9B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FD74-E197-4119-A880-411FE1D6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5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0621-403A-4012-BA12-279FC7C6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08717-EBDA-44A4-81CD-A94CDF5C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8E1F5-3B28-45FC-8087-08AFF228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36751BF7-E373-4518-8D94-9650E5D29367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416E-EF2E-4AB8-97D8-8E0F2BD0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067E7-7E64-4357-8B98-FD2D79F8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4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BA447-EC0C-4824-97AF-D38DCB997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AE7CF-85C0-4135-B2E4-918D529F5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D543-246B-4893-9639-4255A9B2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B78F096-A5D6-4336-ADD9-730F0CCDF58D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0B72-E699-48D9-AFB2-2FACC873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7CAF8-1B09-4E78-AB23-A82FA687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4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F132-BCFA-4F10-8072-488DE2D2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7CD8-2B79-4415-ABA7-50CBA336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B4DE-91B8-4483-9994-DA97397A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FE0D573B-62FE-4A9E-A4F2-BE09300D6C96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2FEB-E0F3-4B7D-8ACD-817169DC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53C6-513D-4E0B-ABCB-49FAEF2D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6989-1EA7-4C9C-8F29-A20FDC89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B90AA-68D0-4801-BEB8-C7CC4C42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202A-B5D1-4A7A-9F0D-773FC120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C297B390-2396-4BEF-BE00-6EE6D2496BF2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75D3-D699-4A95-933C-EAF3E9AB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C114-4C54-4A29-B741-C5DABE61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9621-A362-4A80-8590-876B0C6F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34F0-9393-49CE-921D-FE5C32E95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D66A3-6B8C-4F03-BC92-9826D37D4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A9D2-9F83-4FDE-B58B-46137212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631B17C-F66C-4177-A3BA-56A80682F604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36368-C020-4084-BBD8-C287511D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935E8-9A85-4CEF-8066-0032BE9F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1DA5-CDE2-48C2-83DE-2B2D676D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8EB83-B2D7-47E0-BF18-E189581E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61ECF-8253-4E20-9B06-B55166B05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327F1-0A47-4358-9AD4-C58FEBD57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933E6-4DFE-4DF9-ADD1-9253B8D07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7C89-0B20-4E83-8B7D-681CF9C2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E482F9E-F235-4D8E-808E-21744C9BCFEA}" type="datetime1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2ACEA-9639-418A-A4E9-3FA4DDF8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630EA-8412-4BF1-BA8B-BC827F7D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CEED-F613-4C6A-89CA-496AF4D8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4CC7E-0880-4773-A285-1F3A8E07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A93C8557-D81E-4332-ACAB-F320FB2F6284}" type="datetime1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47D35-D5FB-4D80-A0E9-465E289B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CD29D-D2B5-45D2-AAE7-8F26B1D1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17C9C-80CD-43C5-84D0-32081502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B12948F-F3C5-4603-8BED-1D1D42850CE0}" type="datetime1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54B13-AF40-4C09-87CE-9E9BFC0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3D2D3-E88C-40C7-BF03-8830FC4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3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4057-F847-4E8B-AA5B-F82FB3C4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72F9-3801-4832-A388-891344E9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90136-D3AA-404C-B4AC-7443073F1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0F2D2-D0AD-40E9-B931-9FA12DA7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2D01129-2DB7-473B-95AB-1BB5125E5305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6FFB0-8C03-4DAB-9E2B-ADECBA55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D3C5D-7D08-4FFB-A256-8FECFDC3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BAE8-21D9-41D9-A850-C04313CB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5BBCA-473E-4DA4-BD5C-D7DAB9EA3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4567E-CC8D-42EF-BC12-F08A03C7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F41AD-4F0B-4523-9C66-0A6ECF7D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75189D5-F076-46D6-8768-312AB5BE8EAB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E7708-BD8E-486C-8AFD-FCA1BD96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58A06-FA87-454A-B3F7-E86CFDCE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6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119E9-D2D0-4698-AFDE-A0F3A461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2E1C9-3D3D-4740-94A8-896FE79E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73C59-3084-445A-8787-0F3974086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94F6-DAB0-483A-84FA-A27AC1C331C7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FA87-4D1F-44DD-B487-03798D25D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A3143-75B8-4928-9DC8-48234A4B8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10" y="479924"/>
            <a:ext cx="10901779" cy="1711366"/>
          </a:xfrm>
        </p:spPr>
        <p:txBody>
          <a:bodyPr numCol="1">
            <a:normAutofit/>
          </a:bodyPr>
          <a:lstStyle/>
          <a:p>
            <a:pPr algn="ctr"/>
            <a:r>
              <a:rPr lang="fr-FR" altLang="fr-FR"/>
              <a:t>PROJET C :</a:t>
            </a:r>
            <a:br>
              <a:rPr lang="fr-FR" altLang="fr-FR"/>
            </a:br>
            <a:r>
              <a:rPr lang="fr-FR" altLang="fr-FR"/>
              <a:t>FILE DE MESSAGES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5036F-96FB-49DE-B833-96513867CA59}"/>
              </a:ext>
            </a:extLst>
          </p:cNvPr>
          <p:cNvSpPr txBox="1"/>
          <p:nvPr/>
        </p:nvSpPr>
        <p:spPr>
          <a:xfrm>
            <a:off x="228980" y="5355084"/>
            <a:ext cx="4280609" cy="8803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fr-FR"/>
              <a:t>Clément GRESH</a:t>
            </a:r>
          </a:p>
          <a:p>
            <a:pPr>
              <a:lnSpc>
                <a:spcPct val="150000"/>
              </a:lnSpc>
            </a:pPr>
            <a:r>
              <a:rPr lang="fr-FR" altLang="fr-FR"/>
              <a:t>Hugo LIGNIER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7FA0C-550C-D3A8-4D44-86700A5D9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84" y="2713036"/>
            <a:ext cx="8599830" cy="1711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E35D9B-745C-33F6-C537-AD9DA4EC319E}"/>
              </a:ext>
            </a:extLst>
          </p:cNvPr>
          <p:cNvSpPr txBox="1"/>
          <p:nvPr/>
        </p:nvSpPr>
        <p:spPr>
          <a:xfrm>
            <a:off x="8499629" y="5351784"/>
            <a:ext cx="3561307" cy="129586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fr-FR"/>
              <a:t>Programmation Système Avancée</a:t>
            </a:r>
          </a:p>
          <a:p>
            <a:pPr>
              <a:lnSpc>
                <a:spcPct val="150000"/>
              </a:lnSpc>
            </a:pPr>
            <a:r>
              <a:rPr lang="fr-FR" altLang="fr-FR"/>
              <a:t>M1 Université de Paris</a:t>
            </a:r>
          </a:p>
          <a:p>
            <a:pPr>
              <a:lnSpc>
                <a:spcPct val="150000"/>
              </a:lnSpc>
            </a:pPr>
            <a:r>
              <a:rPr lang="fr-FR" altLang="fr-FR"/>
              <a:t>2021-2022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4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661" y="759625"/>
            <a:ext cx="5030678" cy="948261"/>
          </a:xfrm>
        </p:spPr>
        <p:txBody>
          <a:bodyPr numCol="1">
            <a:normAutofit/>
          </a:bodyPr>
          <a:lstStyle/>
          <a:p>
            <a:pPr algn="ctr"/>
            <a:r>
              <a:rPr lang="fr-FR" altLang="fr-FR" b="1"/>
              <a:t>NOTIFICATIONS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 numCol="1"/>
          <a:lstStyle/>
          <a:p>
            <a:fld id="{F26BA1F6-0971-4337-9C55-1D3289524A07}" type="slidenum">
              <a:rPr lang="en-US" sz="1400" b="1" smtClean="0"/>
              <a:t>10</a:t>
            </a:fld>
            <a:endParaRPr lang="en-US" sz="1400" b="1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33ACEED-994D-9141-73D7-59DEA8279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55411"/>
              </p:ext>
            </p:extLst>
          </p:nvPr>
        </p:nvGraphicFramePr>
        <p:xfrm>
          <a:off x="1678630" y="3234924"/>
          <a:ext cx="38077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259">
                  <a:extLst>
                    <a:ext uri="{9D8B030D-6E8A-4147-A177-3AD203B41FA5}">
                      <a16:colId xmlns:a16="http://schemas.microsoft.com/office/drawing/2014/main" val="1446494384"/>
                    </a:ext>
                  </a:extLst>
                </a:gridCol>
                <a:gridCol w="1269259">
                  <a:extLst>
                    <a:ext uri="{9D8B030D-6E8A-4147-A177-3AD203B41FA5}">
                      <a16:colId xmlns:a16="http://schemas.microsoft.com/office/drawing/2014/main" val="2367851858"/>
                    </a:ext>
                  </a:extLst>
                </a:gridCol>
                <a:gridCol w="1269259">
                  <a:extLst>
                    <a:ext uri="{9D8B030D-6E8A-4147-A177-3AD203B41FA5}">
                      <a16:colId xmlns:a16="http://schemas.microsoft.com/office/drawing/2014/main" val="813450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altLang="fr-FR"/>
                        <a:t>pid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fr-FR"/>
                        <a:t>signal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fr-FR"/>
                        <a:t>type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8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fr-FR"/>
                        <a:t>42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fr-FR"/>
                        <a:t>SIGUSR1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fr-FR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16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fr-FR"/>
                        <a:t>325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fr-FR"/>
                        <a:t>SIGUSR2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fr-FR"/>
                        <a:t>-4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4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fr-FR"/>
                        <a:t>-1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93328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0A8A2C5-8BEB-C0E6-123A-7B8581B14686}"/>
              </a:ext>
            </a:extLst>
          </p:cNvPr>
          <p:cNvSpPr/>
          <p:nvPr/>
        </p:nvSpPr>
        <p:spPr>
          <a:xfrm>
            <a:off x="1678629" y="2641871"/>
            <a:ext cx="1508454" cy="420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altLang="fr-FR" sz="2000" b="1">
                <a:solidFill>
                  <a:schemeClr val="tx1"/>
                </a:solidFill>
              </a:rPr>
              <a:t>RECORDS[x]</a:t>
            </a:r>
            <a:endParaRPr lang="fr-FR" altLang="fr-FR" sz="2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02E57-156C-C3F0-869C-2824E3F791D6}"/>
              </a:ext>
            </a:extLst>
          </p:cNvPr>
          <p:cNvSpPr txBox="1"/>
          <p:nvPr/>
        </p:nvSpPr>
        <p:spPr>
          <a:xfrm>
            <a:off x="3366869" y="2699303"/>
            <a:ext cx="2247528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altLang="fr-FR" i="1"/>
              <a:t>m_enregistrement()</a:t>
            </a:r>
            <a:endParaRPr lang="en-US" i="1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CC30CDB-BC90-A9A1-0DDC-BC16AE92D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858734"/>
              </p:ext>
            </p:extLst>
          </p:nvPr>
        </p:nvGraphicFramePr>
        <p:xfrm>
          <a:off x="7189929" y="3234924"/>
          <a:ext cx="28063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165">
                  <a:extLst>
                    <a:ext uri="{9D8B030D-6E8A-4147-A177-3AD203B41FA5}">
                      <a16:colId xmlns:a16="http://schemas.microsoft.com/office/drawing/2014/main" val="2266601879"/>
                    </a:ext>
                  </a:extLst>
                </a:gridCol>
                <a:gridCol w="1403165">
                  <a:extLst>
                    <a:ext uri="{9D8B030D-6E8A-4147-A177-3AD203B41FA5}">
                      <a16:colId xmlns:a16="http://schemas.microsoft.com/office/drawing/2014/main" val="898561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altLang="fr-FR"/>
                        <a:t>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fr-FR"/>
                        <a:t>effectif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30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fr-FR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fr-FR"/>
                        <a:t>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81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fr-FR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fr-FR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48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fr-FR"/>
                        <a:t>-400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fr-FR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7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fr-FR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8021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44CD4F58-CDC8-AC51-B9E2-82B89D349961}"/>
              </a:ext>
            </a:extLst>
          </p:cNvPr>
          <p:cNvSpPr/>
          <p:nvPr/>
        </p:nvSpPr>
        <p:spPr>
          <a:xfrm>
            <a:off x="7189929" y="2694100"/>
            <a:ext cx="11728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altLang="fr-FR" sz="2000" b="1">
                <a:solidFill>
                  <a:schemeClr val="tx1"/>
                </a:solidFill>
              </a:rPr>
              <a:t>TYPES[y]</a:t>
            </a:r>
            <a:endParaRPr lang="fr-FR" altLang="fr-FR" sz="20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C50D97-A562-3E7E-52CD-7AD91A714CD5}"/>
              </a:ext>
            </a:extLst>
          </p:cNvPr>
          <p:cNvSpPr txBox="1"/>
          <p:nvPr/>
        </p:nvSpPr>
        <p:spPr>
          <a:xfrm>
            <a:off x="8593094" y="2693464"/>
            <a:ext cx="2247528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altLang="fr-FR" i="1"/>
              <a:t>m_reception()</a:t>
            </a:r>
            <a:endParaRPr lang="en-US" i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BE309F-1543-B8F3-1D19-1FC0A2F9B8A8}"/>
              </a:ext>
            </a:extLst>
          </p:cNvPr>
          <p:cNvSpPr/>
          <p:nvPr/>
        </p:nvSpPr>
        <p:spPr>
          <a:xfrm>
            <a:off x="4820576" y="5875990"/>
            <a:ext cx="28763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altLang="fr-FR" sz="2000" b="1">
                <a:solidFill>
                  <a:schemeClr val="tx1"/>
                </a:solidFill>
              </a:rPr>
              <a:t>Notification: </a:t>
            </a:r>
            <a:r>
              <a:rPr lang="fr-FR" altLang="fr-FR" sz="2000" b="1" i="1">
                <a:solidFill>
                  <a:schemeClr val="tx1"/>
                </a:solidFill>
              </a:rPr>
              <a:t>m_ signal()</a:t>
            </a:r>
            <a:endParaRPr lang="fr-FR" altLang="fr-FR" sz="2000" i="1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6E8FF0-77DA-D1C3-828D-C39A3C0FC3C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684885" y="5089124"/>
            <a:ext cx="1908209" cy="78686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DDDA80-6E5D-7BFB-5145-DDA442D4CC1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582518" y="4718284"/>
            <a:ext cx="1903889" cy="115770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357" y="224957"/>
            <a:ext cx="7599286" cy="948261"/>
          </a:xfrm>
        </p:spPr>
        <p:txBody>
          <a:bodyPr numCol="1">
            <a:normAutofit/>
          </a:bodyPr>
          <a:lstStyle/>
          <a:p>
            <a:pPr algn="ctr"/>
            <a:r>
              <a:rPr lang="fr-FR" altLang="fr-FR" b="1"/>
              <a:t>Fonctionnalités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 numCol="1"/>
          <a:lstStyle/>
          <a:p>
            <a:fld id="{F26BA1F6-0971-4337-9C55-1D3289524A07}" type="slidenum">
              <a:rPr lang="en-US" sz="1400" b="1" smtClean="0"/>
              <a:t>2</a:t>
            </a:fld>
            <a:endParaRPr lang="en-US" sz="1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5CA32-CEB3-4693-A1ED-6B7C77DF3253}"/>
              </a:ext>
            </a:extLst>
          </p:cNvPr>
          <p:cNvSpPr txBox="1"/>
          <p:nvPr/>
        </p:nvSpPr>
        <p:spPr>
          <a:xfrm>
            <a:off x="793456" y="1513474"/>
            <a:ext cx="5796320" cy="28050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fr-FR" sz="2400">
                <a:solidFill>
                  <a:srgbClr val="FF0000"/>
                </a:solidFill>
              </a:rPr>
              <a:t>Basiques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sz="2400">
                <a:effectLst/>
              </a:rPr>
              <a:t>Création de files (nommées &amp; anonymes)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sz="2400"/>
              <a:t>Connexion à une file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sz="2400">
                <a:effectLst/>
              </a:rPr>
              <a:t>Envoi de messages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sz="2400"/>
              <a:t>Réception de messages (selon le type)</a:t>
            </a:r>
            <a:endParaRPr lang="fr-FR" altLang="fr-FR" sz="240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36E9C-0118-4769-8DC8-EE7033D9EBA9}"/>
              </a:ext>
            </a:extLst>
          </p:cNvPr>
          <p:cNvSpPr txBox="1"/>
          <p:nvPr/>
        </p:nvSpPr>
        <p:spPr>
          <a:xfrm>
            <a:off x="793456" y="4830096"/>
            <a:ext cx="3308409" cy="169706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fr-FR" sz="2400">
                <a:solidFill>
                  <a:srgbClr val="FF0000"/>
                </a:solidFill>
              </a:rPr>
              <a:t>Avancées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sz="2400">
                <a:effectLst/>
              </a:rPr>
              <a:t>Messages compactes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sz="2400"/>
              <a:t>Notifications</a:t>
            </a:r>
            <a:endParaRPr lang="fr-FR" altLang="fr-FR" sz="240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C0E80-0D49-8263-C977-91EEAFA96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02"/>
          <a:stretch/>
        </p:blipFill>
        <p:spPr>
          <a:xfrm>
            <a:off x="7198165" y="2092336"/>
            <a:ext cx="4410691" cy="44348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1F959-4C43-FF67-7FB8-4C22A1F58995}"/>
              </a:ext>
            </a:extLst>
          </p:cNvPr>
          <p:cNvSpPr txBox="1"/>
          <p:nvPr/>
        </p:nvSpPr>
        <p:spPr>
          <a:xfrm>
            <a:off x="7198165" y="1467754"/>
            <a:ext cx="3308409" cy="58907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fr-FR" sz="2400">
                <a:solidFill>
                  <a:srgbClr val="FF0000"/>
                </a:solidFill>
                <a:effectLst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9709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086" y="546562"/>
            <a:ext cx="5030678" cy="948261"/>
          </a:xfrm>
        </p:spPr>
        <p:txBody>
          <a:bodyPr numCol="1">
            <a:normAutofit/>
          </a:bodyPr>
          <a:lstStyle/>
          <a:p>
            <a:pPr algn="ctr"/>
            <a:r>
              <a:rPr lang="fr-FR" altLang="fr-FR" b="1"/>
              <a:t>ARCHITECTURE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 numCol="1"/>
          <a:lstStyle/>
          <a:p>
            <a:fld id="{F26BA1F6-0971-4337-9C55-1D3289524A07}" type="slidenum">
              <a:rPr lang="en-US" sz="1400" b="1" smtClean="0"/>
              <a:t>3</a:t>
            </a:fld>
            <a:endParaRPr lang="en-US" sz="14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72FB1A-457F-38A8-654B-5C8792648EEF}"/>
              </a:ext>
            </a:extLst>
          </p:cNvPr>
          <p:cNvSpPr/>
          <p:nvPr/>
        </p:nvSpPr>
        <p:spPr>
          <a:xfrm>
            <a:off x="198653" y="516115"/>
            <a:ext cx="2835795" cy="1771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altLang="fr-FR" sz="2400" b="1">
                <a:solidFill>
                  <a:schemeClr val="tx1"/>
                </a:solidFill>
              </a:rPr>
              <a:t>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memory_size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flag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*shared_memory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886675-6614-89DF-2572-94348FEE4ADD}"/>
              </a:ext>
            </a:extLst>
          </p:cNvPr>
          <p:cNvSpPr/>
          <p:nvPr/>
        </p:nvSpPr>
        <p:spPr>
          <a:xfrm>
            <a:off x="3627469" y="782592"/>
            <a:ext cx="2677461" cy="1238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altLang="fr-FR" sz="2400" b="1">
                <a:solidFill>
                  <a:schemeClr val="tx1"/>
                </a:solidFill>
              </a:rPr>
              <a:t>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char messages[]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FD5E13-BA6D-A295-D394-D9E2284532F0}"/>
              </a:ext>
            </a:extLst>
          </p:cNvPr>
          <p:cNvSpPr/>
          <p:nvPr/>
        </p:nvSpPr>
        <p:spPr>
          <a:xfrm>
            <a:off x="5562786" y="2560207"/>
            <a:ext cx="2356801" cy="3619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altLang="fr-FR" sz="2400" b="1">
                <a:solidFill>
                  <a:schemeClr val="tx1"/>
                </a:solidFill>
              </a:rPr>
              <a:t>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max_len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pipe_capacity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first_free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mutex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records[x]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types[y]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144068-DB85-E84D-2CD1-39B1350C3D19}"/>
              </a:ext>
            </a:extLst>
          </p:cNvPr>
          <p:cNvSpPr/>
          <p:nvPr/>
        </p:nvSpPr>
        <p:spPr>
          <a:xfrm>
            <a:off x="2050691" y="3320918"/>
            <a:ext cx="2356801" cy="2098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altLang="fr-FR" sz="2400" b="1">
                <a:solidFill>
                  <a:schemeClr val="tx1"/>
                </a:solidFill>
              </a:rPr>
              <a:t>MON_MESSAGE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offset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char mtext[]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81806FB-0FD4-27EA-84BC-BCA0E94A2303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3034448" y="1401896"/>
            <a:ext cx="59302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6540D34-CC58-1C34-01DC-90472958D55F}"/>
              </a:ext>
            </a:extLst>
          </p:cNvPr>
          <p:cNvCxnSpPr>
            <a:cxnSpLocks/>
            <a:stCxn id="19" idx="2"/>
            <a:endCxn id="21" idx="3"/>
          </p:cNvCxnSpPr>
          <p:nvPr/>
        </p:nvCxnSpPr>
        <p:spPr>
          <a:xfrm rot="5400000">
            <a:off x="3512451" y="2916240"/>
            <a:ext cx="2348791" cy="5587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9A42424-E879-738D-39A8-D24FA720A4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90099" y="2897302"/>
            <a:ext cx="2348791" cy="5965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21C1819-9610-979E-EF46-FBD417420072}"/>
              </a:ext>
            </a:extLst>
          </p:cNvPr>
          <p:cNvSpPr/>
          <p:nvPr/>
        </p:nvSpPr>
        <p:spPr>
          <a:xfrm>
            <a:off x="8891885" y="2586839"/>
            <a:ext cx="1805708" cy="1621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altLang="fr-FR" sz="2400" b="1">
                <a:solidFill>
                  <a:schemeClr val="tx1"/>
                </a:solidFill>
              </a:rPr>
              <a:t>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pid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signal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5E7EC2-32A6-0CB1-B9C0-58BBB22CF3CF}"/>
              </a:ext>
            </a:extLst>
          </p:cNvPr>
          <p:cNvSpPr/>
          <p:nvPr/>
        </p:nvSpPr>
        <p:spPr>
          <a:xfrm>
            <a:off x="8891885" y="4712900"/>
            <a:ext cx="1805708" cy="1342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altLang="fr-FR" sz="2400" b="1">
                <a:solidFill>
                  <a:schemeClr val="tx1"/>
                </a:solidFill>
              </a:rPr>
              <a:t>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number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FD76242-BF33-C885-E7C9-4901C3319855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7919587" y="3397427"/>
            <a:ext cx="972298" cy="9725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D8FE0DD-05E4-EAF2-3364-49039DD1847C}"/>
              </a:ext>
            </a:extLst>
          </p:cNvPr>
          <p:cNvCxnSpPr>
            <a:cxnSpLocks/>
            <a:stCxn id="20" idx="3"/>
            <a:endCxn id="49" idx="1"/>
          </p:cNvCxnSpPr>
          <p:nvPr/>
        </p:nvCxnSpPr>
        <p:spPr>
          <a:xfrm>
            <a:off x="7919587" y="4369990"/>
            <a:ext cx="972298" cy="10140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21F4BF7-A13A-A45B-BAA0-3C23F571CBC0}"/>
              </a:ext>
            </a:extLst>
          </p:cNvPr>
          <p:cNvSpPr/>
          <p:nvPr/>
        </p:nvSpPr>
        <p:spPr>
          <a:xfrm>
            <a:off x="8891885" y="2577360"/>
            <a:ext cx="1805708" cy="1621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altLang="fr-FR" sz="2400" b="1">
                <a:solidFill>
                  <a:schemeClr val="tx1"/>
                </a:solidFill>
              </a:rPr>
              <a:t>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pid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signal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5276C2-7A15-A9B9-8CEF-B43F0693FED6}"/>
              </a:ext>
            </a:extLst>
          </p:cNvPr>
          <p:cNvSpPr/>
          <p:nvPr/>
        </p:nvSpPr>
        <p:spPr>
          <a:xfrm>
            <a:off x="2326237" y="6055112"/>
            <a:ext cx="1805708" cy="365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altLang="fr-FR" sz="2400">
                <a:solidFill>
                  <a:schemeClr val="tx1"/>
                </a:solidFill>
              </a:rPr>
              <a:t>mtext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19B2266-9F23-2F32-C260-E47EFF0E4D19}"/>
              </a:ext>
            </a:extLst>
          </p:cNvPr>
          <p:cNvCxnSpPr>
            <a:cxnSpLocks/>
            <a:stCxn id="21" idx="2"/>
            <a:endCxn id="82" idx="0"/>
          </p:cNvCxnSpPr>
          <p:nvPr/>
        </p:nvCxnSpPr>
        <p:spPr>
          <a:xfrm rot="5400000">
            <a:off x="2911067" y="5737086"/>
            <a:ext cx="636051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3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147" y="476780"/>
            <a:ext cx="7441706" cy="948261"/>
          </a:xfrm>
        </p:spPr>
        <p:txBody>
          <a:bodyPr numCol="1">
            <a:normAutofit/>
          </a:bodyPr>
          <a:lstStyle/>
          <a:p>
            <a:pPr algn="ctr"/>
            <a:r>
              <a:rPr lang="fr-FR" altLang="fr-FR" b="1"/>
              <a:t>MÉMOIRE PARTAGÉE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 numCol="1"/>
          <a:lstStyle/>
          <a:p>
            <a:fld id="{F26BA1F6-0971-4337-9C55-1D3289524A07}" type="slidenum">
              <a:rPr lang="en-US" sz="1400" b="1" smtClean="0"/>
              <a:t>4</a:t>
            </a:fld>
            <a:endParaRPr lang="en-US" sz="1400" b="1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C19F3E0-060A-FF63-DD48-FB68CB5A4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19689"/>
              </p:ext>
            </p:extLst>
          </p:nvPr>
        </p:nvGraphicFramePr>
        <p:xfrm>
          <a:off x="838201" y="1852553"/>
          <a:ext cx="10515598" cy="1404850"/>
        </p:xfrm>
        <a:graphic>
          <a:graphicData uri="http://schemas.openxmlformats.org/drawingml/2006/table">
            <a:tbl>
              <a:tblPr/>
              <a:tblGrid>
                <a:gridCol w="635658">
                  <a:extLst>
                    <a:ext uri="{9D8B030D-6E8A-4147-A177-3AD203B41FA5}">
                      <a16:colId xmlns:a16="http://schemas.microsoft.com/office/drawing/2014/main" val="3362454494"/>
                    </a:ext>
                  </a:extLst>
                </a:gridCol>
                <a:gridCol w="635658">
                  <a:extLst>
                    <a:ext uri="{9D8B030D-6E8A-4147-A177-3AD203B41FA5}">
                      <a16:colId xmlns:a16="http://schemas.microsoft.com/office/drawing/2014/main" val="2572773875"/>
                    </a:ext>
                  </a:extLst>
                </a:gridCol>
                <a:gridCol w="245182">
                  <a:extLst>
                    <a:ext uri="{9D8B030D-6E8A-4147-A177-3AD203B41FA5}">
                      <a16:colId xmlns:a16="http://schemas.microsoft.com/office/drawing/2014/main" val="3031362952"/>
                    </a:ext>
                  </a:extLst>
                </a:gridCol>
                <a:gridCol w="245182">
                  <a:extLst>
                    <a:ext uri="{9D8B030D-6E8A-4147-A177-3AD203B41FA5}">
                      <a16:colId xmlns:a16="http://schemas.microsoft.com/office/drawing/2014/main" val="742208836"/>
                    </a:ext>
                  </a:extLst>
                </a:gridCol>
                <a:gridCol w="635658">
                  <a:extLst>
                    <a:ext uri="{9D8B030D-6E8A-4147-A177-3AD203B41FA5}">
                      <a16:colId xmlns:a16="http://schemas.microsoft.com/office/drawing/2014/main" val="799445293"/>
                    </a:ext>
                  </a:extLst>
                </a:gridCol>
                <a:gridCol w="635658">
                  <a:extLst>
                    <a:ext uri="{9D8B030D-6E8A-4147-A177-3AD203B41FA5}">
                      <a16:colId xmlns:a16="http://schemas.microsoft.com/office/drawing/2014/main" val="434138663"/>
                    </a:ext>
                  </a:extLst>
                </a:gridCol>
                <a:gridCol w="889922">
                  <a:extLst>
                    <a:ext uri="{9D8B030D-6E8A-4147-A177-3AD203B41FA5}">
                      <a16:colId xmlns:a16="http://schemas.microsoft.com/office/drawing/2014/main" val="2809513760"/>
                    </a:ext>
                  </a:extLst>
                </a:gridCol>
                <a:gridCol w="889922">
                  <a:extLst>
                    <a:ext uri="{9D8B030D-6E8A-4147-A177-3AD203B41FA5}">
                      <a16:colId xmlns:a16="http://schemas.microsoft.com/office/drawing/2014/main" val="600473870"/>
                    </a:ext>
                  </a:extLst>
                </a:gridCol>
                <a:gridCol w="245182">
                  <a:extLst>
                    <a:ext uri="{9D8B030D-6E8A-4147-A177-3AD203B41FA5}">
                      <a16:colId xmlns:a16="http://schemas.microsoft.com/office/drawing/2014/main" val="391455562"/>
                    </a:ext>
                  </a:extLst>
                </a:gridCol>
                <a:gridCol w="245182">
                  <a:extLst>
                    <a:ext uri="{9D8B030D-6E8A-4147-A177-3AD203B41FA5}">
                      <a16:colId xmlns:a16="http://schemas.microsoft.com/office/drawing/2014/main" val="2083635884"/>
                    </a:ext>
                  </a:extLst>
                </a:gridCol>
                <a:gridCol w="517607">
                  <a:extLst>
                    <a:ext uri="{9D8B030D-6E8A-4147-A177-3AD203B41FA5}">
                      <a16:colId xmlns:a16="http://schemas.microsoft.com/office/drawing/2014/main" val="2629714871"/>
                    </a:ext>
                  </a:extLst>
                </a:gridCol>
                <a:gridCol w="517607">
                  <a:extLst>
                    <a:ext uri="{9D8B030D-6E8A-4147-A177-3AD203B41FA5}">
                      <a16:colId xmlns:a16="http://schemas.microsoft.com/office/drawing/2014/main" val="2340029447"/>
                    </a:ext>
                  </a:extLst>
                </a:gridCol>
                <a:gridCol w="245182">
                  <a:extLst>
                    <a:ext uri="{9D8B030D-6E8A-4147-A177-3AD203B41FA5}">
                      <a16:colId xmlns:a16="http://schemas.microsoft.com/office/drawing/2014/main" val="2902592534"/>
                    </a:ext>
                  </a:extLst>
                </a:gridCol>
                <a:gridCol w="245182">
                  <a:extLst>
                    <a:ext uri="{9D8B030D-6E8A-4147-A177-3AD203B41FA5}">
                      <a16:colId xmlns:a16="http://schemas.microsoft.com/office/drawing/2014/main" val="142973852"/>
                    </a:ext>
                  </a:extLst>
                </a:gridCol>
                <a:gridCol w="517607">
                  <a:extLst>
                    <a:ext uri="{9D8B030D-6E8A-4147-A177-3AD203B41FA5}">
                      <a16:colId xmlns:a16="http://schemas.microsoft.com/office/drawing/2014/main" val="2678876502"/>
                    </a:ext>
                  </a:extLst>
                </a:gridCol>
                <a:gridCol w="835436">
                  <a:extLst>
                    <a:ext uri="{9D8B030D-6E8A-4147-A177-3AD203B41FA5}">
                      <a16:colId xmlns:a16="http://schemas.microsoft.com/office/drawing/2014/main" val="666706446"/>
                    </a:ext>
                  </a:extLst>
                </a:gridCol>
                <a:gridCol w="635658">
                  <a:extLst>
                    <a:ext uri="{9D8B030D-6E8A-4147-A177-3AD203B41FA5}">
                      <a16:colId xmlns:a16="http://schemas.microsoft.com/office/drawing/2014/main" val="2140042498"/>
                    </a:ext>
                  </a:extLst>
                </a:gridCol>
                <a:gridCol w="635658">
                  <a:extLst>
                    <a:ext uri="{9D8B030D-6E8A-4147-A177-3AD203B41FA5}">
                      <a16:colId xmlns:a16="http://schemas.microsoft.com/office/drawing/2014/main" val="877095948"/>
                    </a:ext>
                  </a:extLst>
                </a:gridCol>
                <a:gridCol w="1062457">
                  <a:extLst>
                    <a:ext uri="{9D8B030D-6E8A-4147-A177-3AD203B41FA5}">
                      <a16:colId xmlns:a16="http://schemas.microsoft.com/office/drawing/2014/main" val="1682102805"/>
                    </a:ext>
                  </a:extLst>
                </a:gridCol>
              </a:tblGrid>
              <a:tr h="354495"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HEADER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528363"/>
                  </a:ext>
                </a:extLst>
              </a:tr>
              <a:tr h="35449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max_len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first_free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first_occupied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mutex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records[x]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types[y]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523990"/>
                  </a:ext>
                </a:extLst>
              </a:tr>
              <a:tr h="34793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pid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428173"/>
                  </a:ext>
                </a:extLst>
              </a:tr>
              <a:tr h="347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4394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BF8CD12-5D6E-589F-BBC5-F21CE01CE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33290"/>
              </p:ext>
            </p:extLst>
          </p:nvPr>
        </p:nvGraphicFramePr>
        <p:xfrm>
          <a:off x="459048" y="4314675"/>
          <a:ext cx="11273904" cy="1404850"/>
        </p:xfrm>
        <a:graphic>
          <a:graphicData uri="http://schemas.openxmlformats.org/drawingml/2006/table">
            <a:tbl>
              <a:tblPr/>
              <a:tblGrid>
                <a:gridCol w="417552">
                  <a:extLst>
                    <a:ext uri="{9D8B030D-6E8A-4147-A177-3AD203B41FA5}">
                      <a16:colId xmlns:a16="http://schemas.microsoft.com/office/drawing/2014/main" val="1365610829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135134175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2590798089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4013802973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1703258080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2773920571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1672754676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3997645510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2581367156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842834055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2671110632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548321803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2502060688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1022217979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3361870874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899535034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2390771852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3998281453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3175811928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2374589709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1309481883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3299639303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943132425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30186741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462685090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3225085246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2033877807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2497968621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133790657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3992682449"/>
                    </a:ext>
                  </a:extLst>
                </a:gridCol>
              </a:tblGrid>
              <a:tr h="354495">
                <a:tc gridSpan="30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MESSAGES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759620"/>
                  </a:ext>
                </a:extLst>
              </a:tr>
              <a:tr h="354495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mon_message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mon_message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mon_message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95241"/>
                  </a:ext>
                </a:extLst>
              </a:tr>
              <a:tr h="34793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mtext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mtext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mtext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78570"/>
                  </a:ext>
                </a:extLst>
              </a:tr>
              <a:tr h="347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005798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4DA3B3-B747-C223-F599-4E97BBF87964}"/>
              </a:ext>
            </a:extLst>
          </p:cNvPr>
          <p:cNvCxnSpPr/>
          <p:nvPr/>
        </p:nvCxnSpPr>
        <p:spPr>
          <a:xfrm>
            <a:off x="2876365" y="3257403"/>
            <a:ext cx="1491449" cy="10572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8D38F7-7C8C-25D9-2413-4C719CA19F54}"/>
              </a:ext>
            </a:extLst>
          </p:cNvPr>
          <p:cNvCxnSpPr>
            <a:cxnSpLocks/>
          </p:cNvCxnSpPr>
          <p:nvPr/>
        </p:nvCxnSpPr>
        <p:spPr>
          <a:xfrm>
            <a:off x="4270159" y="3257403"/>
            <a:ext cx="3799643" cy="10572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23E583-CCA1-B4D7-4C2A-F250D993E79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096000" y="5719525"/>
            <a:ext cx="0" cy="53035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953F44D-D9E6-6D41-0117-E8393771351E}"/>
              </a:ext>
            </a:extLst>
          </p:cNvPr>
          <p:cNvCxnSpPr>
            <a:cxnSpLocks/>
          </p:cNvCxnSpPr>
          <p:nvPr/>
        </p:nvCxnSpPr>
        <p:spPr>
          <a:xfrm flipH="1">
            <a:off x="665825" y="6249880"/>
            <a:ext cx="54301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9218D4-541E-60E6-BC52-E9EFEC3014E9}"/>
              </a:ext>
            </a:extLst>
          </p:cNvPr>
          <p:cNvCxnSpPr>
            <a:cxnSpLocks/>
          </p:cNvCxnSpPr>
          <p:nvPr/>
        </p:nvCxnSpPr>
        <p:spPr>
          <a:xfrm flipV="1">
            <a:off x="665825" y="5719525"/>
            <a:ext cx="0" cy="5303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D8032A5-1641-2E95-26EA-379FF80A6F0E}"/>
              </a:ext>
            </a:extLst>
          </p:cNvPr>
          <p:cNvSpPr txBox="1"/>
          <p:nvPr/>
        </p:nvSpPr>
        <p:spPr>
          <a:xfrm>
            <a:off x="3990883" y="3601373"/>
            <a:ext cx="1674177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altLang="fr-FR"/>
              <a:t>Listes Chaînées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7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147" y="476780"/>
            <a:ext cx="7441706" cy="948261"/>
          </a:xfrm>
        </p:spPr>
        <p:txBody>
          <a:bodyPr numCol="1">
            <a:normAutofit/>
          </a:bodyPr>
          <a:lstStyle/>
          <a:p>
            <a:pPr algn="ctr"/>
            <a:r>
              <a:rPr lang="fr-FR" altLang="fr-FR" b="1"/>
              <a:t>MÉMOIRE PARTAGÉE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 numCol="1"/>
          <a:lstStyle/>
          <a:p>
            <a:fld id="{F26BA1F6-0971-4337-9C55-1D3289524A07}" type="slidenum">
              <a:rPr lang="en-US" sz="1400" b="1" smtClean="0"/>
              <a:t>5</a:t>
            </a:fld>
            <a:endParaRPr lang="en-US" sz="1400" b="1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C19F3E0-060A-FF63-DD48-FB68CB5A452F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852553"/>
          <a:ext cx="10515598" cy="1404850"/>
        </p:xfrm>
        <a:graphic>
          <a:graphicData uri="http://schemas.openxmlformats.org/drawingml/2006/table">
            <a:tbl>
              <a:tblPr/>
              <a:tblGrid>
                <a:gridCol w="635658">
                  <a:extLst>
                    <a:ext uri="{9D8B030D-6E8A-4147-A177-3AD203B41FA5}">
                      <a16:colId xmlns:a16="http://schemas.microsoft.com/office/drawing/2014/main" val="3362454494"/>
                    </a:ext>
                  </a:extLst>
                </a:gridCol>
                <a:gridCol w="635658">
                  <a:extLst>
                    <a:ext uri="{9D8B030D-6E8A-4147-A177-3AD203B41FA5}">
                      <a16:colId xmlns:a16="http://schemas.microsoft.com/office/drawing/2014/main" val="2572773875"/>
                    </a:ext>
                  </a:extLst>
                </a:gridCol>
                <a:gridCol w="245182">
                  <a:extLst>
                    <a:ext uri="{9D8B030D-6E8A-4147-A177-3AD203B41FA5}">
                      <a16:colId xmlns:a16="http://schemas.microsoft.com/office/drawing/2014/main" val="3031362952"/>
                    </a:ext>
                  </a:extLst>
                </a:gridCol>
                <a:gridCol w="245182">
                  <a:extLst>
                    <a:ext uri="{9D8B030D-6E8A-4147-A177-3AD203B41FA5}">
                      <a16:colId xmlns:a16="http://schemas.microsoft.com/office/drawing/2014/main" val="742208836"/>
                    </a:ext>
                  </a:extLst>
                </a:gridCol>
                <a:gridCol w="635658">
                  <a:extLst>
                    <a:ext uri="{9D8B030D-6E8A-4147-A177-3AD203B41FA5}">
                      <a16:colId xmlns:a16="http://schemas.microsoft.com/office/drawing/2014/main" val="799445293"/>
                    </a:ext>
                  </a:extLst>
                </a:gridCol>
                <a:gridCol w="635658">
                  <a:extLst>
                    <a:ext uri="{9D8B030D-6E8A-4147-A177-3AD203B41FA5}">
                      <a16:colId xmlns:a16="http://schemas.microsoft.com/office/drawing/2014/main" val="434138663"/>
                    </a:ext>
                  </a:extLst>
                </a:gridCol>
                <a:gridCol w="889922">
                  <a:extLst>
                    <a:ext uri="{9D8B030D-6E8A-4147-A177-3AD203B41FA5}">
                      <a16:colId xmlns:a16="http://schemas.microsoft.com/office/drawing/2014/main" val="2809513760"/>
                    </a:ext>
                  </a:extLst>
                </a:gridCol>
                <a:gridCol w="889922">
                  <a:extLst>
                    <a:ext uri="{9D8B030D-6E8A-4147-A177-3AD203B41FA5}">
                      <a16:colId xmlns:a16="http://schemas.microsoft.com/office/drawing/2014/main" val="600473870"/>
                    </a:ext>
                  </a:extLst>
                </a:gridCol>
                <a:gridCol w="245182">
                  <a:extLst>
                    <a:ext uri="{9D8B030D-6E8A-4147-A177-3AD203B41FA5}">
                      <a16:colId xmlns:a16="http://schemas.microsoft.com/office/drawing/2014/main" val="391455562"/>
                    </a:ext>
                  </a:extLst>
                </a:gridCol>
                <a:gridCol w="245182">
                  <a:extLst>
                    <a:ext uri="{9D8B030D-6E8A-4147-A177-3AD203B41FA5}">
                      <a16:colId xmlns:a16="http://schemas.microsoft.com/office/drawing/2014/main" val="2083635884"/>
                    </a:ext>
                  </a:extLst>
                </a:gridCol>
                <a:gridCol w="517607">
                  <a:extLst>
                    <a:ext uri="{9D8B030D-6E8A-4147-A177-3AD203B41FA5}">
                      <a16:colId xmlns:a16="http://schemas.microsoft.com/office/drawing/2014/main" val="2629714871"/>
                    </a:ext>
                  </a:extLst>
                </a:gridCol>
                <a:gridCol w="517607">
                  <a:extLst>
                    <a:ext uri="{9D8B030D-6E8A-4147-A177-3AD203B41FA5}">
                      <a16:colId xmlns:a16="http://schemas.microsoft.com/office/drawing/2014/main" val="2340029447"/>
                    </a:ext>
                  </a:extLst>
                </a:gridCol>
                <a:gridCol w="245182">
                  <a:extLst>
                    <a:ext uri="{9D8B030D-6E8A-4147-A177-3AD203B41FA5}">
                      <a16:colId xmlns:a16="http://schemas.microsoft.com/office/drawing/2014/main" val="2902592534"/>
                    </a:ext>
                  </a:extLst>
                </a:gridCol>
                <a:gridCol w="245182">
                  <a:extLst>
                    <a:ext uri="{9D8B030D-6E8A-4147-A177-3AD203B41FA5}">
                      <a16:colId xmlns:a16="http://schemas.microsoft.com/office/drawing/2014/main" val="142973852"/>
                    </a:ext>
                  </a:extLst>
                </a:gridCol>
                <a:gridCol w="517607">
                  <a:extLst>
                    <a:ext uri="{9D8B030D-6E8A-4147-A177-3AD203B41FA5}">
                      <a16:colId xmlns:a16="http://schemas.microsoft.com/office/drawing/2014/main" val="2678876502"/>
                    </a:ext>
                  </a:extLst>
                </a:gridCol>
                <a:gridCol w="835436">
                  <a:extLst>
                    <a:ext uri="{9D8B030D-6E8A-4147-A177-3AD203B41FA5}">
                      <a16:colId xmlns:a16="http://schemas.microsoft.com/office/drawing/2014/main" val="666706446"/>
                    </a:ext>
                  </a:extLst>
                </a:gridCol>
                <a:gridCol w="635658">
                  <a:extLst>
                    <a:ext uri="{9D8B030D-6E8A-4147-A177-3AD203B41FA5}">
                      <a16:colId xmlns:a16="http://schemas.microsoft.com/office/drawing/2014/main" val="2140042498"/>
                    </a:ext>
                  </a:extLst>
                </a:gridCol>
                <a:gridCol w="635658">
                  <a:extLst>
                    <a:ext uri="{9D8B030D-6E8A-4147-A177-3AD203B41FA5}">
                      <a16:colId xmlns:a16="http://schemas.microsoft.com/office/drawing/2014/main" val="877095948"/>
                    </a:ext>
                  </a:extLst>
                </a:gridCol>
                <a:gridCol w="1062457">
                  <a:extLst>
                    <a:ext uri="{9D8B030D-6E8A-4147-A177-3AD203B41FA5}">
                      <a16:colId xmlns:a16="http://schemas.microsoft.com/office/drawing/2014/main" val="1682102805"/>
                    </a:ext>
                  </a:extLst>
                </a:gridCol>
              </a:tblGrid>
              <a:tr h="354495"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HEADER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528363"/>
                  </a:ext>
                </a:extLst>
              </a:tr>
              <a:tr h="35449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max_len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first_free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first_occupied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mutex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records[x]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types[y]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523990"/>
                  </a:ext>
                </a:extLst>
              </a:tr>
              <a:tr h="34793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pid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428173"/>
                  </a:ext>
                </a:extLst>
              </a:tr>
              <a:tr h="347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4394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BF8CD12-5D6E-589F-BBC5-F21CE01CE4E5}"/>
              </a:ext>
            </a:extLst>
          </p:cNvPr>
          <p:cNvGraphicFramePr>
            <a:graphicFrameLocks noGrp="1"/>
          </p:cNvGraphicFramePr>
          <p:nvPr/>
        </p:nvGraphicFramePr>
        <p:xfrm>
          <a:off x="459048" y="4314675"/>
          <a:ext cx="11273904" cy="1404850"/>
        </p:xfrm>
        <a:graphic>
          <a:graphicData uri="http://schemas.openxmlformats.org/drawingml/2006/table">
            <a:tbl>
              <a:tblPr/>
              <a:tblGrid>
                <a:gridCol w="417552">
                  <a:extLst>
                    <a:ext uri="{9D8B030D-6E8A-4147-A177-3AD203B41FA5}">
                      <a16:colId xmlns:a16="http://schemas.microsoft.com/office/drawing/2014/main" val="1365610829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135134175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2590798089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4013802973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1703258080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2773920571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1672754676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3997645510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2581367156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842834055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2671110632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548321803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2502060688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1022217979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3361870874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899535034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2390771852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3998281453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3175811928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2374589709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1309481883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3299639303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943132425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30186741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462685090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3225085246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2033877807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2497968621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133790657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3992682449"/>
                    </a:ext>
                  </a:extLst>
                </a:gridCol>
              </a:tblGrid>
              <a:tr h="354495">
                <a:tc gridSpan="30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MESSAGES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759620"/>
                  </a:ext>
                </a:extLst>
              </a:tr>
              <a:tr h="354495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mon_message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mon_message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mon_message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95241"/>
                  </a:ext>
                </a:extLst>
              </a:tr>
              <a:tr h="34793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mtext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mtext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mtext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78570"/>
                  </a:ext>
                </a:extLst>
              </a:tr>
              <a:tr h="347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005798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F67712B1-3B8E-5293-77FA-921785D351EE}"/>
              </a:ext>
            </a:extLst>
          </p:cNvPr>
          <p:cNvSpPr txBox="1"/>
          <p:nvPr/>
        </p:nvSpPr>
        <p:spPr>
          <a:xfrm>
            <a:off x="8036143" y="6196554"/>
            <a:ext cx="1674177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altLang="fr-FR"/>
              <a:t>Tailles variables</a:t>
            </a:r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6C10AF-C95E-DD37-EB4F-C405734D4622}"/>
              </a:ext>
            </a:extLst>
          </p:cNvPr>
          <p:cNvCxnSpPr>
            <a:cxnSpLocks/>
          </p:cNvCxnSpPr>
          <p:nvPr/>
        </p:nvCxnSpPr>
        <p:spPr>
          <a:xfrm flipH="1" flipV="1">
            <a:off x="6924583" y="5772851"/>
            <a:ext cx="1464815" cy="4237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36EFFFB-A72B-1417-2507-F504FEB54902}"/>
              </a:ext>
            </a:extLst>
          </p:cNvPr>
          <p:cNvCxnSpPr>
            <a:cxnSpLocks/>
          </p:cNvCxnSpPr>
          <p:nvPr/>
        </p:nvCxnSpPr>
        <p:spPr>
          <a:xfrm flipV="1">
            <a:off x="9276425" y="5772851"/>
            <a:ext cx="1371600" cy="4237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21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147" y="476780"/>
            <a:ext cx="7441706" cy="948261"/>
          </a:xfrm>
        </p:spPr>
        <p:txBody>
          <a:bodyPr numCol="1">
            <a:normAutofit/>
          </a:bodyPr>
          <a:lstStyle/>
          <a:p>
            <a:pPr algn="ctr"/>
            <a:r>
              <a:rPr lang="fr-FR" altLang="fr-FR" b="1"/>
              <a:t>MÉMOIRE PARTAGÉE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 numCol="1"/>
          <a:lstStyle/>
          <a:p>
            <a:fld id="{F26BA1F6-0971-4337-9C55-1D3289524A07}" type="slidenum">
              <a:rPr lang="en-US" sz="1400" b="1" smtClean="0"/>
              <a:t>6</a:t>
            </a:fld>
            <a:endParaRPr lang="en-US" sz="1400" b="1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C19F3E0-060A-FF63-DD48-FB68CB5A452F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852553"/>
          <a:ext cx="10515598" cy="1404850"/>
        </p:xfrm>
        <a:graphic>
          <a:graphicData uri="http://schemas.openxmlformats.org/drawingml/2006/table">
            <a:tbl>
              <a:tblPr/>
              <a:tblGrid>
                <a:gridCol w="635658">
                  <a:extLst>
                    <a:ext uri="{9D8B030D-6E8A-4147-A177-3AD203B41FA5}">
                      <a16:colId xmlns:a16="http://schemas.microsoft.com/office/drawing/2014/main" val="3362454494"/>
                    </a:ext>
                  </a:extLst>
                </a:gridCol>
                <a:gridCol w="635658">
                  <a:extLst>
                    <a:ext uri="{9D8B030D-6E8A-4147-A177-3AD203B41FA5}">
                      <a16:colId xmlns:a16="http://schemas.microsoft.com/office/drawing/2014/main" val="2572773875"/>
                    </a:ext>
                  </a:extLst>
                </a:gridCol>
                <a:gridCol w="245182">
                  <a:extLst>
                    <a:ext uri="{9D8B030D-6E8A-4147-A177-3AD203B41FA5}">
                      <a16:colId xmlns:a16="http://schemas.microsoft.com/office/drawing/2014/main" val="3031362952"/>
                    </a:ext>
                  </a:extLst>
                </a:gridCol>
                <a:gridCol w="245182">
                  <a:extLst>
                    <a:ext uri="{9D8B030D-6E8A-4147-A177-3AD203B41FA5}">
                      <a16:colId xmlns:a16="http://schemas.microsoft.com/office/drawing/2014/main" val="742208836"/>
                    </a:ext>
                  </a:extLst>
                </a:gridCol>
                <a:gridCol w="635658">
                  <a:extLst>
                    <a:ext uri="{9D8B030D-6E8A-4147-A177-3AD203B41FA5}">
                      <a16:colId xmlns:a16="http://schemas.microsoft.com/office/drawing/2014/main" val="799445293"/>
                    </a:ext>
                  </a:extLst>
                </a:gridCol>
                <a:gridCol w="635658">
                  <a:extLst>
                    <a:ext uri="{9D8B030D-6E8A-4147-A177-3AD203B41FA5}">
                      <a16:colId xmlns:a16="http://schemas.microsoft.com/office/drawing/2014/main" val="434138663"/>
                    </a:ext>
                  </a:extLst>
                </a:gridCol>
                <a:gridCol w="889922">
                  <a:extLst>
                    <a:ext uri="{9D8B030D-6E8A-4147-A177-3AD203B41FA5}">
                      <a16:colId xmlns:a16="http://schemas.microsoft.com/office/drawing/2014/main" val="2809513760"/>
                    </a:ext>
                  </a:extLst>
                </a:gridCol>
                <a:gridCol w="889922">
                  <a:extLst>
                    <a:ext uri="{9D8B030D-6E8A-4147-A177-3AD203B41FA5}">
                      <a16:colId xmlns:a16="http://schemas.microsoft.com/office/drawing/2014/main" val="600473870"/>
                    </a:ext>
                  </a:extLst>
                </a:gridCol>
                <a:gridCol w="245182">
                  <a:extLst>
                    <a:ext uri="{9D8B030D-6E8A-4147-A177-3AD203B41FA5}">
                      <a16:colId xmlns:a16="http://schemas.microsoft.com/office/drawing/2014/main" val="391455562"/>
                    </a:ext>
                  </a:extLst>
                </a:gridCol>
                <a:gridCol w="245182">
                  <a:extLst>
                    <a:ext uri="{9D8B030D-6E8A-4147-A177-3AD203B41FA5}">
                      <a16:colId xmlns:a16="http://schemas.microsoft.com/office/drawing/2014/main" val="2083635884"/>
                    </a:ext>
                  </a:extLst>
                </a:gridCol>
                <a:gridCol w="517607">
                  <a:extLst>
                    <a:ext uri="{9D8B030D-6E8A-4147-A177-3AD203B41FA5}">
                      <a16:colId xmlns:a16="http://schemas.microsoft.com/office/drawing/2014/main" val="2629714871"/>
                    </a:ext>
                  </a:extLst>
                </a:gridCol>
                <a:gridCol w="517607">
                  <a:extLst>
                    <a:ext uri="{9D8B030D-6E8A-4147-A177-3AD203B41FA5}">
                      <a16:colId xmlns:a16="http://schemas.microsoft.com/office/drawing/2014/main" val="2340029447"/>
                    </a:ext>
                  </a:extLst>
                </a:gridCol>
                <a:gridCol w="245182">
                  <a:extLst>
                    <a:ext uri="{9D8B030D-6E8A-4147-A177-3AD203B41FA5}">
                      <a16:colId xmlns:a16="http://schemas.microsoft.com/office/drawing/2014/main" val="2902592534"/>
                    </a:ext>
                  </a:extLst>
                </a:gridCol>
                <a:gridCol w="245182">
                  <a:extLst>
                    <a:ext uri="{9D8B030D-6E8A-4147-A177-3AD203B41FA5}">
                      <a16:colId xmlns:a16="http://schemas.microsoft.com/office/drawing/2014/main" val="142973852"/>
                    </a:ext>
                  </a:extLst>
                </a:gridCol>
                <a:gridCol w="517607">
                  <a:extLst>
                    <a:ext uri="{9D8B030D-6E8A-4147-A177-3AD203B41FA5}">
                      <a16:colId xmlns:a16="http://schemas.microsoft.com/office/drawing/2014/main" val="2678876502"/>
                    </a:ext>
                  </a:extLst>
                </a:gridCol>
                <a:gridCol w="835436">
                  <a:extLst>
                    <a:ext uri="{9D8B030D-6E8A-4147-A177-3AD203B41FA5}">
                      <a16:colId xmlns:a16="http://schemas.microsoft.com/office/drawing/2014/main" val="666706446"/>
                    </a:ext>
                  </a:extLst>
                </a:gridCol>
                <a:gridCol w="635658">
                  <a:extLst>
                    <a:ext uri="{9D8B030D-6E8A-4147-A177-3AD203B41FA5}">
                      <a16:colId xmlns:a16="http://schemas.microsoft.com/office/drawing/2014/main" val="2140042498"/>
                    </a:ext>
                  </a:extLst>
                </a:gridCol>
                <a:gridCol w="635658">
                  <a:extLst>
                    <a:ext uri="{9D8B030D-6E8A-4147-A177-3AD203B41FA5}">
                      <a16:colId xmlns:a16="http://schemas.microsoft.com/office/drawing/2014/main" val="877095948"/>
                    </a:ext>
                  </a:extLst>
                </a:gridCol>
                <a:gridCol w="1062457">
                  <a:extLst>
                    <a:ext uri="{9D8B030D-6E8A-4147-A177-3AD203B41FA5}">
                      <a16:colId xmlns:a16="http://schemas.microsoft.com/office/drawing/2014/main" val="1682102805"/>
                    </a:ext>
                  </a:extLst>
                </a:gridCol>
              </a:tblGrid>
              <a:tr h="354495"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HEADER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528363"/>
                  </a:ext>
                </a:extLst>
              </a:tr>
              <a:tr h="35449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max_len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first_free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first_occupied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mutex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records[x]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types[y]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523990"/>
                  </a:ext>
                </a:extLst>
              </a:tr>
              <a:tr h="34793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pid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428173"/>
                  </a:ext>
                </a:extLst>
              </a:tr>
              <a:tr h="347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36" marR="7236" marT="723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4394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BF8CD12-5D6E-589F-BBC5-F21CE01CE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708523"/>
              </p:ext>
            </p:extLst>
          </p:nvPr>
        </p:nvGraphicFramePr>
        <p:xfrm>
          <a:off x="459048" y="4314675"/>
          <a:ext cx="11273904" cy="1404850"/>
        </p:xfrm>
        <a:graphic>
          <a:graphicData uri="http://schemas.openxmlformats.org/drawingml/2006/table">
            <a:tbl>
              <a:tblPr/>
              <a:tblGrid>
                <a:gridCol w="417552">
                  <a:extLst>
                    <a:ext uri="{9D8B030D-6E8A-4147-A177-3AD203B41FA5}">
                      <a16:colId xmlns:a16="http://schemas.microsoft.com/office/drawing/2014/main" val="1365610829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135134175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2590798089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4013802973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1703258080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2773920571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1672754676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3997645510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2581367156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842834055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2671110632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548321803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2502060688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1022217979"/>
                    </a:ext>
                  </a:extLst>
                </a:gridCol>
                <a:gridCol w="417552">
                  <a:extLst>
                    <a:ext uri="{9D8B030D-6E8A-4147-A177-3AD203B41FA5}">
                      <a16:colId xmlns:a16="http://schemas.microsoft.com/office/drawing/2014/main" val="3361870874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899535034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2390771852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3998281453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3175811928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2374589709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1309481883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3299639303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1401130996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943132425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3949982479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30186741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2671084478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462685090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2531789448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3225085246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3941499117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2033877807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2507228648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2497968621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4068801063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133790657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462841591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3992682449"/>
                    </a:ext>
                  </a:extLst>
                </a:gridCol>
                <a:gridCol w="208776">
                  <a:extLst>
                    <a:ext uri="{9D8B030D-6E8A-4147-A177-3AD203B41FA5}">
                      <a16:colId xmlns:a16="http://schemas.microsoft.com/office/drawing/2014/main" val="3417544788"/>
                    </a:ext>
                  </a:extLst>
                </a:gridCol>
              </a:tblGrid>
              <a:tr h="354495">
                <a:tc gridSpan="39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MESSAGES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759620"/>
                  </a:ext>
                </a:extLst>
              </a:tr>
              <a:tr h="354495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mon_message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0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mon_message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mon_message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95241"/>
                  </a:ext>
                </a:extLst>
              </a:tr>
              <a:tr h="34793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mtext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4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mtext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78570"/>
                  </a:ext>
                </a:extLst>
              </a:tr>
              <a:tr h="347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005798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4DA3B3-B747-C223-F599-4E97BBF87964}"/>
              </a:ext>
            </a:extLst>
          </p:cNvPr>
          <p:cNvCxnSpPr/>
          <p:nvPr/>
        </p:nvCxnSpPr>
        <p:spPr>
          <a:xfrm>
            <a:off x="2876365" y="3257403"/>
            <a:ext cx="1491449" cy="10572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8D38F7-7C8C-25D9-2413-4C719CA19F54}"/>
              </a:ext>
            </a:extLst>
          </p:cNvPr>
          <p:cNvCxnSpPr>
            <a:cxnSpLocks/>
          </p:cNvCxnSpPr>
          <p:nvPr/>
        </p:nvCxnSpPr>
        <p:spPr>
          <a:xfrm flipH="1">
            <a:off x="665825" y="3257403"/>
            <a:ext cx="3604334" cy="10572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87341E5-4FF2-B0A6-985B-4BACA0D61AA2}"/>
              </a:ext>
            </a:extLst>
          </p:cNvPr>
          <p:cNvSpPr txBox="1"/>
          <p:nvPr/>
        </p:nvSpPr>
        <p:spPr>
          <a:xfrm>
            <a:off x="4163627" y="5809807"/>
            <a:ext cx="2823099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altLang="fr-FR"/>
              <a:t>Au début : 1 case libre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3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357" y="224957"/>
            <a:ext cx="7599286" cy="948261"/>
          </a:xfrm>
        </p:spPr>
        <p:txBody>
          <a:bodyPr numCol="1">
            <a:normAutofit/>
          </a:bodyPr>
          <a:lstStyle/>
          <a:p>
            <a:pPr algn="ctr"/>
            <a:r>
              <a:rPr lang="fr-FR" altLang="fr-FR" b="1"/>
              <a:t>M_CONNEXION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 numCol="1"/>
          <a:lstStyle/>
          <a:p>
            <a:fld id="{F26BA1F6-0971-4337-9C55-1D3289524A07}" type="slidenum">
              <a:rPr lang="en-US" sz="1400" b="1" smtClean="0"/>
              <a:t>7</a:t>
            </a:fld>
            <a:endParaRPr lang="en-US" sz="1400" b="1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07C953-2580-E6C6-8F57-1DF0B59A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000783" cy="3935983"/>
          </a:xfrm>
        </p:spPr>
        <p:txBody>
          <a:bodyPr>
            <a:normAutofit fontScale="85000" lnSpcReduction="20000"/>
          </a:bodyPr>
          <a:lstStyle/>
          <a:p>
            <a:r>
              <a:rPr lang="fr-FR"/>
              <a:t>2</a:t>
            </a:r>
            <a:r>
              <a:t> cas:</a:t>
            </a:r>
            <a:endParaRPr lang="fr-FR"/>
          </a:p>
          <a:p>
            <a:pPr lvl="1"/>
            <a:r>
              <a:t>O_CREAT</a:t>
            </a:r>
            <a:endParaRPr lang="fr-FR"/>
          </a:p>
          <a:p>
            <a:pPr lvl="1"/>
            <a:r>
              <a:rPr lang="fr-FR"/>
              <a:t>pas O_CREAT</a:t>
            </a:r>
            <a:endParaRPr/>
          </a:p>
          <a:p>
            <a:endParaRPr lang="fr-FR"/>
          </a:p>
          <a:p>
            <a:r>
              <a:rPr lang="fr-FR"/>
              <a:t>Création 	--&gt;</a:t>
            </a:r>
            <a:r>
              <a:rPr lang="fr-FR" sz="1800" b="0" i="0">
                <a:effectLst/>
                <a:latin typeface="Calibri, sans-serif"/>
              </a:rPr>
              <a:t> </a:t>
            </a:r>
            <a:r>
              <a:rPr lang="fr-FR"/>
              <a:t> </a:t>
            </a:r>
            <a:r>
              <a:rPr lang="fr-FR" i="1"/>
              <a:t>build_msg()</a:t>
            </a:r>
          </a:p>
          <a:p>
            <a:r>
              <a:rPr lang="fr-FR"/>
              <a:t>Connexion 	--&gt;</a:t>
            </a:r>
            <a:r>
              <a:rPr lang="fr-FR" sz="1800" b="0" i="0">
                <a:effectLst/>
                <a:latin typeface="Calibri, sans-serif"/>
              </a:rPr>
              <a:t> </a:t>
            </a:r>
            <a:r>
              <a:rPr lang="fr-FR"/>
              <a:t> </a:t>
            </a:r>
            <a:r>
              <a:rPr lang="fr-FR" i="1"/>
              <a:t>connex_msg()</a:t>
            </a:r>
            <a:endParaRPr lang="en-US" i="1"/>
          </a:p>
          <a:p>
            <a:endParaRPr lang="en-US"/>
          </a:p>
          <a:p>
            <a:r>
              <a:rPr lang="en-US"/>
              <a:t>Fonction auxiliaire : </a:t>
            </a:r>
            <a:r>
              <a:rPr lang="en-US" i="1"/>
              <a:t>build_prot()</a:t>
            </a:r>
          </a:p>
          <a:p>
            <a:endParaRPr lang="en-US" i="1"/>
          </a:p>
          <a:p>
            <a:r>
              <a:rPr lang="en-US"/>
              <a:t>Tests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854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91" y="376049"/>
            <a:ext cx="3349841" cy="948261"/>
          </a:xfrm>
        </p:spPr>
        <p:txBody>
          <a:bodyPr numCol="1">
            <a:normAutofit/>
          </a:bodyPr>
          <a:lstStyle/>
          <a:p>
            <a:pPr algn="ctr"/>
            <a:r>
              <a:rPr lang="fr-FR" altLang="fr-FR" b="1"/>
              <a:t>M_ENVOI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 numCol="1"/>
          <a:lstStyle/>
          <a:p>
            <a:fld id="{F26BA1F6-0971-4337-9C55-1D3289524A07}" type="slidenum">
              <a:rPr lang="en-US" sz="1400" b="1" smtClean="0"/>
              <a:t>8</a:t>
            </a:fld>
            <a:endParaRPr lang="en-US" sz="1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5CA32-CEB3-4693-A1ED-6B7C77DF3253}"/>
              </a:ext>
            </a:extLst>
          </p:cNvPr>
          <p:cNvSpPr txBox="1"/>
          <p:nvPr/>
        </p:nvSpPr>
        <p:spPr>
          <a:xfrm>
            <a:off x="4573851" y="1324310"/>
            <a:ext cx="314121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 b="1" u="sng"/>
              <a:t>Lock (mutex)</a:t>
            </a:r>
            <a:endParaRPr lang="fr-FR" altLang="fr-FR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rgbClr val="FF0000"/>
                </a:solidFill>
              </a:rPr>
              <a:t>Recherche case libre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3C203-4BBC-D071-BB56-643189591BAC}"/>
              </a:ext>
            </a:extLst>
          </p:cNvPr>
          <p:cNvSpPr txBox="1"/>
          <p:nvPr/>
        </p:nvSpPr>
        <p:spPr>
          <a:xfrm>
            <a:off x="282991" y="5411452"/>
            <a:ext cx="145999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altLang="fr-FR" sz="2400" b="1" u="sng"/>
              <a:t>mutex</a:t>
            </a:r>
            <a:endParaRPr lang="fr-FR" altLang="fr-FR" sz="2400"/>
          </a:p>
          <a:p>
            <a:endParaRPr lang="fr-FR" altLang="fr-FR" sz="2400">
              <a:solidFill>
                <a:srgbClr val="FF0000"/>
              </a:solidFill>
            </a:endParaRPr>
          </a:p>
          <a:p>
            <a:r>
              <a:rPr lang="fr-FR" altLang="fr-FR" sz="2400">
                <a:solidFill>
                  <a:srgbClr val="FF0000"/>
                </a:solidFill>
              </a:rPr>
              <a:t>données</a:t>
            </a:r>
            <a:endParaRPr lang="fr-FR" altLang="fr-FR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E5F8D-7B4E-F503-BADA-8E22E1335FFF}"/>
              </a:ext>
            </a:extLst>
          </p:cNvPr>
          <p:cNvSpPr txBox="1"/>
          <p:nvPr/>
        </p:nvSpPr>
        <p:spPr>
          <a:xfrm>
            <a:off x="6576875" y="3474883"/>
            <a:ext cx="3911707" cy="2739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rgbClr val="FF0000"/>
                </a:solidFill>
              </a:rPr>
              <a:t>Retire case libre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fr-FR" sz="2400" b="1" u="sng"/>
              <a:t>Unlock (mutex)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fr-FR" sz="2400" b="1" u="sng"/>
              <a:t>Signal (write cond)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rgbClr val="FF0000"/>
                </a:solidFill>
                <a:effectLst/>
              </a:rPr>
              <a:t>Copie message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rgbClr val="FF0000"/>
                </a:solidFill>
              </a:rPr>
              <a:t>A</a:t>
            </a:r>
            <a:r>
              <a:rPr lang="fr-FR" altLang="fr-FR" sz="2400">
                <a:solidFill>
                  <a:srgbClr val="FF0000"/>
                </a:solidFill>
                <a:effectLst/>
              </a:rPr>
              <a:t>joute case</a:t>
            </a:r>
            <a:r>
              <a:rPr lang="fr-FR" altLang="fr-FR" sz="2400"/>
              <a:t> </a:t>
            </a:r>
            <a:r>
              <a:rPr lang="fr-FR" altLang="fr-FR" sz="2400">
                <a:solidFill>
                  <a:srgbClr val="FF0000"/>
                </a:solidFill>
                <a:effectLst/>
              </a:rPr>
              <a:t>occupée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fr-FR" sz="2400" b="1" u="sng"/>
              <a:t>Signal (read cond)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8CD165-E8E8-3A8C-3054-117AD7FD67E7}"/>
              </a:ext>
            </a:extLst>
          </p:cNvPr>
          <p:cNvSpPr txBox="1"/>
          <p:nvPr/>
        </p:nvSpPr>
        <p:spPr>
          <a:xfrm>
            <a:off x="1782548" y="3474883"/>
            <a:ext cx="391170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fr-FR" sz="2400" b="1" u="sng"/>
              <a:t>Signal (read cond)</a:t>
            </a:r>
            <a:endParaRPr lang="fr-FR" altLang="fr-FR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fr-FR" sz="2400" b="1" u="sng"/>
              <a:t>Wait (write cond)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F701B53-B219-19AC-76E1-8322A030CBE4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5400000">
            <a:off x="4281643" y="1612067"/>
            <a:ext cx="1319576" cy="240605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68AF271-AE89-1161-DC25-4A5CC87A223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16200000" flipH="1">
            <a:off x="6678806" y="1620960"/>
            <a:ext cx="1319576" cy="238827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397E7E-0A65-8301-2008-2BA6BD7A1770}"/>
              </a:ext>
            </a:extLst>
          </p:cNvPr>
          <p:cNvSpPr txBox="1"/>
          <p:nvPr/>
        </p:nvSpPr>
        <p:spPr>
          <a:xfrm>
            <a:off x="4526503" y="2487631"/>
            <a:ext cx="683581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altLang="fr-FR"/>
              <a:t>NON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89FCAB-5621-5FF9-AAF5-246BAFB59A35}"/>
              </a:ext>
            </a:extLst>
          </p:cNvPr>
          <p:cNvSpPr txBox="1"/>
          <p:nvPr/>
        </p:nvSpPr>
        <p:spPr>
          <a:xfrm>
            <a:off x="7031485" y="2487631"/>
            <a:ext cx="683581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altLang="fr-FR"/>
              <a:t>OUI</a:t>
            </a: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FB4875-50B3-DF5D-F0AD-2672CF8E4029}"/>
              </a:ext>
            </a:extLst>
          </p:cNvPr>
          <p:cNvCxnSpPr>
            <a:cxnSpLocks/>
          </p:cNvCxnSpPr>
          <p:nvPr/>
        </p:nvCxnSpPr>
        <p:spPr>
          <a:xfrm>
            <a:off x="10804124" y="1324310"/>
            <a:ext cx="0" cy="2886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4887EA6-4237-0A86-B2DC-AF8CF4407E88}"/>
              </a:ext>
            </a:extLst>
          </p:cNvPr>
          <p:cNvSpPr txBox="1"/>
          <p:nvPr/>
        </p:nvSpPr>
        <p:spPr>
          <a:xfrm>
            <a:off x="10910465" y="2487631"/>
            <a:ext cx="683581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altLang="fr-FR"/>
              <a:t>lock</a:t>
            </a:r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CA7832-E1E9-DABD-D535-20420F537D61}"/>
              </a:ext>
            </a:extLst>
          </p:cNvPr>
          <p:cNvCxnSpPr>
            <a:cxnSpLocks/>
          </p:cNvCxnSpPr>
          <p:nvPr/>
        </p:nvCxnSpPr>
        <p:spPr>
          <a:xfrm flipH="1">
            <a:off x="10570153" y="1324310"/>
            <a:ext cx="233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1002C0-357C-1598-2190-5543A48FF527}"/>
              </a:ext>
            </a:extLst>
          </p:cNvPr>
          <p:cNvCxnSpPr>
            <a:cxnSpLocks/>
          </p:cNvCxnSpPr>
          <p:nvPr/>
        </p:nvCxnSpPr>
        <p:spPr>
          <a:xfrm flipH="1">
            <a:off x="10570153" y="4211032"/>
            <a:ext cx="233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91" y="376049"/>
            <a:ext cx="3349841" cy="948261"/>
          </a:xfrm>
        </p:spPr>
        <p:txBody>
          <a:bodyPr numCol="1">
            <a:normAutofit/>
          </a:bodyPr>
          <a:lstStyle/>
          <a:p>
            <a:pPr algn="ctr"/>
            <a:r>
              <a:rPr lang="fr-FR" altLang="fr-FR" b="1"/>
              <a:t>M_ENVOI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 numCol="1"/>
          <a:lstStyle/>
          <a:p>
            <a:fld id="{F26BA1F6-0971-4337-9C55-1D3289524A07}" type="slidenum">
              <a:rPr lang="en-US" sz="1400" b="1" smtClean="0"/>
              <a:t>9</a:t>
            </a:fld>
            <a:endParaRPr lang="en-US" sz="1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5CA32-CEB3-4693-A1ED-6B7C77DF3253}"/>
              </a:ext>
            </a:extLst>
          </p:cNvPr>
          <p:cNvSpPr txBox="1"/>
          <p:nvPr/>
        </p:nvSpPr>
        <p:spPr>
          <a:xfrm>
            <a:off x="4573851" y="1324310"/>
            <a:ext cx="314121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 b="1" u="sng"/>
              <a:t>Lock (mutex)</a:t>
            </a:r>
            <a:endParaRPr lang="fr-FR" altLang="fr-FR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rgbClr val="FF0000"/>
                </a:solidFill>
              </a:rPr>
              <a:t>Recherche case libre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3C203-4BBC-D071-BB56-643189591BAC}"/>
              </a:ext>
            </a:extLst>
          </p:cNvPr>
          <p:cNvSpPr txBox="1"/>
          <p:nvPr/>
        </p:nvSpPr>
        <p:spPr>
          <a:xfrm>
            <a:off x="282991" y="5411452"/>
            <a:ext cx="145999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altLang="fr-FR" sz="2400" b="1" u="sng"/>
              <a:t>mutex</a:t>
            </a:r>
            <a:endParaRPr lang="fr-FR" altLang="fr-FR" sz="2400"/>
          </a:p>
          <a:p>
            <a:endParaRPr lang="fr-FR" altLang="fr-FR" sz="2400">
              <a:solidFill>
                <a:srgbClr val="FF0000"/>
              </a:solidFill>
            </a:endParaRPr>
          </a:p>
          <a:p>
            <a:r>
              <a:rPr lang="fr-FR" altLang="fr-FR" sz="2400">
                <a:solidFill>
                  <a:srgbClr val="FF0000"/>
                </a:solidFill>
              </a:rPr>
              <a:t>données</a:t>
            </a:r>
            <a:endParaRPr lang="fr-FR" altLang="fr-FR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E5F8D-7B4E-F503-BADA-8E22E1335FFF}"/>
              </a:ext>
            </a:extLst>
          </p:cNvPr>
          <p:cNvSpPr txBox="1"/>
          <p:nvPr/>
        </p:nvSpPr>
        <p:spPr>
          <a:xfrm>
            <a:off x="6576875" y="3474883"/>
            <a:ext cx="3911707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rgbClr val="FF0000"/>
                </a:solidFill>
              </a:rPr>
              <a:t>Retire case libre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altLang="fr-FR" sz="2400" b="1" u="sng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fr-FR" sz="2400" b="1" u="sng"/>
              <a:t>Signal (write cond)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rgbClr val="FF0000"/>
                </a:solidFill>
                <a:effectLst/>
              </a:rPr>
              <a:t>Copie message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fr-FR" sz="2400">
                <a:solidFill>
                  <a:srgbClr val="FF0000"/>
                </a:solidFill>
              </a:rPr>
              <a:t>A</a:t>
            </a:r>
            <a:r>
              <a:rPr lang="fr-FR" altLang="fr-FR" sz="2400">
                <a:solidFill>
                  <a:srgbClr val="FF0000"/>
                </a:solidFill>
                <a:effectLst/>
              </a:rPr>
              <a:t>joute case</a:t>
            </a:r>
            <a:r>
              <a:rPr lang="fr-FR" altLang="fr-FR" sz="2400"/>
              <a:t> </a:t>
            </a:r>
            <a:r>
              <a:rPr lang="fr-FR" altLang="fr-FR" sz="2400">
                <a:solidFill>
                  <a:srgbClr val="FF0000"/>
                </a:solidFill>
                <a:effectLst/>
              </a:rPr>
              <a:t>occupée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fr-FR" sz="2400" b="1" u="sng"/>
              <a:t>Signal (read cond)</a:t>
            </a:r>
          </a:p>
          <a:p>
            <a:pPr marL="800100" marR="0" lvl="1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altLang="fr-FR" sz="2400" b="1" u="sng"/>
              <a:t>Unlock (mutex)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8CD165-E8E8-3A8C-3054-117AD7FD67E7}"/>
              </a:ext>
            </a:extLst>
          </p:cNvPr>
          <p:cNvSpPr txBox="1"/>
          <p:nvPr/>
        </p:nvSpPr>
        <p:spPr>
          <a:xfrm>
            <a:off x="1782548" y="3474883"/>
            <a:ext cx="391170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fr-FR" sz="2400" b="1" u="sng"/>
              <a:t>Signal (read cond)</a:t>
            </a:r>
            <a:endParaRPr lang="fr-FR" altLang="fr-FR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fr-FR" sz="2400" b="1" u="sng"/>
              <a:t>Wait (write cond)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F701B53-B219-19AC-76E1-8322A030CBE4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5400000">
            <a:off x="4281643" y="1612067"/>
            <a:ext cx="1319576" cy="240605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68AF271-AE89-1161-DC25-4A5CC87A223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16200000" flipH="1">
            <a:off x="6678807" y="1620959"/>
            <a:ext cx="1319575" cy="238827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397E7E-0A65-8301-2008-2BA6BD7A1770}"/>
              </a:ext>
            </a:extLst>
          </p:cNvPr>
          <p:cNvSpPr txBox="1"/>
          <p:nvPr/>
        </p:nvSpPr>
        <p:spPr>
          <a:xfrm>
            <a:off x="4526503" y="2487631"/>
            <a:ext cx="683581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altLang="fr-FR"/>
              <a:t>NON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89FCAB-5621-5FF9-AAF5-246BAFB59A35}"/>
              </a:ext>
            </a:extLst>
          </p:cNvPr>
          <p:cNvSpPr txBox="1"/>
          <p:nvPr/>
        </p:nvSpPr>
        <p:spPr>
          <a:xfrm>
            <a:off x="7031485" y="2487631"/>
            <a:ext cx="683581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altLang="fr-FR"/>
              <a:t>OUI</a:t>
            </a: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FB4875-50B3-DF5D-F0AD-2672CF8E4029}"/>
              </a:ext>
            </a:extLst>
          </p:cNvPr>
          <p:cNvCxnSpPr>
            <a:cxnSpLocks/>
          </p:cNvCxnSpPr>
          <p:nvPr/>
        </p:nvCxnSpPr>
        <p:spPr>
          <a:xfrm>
            <a:off x="10804124" y="1324310"/>
            <a:ext cx="0" cy="48282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4887EA6-4237-0A86-B2DC-AF8CF4407E88}"/>
              </a:ext>
            </a:extLst>
          </p:cNvPr>
          <p:cNvSpPr txBox="1"/>
          <p:nvPr/>
        </p:nvSpPr>
        <p:spPr>
          <a:xfrm>
            <a:off x="10910465" y="2487631"/>
            <a:ext cx="683581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altLang="fr-FR"/>
              <a:t>lock</a:t>
            </a:r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CA7832-E1E9-DABD-D535-20420F537D61}"/>
              </a:ext>
            </a:extLst>
          </p:cNvPr>
          <p:cNvCxnSpPr>
            <a:cxnSpLocks/>
          </p:cNvCxnSpPr>
          <p:nvPr/>
        </p:nvCxnSpPr>
        <p:spPr>
          <a:xfrm flipH="1">
            <a:off x="10570153" y="1324310"/>
            <a:ext cx="233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1002C0-357C-1598-2190-5543A48FF527}"/>
              </a:ext>
            </a:extLst>
          </p:cNvPr>
          <p:cNvCxnSpPr>
            <a:cxnSpLocks/>
          </p:cNvCxnSpPr>
          <p:nvPr/>
        </p:nvCxnSpPr>
        <p:spPr>
          <a:xfrm flipH="1">
            <a:off x="10570153" y="6141644"/>
            <a:ext cx="233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772765-AD29-C8B8-1533-D4ED2E8178E4}"/>
              </a:ext>
            </a:extLst>
          </p:cNvPr>
          <p:cNvSpPr txBox="1"/>
          <p:nvPr/>
        </p:nvSpPr>
        <p:spPr>
          <a:xfrm>
            <a:off x="9641151" y="850179"/>
            <a:ext cx="2016517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altLang="fr-FR"/>
              <a:t>(tests parallélisme)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9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590</Words>
  <Application>Microsoft Office PowerPoint</Application>
  <PresentationFormat>Widescreen</PresentationFormat>
  <Paragraphs>366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Calibri, sans-serif</vt:lpstr>
      <vt:lpstr>Office Theme</vt:lpstr>
      <vt:lpstr>PROJET C : FILE DE MESSAGES</vt:lpstr>
      <vt:lpstr>Fonctionnalités</vt:lpstr>
      <vt:lpstr>ARCHITECTURE</vt:lpstr>
      <vt:lpstr>MÉMOIRE PARTAGÉE</vt:lpstr>
      <vt:lpstr>MÉMOIRE PARTAGÉE</vt:lpstr>
      <vt:lpstr>MÉMOIRE PARTAGÉE</vt:lpstr>
      <vt:lpstr>M_CONNEXION</vt:lpstr>
      <vt:lpstr>M_ENVOI</vt:lpstr>
      <vt:lpstr>M_ENVOI</vt:lpstr>
      <vt:lpstr>NOTIFICATIONS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Gresh</dc:creator>
  <cp:lastModifiedBy>Clément Gresh</cp:lastModifiedBy>
  <cp:revision>41</cp:revision>
  <dcterms:created xsi:type="dcterms:W3CDTF">2022-01-09T23:31:02Z</dcterms:created>
  <dcterms:modified xsi:type="dcterms:W3CDTF">2022-05-16T13:46:13Z</dcterms:modified>
</cp:coreProperties>
</file>