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Space Mono"/>
      <p:regular r:id="rId20"/>
      <p:bold r:id="rId21"/>
      <p:italic r:id="rId22"/>
      <p:boldItalic r:id="rId23"/>
    </p:embeddedFont>
    <p:embeddedFont>
      <p:font typeface="Proxima Nova"/>
      <p:regular r:id="rId24"/>
      <p:bold r:id="rId25"/>
      <p:italic r:id="rId26"/>
      <p:boldItalic r:id="rId27"/>
    </p:embeddedFont>
    <p:embeddedFont>
      <p:font typeface="Share Tech Mono"/>
      <p:regular r:id="rId28"/>
    </p:embeddedFont>
    <p:embeddedFont>
      <p:font typeface="Alfa Slab One"/>
      <p:regular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aceMono-regular.fntdata"/><Relationship Id="rId22" Type="http://schemas.openxmlformats.org/officeDocument/2006/relationships/font" Target="fonts/SpaceMono-italic.fntdata"/><Relationship Id="rId21" Type="http://schemas.openxmlformats.org/officeDocument/2006/relationships/font" Target="fonts/SpaceMono-bold.fntdata"/><Relationship Id="rId24" Type="http://schemas.openxmlformats.org/officeDocument/2006/relationships/font" Target="fonts/ProximaNova-regular.fntdata"/><Relationship Id="rId23" Type="http://schemas.openxmlformats.org/officeDocument/2006/relationships/font" Target="fonts/Space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ShareTechMono-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3min pour pitcher, 2min pour une démo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9abfe50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9abfe50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a:t>
            </a:r>
            <a:r>
              <a:rPr lang="fr"/>
              <a:t>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9abfe50d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9abfe50d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9eec0c1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9eec0c1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9eec0c1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9eec0c1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9abfe50d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9abfe50d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9abfe50d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9abfe50d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ce Hackathon avec le sujet web2 to web3 on a choisi de porter les valeurs du crowd-funding dans le champs des possibles du web3 car on s’est aperçu qu’ils avait quelques problèles.</a:t>
            </a:r>
            <a:endParaRPr/>
          </a:p>
          <a:p>
            <a:pPr indent="0" lvl="0" marL="0" rtl="0" algn="l">
              <a:spcBef>
                <a:spcPts val="0"/>
              </a:spcBef>
              <a:spcAft>
                <a:spcPts val="0"/>
              </a:spcAft>
              <a:buNone/>
            </a:pPr>
            <a:r>
              <a:rPr lang="fr"/>
              <a:t>NEXT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c2b4c8f78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c2b4c8f78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9f7f8b39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9f7f8b39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c2b4c8f78_3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c2b4c8f78_3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c2b4c8f78_3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c2b4c8f78_3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Apres vous avoir expliqué les problèmes que l'on resolvait il est temps de vous présenter ...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c2b4c8f78_3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c2b4c8f78_3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Clr>
                <a:schemeClr val="dk1"/>
              </a:buClr>
              <a:buSzPts val="1100"/>
              <a:buFont typeface="Arial"/>
              <a:buNone/>
            </a:pPr>
            <a:r>
              <a:rPr lang="fr">
                <a:solidFill>
                  <a:srgbClr val="695D46"/>
                </a:solidFill>
                <a:latin typeface="Open Sans"/>
                <a:ea typeface="Open Sans"/>
                <a:cs typeface="Open Sans"/>
                <a:sym typeface="Open Sans"/>
              </a:rPr>
              <a:t>Quickstarter est un projet qui vise à marier le processus de levée de fonds “crowd-funding” et le pouvoir de la blockchain.</a:t>
            </a:r>
            <a:endParaRPr>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Clr>
                <a:schemeClr val="dk1"/>
              </a:buClr>
              <a:buSzPts val="1100"/>
              <a:buFont typeface="Arial"/>
              <a:buNone/>
            </a:pPr>
            <a:r>
              <a:rPr lang="fr">
                <a:solidFill>
                  <a:srgbClr val="695D46"/>
                </a:solidFill>
                <a:latin typeface="Open Sans"/>
                <a:ea typeface="Open Sans"/>
                <a:cs typeface="Open Sans"/>
                <a:sym typeface="Open Sans"/>
              </a:rPr>
              <a:t>Quickstarter a pour ambition : “l’acces au capital; par tous, pour tous, partout”.</a:t>
            </a:r>
            <a:endParaRPr>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Clr>
                <a:schemeClr val="dk1"/>
              </a:buClr>
              <a:buSzPts val="1100"/>
              <a:buFont typeface="Arial"/>
              <a:buNone/>
            </a:pPr>
            <a:r>
              <a:rPr lang="fr">
                <a:solidFill>
                  <a:srgbClr val="695D46"/>
                </a:solidFill>
                <a:latin typeface="Open Sans"/>
                <a:ea typeface="Open Sans"/>
                <a:cs typeface="Open Sans"/>
                <a:sym typeface="Open Sans"/>
              </a:rPr>
              <a:t>Ce projet se définit comme une plateforme digitale centrale sur laquelle des projets de toutes nature pourront  être créés sans avoir de connaissances en programmation ou en finance par le biais de l’interface du site. Même interface qui permet à chaque projet de s’auto gouverner, au niveau directionnel autant que financier.</a:t>
            </a:r>
            <a:endParaRPr>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Clr>
                <a:schemeClr val="dk1"/>
              </a:buClr>
              <a:buSzPts val="1100"/>
              <a:buFont typeface="Arial"/>
              <a:buNone/>
            </a:pPr>
            <a:r>
              <a:rPr lang="fr">
                <a:solidFill>
                  <a:srgbClr val="695D46"/>
                </a:solidFill>
                <a:latin typeface="Open Sans"/>
                <a:ea typeface="Open Sans"/>
                <a:cs typeface="Open Sans"/>
                <a:sym typeface="Open Sans"/>
              </a:rPr>
              <a:t>Quickstarter vise à créer une opportunité et propulser en avant  celles et ceux qui cherchent à développer des projets en facilitant l'accès aux fonds et à la technologie , sans frontieres : le DAO pour tous</a:t>
            </a:r>
            <a:endParaRPr>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Clr>
                <a:schemeClr val="dk1"/>
              </a:buClr>
              <a:buSzPts val="1100"/>
              <a:buFont typeface="Arial"/>
              <a:buNone/>
            </a:pPr>
            <a:r>
              <a:rPr lang="fr">
                <a:solidFill>
                  <a:srgbClr val="695D46"/>
                </a:solidFill>
                <a:latin typeface="Open Sans"/>
                <a:ea typeface="Open Sans"/>
                <a:cs typeface="Open Sans"/>
                <a:sym typeface="Open Sans"/>
              </a:rPr>
              <a:t>Quickstarter vise à faciliter l’exposition aux projets de demain en proposant un modèle de partage de revenus à ses investisseurs.</a:t>
            </a:r>
            <a:endParaRPr>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Clr>
                <a:schemeClr val="dk1"/>
              </a:buClr>
              <a:buSzPts val="1100"/>
              <a:buFont typeface="Arial"/>
              <a:buNone/>
            </a:pPr>
            <a:r>
              <a:t/>
            </a:r>
            <a:endParaRPr>
              <a:solidFill>
                <a:srgbClr val="695D46"/>
              </a:solidFill>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c2b4c8f78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c2b4c8f78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Share Tech Mono"/>
              <a:buChar char="-"/>
            </a:pPr>
            <a:r>
              <a:rPr lang="fr"/>
              <a:t>Les campagnes "tout ou rien" sont financées intégralement deux fois plus souvent que les campagnes "classiques”.</a:t>
            </a:r>
            <a:br>
              <a:rPr lang="fr"/>
            </a:br>
            <a:r>
              <a:rPr lang="fr"/>
              <a:t>Les campagnes de crowdfunding menées en équipe rapportent 38 % de plus que les campagnes solo.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9e57527e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9e57527e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2282B"/>
            </a:gs>
            <a:gs pos="100000">
              <a:srgbClr val="16161C"/>
            </a:gs>
          </a:gsLst>
          <a:path path="circle">
            <a:fillToRect b="50%" l="50%" r="50%" t="50%"/>
          </a:path>
          <a:tileRect/>
        </a:gradFill>
      </p:bgPr>
    </p:bg>
    <p:spTree>
      <p:nvGrpSpPr>
        <p:cNvPr id="9" name="Shape 9"/>
        <p:cNvGrpSpPr/>
        <p:nvPr/>
      </p:nvGrpSpPr>
      <p:grpSpPr>
        <a:xfrm>
          <a:off x="0" y="0"/>
          <a:ext cx="0" cy="0"/>
          <a:chOff x="0" y="0"/>
          <a:chExt cx="0" cy="0"/>
        </a:xfrm>
      </p:grpSpPr>
      <p:cxnSp>
        <p:nvCxnSpPr>
          <p:cNvPr id="10" name="Google Shape;10;p2"/>
          <p:cNvCxnSpPr/>
          <p:nvPr/>
        </p:nvCxnSpPr>
        <p:spPr>
          <a:xfrm>
            <a:off x="4310125" y="3349538"/>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43525" y="1194350"/>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Font typeface="Space Mono"/>
              <a:buNone/>
              <a:defRPr sz="5400">
                <a:latin typeface="Space Mono"/>
                <a:ea typeface="Space Mono"/>
                <a:cs typeface="Space Mono"/>
                <a:sym typeface="Space Mono"/>
              </a:defRPr>
            </a:lvl1pPr>
            <a:lvl2pPr lvl="1" algn="ctr">
              <a:spcBef>
                <a:spcPts val="0"/>
              </a:spcBef>
              <a:spcAft>
                <a:spcPts val="0"/>
              </a:spcAft>
              <a:buSzPts val="5400"/>
              <a:buFont typeface="Space Mono"/>
              <a:buNone/>
              <a:defRPr sz="5400">
                <a:latin typeface="Space Mono"/>
                <a:ea typeface="Space Mono"/>
                <a:cs typeface="Space Mono"/>
                <a:sym typeface="Space Mono"/>
              </a:defRPr>
            </a:lvl2pPr>
            <a:lvl3pPr lvl="2" algn="ctr">
              <a:spcBef>
                <a:spcPts val="0"/>
              </a:spcBef>
              <a:spcAft>
                <a:spcPts val="0"/>
              </a:spcAft>
              <a:buSzPts val="5400"/>
              <a:buFont typeface="Space Mono"/>
              <a:buNone/>
              <a:defRPr sz="5400">
                <a:latin typeface="Space Mono"/>
                <a:ea typeface="Space Mono"/>
                <a:cs typeface="Space Mono"/>
                <a:sym typeface="Space Mono"/>
              </a:defRPr>
            </a:lvl3pPr>
            <a:lvl4pPr lvl="3" algn="ctr">
              <a:spcBef>
                <a:spcPts val="0"/>
              </a:spcBef>
              <a:spcAft>
                <a:spcPts val="0"/>
              </a:spcAft>
              <a:buSzPts val="5400"/>
              <a:buFont typeface="Space Mono"/>
              <a:buNone/>
              <a:defRPr sz="5400">
                <a:latin typeface="Space Mono"/>
                <a:ea typeface="Space Mono"/>
                <a:cs typeface="Space Mono"/>
                <a:sym typeface="Space Mono"/>
              </a:defRPr>
            </a:lvl4pPr>
            <a:lvl5pPr lvl="4" algn="ctr">
              <a:spcBef>
                <a:spcPts val="0"/>
              </a:spcBef>
              <a:spcAft>
                <a:spcPts val="0"/>
              </a:spcAft>
              <a:buSzPts val="5400"/>
              <a:buFont typeface="Space Mono"/>
              <a:buNone/>
              <a:defRPr sz="5400">
                <a:latin typeface="Space Mono"/>
                <a:ea typeface="Space Mono"/>
                <a:cs typeface="Space Mono"/>
                <a:sym typeface="Space Mono"/>
              </a:defRPr>
            </a:lvl5pPr>
            <a:lvl6pPr lvl="5" algn="ctr">
              <a:spcBef>
                <a:spcPts val="0"/>
              </a:spcBef>
              <a:spcAft>
                <a:spcPts val="0"/>
              </a:spcAft>
              <a:buSzPts val="5400"/>
              <a:buFont typeface="Space Mono"/>
              <a:buNone/>
              <a:defRPr sz="5400">
                <a:latin typeface="Space Mono"/>
                <a:ea typeface="Space Mono"/>
                <a:cs typeface="Space Mono"/>
                <a:sym typeface="Space Mono"/>
              </a:defRPr>
            </a:lvl6pPr>
            <a:lvl7pPr lvl="6" algn="ctr">
              <a:spcBef>
                <a:spcPts val="0"/>
              </a:spcBef>
              <a:spcAft>
                <a:spcPts val="0"/>
              </a:spcAft>
              <a:buSzPts val="5400"/>
              <a:buFont typeface="Space Mono"/>
              <a:buNone/>
              <a:defRPr sz="5400">
                <a:latin typeface="Space Mono"/>
                <a:ea typeface="Space Mono"/>
                <a:cs typeface="Space Mono"/>
                <a:sym typeface="Space Mono"/>
              </a:defRPr>
            </a:lvl7pPr>
            <a:lvl8pPr lvl="7" algn="ctr">
              <a:spcBef>
                <a:spcPts val="0"/>
              </a:spcBef>
              <a:spcAft>
                <a:spcPts val="0"/>
              </a:spcAft>
              <a:buSzPts val="5400"/>
              <a:buFont typeface="Space Mono"/>
              <a:buNone/>
              <a:defRPr sz="5400">
                <a:latin typeface="Space Mono"/>
                <a:ea typeface="Space Mono"/>
                <a:cs typeface="Space Mono"/>
                <a:sym typeface="Space Mono"/>
              </a:defRPr>
            </a:lvl8pPr>
            <a:lvl9pPr lvl="8" algn="ctr">
              <a:spcBef>
                <a:spcPts val="0"/>
              </a:spcBef>
              <a:spcAft>
                <a:spcPts val="0"/>
              </a:spcAft>
              <a:buSzPts val="5400"/>
              <a:buFont typeface="Space Mono"/>
              <a:buNone/>
              <a:defRPr sz="5400">
                <a:latin typeface="Space Mono"/>
                <a:ea typeface="Space Mono"/>
                <a:cs typeface="Space Mono"/>
                <a:sym typeface="Space Mono"/>
              </a:defRPr>
            </a:lvl9pPr>
          </a:lstStyle>
          <a:p/>
        </p:txBody>
      </p:sp>
      <p:sp>
        <p:nvSpPr>
          <p:cNvPr id="12" name="Google Shape;12;p2"/>
          <p:cNvSpPr txBox="1"/>
          <p:nvPr>
            <p:ph idx="1" type="subTitle"/>
          </p:nvPr>
        </p:nvSpPr>
        <p:spPr>
          <a:xfrm>
            <a:off x="343525" y="42225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Share Tech Mono"/>
              <a:buNone/>
              <a:defRPr sz="2400">
                <a:latin typeface="Share Tech Mono"/>
                <a:ea typeface="Share Tech Mono"/>
                <a:cs typeface="Share Tech Mono"/>
                <a:sym typeface="Share Tech Mono"/>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rgbClr val="12282B"/>
            </a:gs>
            <a:gs pos="100000">
              <a:srgbClr val="16161C"/>
            </a:gs>
          </a:gsLst>
          <a:path path="circle">
            <a:fillToRect b="50%" l="50%" r="50%" t="50%"/>
          </a:path>
          <a:tileRect/>
        </a:gradFill>
      </p:bgPr>
    </p:bg>
    <p:spTree>
      <p:nvGrpSpPr>
        <p:cNvPr id="17" name="Shape 17"/>
        <p:cNvGrpSpPr/>
        <p:nvPr/>
      </p:nvGrpSpPr>
      <p:grpSpPr>
        <a:xfrm>
          <a:off x="0" y="0"/>
          <a:ext cx="0" cy="0"/>
          <a:chOff x="0" y="0"/>
          <a:chExt cx="0" cy="0"/>
        </a:xfrm>
      </p:grpSpPr>
      <p:sp>
        <p:nvSpPr>
          <p:cNvPr id="18" name="Google Shape;18;p4"/>
          <p:cNvSpPr txBox="1"/>
          <p:nvPr>
            <p:ph type="title"/>
          </p:nvPr>
        </p:nvSpPr>
        <p:spPr>
          <a:xfrm>
            <a:off x="311700" y="1713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Font typeface="Space Mono"/>
              <a:buNone/>
              <a:defRPr>
                <a:latin typeface="Space Mono"/>
                <a:ea typeface="Space Mono"/>
                <a:cs typeface="Space Mono"/>
                <a:sym typeface="Space Mono"/>
              </a:defRPr>
            </a:lvl1pPr>
            <a:lvl2pPr lvl="1">
              <a:spcBef>
                <a:spcPts val="0"/>
              </a:spcBef>
              <a:spcAft>
                <a:spcPts val="0"/>
              </a:spcAft>
              <a:buSzPts val="3000"/>
              <a:buFont typeface="Space Mono"/>
              <a:buNone/>
              <a:defRPr>
                <a:latin typeface="Space Mono"/>
                <a:ea typeface="Space Mono"/>
                <a:cs typeface="Space Mono"/>
                <a:sym typeface="Space Mono"/>
              </a:defRPr>
            </a:lvl2pPr>
            <a:lvl3pPr lvl="2">
              <a:spcBef>
                <a:spcPts val="0"/>
              </a:spcBef>
              <a:spcAft>
                <a:spcPts val="0"/>
              </a:spcAft>
              <a:buSzPts val="3000"/>
              <a:buFont typeface="Space Mono"/>
              <a:buNone/>
              <a:defRPr>
                <a:latin typeface="Space Mono"/>
                <a:ea typeface="Space Mono"/>
                <a:cs typeface="Space Mono"/>
                <a:sym typeface="Space Mono"/>
              </a:defRPr>
            </a:lvl3pPr>
            <a:lvl4pPr lvl="3">
              <a:spcBef>
                <a:spcPts val="0"/>
              </a:spcBef>
              <a:spcAft>
                <a:spcPts val="0"/>
              </a:spcAft>
              <a:buSzPts val="3000"/>
              <a:buFont typeface="Space Mono"/>
              <a:buNone/>
              <a:defRPr>
                <a:latin typeface="Space Mono"/>
                <a:ea typeface="Space Mono"/>
                <a:cs typeface="Space Mono"/>
                <a:sym typeface="Space Mono"/>
              </a:defRPr>
            </a:lvl4pPr>
            <a:lvl5pPr lvl="4">
              <a:spcBef>
                <a:spcPts val="0"/>
              </a:spcBef>
              <a:spcAft>
                <a:spcPts val="0"/>
              </a:spcAft>
              <a:buSzPts val="3000"/>
              <a:buFont typeface="Space Mono"/>
              <a:buNone/>
              <a:defRPr>
                <a:latin typeface="Space Mono"/>
                <a:ea typeface="Space Mono"/>
                <a:cs typeface="Space Mono"/>
                <a:sym typeface="Space Mono"/>
              </a:defRPr>
            </a:lvl5pPr>
            <a:lvl6pPr lvl="5">
              <a:spcBef>
                <a:spcPts val="0"/>
              </a:spcBef>
              <a:spcAft>
                <a:spcPts val="0"/>
              </a:spcAft>
              <a:buSzPts val="3000"/>
              <a:buFont typeface="Space Mono"/>
              <a:buNone/>
              <a:defRPr>
                <a:latin typeface="Space Mono"/>
                <a:ea typeface="Space Mono"/>
                <a:cs typeface="Space Mono"/>
                <a:sym typeface="Space Mono"/>
              </a:defRPr>
            </a:lvl6pPr>
            <a:lvl7pPr lvl="6">
              <a:spcBef>
                <a:spcPts val="0"/>
              </a:spcBef>
              <a:spcAft>
                <a:spcPts val="0"/>
              </a:spcAft>
              <a:buSzPts val="3000"/>
              <a:buFont typeface="Space Mono"/>
              <a:buNone/>
              <a:defRPr>
                <a:latin typeface="Space Mono"/>
                <a:ea typeface="Space Mono"/>
                <a:cs typeface="Space Mono"/>
                <a:sym typeface="Space Mono"/>
              </a:defRPr>
            </a:lvl7pPr>
            <a:lvl8pPr lvl="7">
              <a:spcBef>
                <a:spcPts val="0"/>
              </a:spcBef>
              <a:spcAft>
                <a:spcPts val="0"/>
              </a:spcAft>
              <a:buSzPts val="3000"/>
              <a:buFont typeface="Space Mono"/>
              <a:buNone/>
              <a:defRPr>
                <a:latin typeface="Space Mono"/>
                <a:ea typeface="Space Mono"/>
                <a:cs typeface="Space Mono"/>
                <a:sym typeface="Space Mono"/>
              </a:defRPr>
            </a:lvl8pPr>
            <a:lvl9pPr lvl="8">
              <a:spcBef>
                <a:spcPts val="0"/>
              </a:spcBef>
              <a:spcAft>
                <a:spcPts val="0"/>
              </a:spcAft>
              <a:buSzPts val="3000"/>
              <a:buFont typeface="Space Mono"/>
              <a:buNone/>
              <a:defRPr>
                <a:latin typeface="Space Mono"/>
                <a:ea typeface="Space Mono"/>
                <a:cs typeface="Space Mono"/>
                <a:sym typeface="Space Mono"/>
              </a:defRPr>
            </a:lvl9pPr>
          </a:lstStyle>
          <a:p/>
        </p:txBody>
      </p:sp>
      <p:sp>
        <p:nvSpPr>
          <p:cNvPr id="19" name="Google Shape;19;p4"/>
          <p:cNvSpPr txBox="1"/>
          <p:nvPr>
            <p:ph idx="1" type="body"/>
          </p:nvPr>
        </p:nvSpPr>
        <p:spPr>
          <a:xfrm>
            <a:off x="311700" y="744000"/>
            <a:ext cx="8520600" cy="3825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rgbClr val="FFFFFF"/>
              </a:buClr>
              <a:buSzPts val="1800"/>
              <a:buChar char="●"/>
              <a:defRPr>
                <a:solidFill>
                  <a:srgbClr val="FFFFFF"/>
                </a:solidFill>
              </a:defRPr>
            </a:lvl1pPr>
            <a:lvl2pPr indent="-317500" lvl="1" marL="914400">
              <a:spcBef>
                <a:spcPts val="0"/>
              </a:spcBef>
              <a:spcAft>
                <a:spcPts val="0"/>
              </a:spcAft>
              <a:buClr>
                <a:srgbClr val="FFFFFF"/>
              </a:buClr>
              <a:buSzPts val="1400"/>
              <a:buChar char="○"/>
              <a:defRPr>
                <a:solidFill>
                  <a:srgbClr val="FFFFFF"/>
                </a:solidFill>
              </a:defRPr>
            </a:lvl2pPr>
            <a:lvl3pPr indent="-317500" lvl="2" marL="1371600">
              <a:spcBef>
                <a:spcPts val="0"/>
              </a:spcBef>
              <a:spcAft>
                <a:spcPts val="0"/>
              </a:spcAft>
              <a:buClr>
                <a:srgbClr val="FFFFFF"/>
              </a:buClr>
              <a:buSzPts val="1400"/>
              <a:buChar char="■"/>
              <a:defRPr>
                <a:solidFill>
                  <a:srgbClr val="FFFFFF"/>
                </a:solidFill>
              </a:defRPr>
            </a:lvl3pPr>
            <a:lvl4pPr indent="-317500" lvl="3" marL="1828800">
              <a:spcBef>
                <a:spcPts val="0"/>
              </a:spcBef>
              <a:spcAft>
                <a:spcPts val="0"/>
              </a:spcAft>
              <a:buClr>
                <a:srgbClr val="FFFFFF"/>
              </a:buClr>
              <a:buSzPts val="1400"/>
              <a:buChar char="●"/>
              <a:defRPr>
                <a:solidFill>
                  <a:srgbClr val="FFFFFF"/>
                </a:solidFill>
              </a:defRPr>
            </a:lvl4pPr>
            <a:lvl5pPr indent="-317500" lvl="4" marL="2286000">
              <a:spcBef>
                <a:spcPts val="0"/>
              </a:spcBef>
              <a:spcAft>
                <a:spcPts val="0"/>
              </a:spcAft>
              <a:buClr>
                <a:srgbClr val="FFFFFF"/>
              </a:buClr>
              <a:buSzPts val="1400"/>
              <a:buChar char="○"/>
              <a:defRPr>
                <a:solidFill>
                  <a:srgbClr val="FFFFFF"/>
                </a:solidFill>
              </a:defRPr>
            </a:lvl5pPr>
            <a:lvl6pPr indent="-317500" lvl="5" marL="2743200">
              <a:spcBef>
                <a:spcPts val="0"/>
              </a:spcBef>
              <a:spcAft>
                <a:spcPts val="0"/>
              </a:spcAft>
              <a:buClr>
                <a:srgbClr val="FFFFFF"/>
              </a:buClr>
              <a:buSzPts val="1400"/>
              <a:buChar char="■"/>
              <a:defRPr>
                <a:solidFill>
                  <a:srgbClr val="FFFFFF"/>
                </a:solidFill>
              </a:defRPr>
            </a:lvl6pPr>
            <a:lvl7pPr indent="-317500" lvl="6" marL="3200400">
              <a:spcBef>
                <a:spcPts val="0"/>
              </a:spcBef>
              <a:spcAft>
                <a:spcPts val="0"/>
              </a:spcAft>
              <a:buClr>
                <a:srgbClr val="FFFFFF"/>
              </a:buClr>
              <a:buSzPts val="1400"/>
              <a:buChar char="●"/>
              <a:defRPr>
                <a:solidFill>
                  <a:srgbClr val="FFFFFF"/>
                </a:solidFill>
              </a:defRPr>
            </a:lvl7pPr>
            <a:lvl8pPr indent="-317500" lvl="7" marL="3657600">
              <a:spcBef>
                <a:spcPts val="0"/>
              </a:spcBef>
              <a:spcAft>
                <a:spcPts val="0"/>
              </a:spcAft>
              <a:buClr>
                <a:srgbClr val="FFFFFF"/>
              </a:buClr>
              <a:buSzPts val="1400"/>
              <a:buChar char="○"/>
              <a:defRPr>
                <a:solidFill>
                  <a:srgbClr val="FFFFFF"/>
                </a:solidFill>
              </a:defRPr>
            </a:lvl8pPr>
            <a:lvl9pPr indent="-317500" lvl="8" marL="4114800">
              <a:spcBef>
                <a:spcPts val="0"/>
              </a:spcBef>
              <a:spcAft>
                <a:spcPts val="0"/>
              </a:spcAft>
              <a:buClr>
                <a:srgbClr val="FFFFFF"/>
              </a:buClr>
              <a:buSzPts val="1400"/>
              <a:buChar char="■"/>
              <a:defRPr>
                <a:solidFill>
                  <a:srgbClr val="FFFFFF"/>
                </a:solidFill>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12282B"/>
            </a:gs>
            <a:gs pos="100000">
              <a:srgbClr val="16161C"/>
            </a:gs>
          </a:gsLst>
          <a:path path="circle">
            <a:fillToRect b="50%" l="50%" r="50%" t="50%"/>
          </a:path>
          <a:tileRect/>
        </a:gradFill>
      </p:bgPr>
    </p:bg>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Font typeface="Space Mono"/>
              <a:buNone/>
              <a:defRPr>
                <a:latin typeface="Space Mono"/>
                <a:ea typeface="Space Mono"/>
                <a:cs typeface="Space Mono"/>
                <a:sym typeface="Space Mono"/>
              </a:defRPr>
            </a:lvl1pPr>
            <a:lvl2pPr lvl="1">
              <a:spcBef>
                <a:spcPts val="0"/>
              </a:spcBef>
              <a:spcAft>
                <a:spcPts val="0"/>
              </a:spcAft>
              <a:buSzPts val="3000"/>
              <a:buFont typeface="Space Mono"/>
              <a:buNone/>
              <a:defRPr>
                <a:latin typeface="Space Mono"/>
                <a:ea typeface="Space Mono"/>
                <a:cs typeface="Space Mono"/>
                <a:sym typeface="Space Mono"/>
              </a:defRPr>
            </a:lvl2pPr>
            <a:lvl3pPr lvl="2">
              <a:spcBef>
                <a:spcPts val="0"/>
              </a:spcBef>
              <a:spcAft>
                <a:spcPts val="0"/>
              </a:spcAft>
              <a:buSzPts val="3000"/>
              <a:buFont typeface="Space Mono"/>
              <a:buNone/>
              <a:defRPr>
                <a:latin typeface="Space Mono"/>
                <a:ea typeface="Space Mono"/>
                <a:cs typeface="Space Mono"/>
                <a:sym typeface="Space Mono"/>
              </a:defRPr>
            </a:lvl3pPr>
            <a:lvl4pPr lvl="3">
              <a:spcBef>
                <a:spcPts val="0"/>
              </a:spcBef>
              <a:spcAft>
                <a:spcPts val="0"/>
              </a:spcAft>
              <a:buSzPts val="3000"/>
              <a:buFont typeface="Space Mono"/>
              <a:buNone/>
              <a:defRPr>
                <a:latin typeface="Space Mono"/>
                <a:ea typeface="Space Mono"/>
                <a:cs typeface="Space Mono"/>
                <a:sym typeface="Space Mono"/>
              </a:defRPr>
            </a:lvl4pPr>
            <a:lvl5pPr lvl="4">
              <a:spcBef>
                <a:spcPts val="0"/>
              </a:spcBef>
              <a:spcAft>
                <a:spcPts val="0"/>
              </a:spcAft>
              <a:buSzPts val="3000"/>
              <a:buFont typeface="Space Mono"/>
              <a:buNone/>
              <a:defRPr>
                <a:latin typeface="Space Mono"/>
                <a:ea typeface="Space Mono"/>
                <a:cs typeface="Space Mono"/>
                <a:sym typeface="Space Mono"/>
              </a:defRPr>
            </a:lvl5pPr>
            <a:lvl6pPr lvl="5">
              <a:spcBef>
                <a:spcPts val="0"/>
              </a:spcBef>
              <a:spcAft>
                <a:spcPts val="0"/>
              </a:spcAft>
              <a:buSzPts val="3000"/>
              <a:buFont typeface="Space Mono"/>
              <a:buNone/>
              <a:defRPr>
                <a:latin typeface="Space Mono"/>
                <a:ea typeface="Space Mono"/>
                <a:cs typeface="Space Mono"/>
                <a:sym typeface="Space Mono"/>
              </a:defRPr>
            </a:lvl6pPr>
            <a:lvl7pPr lvl="6">
              <a:spcBef>
                <a:spcPts val="0"/>
              </a:spcBef>
              <a:spcAft>
                <a:spcPts val="0"/>
              </a:spcAft>
              <a:buSzPts val="3000"/>
              <a:buFont typeface="Space Mono"/>
              <a:buNone/>
              <a:defRPr>
                <a:latin typeface="Space Mono"/>
                <a:ea typeface="Space Mono"/>
                <a:cs typeface="Space Mono"/>
                <a:sym typeface="Space Mono"/>
              </a:defRPr>
            </a:lvl7pPr>
            <a:lvl8pPr lvl="7">
              <a:spcBef>
                <a:spcPts val="0"/>
              </a:spcBef>
              <a:spcAft>
                <a:spcPts val="0"/>
              </a:spcAft>
              <a:buSzPts val="3000"/>
              <a:buFont typeface="Space Mono"/>
              <a:buNone/>
              <a:defRPr>
                <a:latin typeface="Space Mono"/>
                <a:ea typeface="Space Mono"/>
                <a:cs typeface="Space Mono"/>
                <a:sym typeface="Space Mono"/>
              </a:defRPr>
            </a:lvl8pPr>
            <a:lvl9pPr lvl="8">
              <a:spcBef>
                <a:spcPts val="0"/>
              </a:spcBef>
              <a:spcAft>
                <a:spcPts val="0"/>
              </a:spcAft>
              <a:buSzPts val="3000"/>
              <a:buFont typeface="Space Mono"/>
              <a:buNone/>
              <a:defRPr>
                <a:latin typeface="Space Mono"/>
                <a:ea typeface="Space Mono"/>
                <a:cs typeface="Space Mono"/>
                <a:sym typeface="Space Mono"/>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12282B"/>
            </a:gs>
            <a:gs pos="100000">
              <a:srgbClr val="16161C"/>
            </a:gs>
          </a:gsLst>
          <a:path path="circle">
            <a:fillToRect b="50%" l="50%" r="50%" t="50%"/>
          </a:path>
          <a:tileRect/>
        </a:gra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Font typeface="Space Mono"/>
              <a:buNone/>
              <a:defRPr>
                <a:latin typeface="Space Mono"/>
                <a:ea typeface="Space Mono"/>
                <a:cs typeface="Space Mono"/>
                <a:sym typeface="Space Mono"/>
              </a:defRPr>
            </a:lvl1pPr>
            <a:lvl2pPr lvl="1">
              <a:spcBef>
                <a:spcPts val="0"/>
              </a:spcBef>
              <a:spcAft>
                <a:spcPts val="0"/>
              </a:spcAft>
              <a:buSzPts val="3000"/>
              <a:buFont typeface="Space Mono"/>
              <a:buNone/>
              <a:defRPr>
                <a:latin typeface="Space Mono"/>
                <a:ea typeface="Space Mono"/>
                <a:cs typeface="Space Mono"/>
                <a:sym typeface="Space Mono"/>
              </a:defRPr>
            </a:lvl2pPr>
            <a:lvl3pPr lvl="2">
              <a:spcBef>
                <a:spcPts val="0"/>
              </a:spcBef>
              <a:spcAft>
                <a:spcPts val="0"/>
              </a:spcAft>
              <a:buSzPts val="3000"/>
              <a:buFont typeface="Space Mono"/>
              <a:buNone/>
              <a:defRPr>
                <a:latin typeface="Space Mono"/>
                <a:ea typeface="Space Mono"/>
                <a:cs typeface="Space Mono"/>
                <a:sym typeface="Space Mono"/>
              </a:defRPr>
            </a:lvl3pPr>
            <a:lvl4pPr lvl="3">
              <a:spcBef>
                <a:spcPts val="0"/>
              </a:spcBef>
              <a:spcAft>
                <a:spcPts val="0"/>
              </a:spcAft>
              <a:buSzPts val="3000"/>
              <a:buFont typeface="Space Mono"/>
              <a:buNone/>
              <a:defRPr>
                <a:latin typeface="Space Mono"/>
                <a:ea typeface="Space Mono"/>
                <a:cs typeface="Space Mono"/>
                <a:sym typeface="Space Mono"/>
              </a:defRPr>
            </a:lvl4pPr>
            <a:lvl5pPr lvl="4">
              <a:spcBef>
                <a:spcPts val="0"/>
              </a:spcBef>
              <a:spcAft>
                <a:spcPts val="0"/>
              </a:spcAft>
              <a:buSzPts val="3000"/>
              <a:buFont typeface="Space Mono"/>
              <a:buNone/>
              <a:defRPr>
                <a:latin typeface="Space Mono"/>
                <a:ea typeface="Space Mono"/>
                <a:cs typeface="Space Mono"/>
                <a:sym typeface="Space Mono"/>
              </a:defRPr>
            </a:lvl5pPr>
            <a:lvl6pPr lvl="5">
              <a:spcBef>
                <a:spcPts val="0"/>
              </a:spcBef>
              <a:spcAft>
                <a:spcPts val="0"/>
              </a:spcAft>
              <a:buSzPts val="3000"/>
              <a:buFont typeface="Space Mono"/>
              <a:buNone/>
              <a:defRPr>
                <a:latin typeface="Space Mono"/>
                <a:ea typeface="Space Mono"/>
                <a:cs typeface="Space Mono"/>
                <a:sym typeface="Space Mono"/>
              </a:defRPr>
            </a:lvl6pPr>
            <a:lvl7pPr lvl="6">
              <a:spcBef>
                <a:spcPts val="0"/>
              </a:spcBef>
              <a:spcAft>
                <a:spcPts val="0"/>
              </a:spcAft>
              <a:buSzPts val="3000"/>
              <a:buFont typeface="Space Mono"/>
              <a:buNone/>
              <a:defRPr>
                <a:latin typeface="Space Mono"/>
                <a:ea typeface="Space Mono"/>
                <a:cs typeface="Space Mono"/>
                <a:sym typeface="Space Mono"/>
              </a:defRPr>
            </a:lvl7pPr>
            <a:lvl8pPr lvl="7">
              <a:spcBef>
                <a:spcPts val="0"/>
              </a:spcBef>
              <a:spcAft>
                <a:spcPts val="0"/>
              </a:spcAft>
              <a:buSzPts val="3000"/>
              <a:buFont typeface="Space Mono"/>
              <a:buNone/>
              <a:defRPr>
                <a:latin typeface="Space Mono"/>
                <a:ea typeface="Space Mono"/>
                <a:cs typeface="Space Mono"/>
                <a:sym typeface="Space Mono"/>
              </a:defRPr>
            </a:lvl8pPr>
            <a:lvl9pPr lvl="8">
              <a:spcBef>
                <a:spcPts val="0"/>
              </a:spcBef>
              <a:spcAft>
                <a:spcPts val="0"/>
              </a:spcAft>
              <a:buSzPts val="3000"/>
              <a:buFont typeface="Space Mono"/>
              <a:buNone/>
              <a:defRPr>
                <a:latin typeface="Space Mono"/>
                <a:ea typeface="Space Mono"/>
                <a:cs typeface="Space Mono"/>
                <a:sym typeface="Space Mono"/>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rgbClr val="12282B"/>
            </a:gs>
            <a:gs pos="100000">
              <a:srgbClr val="16161C"/>
            </a:gs>
          </a:gsLst>
          <a:path path="circle">
            <a:fillToRect b="50%" l="50%" r="50%" t="50%"/>
          </a:path>
          <a:tileRect/>
        </a:gradFill>
      </p:bgPr>
    </p:bg>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Font typeface="Space Mono"/>
              <a:buNone/>
              <a:defRPr sz="2400">
                <a:latin typeface="Space Mono"/>
                <a:ea typeface="Space Mono"/>
                <a:cs typeface="Space Mono"/>
                <a:sym typeface="Space Mono"/>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fundera.com/resources/crowdfunding-statistics" TargetMode="External"/><Relationship Id="rId4" Type="http://schemas.openxmlformats.org/officeDocument/2006/relationships/hyperlink" Target="https://www.starton.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43525" y="1194350"/>
            <a:ext cx="8520600" cy="21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fr" sz="4059"/>
              <a:t>Quickstarter</a:t>
            </a:r>
            <a:endParaRPr sz="4059"/>
          </a:p>
          <a:p>
            <a:pPr indent="0" lvl="0" marL="0" rtl="0" algn="ctr">
              <a:spcBef>
                <a:spcPts val="0"/>
              </a:spcBef>
              <a:spcAft>
                <a:spcPts val="0"/>
              </a:spcAft>
              <a:buSzPts val="990"/>
              <a:buNone/>
            </a:pPr>
            <a:r>
              <a:rPr lang="fr" sz="4059"/>
              <a:t>-</a:t>
            </a:r>
            <a:br>
              <a:rPr lang="fr" sz="4059"/>
            </a:br>
            <a:r>
              <a:rPr lang="fr" sz="4059"/>
              <a:t>A Decentralized Crowd-Funding</a:t>
            </a:r>
            <a:endParaRPr sz="4059"/>
          </a:p>
          <a:p>
            <a:pPr indent="0" lvl="0" marL="0" rtl="0" algn="ctr">
              <a:spcBef>
                <a:spcPts val="0"/>
              </a:spcBef>
              <a:spcAft>
                <a:spcPts val="0"/>
              </a:spcAft>
              <a:buSzPts val="990"/>
              <a:buNone/>
            </a:pPr>
            <a:r>
              <a:rPr lang="fr" sz="4059"/>
              <a:t>Protocol</a:t>
            </a:r>
            <a:endParaRPr sz="4059"/>
          </a:p>
        </p:txBody>
      </p:sp>
      <p:sp>
        <p:nvSpPr>
          <p:cNvPr id="57" name="Google Shape;57;p13"/>
          <p:cNvSpPr txBox="1"/>
          <p:nvPr>
            <p:ph idx="1" type="subTitle"/>
          </p:nvPr>
        </p:nvSpPr>
        <p:spPr>
          <a:xfrm>
            <a:off x="3747250" y="3680075"/>
            <a:ext cx="5030100" cy="1141500"/>
          </a:xfrm>
          <a:prstGeom prst="rect">
            <a:avLst/>
          </a:prstGeom>
        </p:spPr>
        <p:txBody>
          <a:bodyPr anchorCtr="0" anchor="t" bIns="91425" lIns="91425" spcFirstLastPara="1" rIns="91425" wrap="square" tIns="91425">
            <a:normAutofit/>
          </a:bodyPr>
          <a:lstStyle/>
          <a:p>
            <a:pPr indent="457200" lvl="0" marL="914400" rtl="0" algn="r">
              <a:lnSpc>
                <a:spcPct val="80000"/>
              </a:lnSpc>
              <a:spcBef>
                <a:spcPts val="0"/>
              </a:spcBef>
              <a:spcAft>
                <a:spcPts val="0"/>
              </a:spcAft>
              <a:buSzPts val="1018"/>
              <a:buNone/>
            </a:pPr>
            <a:r>
              <a:rPr lang="fr" sz="1720">
                <a:solidFill>
                  <a:srgbClr val="FFFFFF"/>
                </a:solidFill>
                <a:latin typeface="Space Mono"/>
                <a:ea typeface="Space Mono"/>
                <a:cs typeface="Space Mono"/>
                <a:sym typeface="Space Mono"/>
              </a:rPr>
              <a:t>by Clément SAUNIER</a:t>
            </a:r>
            <a:endParaRPr sz="1720">
              <a:solidFill>
                <a:srgbClr val="FFFFFF"/>
              </a:solidFill>
              <a:latin typeface="Space Mono"/>
              <a:ea typeface="Space Mono"/>
              <a:cs typeface="Space Mono"/>
              <a:sym typeface="Space Mono"/>
            </a:endParaRPr>
          </a:p>
          <a:p>
            <a:pPr indent="0" lvl="0" marL="0" rtl="0" algn="r">
              <a:lnSpc>
                <a:spcPct val="80000"/>
              </a:lnSpc>
              <a:spcBef>
                <a:spcPts val="0"/>
              </a:spcBef>
              <a:spcAft>
                <a:spcPts val="0"/>
              </a:spcAft>
              <a:buSzPts val="1018"/>
              <a:buNone/>
            </a:pPr>
            <a:r>
              <a:rPr lang="fr" sz="1720">
                <a:solidFill>
                  <a:srgbClr val="FFFFFF"/>
                </a:solidFill>
                <a:latin typeface="Space Mono"/>
                <a:ea typeface="Space Mono"/>
                <a:cs typeface="Space Mono"/>
                <a:sym typeface="Space Mono"/>
              </a:rPr>
              <a:t>                </a:t>
            </a:r>
            <a:r>
              <a:rPr lang="fr" sz="1720">
                <a:solidFill>
                  <a:srgbClr val="FFFFFF"/>
                </a:solidFill>
                <a:latin typeface="Space Mono"/>
                <a:ea typeface="Space Mono"/>
                <a:cs typeface="Space Mono"/>
                <a:sym typeface="Space Mono"/>
              </a:rPr>
              <a:t>Alexandre SCHAFFNER </a:t>
            </a:r>
            <a:endParaRPr sz="1720">
              <a:solidFill>
                <a:srgbClr val="FFFFFF"/>
              </a:solidFill>
              <a:latin typeface="Space Mono"/>
              <a:ea typeface="Space Mono"/>
              <a:cs typeface="Space Mono"/>
              <a:sym typeface="Space Mono"/>
            </a:endParaRPr>
          </a:p>
          <a:p>
            <a:pPr indent="0" lvl="0" marL="0" rtl="0" algn="r">
              <a:lnSpc>
                <a:spcPct val="80000"/>
              </a:lnSpc>
              <a:spcBef>
                <a:spcPts val="0"/>
              </a:spcBef>
              <a:spcAft>
                <a:spcPts val="0"/>
              </a:spcAft>
              <a:buSzPts val="1018"/>
              <a:buNone/>
            </a:pPr>
            <a:r>
              <a:rPr lang="fr" sz="1720">
                <a:solidFill>
                  <a:srgbClr val="FFFFFF"/>
                </a:solidFill>
                <a:latin typeface="Space Mono"/>
                <a:ea typeface="Space Mono"/>
                <a:cs typeface="Space Mono"/>
                <a:sym typeface="Space Mono"/>
              </a:rPr>
              <a:t>                Maxime Noël </a:t>
            </a:r>
            <a:endParaRPr sz="1720">
              <a:solidFill>
                <a:srgbClr val="FFFFFF"/>
              </a:solidFill>
              <a:latin typeface="Space Mono"/>
              <a:ea typeface="Space Mono"/>
              <a:cs typeface="Space Mono"/>
              <a:sym typeface="Space Mono"/>
            </a:endParaRPr>
          </a:p>
          <a:p>
            <a:pPr indent="0" lvl="0" marL="0" rtl="0" algn="r">
              <a:lnSpc>
                <a:spcPct val="80000"/>
              </a:lnSpc>
              <a:spcBef>
                <a:spcPts val="0"/>
              </a:spcBef>
              <a:spcAft>
                <a:spcPts val="0"/>
              </a:spcAft>
              <a:buSzPts val="1018"/>
              <a:buNone/>
            </a:pPr>
            <a:r>
              <a:rPr lang="fr" sz="1720">
                <a:solidFill>
                  <a:srgbClr val="FFFFFF"/>
                </a:solidFill>
                <a:latin typeface="Space Mono"/>
                <a:ea typeface="Space Mono"/>
                <a:cs typeface="Space Mono"/>
                <a:sym typeface="Space Mono"/>
              </a:rPr>
              <a:t>                Mickaël Riess</a:t>
            </a:r>
            <a:endParaRPr sz="1720">
              <a:solidFill>
                <a:srgbClr val="FFFFFF"/>
              </a:solidFill>
              <a:latin typeface="Space Mono"/>
              <a:ea typeface="Space Mono"/>
              <a:cs typeface="Space Mono"/>
              <a:sym typeface="Space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17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Cibles</a:t>
            </a:r>
            <a:endParaRPr/>
          </a:p>
        </p:txBody>
      </p:sp>
      <p:sp>
        <p:nvSpPr>
          <p:cNvPr id="139" name="Google Shape;139;p22"/>
          <p:cNvSpPr txBox="1"/>
          <p:nvPr>
            <p:ph idx="1" type="body"/>
          </p:nvPr>
        </p:nvSpPr>
        <p:spPr>
          <a:xfrm>
            <a:off x="311700" y="744000"/>
            <a:ext cx="8520600" cy="38250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latin typeface="Share Tech Mono"/>
              <a:ea typeface="Share Tech Mono"/>
              <a:cs typeface="Share Tech Mono"/>
              <a:sym typeface="Share Tech Mono"/>
            </a:endParaRPr>
          </a:p>
          <a:p>
            <a:pPr indent="0" lvl="0" marL="457200" rtl="0" algn="l">
              <a:spcBef>
                <a:spcPts val="1200"/>
              </a:spcBef>
              <a:spcAft>
                <a:spcPts val="0"/>
              </a:spcAft>
              <a:buNone/>
            </a:pPr>
            <a:r>
              <a:rPr lang="fr">
                <a:latin typeface="Share Tech Mono"/>
                <a:ea typeface="Share Tech Mono"/>
                <a:cs typeface="Share Tech Mono"/>
                <a:sym typeface="Share Tech Mono"/>
              </a:rPr>
              <a:t>Les 24-35 ans sont plus enclins à participer aux campagnes de crowdfunding</a:t>
            </a:r>
            <a:endParaRPr>
              <a:latin typeface="Share Tech Mono"/>
              <a:ea typeface="Share Tech Mono"/>
              <a:cs typeface="Share Tech Mono"/>
              <a:sym typeface="Share Tech Mono"/>
            </a:endParaRPr>
          </a:p>
          <a:p>
            <a:pPr indent="0" lvl="0" marL="457200" rtl="0" algn="l">
              <a:spcBef>
                <a:spcPts val="1200"/>
              </a:spcBef>
              <a:spcAft>
                <a:spcPts val="0"/>
              </a:spcAft>
              <a:buNone/>
            </a:pPr>
            <a:r>
              <a:rPr lang="fr">
                <a:latin typeface="Share Tech Mono"/>
                <a:ea typeface="Share Tech Mono"/>
                <a:cs typeface="Share Tech Mono"/>
                <a:sym typeface="Share Tech Mono"/>
              </a:rPr>
              <a:t>Les personnes de plus de 45 ans sont moins enclines à supporter des campagnes</a:t>
            </a:r>
            <a:endParaRPr>
              <a:latin typeface="Share Tech Mono"/>
              <a:ea typeface="Share Tech Mono"/>
              <a:cs typeface="Share Tech Mono"/>
              <a:sym typeface="Share Tech Mono"/>
            </a:endParaRPr>
          </a:p>
          <a:p>
            <a:pPr indent="0" lvl="0" marL="457200" rtl="0" algn="l">
              <a:spcBef>
                <a:spcPts val="1200"/>
              </a:spcBef>
              <a:spcAft>
                <a:spcPts val="0"/>
              </a:spcAft>
              <a:buNone/>
            </a:pPr>
            <a:r>
              <a:t/>
            </a:r>
            <a:endParaRPr>
              <a:latin typeface="Share Tech Mono"/>
              <a:ea typeface="Share Tech Mono"/>
              <a:cs typeface="Share Tech Mono"/>
              <a:sym typeface="Share Tech Mono"/>
            </a:endParaRPr>
          </a:p>
          <a:p>
            <a:pPr indent="-342900" lvl="0" marL="914400" rtl="0" algn="l">
              <a:spcBef>
                <a:spcPts val="1200"/>
              </a:spcBef>
              <a:spcAft>
                <a:spcPts val="0"/>
              </a:spcAft>
              <a:buSzPts val="1800"/>
              <a:buFont typeface="Share Tech Mono"/>
              <a:buChar char="➔"/>
            </a:pPr>
            <a:r>
              <a:rPr lang="fr">
                <a:latin typeface="Share Tech Mono"/>
                <a:ea typeface="Share Tech Mono"/>
                <a:cs typeface="Share Tech Mono"/>
                <a:sym typeface="Share Tech Mono"/>
              </a:rPr>
              <a:t>ONG</a:t>
            </a:r>
            <a:endParaRPr>
              <a:latin typeface="Share Tech Mono"/>
              <a:ea typeface="Share Tech Mono"/>
              <a:cs typeface="Share Tech Mono"/>
              <a:sym typeface="Share Tech Mono"/>
            </a:endParaRPr>
          </a:p>
          <a:p>
            <a:pPr indent="-342900" lvl="0" marL="914400" rtl="0" algn="l">
              <a:spcBef>
                <a:spcPts val="0"/>
              </a:spcBef>
              <a:spcAft>
                <a:spcPts val="0"/>
              </a:spcAft>
              <a:buSzPts val="1800"/>
              <a:buFont typeface="Share Tech Mono"/>
              <a:buChar char="➔"/>
            </a:pPr>
            <a:r>
              <a:rPr lang="fr">
                <a:latin typeface="Share Tech Mono"/>
                <a:ea typeface="Share Tech Mono"/>
                <a:cs typeface="Share Tech Mono"/>
                <a:sym typeface="Share Tech Mono"/>
              </a:rPr>
              <a:t>Start-ups</a:t>
            </a:r>
            <a:endParaRPr>
              <a:latin typeface="Share Tech Mono"/>
              <a:ea typeface="Share Tech Mono"/>
              <a:cs typeface="Share Tech Mono"/>
              <a:sym typeface="Share Tech Mono"/>
            </a:endParaRPr>
          </a:p>
          <a:p>
            <a:pPr indent="-342900" lvl="0" marL="914400" rtl="0" algn="l">
              <a:spcBef>
                <a:spcPts val="0"/>
              </a:spcBef>
              <a:spcAft>
                <a:spcPts val="0"/>
              </a:spcAft>
              <a:buSzPts val="1800"/>
              <a:buFont typeface="Share Tech Mono"/>
              <a:buChar char="➔"/>
            </a:pPr>
            <a:r>
              <a:rPr lang="fr">
                <a:latin typeface="Share Tech Mono"/>
                <a:ea typeface="Share Tech Mono"/>
                <a:cs typeface="Share Tech Mono"/>
                <a:sym typeface="Share Tech Mono"/>
              </a:rPr>
              <a:t>Projets particuliers</a:t>
            </a:r>
            <a:endParaRPr>
              <a:latin typeface="Share Tech Mono"/>
              <a:ea typeface="Share Tech Mono"/>
              <a:cs typeface="Share Tech Mono"/>
              <a:sym typeface="Share Tech Mono"/>
            </a:endParaRPr>
          </a:p>
          <a:p>
            <a:pPr indent="-342900" lvl="0" marL="914400" rtl="0" algn="l">
              <a:spcBef>
                <a:spcPts val="0"/>
              </a:spcBef>
              <a:spcAft>
                <a:spcPts val="0"/>
              </a:spcAft>
              <a:buSzPts val="1800"/>
              <a:buFont typeface="Share Tech Mono"/>
              <a:buChar char="➔"/>
            </a:pPr>
            <a:r>
              <a:rPr lang="fr">
                <a:latin typeface="Share Tech Mono"/>
                <a:ea typeface="Share Tech Mono"/>
                <a:cs typeface="Share Tech Mono"/>
                <a:sym typeface="Share Tech Mono"/>
              </a:rPr>
              <a:t>Grandes Causes</a:t>
            </a:r>
            <a:endParaRPr>
              <a:latin typeface="Share Tech Mono"/>
              <a:ea typeface="Share Tech Mono"/>
              <a:cs typeface="Share Tech Mono"/>
              <a:sym typeface="Share Tech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17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Démo et technique</a:t>
            </a:r>
            <a:endParaRPr/>
          </a:p>
        </p:txBody>
      </p:sp>
      <p:sp>
        <p:nvSpPr>
          <p:cNvPr id="145" name="Google Shape;145;p23"/>
          <p:cNvSpPr txBox="1"/>
          <p:nvPr>
            <p:ph idx="1" type="body"/>
          </p:nvPr>
        </p:nvSpPr>
        <p:spPr>
          <a:xfrm>
            <a:off x="311700" y="744000"/>
            <a:ext cx="8520600" cy="382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3"/>
          <p:cNvPicPr preferRelativeResize="0"/>
          <p:nvPr/>
        </p:nvPicPr>
        <p:blipFill>
          <a:blip r:embed="rId3">
            <a:alphaModFix/>
          </a:blip>
          <a:stretch>
            <a:fillRect/>
          </a:stretch>
        </p:blipFill>
        <p:spPr>
          <a:xfrm>
            <a:off x="5677038" y="2297700"/>
            <a:ext cx="2675925" cy="1070375"/>
          </a:xfrm>
          <a:prstGeom prst="rect">
            <a:avLst/>
          </a:prstGeom>
          <a:noFill/>
          <a:ln>
            <a:noFill/>
          </a:ln>
        </p:spPr>
      </p:pic>
      <p:pic>
        <p:nvPicPr>
          <p:cNvPr id="147" name="Google Shape;147;p23"/>
          <p:cNvPicPr preferRelativeResize="0"/>
          <p:nvPr/>
        </p:nvPicPr>
        <p:blipFill>
          <a:blip r:embed="rId4">
            <a:alphaModFix/>
          </a:blip>
          <a:stretch>
            <a:fillRect/>
          </a:stretch>
        </p:blipFill>
        <p:spPr>
          <a:xfrm>
            <a:off x="5860050" y="998851"/>
            <a:ext cx="2309900" cy="952850"/>
          </a:xfrm>
          <a:prstGeom prst="rect">
            <a:avLst/>
          </a:prstGeom>
          <a:noFill/>
          <a:ln>
            <a:noFill/>
          </a:ln>
        </p:spPr>
      </p:pic>
      <p:pic>
        <p:nvPicPr>
          <p:cNvPr id="148" name="Google Shape;148;p23"/>
          <p:cNvPicPr preferRelativeResize="0"/>
          <p:nvPr/>
        </p:nvPicPr>
        <p:blipFill>
          <a:blip r:embed="rId5">
            <a:alphaModFix/>
          </a:blip>
          <a:stretch>
            <a:fillRect/>
          </a:stretch>
        </p:blipFill>
        <p:spPr>
          <a:xfrm>
            <a:off x="5586250" y="3714063"/>
            <a:ext cx="2857500" cy="600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17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Vers l’avenir</a:t>
            </a:r>
            <a:endParaRPr/>
          </a:p>
        </p:txBody>
      </p:sp>
      <p:sp>
        <p:nvSpPr>
          <p:cNvPr id="154" name="Google Shape;154;p24"/>
          <p:cNvSpPr txBox="1"/>
          <p:nvPr>
            <p:ph idx="1" type="body"/>
          </p:nvPr>
        </p:nvSpPr>
        <p:spPr>
          <a:xfrm>
            <a:off x="311700" y="744000"/>
            <a:ext cx="8520600" cy="382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Share Tech Mono"/>
              <a:buChar char="-"/>
            </a:pPr>
            <a:r>
              <a:rPr lang="fr">
                <a:latin typeface="Share Tech Mono"/>
                <a:ea typeface="Share Tech Mono"/>
                <a:cs typeface="Share Tech Mono"/>
                <a:sym typeface="Share Tech Mono"/>
              </a:rPr>
              <a:t>Implémentation de la Phase 2 : sQST et tQST</a:t>
            </a:r>
            <a:endParaRPr>
              <a:latin typeface="Share Tech Mono"/>
              <a:ea typeface="Share Tech Mono"/>
              <a:cs typeface="Share Tech Mono"/>
              <a:sym typeface="Share Tech Mono"/>
            </a:endParaRPr>
          </a:p>
          <a:p>
            <a:pPr indent="-342900" lvl="0" marL="457200" rtl="0" algn="l">
              <a:spcBef>
                <a:spcPts val="0"/>
              </a:spcBef>
              <a:spcAft>
                <a:spcPts val="0"/>
              </a:spcAft>
              <a:buSzPts val="1800"/>
              <a:buFont typeface="Share Tech Mono"/>
              <a:buChar char="-"/>
            </a:pPr>
            <a:r>
              <a:rPr lang="fr">
                <a:latin typeface="Share Tech Mono"/>
                <a:ea typeface="Share Tech Mono"/>
                <a:cs typeface="Share Tech Mono"/>
                <a:sym typeface="Share Tech Mono"/>
              </a:rPr>
              <a:t>Intégration avec certains protocoles DeFi afin de maximiser les rendements de la trésorerie</a:t>
            </a:r>
            <a:endParaRPr>
              <a:latin typeface="Share Tech Mono"/>
              <a:ea typeface="Share Tech Mono"/>
              <a:cs typeface="Share Tech Mono"/>
              <a:sym typeface="Share Tech Mono"/>
            </a:endParaRPr>
          </a:p>
          <a:p>
            <a:pPr indent="-342900" lvl="0" marL="457200" rtl="0" algn="l">
              <a:spcBef>
                <a:spcPts val="0"/>
              </a:spcBef>
              <a:spcAft>
                <a:spcPts val="0"/>
              </a:spcAft>
              <a:buSzPts val="1800"/>
              <a:buFont typeface="Share Tech Mono"/>
              <a:buChar char="-"/>
            </a:pPr>
            <a:r>
              <a:rPr lang="fr">
                <a:latin typeface="Share Tech Mono"/>
                <a:ea typeface="Share Tech Mono"/>
                <a:cs typeface="Share Tech Mono"/>
                <a:sym typeface="Share Tech Mono"/>
              </a:rPr>
              <a:t>Oeuvres caritatives Quickstarter, vers un avenir meilleur pour tous</a:t>
            </a:r>
            <a:endParaRPr>
              <a:latin typeface="Share Tech Mono"/>
              <a:ea typeface="Share Tech Mono"/>
              <a:cs typeface="Share Tech Mono"/>
              <a:sym typeface="Share Tech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17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“Revenue Share” Model</a:t>
            </a:r>
            <a:endParaRPr/>
          </a:p>
        </p:txBody>
      </p:sp>
      <p:sp>
        <p:nvSpPr>
          <p:cNvPr id="160" name="Google Shape;160;p25"/>
          <p:cNvSpPr/>
          <p:nvPr/>
        </p:nvSpPr>
        <p:spPr>
          <a:xfrm>
            <a:off x="2087950" y="3665525"/>
            <a:ext cx="1871400" cy="572700"/>
          </a:xfrm>
          <a:prstGeom prst="roundRect">
            <a:avLst>
              <a:gd fmla="val 16667" name="adj"/>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2294100" y="2275900"/>
            <a:ext cx="1696500" cy="3561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Treasury</a:t>
            </a:r>
            <a:endParaRPr sz="600">
              <a:solidFill>
                <a:srgbClr val="FFFFFF"/>
              </a:solidFill>
              <a:latin typeface="Space Mono"/>
              <a:ea typeface="Space Mono"/>
              <a:cs typeface="Space Mono"/>
              <a:sym typeface="Space Mono"/>
            </a:endParaRPr>
          </a:p>
        </p:txBody>
      </p:sp>
      <p:sp>
        <p:nvSpPr>
          <p:cNvPr id="162" name="Google Shape;162;p25"/>
          <p:cNvSpPr/>
          <p:nvPr/>
        </p:nvSpPr>
        <p:spPr>
          <a:xfrm>
            <a:off x="2178525" y="3762750"/>
            <a:ext cx="1696500" cy="3561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$QST</a:t>
            </a:r>
            <a:endParaRPr sz="600">
              <a:solidFill>
                <a:srgbClr val="FFFFFF"/>
              </a:solidFill>
              <a:latin typeface="Space Mono"/>
              <a:ea typeface="Space Mono"/>
              <a:cs typeface="Space Mono"/>
              <a:sym typeface="Space Mono"/>
            </a:endParaRPr>
          </a:p>
        </p:txBody>
      </p:sp>
      <p:sp>
        <p:nvSpPr>
          <p:cNvPr id="163" name="Google Shape;163;p25"/>
          <p:cNvSpPr txBox="1"/>
          <p:nvPr/>
        </p:nvSpPr>
        <p:spPr>
          <a:xfrm>
            <a:off x="6785750" y="2771138"/>
            <a:ext cx="172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dk1"/>
                </a:solidFill>
                <a:latin typeface="Space Mono"/>
                <a:ea typeface="Space Mono"/>
                <a:cs typeface="Space Mono"/>
                <a:sym typeface="Space Mono"/>
              </a:rPr>
              <a:t>Mint</a:t>
            </a:r>
            <a:endParaRPr>
              <a:solidFill>
                <a:schemeClr val="dk1"/>
              </a:solidFill>
              <a:latin typeface="Space Mono"/>
              <a:ea typeface="Space Mono"/>
              <a:cs typeface="Space Mono"/>
              <a:sym typeface="Space Mono"/>
            </a:endParaRPr>
          </a:p>
        </p:txBody>
      </p:sp>
      <p:cxnSp>
        <p:nvCxnSpPr>
          <p:cNvPr id="164" name="Google Shape;164;p25"/>
          <p:cNvCxnSpPr>
            <a:stCxn id="161" idx="0"/>
            <a:endCxn id="165" idx="2"/>
          </p:cNvCxnSpPr>
          <p:nvPr/>
        </p:nvCxnSpPr>
        <p:spPr>
          <a:xfrm rot="10800000">
            <a:off x="3142350" y="1944400"/>
            <a:ext cx="0" cy="331500"/>
          </a:xfrm>
          <a:prstGeom prst="straightConnector1">
            <a:avLst/>
          </a:prstGeom>
          <a:noFill/>
          <a:ln cap="flat" cmpd="sng" w="19050">
            <a:solidFill>
              <a:schemeClr val="accent3"/>
            </a:solidFill>
            <a:prstDash val="solid"/>
            <a:round/>
            <a:headEnd len="med" w="med" type="none"/>
            <a:tailEnd len="med" w="med" type="none"/>
          </a:ln>
        </p:spPr>
      </p:cxnSp>
      <p:sp>
        <p:nvSpPr>
          <p:cNvPr id="166" name="Google Shape;166;p25"/>
          <p:cNvSpPr/>
          <p:nvPr/>
        </p:nvSpPr>
        <p:spPr>
          <a:xfrm>
            <a:off x="173250" y="2275900"/>
            <a:ext cx="1440300" cy="356100"/>
          </a:xfrm>
          <a:prstGeom prst="roundRect">
            <a:avLst>
              <a:gd fmla="val 16667" name="adj"/>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Fundraising</a:t>
            </a:r>
            <a:endParaRPr sz="600">
              <a:solidFill>
                <a:srgbClr val="FFFFFF"/>
              </a:solidFill>
              <a:latin typeface="Space Mono"/>
              <a:ea typeface="Space Mono"/>
              <a:cs typeface="Space Mono"/>
              <a:sym typeface="Space Mono"/>
            </a:endParaRPr>
          </a:p>
        </p:txBody>
      </p:sp>
      <p:cxnSp>
        <p:nvCxnSpPr>
          <p:cNvPr id="167" name="Google Shape;167;p25"/>
          <p:cNvCxnSpPr>
            <a:stCxn id="166" idx="3"/>
            <a:endCxn id="161" idx="1"/>
          </p:cNvCxnSpPr>
          <p:nvPr/>
        </p:nvCxnSpPr>
        <p:spPr>
          <a:xfrm>
            <a:off x="1613550" y="2453950"/>
            <a:ext cx="680700" cy="0"/>
          </a:xfrm>
          <a:prstGeom prst="straightConnector1">
            <a:avLst/>
          </a:prstGeom>
          <a:noFill/>
          <a:ln cap="flat" cmpd="sng" w="19050">
            <a:solidFill>
              <a:srgbClr val="FFFFFF"/>
            </a:solidFill>
            <a:prstDash val="solid"/>
            <a:round/>
            <a:headEnd len="med" w="med" type="none"/>
            <a:tailEnd len="med" w="med" type="triangle"/>
          </a:ln>
        </p:spPr>
      </p:cxnSp>
      <p:sp>
        <p:nvSpPr>
          <p:cNvPr id="168" name="Google Shape;168;p25"/>
          <p:cNvSpPr/>
          <p:nvPr/>
        </p:nvSpPr>
        <p:spPr>
          <a:xfrm>
            <a:off x="2294100" y="2669775"/>
            <a:ext cx="1696500" cy="2703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solidFill>
                  <a:schemeClr val="accent3"/>
                </a:solidFill>
                <a:latin typeface="Space Mono"/>
                <a:ea typeface="Space Mono"/>
                <a:cs typeface="Space Mono"/>
                <a:sym typeface="Space Mono"/>
              </a:rPr>
              <a:t>Goal: ???? USDC</a:t>
            </a:r>
            <a:endParaRPr sz="300">
              <a:solidFill>
                <a:schemeClr val="accent3"/>
              </a:solidFill>
              <a:latin typeface="Space Mono"/>
              <a:ea typeface="Space Mono"/>
              <a:cs typeface="Space Mono"/>
              <a:sym typeface="Space Mono"/>
            </a:endParaRPr>
          </a:p>
        </p:txBody>
      </p:sp>
      <p:sp>
        <p:nvSpPr>
          <p:cNvPr id="169" name="Google Shape;169;p25"/>
          <p:cNvSpPr/>
          <p:nvPr/>
        </p:nvSpPr>
        <p:spPr>
          <a:xfrm>
            <a:off x="1138449" y="3167650"/>
            <a:ext cx="1440300" cy="2703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solidFill>
                  <a:schemeClr val="accent3"/>
                </a:solidFill>
                <a:latin typeface="Space Mono"/>
                <a:ea typeface="Space Mono"/>
                <a:cs typeface="Space Mono"/>
                <a:sym typeface="Space Mono"/>
              </a:rPr>
              <a:t>Redistribute</a:t>
            </a:r>
            <a:r>
              <a:rPr lang="fr" sz="1100">
                <a:solidFill>
                  <a:schemeClr val="accent3"/>
                </a:solidFill>
                <a:latin typeface="Space Mono"/>
                <a:ea typeface="Space Mono"/>
                <a:cs typeface="Space Mono"/>
                <a:sym typeface="Space Mono"/>
              </a:rPr>
              <a:t>!</a:t>
            </a:r>
            <a:endParaRPr sz="300">
              <a:solidFill>
                <a:schemeClr val="accent3"/>
              </a:solidFill>
              <a:latin typeface="Space Mono"/>
              <a:ea typeface="Space Mono"/>
              <a:cs typeface="Space Mono"/>
              <a:sym typeface="Space Mono"/>
            </a:endParaRPr>
          </a:p>
        </p:txBody>
      </p:sp>
      <p:sp>
        <p:nvSpPr>
          <p:cNvPr id="170" name="Google Shape;170;p25"/>
          <p:cNvSpPr/>
          <p:nvPr/>
        </p:nvSpPr>
        <p:spPr>
          <a:xfrm>
            <a:off x="6695775" y="1260725"/>
            <a:ext cx="1021800" cy="356100"/>
          </a:xfrm>
          <a:prstGeom prst="roundRect">
            <a:avLst>
              <a:gd fmla="val 16667" name="adj"/>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Founder</a:t>
            </a:r>
            <a:endParaRPr sz="600">
              <a:solidFill>
                <a:srgbClr val="FFFFFF"/>
              </a:solidFill>
              <a:latin typeface="Space Mono"/>
              <a:ea typeface="Space Mono"/>
              <a:cs typeface="Space Mono"/>
              <a:sym typeface="Space Mono"/>
            </a:endParaRPr>
          </a:p>
        </p:txBody>
      </p:sp>
      <p:sp>
        <p:nvSpPr>
          <p:cNvPr id="171" name="Google Shape;171;p25"/>
          <p:cNvSpPr/>
          <p:nvPr/>
        </p:nvSpPr>
        <p:spPr>
          <a:xfrm>
            <a:off x="6384975" y="2302875"/>
            <a:ext cx="1648500" cy="3561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Projet DAO</a:t>
            </a:r>
            <a:endParaRPr sz="600">
              <a:solidFill>
                <a:srgbClr val="FFFFFF"/>
              </a:solidFill>
              <a:latin typeface="Space Mono"/>
              <a:ea typeface="Space Mono"/>
              <a:cs typeface="Space Mono"/>
              <a:sym typeface="Space Mono"/>
            </a:endParaRPr>
          </a:p>
        </p:txBody>
      </p:sp>
      <p:cxnSp>
        <p:nvCxnSpPr>
          <p:cNvPr id="172" name="Google Shape;172;p25"/>
          <p:cNvCxnSpPr>
            <a:stCxn id="162" idx="2"/>
            <a:endCxn id="169" idx="3"/>
          </p:cNvCxnSpPr>
          <p:nvPr/>
        </p:nvCxnSpPr>
        <p:spPr>
          <a:xfrm rot="10800000">
            <a:off x="2578875" y="3302850"/>
            <a:ext cx="447900" cy="816000"/>
          </a:xfrm>
          <a:prstGeom prst="straightConnector1">
            <a:avLst/>
          </a:prstGeom>
          <a:noFill/>
          <a:ln cap="flat" cmpd="sng" w="19050">
            <a:solidFill>
              <a:schemeClr val="accent3"/>
            </a:solidFill>
            <a:prstDash val="dot"/>
            <a:round/>
            <a:headEnd len="med" w="med" type="none"/>
            <a:tailEnd len="med" w="med" type="none"/>
          </a:ln>
        </p:spPr>
      </p:cxnSp>
      <p:cxnSp>
        <p:nvCxnSpPr>
          <p:cNvPr id="173" name="Google Shape;173;p25"/>
          <p:cNvCxnSpPr>
            <a:stCxn id="170" idx="2"/>
          </p:cNvCxnSpPr>
          <p:nvPr/>
        </p:nvCxnSpPr>
        <p:spPr>
          <a:xfrm>
            <a:off x="7206675" y="1616825"/>
            <a:ext cx="5100" cy="646200"/>
          </a:xfrm>
          <a:prstGeom prst="straightConnector1">
            <a:avLst/>
          </a:prstGeom>
          <a:noFill/>
          <a:ln cap="flat" cmpd="sng" w="19050">
            <a:solidFill>
              <a:srgbClr val="FFFFFF"/>
            </a:solidFill>
            <a:prstDash val="solid"/>
            <a:round/>
            <a:headEnd len="med" w="med" type="none"/>
            <a:tailEnd len="med" w="med" type="triangle"/>
          </a:ln>
        </p:spPr>
      </p:cxnSp>
      <p:sp>
        <p:nvSpPr>
          <p:cNvPr id="174" name="Google Shape;174;p25"/>
          <p:cNvSpPr txBox="1"/>
          <p:nvPr/>
        </p:nvSpPr>
        <p:spPr>
          <a:xfrm>
            <a:off x="1568950" y="2115250"/>
            <a:ext cx="57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solidFill>
                  <a:srgbClr val="FFFFFF"/>
                </a:solidFill>
                <a:latin typeface="Space Mono"/>
                <a:ea typeface="Space Mono"/>
                <a:cs typeface="Space Mono"/>
                <a:sym typeface="Space Mono"/>
              </a:rPr>
              <a:t>raise</a:t>
            </a:r>
            <a:endParaRPr sz="1000">
              <a:solidFill>
                <a:srgbClr val="FFFFFF"/>
              </a:solidFill>
              <a:latin typeface="Space Mono"/>
              <a:ea typeface="Space Mono"/>
              <a:cs typeface="Space Mono"/>
              <a:sym typeface="Space Mono"/>
            </a:endParaRPr>
          </a:p>
        </p:txBody>
      </p:sp>
      <p:sp>
        <p:nvSpPr>
          <p:cNvPr id="175" name="Google Shape;175;p25"/>
          <p:cNvSpPr txBox="1"/>
          <p:nvPr/>
        </p:nvSpPr>
        <p:spPr>
          <a:xfrm>
            <a:off x="7206675" y="1728988"/>
            <a:ext cx="118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rgbClr val="FFFFFF"/>
                </a:solidFill>
                <a:latin typeface="Space Mono"/>
                <a:ea typeface="Space Mono"/>
                <a:cs typeface="Space Mono"/>
                <a:sym typeface="Space Mono"/>
              </a:rPr>
              <a:t>Successful creation</a:t>
            </a:r>
            <a:endParaRPr sz="900">
              <a:solidFill>
                <a:srgbClr val="FFFFFF"/>
              </a:solidFill>
              <a:latin typeface="Space Mono"/>
              <a:ea typeface="Space Mono"/>
              <a:cs typeface="Space Mono"/>
              <a:sym typeface="Space Mono"/>
            </a:endParaRPr>
          </a:p>
        </p:txBody>
      </p:sp>
      <p:cxnSp>
        <p:nvCxnSpPr>
          <p:cNvPr id="176" name="Google Shape;176;p25"/>
          <p:cNvCxnSpPr/>
          <p:nvPr/>
        </p:nvCxnSpPr>
        <p:spPr>
          <a:xfrm flipH="1">
            <a:off x="1158800" y="3486750"/>
            <a:ext cx="400500" cy="747300"/>
          </a:xfrm>
          <a:prstGeom prst="straightConnector1">
            <a:avLst/>
          </a:prstGeom>
          <a:noFill/>
          <a:ln cap="flat" cmpd="sng" w="19050">
            <a:solidFill>
              <a:schemeClr val="accent3"/>
            </a:solidFill>
            <a:prstDash val="dot"/>
            <a:round/>
            <a:headEnd len="med" w="med" type="none"/>
            <a:tailEnd len="med" w="med" type="triangle"/>
          </a:ln>
        </p:spPr>
      </p:cxnSp>
      <p:sp>
        <p:nvSpPr>
          <p:cNvPr id="177" name="Google Shape;177;p25"/>
          <p:cNvSpPr/>
          <p:nvPr/>
        </p:nvSpPr>
        <p:spPr>
          <a:xfrm>
            <a:off x="69150" y="4261150"/>
            <a:ext cx="1648500" cy="356100"/>
          </a:xfrm>
          <a:prstGeom prst="roundRect">
            <a:avLst>
              <a:gd fmla="val 16667" name="adj"/>
            </a:avLst>
          </a:prstGeom>
          <a:solidFill>
            <a:srgbClr val="BF9000"/>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Investors</a:t>
            </a:r>
            <a:endParaRPr sz="600">
              <a:solidFill>
                <a:srgbClr val="FFFFFF"/>
              </a:solidFill>
              <a:latin typeface="Space Mono"/>
              <a:ea typeface="Space Mono"/>
              <a:cs typeface="Space Mono"/>
              <a:sym typeface="Space Mono"/>
            </a:endParaRPr>
          </a:p>
        </p:txBody>
      </p:sp>
      <p:cxnSp>
        <p:nvCxnSpPr>
          <p:cNvPr id="178" name="Google Shape;178;p25"/>
          <p:cNvCxnSpPr>
            <a:stCxn id="177" idx="0"/>
            <a:endCxn id="166" idx="2"/>
          </p:cNvCxnSpPr>
          <p:nvPr/>
        </p:nvCxnSpPr>
        <p:spPr>
          <a:xfrm rot="10800000">
            <a:off x="893400" y="2632150"/>
            <a:ext cx="0" cy="1629000"/>
          </a:xfrm>
          <a:prstGeom prst="straightConnector1">
            <a:avLst/>
          </a:prstGeom>
          <a:noFill/>
          <a:ln cap="flat" cmpd="sng" w="19050">
            <a:solidFill>
              <a:srgbClr val="FFFFFF"/>
            </a:solidFill>
            <a:prstDash val="solid"/>
            <a:round/>
            <a:headEnd len="med" w="med" type="none"/>
            <a:tailEnd len="med" w="med" type="triangle"/>
          </a:ln>
        </p:spPr>
      </p:cxnSp>
      <p:sp>
        <p:nvSpPr>
          <p:cNvPr id="165" name="Google Shape;165;p25"/>
          <p:cNvSpPr/>
          <p:nvPr/>
        </p:nvSpPr>
        <p:spPr>
          <a:xfrm>
            <a:off x="2294100" y="1588225"/>
            <a:ext cx="1696500" cy="3561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“DAO”</a:t>
            </a:r>
            <a:r>
              <a:rPr lang="fr">
                <a:solidFill>
                  <a:srgbClr val="FFFFFF"/>
                </a:solidFill>
                <a:latin typeface="Space Mono"/>
                <a:ea typeface="Space Mono"/>
                <a:cs typeface="Space Mono"/>
                <a:sym typeface="Space Mono"/>
              </a:rPr>
              <a:t>Treasury</a:t>
            </a:r>
            <a:endParaRPr sz="600">
              <a:solidFill>
                <a:srgbClr val="FFFFFF"/>
              </a:solidFill>
              <a:latin typeface="Space Mono"/>
              <a:ea typeface="Space Mono"/>
              <a:cs typeface="Space Mono"/>
              <a:sym typeface="Space Mono"/>
            </a:endParaRPr>
          </a:p>
          <a:p>
            <a:pPr indent="0" lvl="0" marL="0" rtl="0" algn="ctr">
              <a:spcBef>
                <a:spcPts val="0"/>
              </a:spcBef>
              <a:spcAft>
                <a:spcPts val="0"/>
              </a:spcAft>
              <a:buNone/>
            </a:pPr>
            <a:r>
              <a:t/>
            </a:r>
            <a:endParaRPr sz="600">
              <a:solidFill>
                <a:srgbClr val="FFFFFF"/>
              </a:solidFill>
              <a:latin typeface="Space Mono"/>
              <a:ea typeface="Space Mono"/>
              <a:cs typeface="Space Mono"/>
              <a:sym typeface="Space Mono"/>
            </a:endParaRPr>
          </a:p>
        </p:txBody>
      </p:sp>
      <p:cxnSp>
        <p:nvCxnSpPr>
          <p:cNvPr id="179" name="Google Shape;179;p25"/>
          <p:cNvCxnSpPr/>
          <p:nvPr/>
        </p:nvCxnSpPr>
        <p:spPr>
          <a:xfrm flipH="1" rot="10800000">
            <a:off x="3075275" y="2940075"/>
            <a:ext cx="3000" cy="741600"/>
          </a:xfrm>
          <a:prstGeom prst="straightConnector1">
            <a:avLst/>
          </a:prstGeom>
          <a:noFill/>
          <a:ln cap="flat" cmpd="sng" w="19050">
            <a:solidFill>
              <a:schemeClr val="accent3"/>
            </a:solidFill>
            <a:prstDash val="solid"/>
            <a:round/>
            <a:headEnd len="med" w="med" type="none"/>
            <a:tailEnd len="med" w="med" type="none"/>
          </a:ln>
        </p:spPr>
      </p:cxnSp>
      <p:cxnSp>
        <p:nvCxnSpPr>
          <p:cNvPr id="180" name="Google Shape;180;p25"/>
          <p:cNvCxnSpPr>
            <a:endCxn id="165" idx="0"/>
          </p:cNvCxnSpPr>
          <p:nvPr/>
        </p:nvCxnSpPr>
        <p:spPr>
          <a:xfrm flipH="1">
            <a:off x="3142350" y="1256125"/>
            <a:ext cx="1578900" cy="332100"/>
          </a:xfrm>
          <a:prstGeom prst="straightConnector1">
            <a:avLst/>
          </a:prstGeom>
          <a:noFill/>
          <a:ln cap="flat" cmpd="sng" w="19050">
            <a:solidFill>
              <a:schemeClr val="accent3"/>
            </a:solidFill>
            <a:prstDash val="dot"/>
            <a:round/>
            <a:headEnd len="med" w="med" type="none"/>
            <a:tailEnd len="med" w="med" type="triangle"/>
          </a:ln>
        </p:spPr>
      </p:cxnSp>
      <p:cxnSp>
        <p:nvCxnSpPr>
          <p:cNvPr id="181" name="Google Shape;181;p25"/>
          <p:cNvCxnSpPr/>
          <p:nvPr/>
        </p:nvCxnSpPr>
        <p:spPr>
          <a:xfrm rot="10800000">
            <a:off x="4656225" y="1235863"/>
            <a:ext cx="484800" cy="216600"/>
          </a:xfrm>
          <a:prstGeom prst="straightConnector1">
            <a:avLst/>
          </a:prstGeom>
          <a:noFill/>
          <a:ln cap="flat" cmpd="sng" w="19050">
            <a:solidFill>
              <a:schemeClr val="accent3"/>
            </a:solidFill>
            <a:prstDash val="dot"/>
            <a:round/>
            <a:headEnd len="med" w="med" type="none"/>
            <a:tailEnd len="med" w="med" type="none"/>
          </a:ln>
        </p:spPr>
      </p:cxnSp>
      <p:sp>
        <p:nvSpPr>
          <p:cNvPr id="182" name="Google Shape;182;p25"/>
          <p:cNvSpPr/>
          <p:nvPr/>
        </p:nvSpPr>
        <p:spPr>
          <a:xfrm>
            <a:off x="4623038" y="1452475"/>
            <a:ext cx="1440300" cy="3561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solidFill>
                  <a:schemeClr val="accent3"/>
                </a:solidFill>
                <a:latin typeface="Space Mono"/>
                <a:ea typeface="Space Mono"/>
                <a:cs typeface="Space Mono"/>
                <a:sym typeface="Space Mono"/>
              </a:rPr>
              <a:t>Fixed rate allocation</a:t>
            </a:r>
            <a:endParaRPr sz="300">
              <a:solidFill>
                <a:schemeClr val="accent3"/>
              </a:solidFill>
              <a:latin typeface="Space Mono"/>
              <a:ea typeface="Space Mono"/>
              <a:cs typeface="Space Mono"/>
              <a:sym typeface="Space Mono"/>
            </a:endParaRPr>
          </a:p>
        </p:txBody>
      </p:sp>
      <p:cxnSp>
        <p:nvCxnSpPr>
          <p:cNvPr id="183" name="Google Shape;183;p25"/>
          <p:cNvCxnSpPr>
            <a:endCxn id="182" idx="2"/>
          </p:cNvCxnSpPr>
          <p:nvPr/>
        </p:nvCxnSpPr>
        <p:spPr>
          <a:xfrm rot="10800000">
            <a:off x="5343188" y="1808575"/>
            <a:ext cx="1202400" cy="1345200"/>
          </a:xfrm>
          <a:prstGeom prst="straightConnector1">
            <a:avLst/>
          </a:prstGeom>
          <a:noFill/>
          <a:ln cap="flat" cmpd="sng" w="19050">
            <a:solidFill>
              <a:schemeClr val="accent3"/>
            </a:solidFill>
            <a:prstDash val="dot"/>
            <a:round/>
            <a:headEnd len="med" w="med" type="none"/>
            <a:tailEnd len="med" w="med" type="none"/>
          </a:ln>
        </p:spPr>
      </p:cxnSp>
      <p:cxnSp>
        <p:nvCxnSpPr>
          <p:cNvPr id="184" name="Google Shape;184;p25"/>
          <p:cNvCxnSpPr/>
          <p:nvPr/>
        </p:nvCxnSpPr>
        <p:spPr>
          <a:xfrm flipH="1" rot="10800000">
            <a:off x="7207725" y="2571750"/>
            <a:ext cx="3000" cy="741600"/>
          </a:xfrm>
          <a:prstGeom prst="straightConnector1">
            <a:avLst/>
          </a:prstGeom>
          <a:noFill/>
          <a:ln cap="flat" cmpd="sng" w="19050">
            <a:solidFill>
              <a:schemeClr val="accent3"/>
            </a:solidFill>
            <a:prstDash val="solid"/>
            <a:round/>
            <a:headEnd len="med" w="med" type="none"/>
            <a:tailEnd len="med" w="med" type="none"/>
          </a:ln>
        </p:spPr>
      </p:cxnSp>
      <p:sp>
        <p:nvSpPr>
          <p:cNvPr id="185" name="Google Shape;185;p25"/>
          <p:cNvSpPr txBox="1"/>
          <p:nvPr/>
        </p:nvSpPr>
        <p:spPr>
          <a:xfrm>
            <a:off x="2578750" y="3102688"/>
            <a:ext cx="172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dk1"/>
                </a:solidFill>
                <a:latin typeface="Space Mono"/>
                <a:ea typeface="Space Mono"/>
                <a:cs typeface="Space Mono"/>
                <a:sym typeface="Space Mono"/>
              </a:rPr>
              <a:t>Mint</a:t>
            </a:r>
            <a:endParaRPr>
              <a:solidFill>
                <a:schemeClr val="dk1"/>
              </a:solidFill>
              <a:latin typeface="Space Mono"/>
              <a:ea typeface="Space Mono"/>
              <a:cs typeface="Space Mono"/>
              <a:sym typeface="Space Mono"/>
            </a:endParaRPr>
          </a:p>
        </p:txBody>
      </p:sp>
      <p:sp>
        <p:nvSpPr>
          <p:cNvPr id="186" name="Google Shape;186;p25"/>
          <p:cNvSpPr/>
          <p:nvPr/>
        </p:nvSpPr>
        <p:spPr>
          <a:xfrm>
            <a:off x="6270975" y="3175700"/>
            <a:ext cx="1871400" cy="572700"/>
          </a:xfrm>
          <a:prstGeom prst="roundRect">
            <a:avLst>
              <a:gd fmla="val 16667" name="adj"/>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6358425" y="3283525"/>
            <a:ext cx="1696500" cy="3561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$DAOtoken</a:t>
            </a:r>
            <a:endParaRPr sz="600">
              <a:solidFill>
                <a:srgbClr val="FFFFFF"/>
              </a:solidFill>
              <a:latin typeface="Space Mono"/>
              <a:ea typeface="Space Mono"/>
              <a:cs typeface="Space Mono"/>
              <a:sym typeface="Space Mono"/>
            </a:endParaRPr>
          </a:p>
        </p:txBody>
      </p:sp>
      <p:sp>
        <p:nvSpPr>
          <p:cNvPr id="188" name="Google Shape;188;p25"/>
          <p:cNvSpPr/>
          <p:nvPr/>
        </p:nvSpPr>
        <p:spPr>
          <a:xfrm>
            <a:off x="4191950" y="4234050"/>
            <a:ext cx="1871400" cy="356100"/>
          </a:xfrm>
          <a:prstGeom prst="roundRect">
            <a:avLst>
              <a:gd fmla="val 16667" name="adj"/>
            </a:avLst>
          </a:prstGeom>
          <a:solidFill>
            <a:srgbClr val="9900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InvestorPortal</a:t>
            </a:r>
            <a:endParaRPr sz="600">
              <a:solidFill>
                <a:srgbClr val="FFFFFF"/>
              </a:solidFill>
              <a:latin typeface="Space Mono"/>
              <a:ea typeface="Space Mono"/>
              <a:cs typeface="Space Mono"/>
              <a:sym typeface="Space Mono"/>
            </a:endParaRPr>
          </a:p>
        </p:txBody>
      </p:sp>
      <p:cxnSp>
        <p:nvCxnSpPr>
          <p:cNvPr id="189" name="Google Shape;189;p25"/>
          <p:cNvCxnSpPr>
            <a:endCxn id="188" idx="1"/>
          </p:cNvCxnSpPr>
          <p:nvPr/>
        </p:nvCxnSpPr>
        <p:spPr>
          <a:xfrm flipH="1" rot="10800000">
            <a:off x="1671050" y="4412100"/>
            <a:ext cx="2520900" cy="53700"/>
          </a:xfrm>
          <a:prstGeom prst="straightConnector1">
            <a:avLst/>
          </a:prstGeom>
          <a:noFill/>
          <a:ln cap="flat" cmpd="sng" w="19050">
            <a:solidFill>
              <a:srgbClr val="FFFFFF"/>
            </a:solidFill>
            <a:prstDash val="solid"/>
            <a:round/>
            <a:headEnd len="med" w="med" type="none"/>
            <a:tailEnd len="med" w="med" type="triangle"/>
          </a:ln>
        </p:spPr>
      </p:cxnSp>
      <p:sp>
        <p:nvSpPr>
          <p:cNvPr id="190" name="Google Shape;190;p25"/>
          <p:cNvSpPr txBox="1"/>
          <p:nvPr/>
        </p:nvSpPr>
        <p:spPr>
          <a:xfrm>
            <a:off x="2482475" y="4542200"/>
            <a:ext cx="11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solidFill>
                  <a:srgbClr val="FFFFFF"/>
                </a:solidFill>
                <a:latin typeface="Space Mono"/>
                <a:ea typeface="Space Mono"/>
                <a:cs typeface="Space Mono"/>
                <a:sym typeface="Space Mono"/>
              </a:rPr>
              <a:t>stake QST</a:t>
            </a:r>
            <a:endParaRPr sz="1000">
              <a:solidFill>
                <a:srgbClr val="FFFFFF"/>
              </a:solidFill>
              <a:latin typeface="Space Mono"/>
              <a:ea typeface="Space Mono"/>
              <a:cs typeface="Space Mono"/>
              <a:sym typeface="Space Mono"/>
            </a:endParaRPr>
          </a:p>
        </p:txBody>
      </p:sp>
      <p:cxnSp>
        <p:nvCxnSpPr>
          <p:cNvPr id="191" name="Google Shape;191;p25"/>
          <p:cNvCxnSpPr>
            <a:endCxn id="165" idx="3"/>
          </p:cNvCxnSpPr>
          <p:nvPr/>
        </p:nvCxnSpPr>
        <p:spPr>
          <a:xfrm rot="10800000">
            <a:off x="3990600" y="1766275"/>
            <a:ext cx="1046100" cy="2434500"/>
          </a:xfrm>
          <a:prstGeom prst="straightConnector1">
            <a:avLst/>
          </a:prstGeom>
          <a:noFill/>
          <a:ln cap="flat" cmpd="sng" w="19050">
            <a:solidFill>
              <a:srgbClr val="FFFFFF"/>
            </a:solidFill>
            <a:prstDash val="solid"/>
            <a:round/>
            <a:headEnd len="med" w="med" type="none"/>
            <a:tailEnd len="med" w="med" type="triangle"/>
          </a:ln>
        </p:spPr>
      </p:cxnSp>
      <p:sp>
        <p:nvSpPr>
          <p:cNvPr id="192" name="Google Shape;192;p25"/>
          <p:cNvSpPr txBox="1"/>
          <p:nvPr/>
        </p:nvSpPr>
        <p:spPr>
          <a:xfrm>
            <a:off x="4528760" y="2635575"/>
            <a:ext cx="104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solidFill>
                  <a:srgbClr val="FFFFFF"/>
                </a:solidFill>
                <a:latin typeface="Space Mono"/>
                <a:ea typeface="Space Mono"/>
                <a:cs typeface="Space Mono"/>
                <a:sym typeface="Space Mono"/>
              </a:rPr>
              <a:t>claim share</a:t>
            </a:r>
            <a:endParaRPr sz="1000">
              <a:solidFill>
                <a:srgbClr val="FFFFFF"/>
              </a:solidFill>
              <a:latin typeface="Space Mono"/>
              <a:ea typeface="Space Mono"/>
              <a:cs typeface="Space Mono"/>
              <a:sym typeface="Space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311700" y="17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Remerciements et liens</a:t>
            </a:r>
            <a:endParaRPr/>
          </a:p>
        </p:txBody>
      </p:sp>
      <p:sp>
        <p:nvSpPr>
          <p:cNvPr id="198" name="Google Shape;198;p26"/>
          <p:cNvSpPr txBox="1"/>
          <p:nvPr>
            <p:ph idx="1" type="body"/>
          </p:nvPr>
        </p:nvSpPr>
        <p:spPr>
          <a:xfrm>
            <a:off x="311700" y="744000"/>
            <a:ext cx="8520600" cy="382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Share Tech Mono"/>
              <a:buAutoNum type="arabicPeriod"/>
            </a:pPr>
            <a:r>
              <a:rPr lang="fr">
                <a:latin typeface="Share Tech Mono"/>
                <a:ea typeface="Share Tech Mono"/>
                <a:cs typeface="Share Tech Mono"/>
                <a:sym typeface="Share Tech Mono"/>
              </a:rPr>
              <a:t>Statistiques crowndfunding 2020: </a:t>
            </a:r>
            <a:r>
              <a:rPr lang="fr" u="sng">
                <a:solidFill>
                  <a:schemeClr val="hlink"/>
                </a:solidFill>
                <a:latin typeface="Share Tech Mono"/>
                <a:ea typeface="Share Tech Mono"/>
                <a:cs typeface="Share Tech Mono"/>
                <a:sym typeface="Share Tech Mono"/>
                <a:hlinkClick r:id="rId3"/>
              </a:rPr>
              <a:t>https://www.fundera.com/resources/crowdfunding-statistics</a:t>
            </a:r>
            <a:endParaRPr>
              <a:latin typeface="Share Tech Mono"/>
              <a:ea typeface="Share Tech Mono"/>
              <a:cs typeface="Share Tech Mono"/>
              <a:sym typeface="Share Tech Mono"/>
            </a:endParaRPr>
          </a:p>
          <a:p>
            <a:pPr indent="-342900" lvl="0" marL="457200" rtl="0" algn="l">
              <a:spcBef>
                <a:spcPts val="0"/>
              </a:spcBef>
              <a:spcAft>
                <a:spcPts val="0"/>
              </a:spcAft>
              <a:buSzPts val="1800"/>
              <a:buFont typeface="Share Tech Mono"/>
              <a:buAutoNum type="arabicPeriod"/>
            </a:pPr>
            <a:r>
              <a:rPr lang="fr">
                <a:latin typeface="Share Tech Mono"/>
                <a:ea typeface="Share Tech Mono"/>
                <a:cs typeface="Share Tech Mono"/>
                <a:sym typeface="Share Tech Mono"/>
              </a:rPr>
              <a:t>Starton:</a:t>
            </a:r>
            <a:br>
              <a:rPr lang="fr">
                <a:latin typeface="Share Tech Mono"/>
                <a:ea typeface="Share Tech Mono"/>
                <a:cs typeface="Share Tech Mono"/>
                <a:sym typeface="Share Tech Mono"/>
              </a:rPr>
            </a:br>
            <a:r>
              <a:rPr lang="fr" u="sng">
                <a:solidFill>
                  <a:schemeClr val="hlink"/>
                </a:solidFill>
                <a:latin typeface="Share Tech Mono"/>
                <a:ea typeface="Share Tech Mono"/>
                <a:cs typeface="Share Tech Mono"/>
                <a:sym typeface="Share Tech Mono"/>
                <a:hlinkClick r:id="rId4"/>
              </a:rPr>
              <a:t>https://www.starton.io/</a:t>
            </a:r>
            <a:endParaRPr>
              <a:latin typeface="Share Tech Mono"/>
              <a:ea typeface="Share Tech Mono"/>
              <a:cs typeface="Share Tech Mono"/>
              <a:sym typeface="Share Tech Mono"/>
            </a:endParaRPr>
          </a:p>
          <a:p>
            <a:pPr indent="-342900" lvl="0" marL="457200" rtl="0" algn="l">
              <a:spcBef>
                <a:spcPts val="0"/>
              </a:spcBef>
              <a:spcAft>
                <a:spcPts val="0"/>
              </a:spcAft>
              <a:buSzPts val="1800"/>
              <a:buFont typeface="Share Tech Mono"/>
              <a:buAutoNum type="arabicPeriod"/>
            </a:pPr>
            <a:r>
              <a:t/>
            </a:r>
            <a:endParaRPr>
              <a:latin typeface="Share Tech Mono"/>
              <a:ea typeface="Share Tech Mono"/>
              <a:cs typeface="Share Tech Mono"/>
              <a:sym typeface="Share Tech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7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Contexte</a:t>
            </a:r>
            <a:endParaRPr/>
          </a:p>
        </p:txBody>
      </p:sp>
      <p:sp>
        <p:nvSpPr>
          <p:cNvPr id="63" name="Google Shape;63;p14"/>
          <p:cNvSpPr txBox="1"/>
          <p:nvPr>
            <p:ph idx="1" type="body"/>
          </p:nvPr>
        </p:nvSpPr>
        <p:spPr>
          <a:xfrm>
            <a:off x="311700" y="744000"/>
            <a:ext cx="8520600" cy="382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Share Tech Mono"/>
              <a:ea typeface="Share Tech Mono"/>
              <a:cs typeface="Share Tech Mono"/>
              <a:sym typeface="Share Tech Mono"/>
            </a:endParaRPr>
          </a:p>
          <a:p>
            <a:pPr indent="0" lvl="0" marL="0" rtl="0" algn="l">
              <a:spcBef>
                <a:spcPts val="1200"/>
              </a:spcBef>
              <a:spcAft>
                <a:spcPts val="0"/>
              </a:spcAft>
              <a:buNone/>
            </a:pPr>
            <a:r>
              <a:rPr lang="fr">
                <a:latin typeface="Share Tech Mono"/>
                <a:ea typeface="Share Tech Mono"/>
                <a:cs typeface="Share Tech Mono"/>
                <a:sym typeface="Share Tech Mono"/>
              </a:rPr>
              <a:t>Hackaton</a:t>
            </a:r>
            <a:br>
              <a:rPr lang="fr">
                <a:latin typeface="Share Tech Mono"/>
                <a:ea typeface="Share Tech Mono"/>
                <a:cs typeface="Share Tech Mono"/>
                <a:sym typeface="Share Tech Mono"/>
              </a:rPr>
            </a:br>
            <a:r>
              <a:rPr lang="fr">
                <a:latin typeface="Share Tech Mono"/>
                <a:ea typeface="Share Tech Mono"/>
                <a:cs typeface="Share Tech Mono"/>
                <a:sym typeface="Share Tech Mono"/>
              </a:rPr>
              <a:t>Epitech X PoC X Starton:</a:t>
            </a:r>
            <a:endParaRPr>
              <a:latin typeface="Share Tech Mono"/>
              <a:ea typeface="Share Tech Mono"/>
              <a:cs typeface="Share Tech Mono"/>
              <a:sym typeface="Share Tech Mono"/>
            </a:endParaRPr>
          </a:p>
          <a:p>
            <a:pPr indent="0" lvl="0" marL="0" rtl="0" algn="l">
              <a:spcBef>
                <a:spcPts val="1200"/>
              </a:spcBef>
              <a:spcAft>
                <a:spcPts val="1200"/>
              </a:spcAft>
              <a:buNone/>
            </a:pPr>
            <a:r>
              <a:rPr lang="fr" u="sng">
                <a:latin typeface="Share Tech Mono"/>
                <a:ea typeface="Share Tech Mono"/>
                <a:cs typeface="Share Tech Mono"/>
                <a:sym typeface="Share Tech Mono"/>
              </a:rPr>
              <a:t>From Web 2.0 to Web 3.0</a:t>
            </a:r>
            <a:endParaRPr u="sng">
              <a:latin typeface="Share Tech Mono"/>
              <a:ea typeface="Share Tech Mono"/>
              <a:cs typeface="Share Tech Mono"/>
              <a:sym typeface="Share Tech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7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Notre portée: le crowdfunding</a:t>
            </a:r>
            <a:endParaRPr/>
          </a:p>
        </p:txBody>
      </p:sp>
      <p:pic>
        <p:nvPicPr>
          <p:cNvPr id="69" name="Google Shape;69;p15"/>
          <p:cNvPicPr preferRelativeResize="0"/>
          <p:nvPr/>
        </p:nvPicPr>
        <p:blipFill>
          <a:blip r:embed="rId3">
            <a:alphaModFix/>
          </a:blip>
          <a:stretch>
            <a:fillRect/>
          </a:stretch>
        </p:blipFill>
        <p:spPr>
          <a:xfrm>
            <a:off x="2412925" y="3992709"/>
            <a:ext cx="4318149" cy="475050"/>
          </a:xfrm>
          <a:prstGeom prst="rect">
            <a:avLst/>
          </a:prstGeom>
          <a:noFill/>
          <a:ln>
            <a:noFill/>
          </a:ln>
        </p:spPr>
      </p:pic>
      <p:pic>
        <p:nvPicPr>
          <p:cNvPr id="70" name="Google Shape;70;p15"/>
          <p:cNvPicPr preferRelativeResize="0"/>
          <p:nvPr/>
        </p:nvPicPr>
        <p:blipFill>
          <a:blip r:embed="rId4">
            <a:alphaModFix/>
          </a:blip>
          <a:stretch>
            <a:fillRect/>
          </a:stretch>
        </p:blipFill>
        <p:spPr>
          <a:xfrm>
            <a:off x="2500625" y="3012775"/>
            <a:ext cx="3103974" cy="711350"/>
          </a:xfrm>
          <a:prstGeom prst="rect">
            <a:avLst/>
          </a:prstGeom>
          <a:noFill/>
          <a:ln>
            <a:noFill/>
          </a:ln>
        </p:spPr>
      </p:pic>
      <p:pic>
        <p:nvPicPr>
          <p:cNvPr id="71" name="Google Shape;71;p15"/>
          <p:cNvPicPr preferRelativeResize="0"/>
          <p:nvPr/>
        </p:nvPicPr>
        <p:blipFill>
          <a:blip r:embed="rId5">
            <a:alphaModFix/>
          </a:blip>
          <a:stretch>
            <a:fillRect/>
          </a:stretch>
        </p:blipFill>
        <p:spPr>
          <a:xfrm>
            <a:off x="4911775" y="845250"/>
            <a:ext cx="1731209" cy="1898949"/>
          </a:xfrm>
          <a:prstGeom prst="rect">
            <a:avLst/>
          </a:prstGeom>
          <a:noFill/>
          <a:ln>
            <a:noFill/>
          </a:ln>
        </p:spPr>
      </p:pic>
      <p:pic>
        <p:nvPicPr>
          <p:cNvPr id="72" name="Google Shape;72;p15"/>
          <p:cNvPicPr preferRelativeResize="0"/>
          <p:nvPr/>
        </p:nvPicPr>
        <p:blipFill>
          <a:blip r:embed="rId6">
            <a:alphaModFix/>
          </a:blip>
          <a:stretch>
            <a:fillRect/>
          </a:stretch>
        </p:blipFill>
        <p:spPr>
          <a:xfrm>
            <a:off x="2500624" y="845249"/>
            <a:ext cx="2164323" cy="189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7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Quelques chiffres</a:t>
            </a:r>
            <a:endParaRPr/>
          </a:p>
        </p:txBody>
      </p:sp>
      <p:sp>
        <p:nvSpPr>
          <p:cNvPr id="78" name="Google Shape;78;p16"/>
          <p:cNvSpPr txBox="1"/>
          <p:nvPr>
            <p:ph idx="1" type="body"/>
          </p:nvPr>
        </p:nvSpPr>
        <p:spPr>
          <a:xfrm>
            <a:off x="311700" y="744000"/>
            <a:ext cx="8520600" cy="3825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ctr">
              <a:lnSpc>
                <a:spcPct val="100000"/>
              </a:lnSpc>
              <a:spcBef>
                <a:spcPts val="0"/>
              </a:spcBef>
              <a:spcAft>
                <a:spcPts val="0"/>
              </a:spcAft>
              <a:buNone/>
            </a:pPr>
            <a:r>
              <a:rPr lang="fr" sz="2000">
                <a:latin typeface="Share Tech Mono"/>
                <a:ea typeface="Share Tech Mono"/>
                <a:cs typeface="Share Tech Mono"/>
                <a:sym typeface="Share Tech Mono"/>
              </a:rPr>
              <a:t>$17.2 milliards</a:t>
            </a:r>
            <a:endParaRPr sz="2000">
              <a:latin typeface="Share Tech Mono"/>
              <a:ea typeface="Share Tech Mono"/>
              <a:cs typeface="Share Tech Mono"/>
              <a:sym typeface="Share Tech Mono"/>
            </a:endParaRPr>
          </a:p>
          <a:p>
            <a:pPr indent="0" lvl="0" marL="0" rtl="0" algn="ctr">
              <a:lnSpc>
                <a:spcPct val="100000"/>
              </a:lnSpc>
              <a:spcBef>
                <a:spcPts val="0"/>
              </a:spcBef>
              <a:spcAft>
                <a:spcPts val="0"/>
              </a:spcAft>
              <a:buNone/>
            </a:pPr>
            <a:r>
              <a:t/>
            </a:r>
            <a:endParaRPr sz="2000">
              <a:latin typeface="Share Tech Mono"/>
              <a:ea typeface="Share Tech Mono"/>
              <a:cs typeface="Share Tech Mono"/>
              <a:sym typeface="Share Tech Mono"/>
            </a:endParaRPr>
          </a:p>
          <a:p>
            <a:pPr indent="0" lvl="0" marL="0" rtl="0" algn="ctr">
              <a:lnSpc>
                <a:spcPct val="100000"/>
              </a:lnSpc>
              <a:spcBef>
                <a:spcPts val="0"/>
              </a:spcBef>
              <a:spcAft>
                <a:spcPts val="0"/>
              </a:spcAft>
              <a:buNone/>
            </a:pPr>
            <a:r>
              <a:rPr lang="fr" sz="2000">
                <a:latin typeface="Share Tech Mono"/>
                <a:ea typeface="Share Tech Mono"/>
                <a:cs typeface="Share Tech Mono"/>
                <a:sym typeface="Share Tech Mono"/>
              </a:rPr>
              <a:t>+33.7%</a:t>
            </a:r>
            <a:endParaRPr sz="2000">
              <a:latin typeface="Share Tech Mono"/>
              <a:ea typeface="Share Tech Mono"/>
              <a:cs typeface="Share Tech Mono"/>
              <a:sym typeface="Share Tech Mono"/>
            </a:endParaRPr>
          </a:p>
          <a:p>
            <a:pPr indent="0" lvl="0" marL="0" rtl="0" algn="ctr">
              <a:lnSpc>
                <a:spcPct val="100000"/>
              </a:lnSpc>
              <a:spcBef>
                <a:spcPts val="0"/>
              </a:spcBef>
              <a:spcAft>
                <a:spcPts val="0"/>
              </a:spcAft>
              <a:buNone/>
            </a:pPr>
            <a:r>
              <a:t/>
            </a:r>
            <a:endParaRPr sz="2000">
              <a:latin typeface="Share Tech Mono"/>
              <a:ea typeface="Share Tech Mono"/>
              <a:cs typeface="Share Tech Mono"/>
              <a:sym typeface="Share Tech Mono"/>
            </a:endParaRPr>
          </a:p>
          <a:p>
            <a:pPr indent="0" lvl="0" marL="0" rtl="0" algn="ctr">
              <a:lnSpc>
                <a:spcPct val="100000"/>
              </a:lnSpc>
              <a:spcBef>
                <a:spcPts val="0"/>
              </a:spcBef>
              <a:spcAft>
                <a:spcPts val="0"/>
              </a:spcAft>
              <a:buNone/>
            </a:pPr>
            <a:r>
              <a:rPr lang="fr" sz="2000">
                <a:latin typeface="Share Tech Mono"/>
                <a:ea typeface="Share Tech Mono"/>
                <a:cs typeface="Share Tech Mono"/>
                <a:sym typeface="Share Tech Mono"/>
              </a:rPr>
              <a:t>6,455,080</a:t>
            </a:r>
            <a:endParaRPr sz="2000">
              <a:latin typeface="Share Tech Mono"/>
              <a:ea typeface="Share Tech Mono"/>
              <a:cs typeface="Share Tech Mono"/>
              <a:sym typeface="Share Tech Mono"/>
            </a:endParaRPr>
          </a:p>
          <a:p>
            <a:pPr indent="0" lvl="0" marL="0" rtl="0" algn="ctr">
              <a:lnSpc>
                <a:spcPct val="100000"/>
              </a:lnSpc>
              <a:spcBef>
                <a:spcPts val="0"/>
              </a:spcBef>
              <a:spcAft>
                <a:spcPts val="0"/>
              </a:spcAft>
              <a:buNone/>
            </a:pPr>
            <a:r>
              <a:t/>
            </a:r>
            <a:endParaRPr sz="2000">
              <a:latin typeface="Share Tech Mono"/>
              <a:ea typeface="Share Tech Mono"/>
              <a:cs typeface="Share Tech Mono"/>
              <a:sym typeface="Share Tech Mono"/>
            </a:endParaRPr>
          </a:p>
          <a:p>
            <a:pPr indent="0" lvl="0" marL="0" rtl="0" algn="ctr">
              <a:lnSpc>
                <a:spcPct val="100000"/>
              </a:lnSpc>
              <a:spcBef>
                <a:spcPts val="0"/>
              </a:spcBef>
              <a:spcAft>
                <a:spcPts val="0"/>
              </a:spcAft>
              <a:buNone/>
            </a:pPr>
            <a:r>
              <a:rPr lang="fr" sz="2000">
                <a:latin typeface="Share Tech Mono"/>
                <a:ea typeface="Share Tech Mono"/>
                <a:cs typeface="Share Tech Mono"/>
                <a:sym typeface="Share Tech Mono"/>
              </a:rPr>
              <a:t>$300 milliards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fr" sz="3000">
                <a:solidFill>
                  <a:schemeClr val="accent3"/>
                </a:solidFill>
                <a:latin typeface="Space Mono"/>
                <a:ea typeface="Space Mono"/>
                <a:cs typeface="Space Mono"/>
                <a:sym typeface="Space Mono"/>
              </a:rPr>
              <a:t>Problèmes</a:t>
            </a:r>
            <a:br>
              <a:rPr lang="fr" sz="1800">
                <a:solidFill>
                  <a:srgbClr val="FFFFFF"/>
                </a:solidFill>
                <a:latin typeface="Share Tech Mono"/>
                <a:ea typeface="Share Tech Mono"/>
                <a:cs typeface="Share Tech Mono"/>
                <a:sym typeface="Share Tech Mono"/>
              </a:rPr>
            </a:br>
            <a:endParaRPr sz="1800">
              <a:solidFill>
                <a:srgbClr val="FFFFFF"/>
              </a:solidFill>
              <a:latin typeface="Share Tech Mono"/>
              <a:ea typeface="Share Tech Mono"/>
              <a:cs typeface="Share Tech Mono"/>
              <a:sym typeface="Share Tech Mono"/>
            </a:endParaRPr>
          </a:p>
          <a:p>
            <a:pPr indent="0" lvl="0" marL="0" rtl="0" algn="l">
              <a:spcBef>
                <a:spcPts val="0"/>
              </a:spcBef>
              <a:spcAft>
                <a:spcPts val="0"/>
              </a:spcAft>
              <a:buNone/>
            </a:pPr>
            <a:r>
              <a:rPr lang="fr" sz="1800">
                <a:solidFill>
                  <a:srgbClr val="FFFFFF"/>
                </a:solidFill>
                <a:latin typeface="Share Tech Mono"/>
                <a:ea typeface="Share Tech Mono"/>
                <a:cs typeface="Share Tech Mono"/>
                <a:sym typeface="Share Tech Mono"/>
              </a:rPr>
              <a:t>⚠️ Peu de contreparties</a:t>
            </a:r>
            <a:endParaRPr sz="1800">
              <a:solidFill>
                <a:srgbClr val="FFFFFF"/>
              </a:solidFill>
              <a:latin typeface="Share Tech Mono"/>
              <a:ea typeface="Share Tech Mono"/>
              <a:cs typeface="Share Tech Mono"/>
              <a:sym typeface="Share Tech Mono"/>
            </a:endParaRPr>
          </a:p>
          <a:p>
            <a:pPr indent="0" lvl="0" marL="0" rtl="0" algn="l">
              <a:spcBef>
                <a:spcPts val="1200"/>
              </a:spcBef>
              <a:spcAft>
                <a:spcPts val="0"/>
              </a:spcAft>
              <a:buNone/>
            </a:pPr>
            <a:r>
              <a:rPr lang="fr" sz="1800">
                <a:solidFill>
                  <a:srgbClr val="FFFFFF"/>
                </a:solidFill>
                <a:latin typeface="Share Tech Mono"/>
                <a:ea typeface="Share Tech Mono"/>
                <a:cs typeface="Share Tech Mono"/>
                <a:sym typeface="Share Tech Mono"/>
              </a:rPr>
              <a:t>❌ Repose sur une personne / une organisation centralisée</a:t>
            </a:r>
            <a:endParaRPr sz="1800">
              <a:solidFill>
                <a:srgbClr val="FFFFFF"/>
              </a:solidFill>
              <a:latin typeface="Share Tech Mono"/>
              <a:ea typeface="Share Tech Mono"/>
              <a:cs typeface="Share Tech Mono"/>
              <a:sym typeface="Share Tech Mono"/>
            </a:endParaRPr>
          </a:p>
          <a:p>
            <a:pPr indent="0" lvl="0" marL="0" rtl="0" algn="l">
              <a:spcBef>
                <a:spcPts val="1200"/>
              </a:spcBef>
              <a:spcAft>
                <a:spcPts val="0"/>
              </a:spcAft>
              <a:buNone/>
            </a:pPr>
            <a:r>
              <a:rPr lang="fr" sz="1800">
                <a:solidFill>
                  <a:srgbClr val="FFFFFF"/>
                </a:solidFill>
                <a:latin typeface="Share Tech Mono"/>
                <a:ea typeface="Share Tech Mono"/>
                <a:cs typeface="Share Tech Mono"/>
                <a:sym typeface="Share Tech Mono"/>
              </a:rPr>
              <a:t>❌ Pas de droit de gouvernance sur le projet</a:t>
            </a:r>
            <a:endParaRPr sz="1800">
              <a:solidFill>
                <a:srgbClr val="FFFFFF"/>
              </a:solidFill>
              <a:latin typeface="Share Tech Mono"/>
              <a:ea typeface="Share Tech Mono"/>
              <a:cs typeface="Share Tech Mono"/>
              <a:sym typeface="Share Tech Mono"/>
            </a:endParaRPr>
          </a:p>
          <a:p>
            <a:pPr indent="0" lvl="0" marL="0" rtl="0" algn="l">
              <a:spcBef>
                <a:spcPts val="1200"/>
              </a:spcBef>
              <a:spcAft>
                <a:spcPts val="0"/>
              </a:spcAft>
              <a:buNone/>
            </a:pPr>
            <a:r>
              <a:rPr lang="fr" sz="1800">
                <a:solidFill>
                  <a:srgbClr val="FFFFFF"/>
                </a:solidFill>
                <a:latin typeface="Share Tech Mono"/>
                <a:ea typeface="Share Tech Mono"/>
                <a:cs typeface="Share Tech Mono"/>
                <a:sym typeface="Share Tech Mono"/>
              </a:rPr>
              <a:t>❌ Transparence limitée</a:t>
            </a:r>
            <a:endParaRPr sz="1800">
              <a:solidFill>
                <a:srgbClr val="FFFFFF"/>
              </a:solidFill>
              <a:latin typeface="Share Tech Mono"/>
              <a:ea typeface="Share Tech Mono"/>
              <a:cs typeface="Share Tech Mono"/>
              <a:sym typeface="Share Tech Mono"/>
            </a:endParaRPr>
          </a:p>
          <a:p>
            <a:pPr indent="0" lvl="0" marL="0" rtl="0" algn="l">
              <a:spcBef>
                <a:spcPts val="1200"/>
              </a:spcBef>
              <a:spcAft>
                <a:spcPts val="1200"/>
              </a:spcAft>
              <a:buNone/>
            </a:pPr>
            <a:r>
              <a:rPr lang="fr" sz="1800">
                <a:solidFill>
                  <a:srgbClr val="FFFFFF"/>
                </a:solidFill>
                <a:latin typeface="Share Tech Mono"/>
                <a:ea typeface="Share Tech Mono"/>
                <a:cs typeface="Share Tech Mono"/>
                <a:sym typeface="Share Tech Mono"/>
              </a:rPr>
              <a:t>❌</a:t>
            </a:r>
            <a:r>
              <a:rPr lang="fr" sz="1800">
                <a:solidFill>
                  <a:srgbClr val="FFFFFF"/>
                </a:solidFill>
              </a:rPr>
              <a:t>  </a:t>
            </a:r>
            <a:r>
              <a:rPr lang="fr" sz="1800">
                <a:solidFill>
                  <a:srgbClr val="FFFFFF"/>
                </a:solidFill>
                <a:latin typeface="Share Tech Mono"/>
                <a:ea typeface="Share Tech Mono"/>
                <a:cs typeface="Share Tech Mono"/>
                <a:sym typeface="Share Tech Mono"/>
              </a:rPr>
              <a:t>Besoin de confiance (arnaques, mauvaise gestion…)</a:t>
            </a:r>
            <a:endParaRPr/>
          </a:p>
        </p:txBody>
      </p:sp>
      <p:sp>
        <p:nvSpPr>
          <p:cNvPr id="84" name="Google Shape;84;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fr" sz="2750">
                <a:solidFill>
                  <a:schemeClr val="accent3"/>
                </a:solidFill>
                <a:latin typeface="Space Mono"/>
                <a:ea typeface="Space Mono"/>
                <a:cs typeface="Space Mono"/>
                <a:sym typeface="Space Mono"/>
              </a:rPr>
              <a:t>Solutions</a:t>
            </a:r>
            <a:br>
              <a:rPr lang="fr" sz="2550">
                <a:solidFill>
                  <a:schemeClr val="accent3"/>
                </a:solidFill>
                <a:latin typeface="Space Mono"/>
                <a:ea typeface="Space Mono"/>
                <a:cs typeface="Space Mono"/>
                <a:sym typeface="Space Mono"/>
              </a:rPr>
            </a:br>
            <a:endParaRPr sz="1500">
              <a:solidFill>
                <a:srgbClr val="FFFFFF"/>
              </a:solidFill>
              <a:latin typeface="Share Tech Mono"/>
              <a:ea typeface="Share Tech Mono"/>
              <a:cs typeface="Share Tech Mono"/>
              <a:sym typeface="Share Tech Mono"/>
            </a:endParaRPr>
          </a:p>
          <a:p>
            <a:pPr indent="0" lvl="0" marL="0" rtl="0" algn="l">
              <a:spcBef>
                <a:spcPts val="0"/>
              </a:spcBef>
              <a:spcAft>
                <a:spcPts val="0"/>
              </a:spcAft>
              <a:buNone/>
            </a:pPr>
            <a:r>
              <a:rPr lang="fr" sz="1650">
                <a:solidFill>
                  <a:srgbClr val="FFFFFF"/>
                </a:solidFill>
                <a:latin typeface="Share Tech Mono"/>
                <a:ea typeface="Share Tech Mono"/>
                <a:cs typeface="Share Tech Mono"/>
                <a:sym typeface="Share Tech Mono"/>
              </a:rPr>
              <a:t>✅ Retours sur investissement</a:t>
            </a:r>
            <a:endParaRPr sz="1650">
              <a:solidFill>
                <a:srgbClr val="FFFFFF"/>
              </a:solidFill>
              <a:latin typeface="Share Tech Mono"/>
              <a:ea typeface="Share Tech Mono"/>
              <a:cs typeface="Share Tech Mono"/>
              <a:sym typeface="Share Tech Mono"/>
            </a:endParaRPr>
          </a:p>
          <a:p>
            <a:pPr indent="0" lvl="0" marL="0" rtl="0" algn="l">
              <a:spcBef>
                <a:spcPts val="1200"/>
              </a:spcBef>
              <a:spcAft>
                <a:spcPts val="0"/>
              </a:spcAft>
              <a:buNone/>
            </a:pPr>
            <a:r>
              <a:rPr lang="fr" sz="1650">
                <a:solidFill>
                  <a:srgbClr val="FFFFFF"/>
                </a:solidFill>
                <a:latin typeface="Share Tech Mono"/>
                <a:ea typeface="Share Tech Mono"/>
                <a:cs typeface="Share Tech Mono"/>
                <a:sym typeface="Share Tech Mono"/>
              </a:rPr>
              <a:t>✅ Repose sur un réseau</a:t>
            </a:r>
            <a:endParaRPr sz="1650">
              <a:solidFill>
                <a:srgbClr val="FFFFFF"/>
              </a:solidFill>
              <a:latin typeface="Share Tech Mono"/>
              <a:ea typeface="Share Tech Mono"/>
              <a:cs typeface="Share Tech Mono"/>
              <a:sym typeface="Share Tech Mono"/>
            </a:endParaRPr>
          </a:p>
          <a:p>
            <a:pPr indent="0" lvl="0" marL="0" rtl="0" algn="l">
              <a:spcBef>
                <a:spcPts val="1200"/>
              </a:spcBef>
              <a:spcAft>
                <a:spcPts val="0"/>
              </a:spcAft>
              <a:buNone/>
            </a:pPr>
            <a:r>
              <a:rPr lang="fr" sz="1650">
                <a:solidFill>
                  <a:srgbClr val="FFFFFF"/>
                </a:solidFill>
                <a:latin typeface="Share Tech Mono"/>
                <a:ea typeface="Share Tech Mono"/>
                <a:cs typeface="Share Tech Mono"/>
                <a:sym typeface="Share Tech Mono"/>
              </a:rPr>
              <a:t>✅ Droit de gouvernance</a:t>
            </a:r>
            <a:endParaRPr sz="1650">
              <a:solidFill>
                <a:srgbClr val="FFFFFF"/>
              </a:solidFill>
              <a:latin typeface="Share Tech Mono"/>
              <a:ea typeface="Share Tech Mono"/>
              <a:cs typeface="Share Tech Mono"/>
              <a:sym typeface="Share Tech Mono"/>
            </a:endParaRPr>
          </a:p>
          <a:p>
            <a:pPr indent="0" lvl="0" marL="0" rtl="0" algn="l">
              <a:spcBef>
                <a:spcPts val="1200"/>
              </a:spcBef>
              <a:spcAft>
                <a:spcPts val="0"/>
              </a:spcAft>
              <a:buNone/>
            </a:pPr>
            <a:r>
              <a:rPr lang="fr" sz="1650">
                <a:solidFill>
                  <a:srgbClr val="FFFFFF"/>
                </a:solidFill>
                <a:latin typeface="Share Tech Mono"/>
                <a:ea typeface="Share Tech Mono"/>
                <a:cs typeface="Share Tech Mono"/>
                <a:sym typeface="Share Tech Mono"/>
              </a:rPr>
              <a:t>✅ Transparent par design</a:t>
            </a:r>
            <a:endParaRPr sz="1650">
              <a:solidFill>
                <a:srgbClr val="FFFFFF"/>
              </a:solidFill>
              <a:latin typeface="Share Tech Mono"/>
              <a:ea typeface="Share Tech Mono"/>
              <a:cs typeface="Share Tech Mono"/>
              <a:sym typeface="Share Tech Mono"/>
            </a:endParaRPr>
          </a:p>
          <a:p>
            <a:pPr indent="0" lvl="0" marL="0" rtl="0" algn="l">
              <a:spcBef>
                <a:spcPts val="1200"/>
              </a:spcBef>
              <a:spcAft>
                <a:spcPts val="1200"/>
              </a:spcAft>
              <a:buNone/>
            </a:pPr>
            <a:r>
              <a:rPr lang="fr" sz="1650">
                <a:solidFill>
                  <a:srgbClr val="FFFFFF"/>
                </a:solidFill>
              </a:rPr>
              <a:t>✅  </a:t>
            </a:r>
            <a:r>
              <a:rPr lang="fr" sz="1650">
                <a:solidFill>
                  <a:srgbClr val="FFFFFF"/>
                </a:solidFill>
                <a:latin typeface="Share Tech Mono"/>
                <a:ea typeface="Share Tech Mono"/>
                <a:cs typeface="Share Tech Mono"/>
                <a:sym typeface="Share Tech Mono"/>
              </a:rPr>
              <a:t>Suppression des intermédiaires</a:t>
            </a:r>
            <a:endParaRPr sz="16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7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Nous vous présentons</a:t>
            </a:r>
            <a:endParaRPr/>
          </a:p>
        </p:txBody>
      </p:sp>
      <p:sp>
        <p:nvSpPr>
          <p:cNvPr id="90" name="Google Shape;90;p18"/>
          <p:cNvSpPr txBox="1"/>
          <p:nvPr>
            <p:ph idx="1" type="body"/>
          </p:nvPr>
        </p:nvSpPr>
        <p:spPr>
          <a:xfrm>
            <a:off x="311700" y="744000"/>
            <a:ext cx="8520600" cy="382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7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19"/>
          <p:cNvSpPr txBox="1"/>
          <p:nvPr>
            <p:ph idx="1" type="body"/>
          </p:nvPr>
        </p:nvSpPr>
        <p:spPr>
          <a:xfrm>
            <a:off x="311700" y="744000"/>
            <a:ext cx="8520600" cy="382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0" y="248744"/>
            <a:ext cx="9144001" cy="46460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7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Overview</a:t>
            </a:r>
            <a:endParaRPr/>
          </a:p>
        </p:txBody>
      </p:sp>
      <p:sp>
        <p:nvSpPr>
          <p:cNvPr id="103" name="Google Shape;103;p20"/>
          <p:cNvSpPr txBox="1"/>
          <p:nvPr>
            <p:ph idx="1" type="body"/>
          </p:nvPr>
        </p:nvSpPr>
        <p:spPr>
          <a:xfrm>
            <a:off x="311700" y="744000"/>
            <a:ext cx="8520600" cy="382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Share Tech Mono"/>
              <a:ea typeface="Share Tech Mono"/>
              <a:cs typeface="Share Tech Mono"/>
              <a:sym typeface="Share Tech Mono"/>
            </a:endParaRPr>
          </a:p>
          <a:p>
            <a:pPr indent="-342900" lvl="0" marL="457200" rtl="0" algn="l">
              <a:spcBef>
                <a:spcPts val="1200"/>
              </a:spcBef>
              <a:spcAft>
                <a:spcPts val="0"/>
              </a:spcAft>
              <a:buSzPts val="1800"/>
              <a:buFont typeface="Share Tech Mono"/>
              <a:buChar char="➔"/>
            </a:pPr>
            <a:r>
              <a:rPr lang="fr">
                <a:latin typeface="Share Tech Mono"/>
                <a:ea typeface="Share Tech Mono"/>
                <a:cs typeface="Share Tech Mono"/>
                <a:sym typeface="Share Tech Mono"/>
              </a:rPr>
              <a:t>Lever des fonds pour un projet</a:t>
            </a:r>
            <a:endParaRPr>
              <a:latin typeface="Share Tech Mono"/>
              <a:ea typeface="Share Tech Mono"/>
              <a:cs typeface="Share Tech Mono"/>
              <a:sym typeface="Share Tech Mono"/>
            </a:endParaRPr>
          </a:p>
          <a:p>
            <a:pPr indent="-342900" lvl="0" marL="457200" rtl="0" algn="l">
              <a:spcBef>
                <a:spcPts val="0"/>
              </a:spcBef>
              <a:spcAft>
                <a:spcPts val="0"/>
              </a:spcAft>
              <a:buSzPts val="1800"/>
              <a:buFont typeface="Share Tech Mono"/>
              <a:buChar char="➔"/>
            </a:pPr>
            <a:r>
              <a:rPr lang="fr">
                <a:latin typeface="Share Tech Mono"/>
                <a:ea typeface="Share Tech Mono"/>
                <a:cs typeface="Share Tech Mono"/>
                <a:sym typeface="Share Tech Mono"/>
              </a:rPr>
              <a:t>Lister les projets financés et en cours de financement</a:t>
            </a:r>
            <a:endParaRPr>
              <a:latin typeface="Share Tech Mono"/>
              <a:ea typeface="Share Tech Mono"/>
              <a:cs typeface="Share Tech Mono"/>
              <a:sym typeface="Share Tech Mono"/>
            </a:endParaRPr>
          </a:p>
          <a:p>
            <a:pPr indent="-342900" lvl="0" marL="457200" rtl="0" algn="l">
              <a:spcBef>
                <a:spcPts val="0"/>
              </a:spcBef>
              <a:spcAft>
                <a:spcPts val="0"/>
              </a:spcAft>
              <a:buSzPts val="1800"/>
              <a:buFont typeface="Share Tech Mono"/>
              <a:buChar char="➔"/>
            </a:pPr>
            <a:r>
              <a:rPr lang="fr">
                <a:latin typeface="Share Tech Mono"/>
                <a:ea typeface="Share Tech Mono"/>
                <a:cs typeface="Share Tech Mono"/>
                <a:sym typeface="Share Tech Mono"/>
              </a:rPr>
              <a:t>Financer un projet</a:t>
            </a:r>
            <a:endParaRPr>
              <a:latin typeface="Share Tech Mono"/>
              <a:ea typeface="Share Tech Mono"/>
              <a:cs typeface="Share Tech Mono"/>
              <a:sym typeface="Share Tech Mono"/>
            </a:endParaRPr>
          </a:p>
          <a:p>
            <a:pPr indent="-342900" lvl="0" marL="457200" rtl="0" algn="l">
              <a:spcBef>
                <a:spcPts val="0"/>
              </a:spcBef>
              <a:spcAft>
                <a:spcPts val="0"/>
              </a:spcAft>
              <a:buSzPts val="1800"/>
              <a:buFont typeface="Share Tech Mono"/>
              <a:buChar char="➔"/>
            </a:pPr>
            <a:r>
              <a:rPr lang="fr">
                <a:latin typeface="Share Tech Mono"/>
                <a:ea typeface="Share Tech Mono"/>
                <a:cs typeface="Share Tech Mono"/>
                <a:sym typeface="Share Tech Mono"/>
              </a:rPr>
              <a:t>Participer à la gouvernance d’un projet</a:t>
            </a:r>
            <a:endParaRPr>
              <a:latin typeface="Share Tech Mono"/>
              <a:ea typeface="Share Tech Mono"/>
              <a:cs typeface="Share Tech Mono"/>
              <a:sym typeface="Share Tech Mono"/>
            </a:endParaRPr>
          </a:p>
          <a:p>
            <a:pPr indent="0" lvl="0" marL="0" rtl="0" algn="l">
              <a:spcBef>
                <a:spcPts val="1200"/>
              </a:spcBef>
              <a:spcAft>
                <a:spcPts val="0"/>
              </a:spcAft>
              <a:buNone/>
            </a:pPr>
            <a:r>
              <a:t/>
            </a:r>
            <a:endParaRPr>
              <a:latin typeface="Share Tech Mono"/>
              <a:ea typeface="Share Tech Mono"/>
              <a:cs typeface="Share Tech Mono"/>
              <a:sym typeface="Share Tech Mono"/>
            </a:endParaRPr>
          </a:p>
          <a:p>
            <a:pPr indent="0" lvl="0" marL="0" rtl="0" algn="l">
              <a:spcBef>
                <a:spcPts val="1200"/>
              </a:spcBef>
              <a:spcAft>
                <a:spcPts val="0"/>
              </a:spcAft>
              <a:buNone/>
            </a:pPr>
            <a:r>
              <a:rPr lang="fr">
                <a:latin typeface="Share Tech Mono"/>
                <a:ea typeface="Share Tech Mono"/>
                <a:cs typeface="Share Tech Mono"/>
                <a:sym typeface="Share Tech Mono"/>
              </a:rPr>
              <a:t>Financement de type “tout ou rien”</a:t>
            </a:r>
            <a:endParaRPr>
              <a:latin typeface="Share Tech Mono"/>
              <a:ea typeface="Share Tech Mono"/>
              <a:cs typeface="Share Tech Mono"/>
              <a:sym typeface="Share Tech Mono"/>
            </a:endParaRPr>
          </a:p>
          <a:p>
            <a:pPr indent="0" lvl="0" marL="0" rtl="0" algn="l">
              <a:spcBef>
                <a:spcPts val="1200"/>
              </a:spcBef>
              <a:spcAft>
                <a:spcPts val="1200"/>
              </a:spcAft>
              <a:buNone/>
            </a:pPr>
            <a:r>
              <a:rPr lang="fr">
                <a:latin typeface="Share Tech Mono"/>
                <a:ea typeface="Share Tech Mono"/>
                <a:cs typeface="Share Tech Mono"/>
                <a:sym typeface="Share Tech Mono"/>
              </a:rPr>
              <a:t>Les investisseurs ont un droit de gouvernance sur les fonds.</a:t>
            </a:r>
            <a:endParaRPr>
              <a:latin typeface="Share Tech Mono"/>
              <a:ea typeface="Share Tech Mono"/>
              <a:cs typeface="Share Tech Mono"/>
              <a:sym typeface="Share Tech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7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Solution</a:t>
            </a:r>
            <a:endParaRPr/>
          </a:p>
        </p:txBody>
      </p:sp>
      <p:sp>
        <p:nvSpPr>
          <p:cNvPr id="109" name="Google Shape;109;p21"/>
          <p:cNvSpPr/>
          <p:nvPr/>
        </p:nvSpPr>
        <p:spPr>
          <a:xfrm>
            <a:off x="2203525" y="1467775"/>
            <a:ext cx="1871400" cy="572700"/>
          </a:xfrm>
          <a:prstGeom prst="roundRect">
            <a:avLst>
              <a:gd fmla="val 16667" name="adj"/>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a:off x="2294100" y="2275900"/>
            <a:ext cx="1696500" cy="3561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Projet</a:t>
            </a:r>
            <a:r>
              <a:rPr lang="fr" sz="600">
                <a:solidFill>
                  <a:srgbClr val="FFFFFF"/>
                </a:solidFill>
                <a:latin typeface="Space Mono"/>
                <a:ea typeface="Space Mono"/>
                <a:cs typeface="Space Mono"/>
                <a:sym typeface="Space Mono"/>
              </a:rPr>
              <a:t>#01</a:t>
            </a:r>
            <a:endParaRPr sz="600">
              <a:solidFill>
                <a:srgbClr val="FFFFFF"/>
              </a:solidFill>
              <a:latin typeface="Space Mono"/>
              <a:ea typeface="Space Mono"/>
              <a:cs typeface="Space Mono"/>
              <a:sym typeface="Space Mono"/>
            </a:endParaRPr>
          </a:p>
        </p:txBody>
      </p:sp>
      <p:sp>
        <p:nvSpPr>
          <p:cNvPr id="111" name="Google Shape;111;p21"/>
          <p:cNvSpPr/>
          <p:nvPr/>
        </p:nvSpPr>
        <p:spPr>
          <a:xfrm>
            <a:off x="2294100" y="1565000"/>
            <a:ext cx="1696500" cy="3561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Metadata</a:t>
            </a:r>
            <a:endParaRPr sz="600">
              <a:solidFill>
                <a:srgbClr val="FFFFFF"/>
              </a:solidFill>
              <a:latin typeface="Space Mono"/>
              <a:ea typeface="Space Mono"/>
              <a:cs typeface="Space Mono"/>
              <a:sym typeface="Space Mono"/>
            </a:endParaRPr>
          </a:p>
        </p:txBody>
      </p:sp>
      <p:sp>
        <p:nvSpPr>
          <p:cNvPr id="112" name="Google Shape;112;p21"/>
          <p:cNvSpPr txBox="1"/>
          <p:nvPr/>
        </p:nvSpPr>
        <p:spPr>
          <a:xfrm>
            <a:off x="2263800" y="1088075"/>
            <a:ext cx="172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dk1"/>
                </a:solidFill>
                <a:latin typeface="Space Mono"/>
                <a:ea typeface="Space Mono"/>
                <a:cs typeface="Space Mono"/>
                <a:sym typeface="Space Mono"/>
              </a:rPr>
              <a:t>IPFS</a:t>
            </a:r>
            <a:endParaRPr>
              <a:solidFill>
                <a:schemeClr val="dk1"/>
              </a:solidFill>
              <a:latin typeface="Space Mono"/>
              <a:ea typeface="Space Mono"/>
              <a:cs typeface="Space Mono"/>
              <a:sym typeface="Space Mono"/>
            </a:endParaRPr>
          </a:p>
        </p:txBody>
      </p:sp>
      <p:cxnSp>
        <p:nvCxnSpPr>
          <p:cNvPr id="113" name="Google Shape;113;p21"/>
          <p:cNvCxnSpPr>
            <a:stCxn id="110" idx="0"/>
            <a:endCxn id="111" idx="2"/>
          </p:cNvCxnSpPr>
          <p:nvPr/>
        </p:nvCxnSpPr>
        <p:spPr>
          <a:xfrm rot="10800000">
            <a:off x="3142350" y="1921000"/>
            <a:ext cx="0" cy="354900"/>
          </a:xfrm>
          <a:prstGeom prst="straightConnector1">
            <a:avLst/>
          </a:prstGeom>
          <a:noFill/>
          <a:ln cap="flat" cmpd="sng" w="19050">
            <a:solidFill>
              <a:schemeClr val="accent3"/>
            </a:solidFill>
            <a:prstDash val="solid"/>
            <a:round/>
            <a:headEnd len="med" w="med" type="none"/>
            <a:tailEnd len="med" w="med" type="none"/>
          </a:ln>
        </p:spPr>
      </p:cxnSp>
      <p:sp>
        <p:nvSpPr>
          <p:cNvPr id="114" name="Google Shape;114;p21"/>
          <p:cNvSpPr/>
          <p:nvPr/>
        </p:nvSpPr>
        <p:spPr>
          <a:xfrm>
            <a:off x="414325" y="2275900"/>
            <a:ext cx="1021800" cy="356100"/>
          </a:xfrm>
          <a:prstGeom prst="roundRect">
            <a:avLst>
              <a:gd fmla="val 16667" name="adj"/>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Founder</a:t>
            </a:r>
            <a:endParaRPr sz="600">
              <a:solidFill>
                <a:srgbClr val="FFFFFF"/>
              </a:solidFill>
              <a:latin typeface="Space Mono"/>
              <a:ea typeface="Space Mono"/>
              <a:cs typeface="Space Mono"/>
              <a:sym typeface="Space Mono"/>
            </a:endParaRPr>
          </a:p>
        </p:txBody>
      </p:sp>
      <p:cxnSp>
        <p:nvCxnSpPr>
          <p:cNvPr id="115" name="Google Shape;115;p21"/>
          <p:cNvCxnSpPr>
            <a:stCxn id="114" idx="3"/>
            <a:endCxn id="110" idx="1"/>
          </p:cNvCxnSpPr>
          <p:nvPr/>
        </p:nvCxnSpPr>
        <p:spPr>
          <a:xfrm>
            <a:off x="1436125" y="2453950"/>
            <a:ext cx="858000" cy="0"/>
          </a:xfrm>
          <a:prstGeom prst="straightConnector1">
            <a:avLst/>
          </a:prstGeom>
          <a:noFill/>
          <a:ln cap="flat" cmpd="sng" w="19050">
            <a:solidFill>
              <a:srgbClr val="FFFFFF"/>
            </a:solidFill>
            <a:prstDash val="solid"/>
            <a:round/>
            <a:headEnd len="med" w="med" type="none"/>
            <a:tailEnd len="med" w="med" type="triangle"/>
          </a:ln>
        </p:spPr>
      </p:cxnSp>
      <p:sp>
        <p:nvSpPr>
          <p:cNvPr id="116" name="Google Shape;116;p21"/>
          <p:cNvSpPr/>
          <p:nvPr/>
        </p:nvSpPr>
        <p:spPr>
          <a:xfrm>
            <a:off x="2294100" y="2669775"/>
            <a:ext cx="1696500" cy="2703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solidFill>
                  <a:schemeClr val="accent3"/>
                </a:solidFill>
                <a:latin typeface="Space Mono"/>
                <a:ea typeface="Space Mono"/>
                <a:cs typeface="Space Mono"/>
                <a:sym typeface="Space Mono"/>
              </a:rPr>
              <a:t>Goal: 50 000 USDC</a:t>
            </a:r>
            <a:endParaRPr sz="300">
              <a:solidFill>
                <a:schemeClr val="accent3"/>
              </a:solidFill>
              <a:latin typeface="Space Mono"/>
              <a:ea typeface="Space Mono"/>
              <a:cs typeface="Space Mono"/>
              <a:sym typeface="Space Mono"/>
            </a:endParaRPr>
          </a:p>
        </p:txBody>
      </p:sp>
      <p:sp>
        <p:nvSpPr>
          <p:cNvPr id="117" name="Google Shape;117;p21"/>
          <p:cNvSpPr/>
          <p:nvPr/>
        </p:nvSpPr>
        <p:spPr>
          <a:xfrm>
            <a:off x="5201425" y="2669775"/>
            <a:ext cx="857100" cy="2703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solidFill>
                  <a:schemeClr val="accent3"/>
                </a:solidFill>
                <a:latin typeface="Space Mono"/>
                <a:ea typeface="Space Mono"/>
                <a:cs typeface="Space Mono"/>
                <a:sym typeface="Space Mono"/>
              </a:rPr>
              <a:t>Funded!</a:t>
            </a:r>
            <a:endParaRPr sz="300">
              <a:solidFill>
                <a:schemeClr val="accent3"/>
              </a:solidFill>
              <a:latin typeface="Space Mono"/>
              <a:ea typeface="Space Mono"/>
              <a:cs typeface="Space Mono"/>
              <a:sym typeface="Space Mono"/>
            </a:endParaRPr>
          </a:p>
        </p:txBody>
      </p:sp>
      <p:sp>
        <p:nvSpPr>
          <p:cNvPr id="118" name="Google Shape;118;p21"/>
          <p:cNvSpPr/>
          <p:nvPr/>
        </p:nvSpPr>
        <p:spPr>
          <a:xfrm>
            <a:off x="6695775" y="1260725"/>
            <a:ext cx="1021800" cy="356100"/>
          </a:xfrm>
          <a:prstGeom prst="roundRect">
            <a:avLst>
              <a:gd fmla="val 16667" name="adj"/>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Founder</a:t>
            </a:r>
            <a:endParaRPr sz="600">
              <a:solidFill>
                <a:srgbClr val="FFFFFF"/>
              </a:solidFill>
              <a:latin typeface="Space Mono"/>
              <a:ea typeface="Space Mono"/>
              <a:cs typeface="Space Mono"/>
              <a:sym typeface="Space Mono"/>
            </a:endParaRPr>
          </a:p>
        </p:txBody>
      </p:sp>
      <p:sp>
        <p:nvSpPr>
          <p:cNvPr id="119" name="Google Shape;119;p21"/>
          <p:cNvSpPr/>
          <p:nvPr/>
        </p:nvSpPr>
        <p:spPr>
          <a:xfrm>
            <a:off x="6382425" y="2626875"/>
            <a:ext cx="1648500" cy="3561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Projet DAO</a:t>
            </a:r>
            <a:endParaRPr sz="600">
              <a:solidFill>
                <a:srgbClr val="FFFFFF"/>
              </a:solidFill>
              <a:latin typeface="Space Mono"/>
              <a:ea typeface="Space Mono"/>
              <a:cs typeface="Space Mono"/>
              <a:sym typeface="Space Mono"/>
            </a:endParaRPr>
          </a:p>
        </p:txBody>
      </p:sp>
      <p:cxnSp>
        <p:nvCxnSpPr>
          <p:cNvPr id="120" name="Google Shape;120;p21"/>
          <p:cNvCxnSpPr>
            <a:stCxn id="116" idx="3"/>
            <a:endCxn id="117" idx="1"/>
          </p:cNvCxnSpPr>
          <p:nvPr/>
        </p:nvCxnSpPr>
        <p:spPr>
          <a:xfrm>
            <a:off x="3990600" y="2804925"/>
            <a:ext cx="1210800" cy="0"/>
          </a:xfrm>
          <a:prstGeom prst="straightConnector1">
            <a:avLst/>
          </a:prstGeom>
          <a:noFill/>
          <a:ln cap="flat" cmpd="sng" w="19050">
            <a:solidFill>
              <a:schemeClr val="accent3"/>
            </a:solidFill>
            <a:prstDash val="dot"/>
            <a:round/>
            <a:headEnd len="med" w="med" type="none"/>
            <a:tailEnd len="med" w="med" type="none"/>
          </a:ln>
        </p:spPr>
      </p:cxnSp>
      <p:cxnSp>
        <p:nvCxnSpPr>
          <p:cNvPr id="121" name="Google Shape;121;p21"/>
          <p:cNvCxnSpPr>
            <a:stCxn id="118" idx="2"/>
            <a:endCxn id="119" idx="0"/>
          </p:cNvCxnSpPr>
          <p:nvPr/>
        </p:nvCxnSpPr>
        <p:spPr>
          <a:xfrm>
            <a:off x="7206675" y="1616825"/>
            <a:ext cx="0" cy="1010100"/>
          </a:xfrm>
          <a:prstGeom prst="straightConnector1">
            <a:avLst/>
          </a:prstGeom>
          <a:noFill/>
          <a:ln cap="flat" cmpd="sng" w="19050">
            <a:solidFill>
              <a:srgbClr val="FFFFFF"/>
            </a:solidFill>
            <a:prstDash val="solid"/>
            <a:round/>
            <a:headEnd len="med" w="med" type="none"/>
            <a:tailEnd len="med" w="med" type="triangle"/>
          </a:ln>
        </p:spPr>
      </p:cxnSp>
      <p:sp>
        <p:nvSpPr>
          <p:cNvPr id="122" name="Google Shape;122;p21"/>
          <p:cNvSpPr txBox="1"/>
          <p:nvPr/>
        </p:nvSpPr>
        <p:spPr>
          <a:xfrm>
            <a:off x="1568950" y="2115250"/>
            <a:ext cx="51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solidFill>
                  <a:srgbClr val="FFFFFF"/>
                </a:solidFill>
                <a:latin typeface="Space Mono"/>
                <a:ea typeface="Space Mono"/>
                <a:cs typeface="Space Mono"/>
                <a:sym typeface="Space Mono"/>
              </a:rPr>
              <a:t>mint</a:t>
            </a:r>
            <a:endParaRPr sz="1000">
              <a:solidFill>
                <a:srgbClr val="FFFFFF"/>
              </a:solidFill>
              <a:latin typeface="Space Mono"/>
              <a:ea typeface="Space Mono"/>
              <a:cs typeface="Space Mono"/>
              <a:sym typeface="Space Mono"/>
            </a:endParaRPr>
          </a:p>
        </p:txBody>
      </p:sp>
      <p:sp>
        <p:nvSpPr>
          <p:cNvPr id="123" name="Google Shape;123;p21"/>
          <p:cNvSpPr txBox="1"/>
          <p:nvPr/>
        </p:nvSpPr>
        <p:spPr>
          <a:xfrm>
            <a:off x="7206675" y="1728988"/>
            <a:ext cx="118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rgbClr val="FFFFFF"/>
                </a:solidFill>
                <a:latin typeface="Space Mono"/>
                <a:ea typeface="Space Mono"/>
                <a:cs typeface="Space Mono"/>
                <a:sym typeface="Space Mono"/>
              </a:rPr>
              <a:t>interagit</a:t>
            </a:r>
            <a:r>
              <a:rPr lang="fr" sz="900">
                <a:solidFill>
                  <a:srgbClr val="FFFFFF"/>
                </a:solidFill>
                <a:latin typeface="Space Mono"/>
                <a:ea typeface="Space Mono"/>
                <a:cs typeface="Space Mono"/>
                <a:sym typeface="Space Mono"/>
              </a:rPr>
              <a:t> avec la DAO pour la réalisation du projet</a:t>
            </a:r>
            <a:endParaRPr sz="900">
              <a:solidFill>
                <a:srgbClr val="FFFFFF"/>
              </a:solidFill>
              <a:latin typeface="Space Mono"/>
              <a:ea typeface="Space Mono"/>
              <a:cs typeface="Space Mono"/>
              <a:sym typeface="Space Mono"/>
            </a:endParaRPr>
          </a:p>
        </p:txBody>
      </p:sp>
      <p:cxnSp>
        <p:nvCxnSpPr>
          <p:cNvPr id="124" name="Google Shape;124;p21"/>
          <p:cNvCxnSpPr>
            <a:stCxn id="117" idx="3"/>
            <a:endCxn id="119" idx="1"/>
          </p:cNvCxnSpPr>
          <p:nvPr/>
        </p:nvCxnSpPr>
        <p:spPr>
          <a:xfrm>
            <a:off x="6058525" y="2804925"/>
            <a:ext cx="324000" cy="0"/>
          </a:xfrm>
          <a:prstGeom prst="straightConnector1">
            <a:avLst/>
          </a:prstGeom>
          <a:noFill/>
          <a:ln cap="flat" cmpd="sng" w="19050">
            <a:solidFill>
              <a:schemeClr val="accent3"/>
            </a:solidFill>
            <a:prstDash val="dot"/>
            <a:round/>
            <a:headEnd len="med" w="med" type="none"/>
            <a:tailEnd len="med" w="med" type="triangle"/>
          </a:ln>
        </p:spPr>
      </p:cxnSp>
      <p:sp>
        <p:nvSpPr>
          <p:cNvPr id="125" name="Google Shape;125;p21"/>
          <p:cNvSpPr/>
          <p:nvPr/>
        </p:nvSpPr>
        <p:spPr>
          <a:xfrm>
            <a:off x="6382425" y="4214025"/>
            <a:ext cx="1648500" cy="356100"/>
          </a:xfrm>
          <a:prstGeom prst="roundRect">
            <a:avLst>
              <a:gd fmla="val 16667" name="adj"/>
            </a:avLst>
          </a:prstGeom>
          <a:solidFill>
            <a:srgbClr val="BF9000"/>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Investisseurs</a:t>
            </a:r>
            <a:endParaRPr sz="600">
              <a:solidFill>
                <a:srgbClr val="FFFFFF"/>
              </a:solidFill>
              <a:latin typeface="Space Mono"/>
              <a:ea typeface="Space Mono"/>
              <a:cs typeface="Space Mono"/>
              <a:sym typeface="Space Mono"/>
            </a:endParaRPr>
          </a:p>
        </p:txBody>
      </p:sp>
      <p:cxnSp>
        <p:nvCxnSpPr>
          <p:cNvPr id="126" name="Google Shape;126;p21"/>
          <p:cNvCxnSpPr>
            <a:stCxn id="125" idx="0"/>
          </p:cNvCxnSpPr>
          <p:nvPr/>
        </p:nvCxnSpPr>
        <p:spPr>
          <a:xfrm rot="10800000">
            <a:off x="7206675" y="3413625"/>
            <a:ext cx="0" cy="800400"/>
          </a:xfrm>
          <a:prstGeom prst="straightConnector1">
            <a:avLst/>
          </a:prstGeom>
          <a:noFill/>
          <a:ln cap="flat" cmpd="sng" w="19050">
            <a:solidFill>
              <a:srgbClr val="FFFFFF"/>
            </a:solidFill>
            <a:prstDash val="solid"/>
            <a:round/>
            <a:headEnd len="med" w="med" type="none"/>
            <a:tailEnd len="med" w="med" type="triangle"/>
          </a:ln>
        </p:spPr>
      </p:cxnSp>
      <p:sp>
        <p:nvSpPr>
          <p:cNvPr id="127" name="Google Shape;127;p21"/>
          <p:cNvSpPr/>
          <p:nvPr/>
        </p:nvSpPr>
        <p:spPr>
          <a:xfrm>
            <a:off x="6382425" y="3032638"/>
            <a:ext cx="1648500" cy="3561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solidFill>
                  <a:schemeClr val="accent3"/>
                </a:solidFill>
                <a:latin typeface="Space Mono"/>
                <a:ea typeface="Space Mono"/>
                <a:cs typeface="Space Mono"/>
                <a:sym typeface="Space Mono"/>
              </a:rPr>
              <a:t>Fonds</a:t>
            </a:r>
            <a:r>
              <a:rPr lang="fr" sz="1100">
                <a:solidFill>
                  <a:schemeClr val="accent3"/>
                </a:solidFill>
                <a:latin typeface="Space Mono"/>
                <a:ea typeface="Space Mono"/>
                <a:cs typeface="Space Mono"/>
                <a:sym typeface="Space Mono"/>
              </a:rPr>
              <a:t>: 50 000 USDC</a:t>
            </a:r>
            <a:endParaRPr sz="300">
              <a:solidFill>
                <a:schemeClr val="accent3"/>
              </a:solidFill>
              <a:latin typeface="Space Mono"/>
              <a:ea typeface="Space Mono"/>
              <a:cs typeface="Space Mono"/>
              <a:sym typeface="Space Mono"/>
            </a:endParaRPr>
          </a:p>
        </p:txBody>
      </p:sp>
      <p:sp>
        <p:nvSpPr>
          <p:cNvPr id="128" name="Google Shape;128;p21"/>
          <p:cNvSpPr txBox="1"/>
          <p:nvPr/>
        </p:nvSpPr>
        <p:spPr>
          <a:xfrm>
            <a:off x="7262300" y="3652275"/>
            <a:ext cx="1188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rgbClr val="FFFFFF"/>
                </a:solidFill>
                <a:latin typeface="Space Mono"/>
                <a:ea typeface="Space Mono"/>
                <a:cs typeface="Space Mono"/>
                <a:sym typeface="Space Mono"/>
              </a:rPr>
              <a:t>propose, vote</a:t>
            </a:r>
            <a:endParaRPr sz="900">
              <a:solidFill>
                <a:srgbClr val="FFFFFF"/>
              </a:solidFill>
              <a:latin typeface="Space Mono"/>
              <a:ea typeface="Space Mono"/>
              <a:cs typeface="Space Mono"/>
              <a:sym typeface="Space Mono"/>
            </a:endParaRPr>
          </a:p>
        </p:txBody>
      </p:sp>
      <p:sp>
        <p:nvSpPr>
          <p:cNvPr id="129" name="Google Shape;129;p21"/>
          <p:cNvSpPr/>
          <p:nvPr/>
        </p:nvSpPr>
        <p:spPr>
          <a:xfrm>
            <a:off x="2324800" y="3740475"/>
            <a:ext cx="1648500" cy="356100"/>
          </a:xfrm>
          <a:prstGeom prst="roundRect">
            <a:avLst>
              <a:gd fmla="val 16667" name="adj"/>
            </a:avLst>
          </a:prstGeom>
          <a:solidFill>
            <a:srgbClr val="BF9000"/>
          </a:solidFill>
          <a:ln cap="flat" cmpd="sng" w="9525">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latin typeface="Space Mono"/>
                <a:ea typeface="Space Mono"/>
                <a:cs typeface="Space Mono"/>
                <a:sym typeface="Space Mono"/>
              </a:rPr>
              <a:t>Investisseurs</a:t>
            </a:r>
            <a:endParaRPr sz="600">
              <a:solidFill>
                <a:srgbClr val="FFFFFF"/>
              </a:solidFill>
              <a:latin typeface="Space Mono"/>
              <a:ea typeface="Space Mono"/>
              <a:cs typeface="Space Mono"/>
              <a:sym typeface="Space Mono"/>
            </a:endParaRPr>
          </a:p>
        </p:txBody>
      </p:sp>
      <p:cxnSp>
        <p:nvCxnSpPr>
          <p:cNvPr id="130" name="Google Shape;130;p21"/>
          <p:cNvCxnSpPr/>
          <p:nvPr/>
        </p:nvCxnSpPr>
        <p:spPr>
          <a:xfrm rot="10800000">
            <a:off x="3341675" y="2940075"/>
            <a:ext cx="0" cy="800400"/>
          </a:xfrm>
          <a:prstGeom prst="straightConnector1">
            <a:avLst/>
          </a:prstGeom>
          <a:noFill/>
          <a:ln cap="flat" cmpd="sng" w="19050">
            <a:solidFill>
              <a:srgbClr val="FFFFFF"/>
            </a:solidFill>
            <a:prstDash val="solid"/>
            <a:round/>
            <a:headEnd len="med" w="med" type="none"/>
            <a:tailEnd len="med" w="med" type="triangle"/>
          </a:ln>
        </p:spPr>
      </p:cxnSp>
      <p:sp>
        <p:nvSpPr>
          <p:cNvPr id="131" name="Google Shape;131;p21"/>
          <p:cNvSpPr txBox="1"/>
          <p:nvPr/>
        </p:nvSpPr>
        <p:spPr>
          <a:xfrm>
            <a:off x="3048125" y="3178725"/>
            <a:ext cx="1188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900">
                <a:solidFill>
                  <a:srgbClr val="FFFFFF"/>
                </a:solidFill>
                <a:latin typeface="Space Mono"/>
                <a:ea typeface="Space Mono"/>
                <a:cs typeface="Space Mono"/>
                <a:sym typeface="Space Mono"/>
              </a:rPr>
              <a:t>Investi</a:t>
            </a:r>
            <a:endParaRPr sz="900">
              <a:solidFill>
                <a:srgbClr val="FFFFFF"/>
              </a:solidFill>
              <a:latin typeface="Space Mono"/>
              <a:ea typeface="Space Mono"/>
              <a:cs typeface="Space Mono"/>
              <a:sym typeface="Space Mono"/>
            </a:endParaRPr>
          </a:p>
        </p:txBody>
      </p:sp>
      <p:sp>
        <p:nvSpPr>
          <p:cNvPr id="132" name="Google Shape;132;p21"/>
          <p:cNvSpPr txBox="1"/>
          <p:nvPr/>
        </p:nvSpPr>
        <p:spPr>
          <a:xfrm>
            <a:off x="1895375" y="3040125"/>
            <a:ext cx="1188600" cy="600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900">
                <a:solidFill>
                  <a:srgbClr val="FFFFFF"/>
                </a:solidFill>
                <a:latin typeface="Space Mono"/>
                <a:ea typeface="Space Mono"/>
                <a:cs typeface="Space Mono"/>
                <a:sym typeface="Space Mono"/>
              </a:rPr>
              <a:t>Mint des</a:t>
            </a:r>
            <a:endParaRPr sz="900">
              <a:solidFill>
                <a:srgbClr val="FFFFFF"/>
              </a:solidFill>
              <a:latin typeface="Space Mono"/>
              <a:ea typeface="Space Mono"/>
              <a:cs typeface="Space Mono"/>
              <a:sym typeface="Space Mono"/>
            </a:endParaRPr>
          </a:p>
          <a:p>
            <a:pPr indent="0" lvl="0" marL="0" rtl="0" algn="r">
              <a:spcBef>
                <a:spcPts val="0"/>
              </a:spcBef>
              <a:spcAft>
                <a:spcPts val="0"/>
              </a:spcAft>
              <a:buNone/>
            </a:pPr>
            <a:r>
              <a:rPr lang="fr" sz="900">
                <a:solidFill>
                  <a:srgbClr val="FFFFFF"/>
                </a:solidFill>
                <a:latin typeface="Space Mono"/>
                <a:ea typeface="Space Mono"/>
                <a:cs typeface="Space Mono"/>
                <a:sym typeface="Space Mono"/>
              </a:rPr>
              <a:t>tokens de gouvernance</a:t>
            </a:r>
            <a:endParaRPr sz="900">
              <a:solidFill>
                <a:srgbClr val="FFFFFF"/>
              </a:solidFill>
              <a:latin typeface="Space Mono"/>
              <a:ea typeface="Space Mono"/>
              <a:cs typeface="Space Mono"/>
              <a:sym typeface="Space Mono"/>
            </a:endParaRPr>
          </a:p>
        </p:txBody>
      </p:sp>
      <p:cxnSp>
        <p:nvCxnSpPr>
          <p:cNvPr id="133" name="Google Shape;133;p21"/>
          <p:cNvCxnSpPr/>
          <p:nvPr/>
        </p:nvCxnSpPr>
        <p:spPr>
          <a:xfrm>
            <a:off x="3077363" y="2940075"/>
            <a:ext cx="6600" cy="800400"/>
          </a:xfrm>
          <a:prstGeom prst="straightConnector1">
            <a:avLst/>
          </a:prstGeom>
          <a:noFill/>
          <a:ln cap="flat" cmpd="sng" w="19050">
            <a:solidFill>
              <a:srgbClr val="FFFFFF"/>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EC1F7"/>
      </a:dk1>
      <a:lt1>
        <a:srgbClr val="16161C"/>
      </a:lt1>
      <a:dk2>
        <a:srgbClr val="666666"/>
      </a:dk2>
      <a:lt2>
        <a:srgbClr val="D9D9D9"/>
      </a:lt2>
      <a:accent1>
        <a:srgbClr val="455A64"/>
      </a:accent1>
      <a:accent2>
        <a:srgbClr val="607D8B"/>
      </a:accent2>
      <a:accent3>
        <a:srgbClr val="008770"/>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