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pace Mon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Share Tech Mono"/>
      <p:regular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regular.fntdata"/><Relationship Id="rId22" Type="http://schemas.openxmlformats.org/officeDocument/2006/relationships/font" Target="fonts/SpaceMono-italic.fntdata"/><Relationship Id="rId21" Type="http://schemas.openxmlformats.org/officeDocument/2006/relationships/font" Target="fonts/SpaceMon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Space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ShareTechMon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3min pour pitcher, 2min pour une démo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9abfe50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9abfe50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</a:t>
            </a:r>
            <a:r>
              <a:rPr lang="fr"/>
              <a:t>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9abfe50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9abfe50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eec0c1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eec0c1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9eec0c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9eec0c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9abfe50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9abfe50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9abfe50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9abfe50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ce Hackathon avec le sujet web2 to web3 on a choisi de porter les valeurs du crowd-funding dans le champs des possibles du web3 car on s’est aperçu qu’ils avait quelques problèles.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NEXT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c2b4c8f78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c2b4c8f78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c2b4c8f78_3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c2b4c8f78_3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$17.2 milliards: Nombre de dollars générés annuellement par crowdfunding en Amérique du Nord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+33.7%: Croissance des fonds levés en 2020 par rapport à 2019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6,455,080: Nombre de campagnes de crowdfunding à travers le monde en 2020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hare Tech Mono"/>
              <a:buChar char="●"/>
            </a:pPr>
            <a:r>
              <a:rPr lang="fr" sz="18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$300 milliards: Estimation du poids du marché du crowdfunding d’ici 2030</a:t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c2b4c8f78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c2b4c8f78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c2b4c8f78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c2b4c8f78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2b4c8f78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2b4c8f78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c2b4c8f7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c2b4c8f7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hare Tech Mono"/>
              <a:buChar char="-"/>
            </a:pPr>
            <a:r>
              <a:rPr lang="fr"/>
              <a:t>Les campagnes "tout ou rien" financées intégralement deux fois plus souvent que les campagnes "classiques”.</a:t>
            </a:r>
            <a:br>
              <a:rPr lang="fr"/>
            </a:br>
            <a:r>
              <a:rPr lang="fr"/>
              <a:t>Team-driven crowdfunding campaigns raise 38% more than solo campaigns.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e57527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e57527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310125" y="3349538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43525" y="11943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Font typeface="Space Mono"/>
              <a:buNone/>
              <a:defRPr sz="54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43525" y="42225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 Mono"/>
              <a:buNone/>
              <a:defRPr sz="24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12282B"/>
            </a:gs>
            <a:gs pos="100000">
              <a:srgbClr val="16161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Mono"/>
              <a:buNone/>
              <a:defRPr sz="2400"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undera.com/resources/crowdfunding-statistics" TargetMode="External"/><Relationship Id="rId4" Type="http://schemas.openxmlformats.org/officeDocument/2006/relationships/hyperlink" Target="https://www.starton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43525" y="1194350"/>
            <a:ext cx="8520600" cy="21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59"/>
              <a:t>Quickstarter</a:t>
            </a:r>
            <a:endParaRPr sz="40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59"/>
              <a:t>-</a:t>
            </a:r>
            <a:br>
              <a:rPr lang="fr" sz="4059"/>
            </a:br>
            <a:r>
              <a:rPr lang="fr" sz="4059"/>
              <a:t>A Decentralized Crowd-Funding</a:t>
            </a:r>
            <a:endParaRPr sz="40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59"/>
              <a:t>Protocol</a:t>
            </a:r>
            <a:endParaRPr sz="4059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747250" y="3680075"/>
            <a:ext cx="50301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by Clément SAUNIER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           </a:t>
            </a: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Alexandre SCHAFFNER 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           Maxime Noël 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72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           Mickaël Riess</a:t>
            </a:r>
            <a:endParaRPr sz="172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Cibles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Les 24-35 ans sont plus enclins à participer aux campagnes de crowdfunding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Les personnes de plus de 45 ans sont moins enclins à supporter des campagnes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ONG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Start-ups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Projets particuliers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Grandes Causes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 et technique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38" y="2297700"/>
            <a:ext cx="2675925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050" y="998851"/>
            <a:ext cx="2309900" cy="9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6250" y="3714063"/>
            <a:ext cx="28575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 l’avenir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-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Implémentation de la Phase 2 : sQST et tQST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-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Intégration avec certains protocoles DeFi afin de maximiser les rendements de la trésorerie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-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Oeuvres caritatives Quickstarter, vers un avenir meilleur pour tous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“Revenue Share” Model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087950" y="3665525"/>
            <a:ext cx="1871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294100" y="227590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Treasury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178525" y="376275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$QST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785750" y="2771138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Mint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64" name="Google Shape;164;p25"/>
          <p:cNvCxnSpPr>
            <a:stCxn id="161" idx="0"/>
            <a:endCxn id="165" idx="2"/>
          </p:cNvCxnSpPr>
          <p:nvPr/>
        </p:nvCxnSpPr>
        <p:spPr>
          <a:xfrm rot="10800000">
            <a:off x="3142350" y="1944400"/>
            <a:ext cx="0" cy="331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173250" y="2275900"/>
            <a:ext cx="14403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Fundraising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67" name="Google Shape;167;p25"/>
          <p:cNvCxnSpPr>
            <a:stCxn id="166" idx="3"/>
            <a:endCxn id="161" idx="1"/>
          </p:cNvCxnSpPr>
          <p:nvPr/>
        </p:nvCxnSpPr>
        <p:spPr>
          <a:xfrm>
            <a:off x="1613550" y="2453950"/>
            <a:ext cx="680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5"/>
          <p:cNvSpPr/>
          <p:nvPr/>
        </p:nvSpPr>
        <p:spPr>
          <a:xfrm>
            <a:off x="2294100" y="2669775"/>
            <a:ext cx="16965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Goal: ???? USDC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138449" y="3167650"/>
            <a:ext cx="14403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Redistribute</a:t>
            </a: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!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695775" y="1260725"/>
            <a:ext cx="10218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Founder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384975" y="2302875"/>
            <a:ext cx="1648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Projet DAO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2" name="Google Shape;172;p25"/>
          <p:cNvCxnSpPr>
            <a:stCxn id="162" idx="2"/>
            <a:endCxn id="169" idx="3"/>
          </p:cNvCxnSpPr>
          <p:nvPr/>
        </p:nvCxnSpPr>
        <p:spPr>
          <a:xfrm rot="10800000">
            <a:off x="2578875" y="3302850"/>
            <a:ext cx="447900" cy="816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5"/>
          <p:cNvCxnSpPr>
            <a:stCxn id="170" idx="2"/>
          </p:cNvCxnSpPr>
          <p:nvPr/>
        </p:nvCxnSpPr>
        <p:spPr>
          <a:xfrm>
            <a:off x="7206675" y="1616825"/>
            <a:ext cx="5100" cy="646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 txBox="1"/>
          <p:nvPr/>
        </p:nvSpPr>
        <p:spPr>
          <a:xfrm>
            <a:off x="1568950" y="2115250"/>
            <a:ext cx="5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raise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7206675" y="1728988"/>
            <a:ext cx="11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Successful creation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 flipH="1">
            <a:off x="1158800" y="3486750"/>
            <a:ext cx="400500" cy="74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/>
          <p:nvPr/>
        </p:nvSpPr>
        <p:spPr>
          <a:xfrm>
            <a:off x="69150" y="4261150"/>
            <a:ext cx="1648500" cy="356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Investors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8" name="Google Shape;178;p25"/>
          <p:cNvCxnSpPr>
            <a:stCxn id="177" idx="0"/>
            <a:endCxn id="166" idx="2"/>
          </p:cNvCxnSpPr>
          <p:nvPr/>
        </p:nvCxnSpPr>
        <p:spPr>
          <a:xfrm rot="10800000">
            <a:off x="893400" y="2632150"/>
            <a:ext cx="0" cy="162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/>
          <p:nvPr/>
        </p:nvSpPr>
        <p:spPr>
          <a:xfrm>
            <a:off x="2294100" y="1588225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“DAO”</a:t>
            </a: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Treasury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 flipH="1" rot="10800000">
            <a:off x="3075275" y="2940075"/>
            <a:ext cx="3000" cy="741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>
            <a:endCxn id="165" idx="0"/>
          </p:cNvCxnSpPr>
          <p:nvPr/>
        </p:nvCxnSpPr>
        <p:spPr>
          <a:xfrm flipH="1">
            <a:off x="3142350" y="1256125"/>
            <a:ext cx="1578900" cy="33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4656225" y="1235863"/>
            <a:ext cx="484800" cy="21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2" name="Google Shape;182;p25"/>
          <p:cNvSpPr/>
          <p:nvPr/>
        </p:nvSpPr>
        <p:spPr>
          <a:xfrm>
            <a:off x="4623038" y="1452475"/>
            <a:ext cx="1440300" cy="3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Fixed rate allocation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83" name="Google Shape;183;p25"/>
          <p:cNvCxnSpPr>
            <a:endCxn id="182" idx="2"/>
          </p:cNvCxnSpPr>
          <p:nvPr/>
        </p:nvCxnSpPr>
        <p:spPr>
          <a:xfrm rot="10800000">
            <a:off x="5343188" y="1808575"/>
            <a:ext cx="1202400" cy="1345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flipH="1" rot="10800000">
            <a:off x="7207725" y="2571750"/>
            <a:ext cx="3000" cy="741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5"/>
          <p:cNvSpPr txBox="1"/>
          <p:nvPr/>
        </p:nvSpPr>
        <p:spPr>
          <a:xfrm>
            <a:off x="2578750" y="3102688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Mint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6270975" y="3175700"/>
            <a:ext cx="1871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6358425" y="3283525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$DAOtoken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4191950" y="4234050"/>
            <a:ext cx="1871400" cy="3561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InvestorPortal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89" name="Google Shape;189;p25"/>
          <p:cNvCxnSpPr>
            <a:endCxn id="188" idx="1"/>
          </p:cNvCxnSpPr>
          <p:nvPr/>
        </p:nvCxnSpPr>
        <p:spPr>
          <a:xfrm flipH="1" rot="10800000">
            <a:off x="1671050" y="4412100"/>
            <a:ext cx="2520900" cy="53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5"/>
          <p:cNvSpPr txBox="1"/>
          <p:nvPr/>
        </p:nvSpPr>
        <p:spPr>
          <a:xfrm>
            <a:off x="2482475" y="4542200"/>
            <a:ext cx="118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stake QST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91" name="Google Shape;191;p25"/>
          <p:cNvCxnSpPr>
            <a:endCxn id="165" idx="3"/>
          </p:cNvCxnSpPr>
          <p:nvPr/>
        </p:nvCxnSpPr>
        <p:spPr>
          <a:xfrm rot="10800000">
            <a:off x="3990600" y="1766275"/>
            <a:ext cx="1046100" cy="243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 txBox="1"/>
          <p:nvPr/>
        </p:nvSpPr>
        <p:spPr>
          <a:xfrm>
            <a:off x="4528760" y="2635575"/>
            <a:ext cx="104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claim share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Remerciements et liens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AutoNum type="arabicPeriod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Statistiques crowndfunding 2020: </a:t>
            </a:r>
            <a:r>
              <a:rPr lang="fr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3"/>
              </a:rPr>
              <a:t>https://www.fundera.com/resources/crowdfunding-statistics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AutoNum type="arabicPeriod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Starton:</a:t>
            </a:r>
            <a:br>
              <a:rPr lang="fr">
                <a:latin typeface="Share Tech Mono"/>
                <a:ea typeface="Share Tech Mono"/>
                <a:cs typeface="Share Tech Mono"/>
                <a:sym typeface="Share Tech Mono"/>
              </a:rPr>
            </a:br>
            <a:r>
              <a:rPr lang="fr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4"/>
              </a:rPr>
              <a:t>https://www.starton.io/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AutoNum type="arabicPeriod"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Hackaton</a:t>
            </a:r>
            <a:br>
              <a:rPr lang="fr">
                <a:latin typeface="Share Tech Mono"/>
                <a:ea typeface="Share Tech Mono"/>
                <a:cs typeface="Share Tech Mono"/>
                <a:sym typeface="Share Tech Mono"/>
              </a:rPr>
            </a:b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Epitech X PoC X Starton: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latin typeface="Share Tech Mono"/>
                <a:ea typeface="Share Tech Mono"/>
                <a:cs typeface="Share Tech Mono"/>
                <a:sym typeface="Share Tech Mono"/>
              </a:rPr>
              <a:t>From Web 2.0 to Web 3.0</a:t>
            </a:r>
            <a:endParaRPr u="sng"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portée: le crowdfunding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925" y="3992709"/>
            <a:ext cx="4318149" cy="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625" y="3012775"/>
            <a:ext cx="3103974" cy="7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775" y="845250"/>
            <a:ext cx="1731209" cy="189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0624" y="845249"/>
            <a:ext cx="2164323" cy="1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chiffres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$17.2 milliard</a:t>
            </a: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+33.7</a:t>
            </a: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%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6,455,080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$300 milliards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Problèmes</a:t>
            </a:r>
            <a:b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</a:b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⚠️ Peu de contreparties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 Repose sur une personne / une organisation centralisée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 Pas de droit de gouvernance sur le projet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 Transparence limitée</a:t>
            </a:r>
            <a:endParaRPr sz="18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❌</a:t>
            </a:r>
            <a:r>
              <a:rPr lang="fr" sz="1800">
                <a:solidFill>
                  <a:srgbClr val="FFFFFF"/>
                </a:solidFill>
              </a:rPr>
              <a:t>  </a:t>
            </a:r>
            <a:r>
              <a:rPr lang="fr" sz="180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Besoin de confiance (arnaques, mauvaise gestion…)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5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Solutions</a:t>
            </a:r>
            <a:br>
              <a:rPr lang="fr" sz="255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endParaRPr sz="150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Retours sur investissement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Repose sur un réseau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Droit de gouvernance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✅ Transparent par design</a:t>
            </a:r>
            <a:endParaRPr sz="1650">
              <a:solidFill>
                <a:srgbClr val="FFFFFF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50">
                <a:solidFill>
                  <a:srgbClr val="FFFFFF"/>
                </a:solidFill>
              </a:rPr>
              <a:t>✅  </a:t>
            </a:r>
            <a:r>
              <a:rPr lang="fr" sz="1650">
                <a:solidFill>
                  <a:srgbClr val="FFFFFF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Suppression des intermédiaires</a:t>
            </a:r>
            <a:endParaRPr sz="16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vous présentons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744"/>
            <a:ext cx="9144001" cy="464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744000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Lever des fonds pour un projet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Lister les projets financés et en cours de financement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Financer un projet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➔"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Participer à la gouvernance d’un projet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Financement de type “tout ou rien”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Share Tech Mono"/>
                <a:ea typeface="Share Tech Mono"/>
                <a:cs typeface="Share Tech Mono"/>
                <a:sym typeface="Share Tech Mono"/>
              </a:rPr>
              <a:t>Les investisseurs ont un droit de gouvernance sur les fonds.</a:t>
            </a:r>
            <a:endParaRPr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2203525" y="1467775"/>
            <a:ext cx="18714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2294100" y="227590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Projet</a:t>
            </a:r>
            <a:r>
              <a:rPr lang="fr" sz="6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#01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2294100" y="1565000"/>
            <a:ext cx="1696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Metadata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263800" y="1088075"/>
            <a:ext cx="1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IPFS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13" name="Google Shape;113;p21"/>
          <p:cNvCxnSpPr>
            <a:stCxn id="110" idx="0"/>
            <a:endCxn id="111" idx="2"/>
          </p:cNvCxnSpPr>
          <p:nvPr/>
        </p:nvCxnSpPr>
        <p:spPr>
          <a:xfrm rot="10800000">
            <a:off x="3142350" y="1921000"/>
            <a:ext cx="0" cy="354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/>
          <p:nvPr/>
        </p:nvSpPr>
        <p:spPr>
          <a:xfrm>
            <a:off x="414325" y="2275900"/>
            <a:ext cx="10218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Founder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15" name="Google Shape;115;p21"/>
          <p:cNvCxnSpPr>
            <a:stCxn id="114" idx="3"/>
            <a:endCxn id="110" idx="1"/>
          </p:cNvCxnSpPr>
          <p:nvPr/>
        </p:nvCxnSpPr>
        <p:spPr>
          <a:xfrm>
            <a:off x="1436125" y="245395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/>
          <p:nvPr/>
        </p:nvSpPr>
        <p:spPr>
          <a:xfrm>
            <a:off x="2294100" y="2669775"/>
            <a:ext cx="16965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Goal: 50 000 USDC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5201425" y="2669775"/>
            <a:ext cx="857100" cy="27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Funded!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695775" y="1260725"/>
            <a:ext cx="1021800" cy="356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Founder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6382425" y="2626875"/>
            <a:ext cx="1648500" cy="356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Projet DAO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20" name="Google Shape;120;p21"/>
          <p:cNvCxnSpPr>
            <a:stCxn id="116" idx="3"/>
            <a:endCxn id="117" idx="1"/>
          </p:cNvCxnSpPr>
          <p:nvPr/>
        </p:nvCxnSpPr>
        <p:spPr>
          <a:xfrm>
            <a:off x="3990600" y="2804925"/>
            <a:ext cx="1210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>
            <a:stCxn id="118" idx="2"/>
            <a:endCxn id="119" idx="0"/>
          </p:cNvCxnSpPr>
          <p:nvPr/>
        </p:nvCxnSpPr>
        <p:spPr>
          <a:xfrm>
            <a:off x="7206675" y="1616825"/>
            <a:ext cx="0" cy="1010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 txBox="1"/>
          <p:nvPr/>
        </p:nvSpPr>
        <p:spPr>
          <a:xfrm>
            <a:off x="1568950" y="2115250"/>
            <a:ext cx="51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mint</a:t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206675" y="1728988"/>
            <a:ext cx="118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interagit</a:t>
            </a: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avec la DAO pour la réalisation du projet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24" name="Google Shape;124;p21"/>
          <p:cNvCxnSpPr>
            <a:stCxn id="117" idx="3"/>
            <a:endCxn id="119" idx="1"/>
          </p:cNvCxnSpPr>
          <p:nvPr/>
        </p:nvCxnSpPr>
        <p:spPr>
          <a:xfrm>
            <a:off x="6058525" y="2804925"/>
            <a:ext cx="324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382425" y="4214025"/>
            <a:ext cx="1648500" cy="356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Investisseurs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26" name="Google Shape;126;p21"/>
          <p:cNvCxnSpPr>
            <a:stCxn id="125" idx="0"/>
          </p:cNvCxnSpPr>
          <p:nvPr/>
        </p:nvCxnSpPr>
        <p:spPr>
          <a:xfrm rot="10800000">
            <a:off x="7206675" y="3413625"/>
            <a:ext cx="0" cy="80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>
            <a:off x="6382425" y="3032638"/>
            <a:ext cx="1648500" cy="35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Fonds</a:t>
            </a:r>
            <a:r>
              <a:rPr lang="fr" sz="11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: 50 000 USDC</a:t>
            </a:r>
            <a:endParaRPr sz="3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262300" y="3652275"/>
            <a:ext cx="118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propose, vote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324800" y="3740475"/>
            <a:ext cx="1648500" cy="356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Investisseurs</a:t>
            </a:r>
            <a:endParaRPr sz="6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 rot="10800000">
            <a:off x="3341675" y="2940075"/>
            <a:ext cx="0" cy="80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3048125" y="3178725"/>
            <a:ext cx="118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Investi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895375" y="3040125"/>
            <a:ext cx="118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Mint des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tokens de gouvernance</a:t>
            </a:r>
            <a:endParaRPr sz="9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3077363" y="2940075"/>
            <a:ext cx="6600" cy="80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EC1F7"/>
      </a:dk1>
      <a:lt1>
        <a:srgbClr val="16161C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008770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