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54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7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36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45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43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51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05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37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9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0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5601-3CBB-4432-A9C1-49C0EA748C1C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36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F71B-C018-2617-B830-F104A78B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Blunomy</a:t>
            </a:r>
            <a:r>
              <a:rPr lang="en-AU" dirty="0"/>
              <a:t> -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E1931-BA57-E2E3-CF9F-3D76DF47E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66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5437-A046-C200-A9FD-F1B99ECF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diagram</a:t>
            </a:r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961CC548-D3A2-851B-E91C-CCB07DFA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08" y="2225610"/>
            <a:ext cx="682417" cy="68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Containers: Creating a Dockerfile | TechWell">
            <a:extLst>
              <a:ext uri="{FF2B5EF4-FFF2-40B4-BE49-F238E27FC236}">
                <a16:creationId xmlns:a16="http://schemas.microsoft.com/office/drawing/2014/main" id="{F5E69E26-70F2-77BB-5E58-D9356EC0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79" y="2249283"/>
            <a:ext cx="706463" cy="7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tainer Registry | Microsoft Azure Mono">
            <a:extLst>
              <a:ext uri="{FF2B5EF4-FFF2-40B4-BE49-F238E27FC236}">
                <a16:creationId xmlns:a16="http://schemas.microsoft.com/office/drawing/2014/main" id="{80C70C51-4544-1518-B3B3-BA103DEF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36" y="2089583"/>
            <a:ext cx="987654" cy="8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rastructure-as-code blue gradient concept icon. Cyber technology  providing. Tech macro trends abstract idea thin line illustration. Isolated  outline drawing. 8741544 Vector Art at Vecteezy">
            <a:extLst>
              <a:ext uri="{FF2B5EF4-FFF2-40B4-BE49-F238E27FC236}">
                <a16:creationId xmlns:a16="http://schemas.microsoft.com/office/drawing/2014/main" id="{231282AE-CC6E-3CAF-8F8D-89420BF9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23" y="46886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A3A875-E39F-9E07-C923-E6383A1F3D8B}"/>
              </a:ext>
            </a:extLst>
          </p:cNvPr>
          <p:cNvCxnSpPr>
            <a:stCxn id="1028" idx="3"/>
            <a:endCxn id="1032" idx="1"/>
          </p:cNvCxnSpPr>
          <p:nvPr/>
        </p:nvCxnSpPr>
        <p:spPr>
          <a:xfrm flipV="1">
            <a:off x="1981425" y="2529463"/>
            <a:ext cx="3648711" cy="3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8BAD64-356E-ADB7-BE9E-16B6DEB90FD0}"/>
              </a:ext>
            </a:extLst>
          </p:cNvPr>
          <p:cNvSpPr txBox="1"/>
          <p:nvPr/>
        </p:nvSpPr>
        <p:spPr>
          <a:xfrm>
            <a:off x="1055635" y="3065490"/>
            <a:ext cx="128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Application backend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A432D-0671-D0D3-2C01-717F14F42080}"/>
              </a:ext>
            </a:extLst>
          </p:cNvPr>
          <p:cNvSpPr txBox="1"/>
          <p:nvPr/>
        </p:nvSpPr>
        <p:spPr>
          <a:xfrm>
            <a:off x="5294975" y="3018057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Container Registry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AB82-BAEB-1DDA-1441-D8D0B7F716F9}"/>
              </a:ext>
            </a:extLst>
          </p:cNvPr>
          <p:cNvSpPr txBox="1"/>
          <p:nvPr/>
        </p:nvSpPr>
        <p:spPr>
          <a:xfrm>
            <a:off x="5291718" y="5835764"/>
            <a:ext cx="190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Cloud Kubernetes Infrastructure</a:t>
            </a:r>
          </a:p>
        </p:txBody>
      </p:sp>
      <p:pic>
        <p:nvPicPr>
          <p:cNvPr id="1044" name="Picture 20" descr="Cloud - Free computer icons">
            <a:extLst>
              <a:ext uri="{FF2B5EF4-FFF2-40B4-BE49-F238E27FC236}">
                <a16:creationId xmlns:a16="http://schemas.microsoft.com/office/drawing/2014/main" id="{71EE6A25-2B37-751C-88B2-A4245F5A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049" y="4611260"/>
            <a:ext cx="1007959" cy="100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7590FB-EC0E-E7FD-8062-B9D0FD17CB0D}"/>
              </a:ext>
            </a:extLst>
          </p:cNvPr>
          <p:cNvCxnSpPr/>
          <p:nvPr/>
        </p:nvCxnSpPr>
        <p:spPr>
          <a:xfrm>
            <a:off x="2123823" y="5152466"/>
            <a:ext cx="3475740" cy="2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952DD0-B906-4B7F-A3F0-3B5117820DE1}"/>
              </a:ext>
            </a:extLst>
          </p:cNvPr>
          <p:cNvSpPr txBox="1"/>
          <p:nvPr/>
        </p:nvSpPr>
        <p:spPr>
          <a:xfrm>
            <a:off x="722126" y="5785699"/>
            <a:ext cx="2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Infrastructure as Code</a:t>
            </a:r>
          </a:p>
        </p:txBody>
      </p:sp>
      <p:pic>
        <p:nvPicPr>
          <p:cNvPr id="1046" name="Picture 22" descr="Azure DevOps Pipelines: Naming and Tagging | by Eric Anderson | ITNEXT">
            <a:extLst>
              <a:ext uri="{FF2B5EF4-FFF2-40B4-BE49-F238E27FC236}">
                <a16:creationId xmlns:a16="http://schemas.microsoft.com/office/drawing/2014/main" id="{D330C77D-5E05-7EC8-6D61-4E184BA91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47" y="2262878"/>
            <a:ext cx="706463" cy="7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Azure DevOps Pipelines: Naming and Tagging | by Eric Anderson | ITNEXT">
            <a:extLst>
              <a:ext uri="{FF2B5EF4-FFF2-40B4-BE49-F238E27FC236}">
                <a16:creationId xmlns:a16="http://schemas.microsoft.com/office/drawing/2014/main" id="{42688110-3A89-4431-D57D-ADCEA49C9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11" y="4799234"/>
            <a:ext cx="706463" cy="7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31591-B29F-FAE8-29AC-E98DE64C4217}"/>
              </a:ext>
            </a:extLst>
          </p:cNvPr>
          <p:cNvCxnSpPr>
            <a:cxnSpLocks/>
            <a:stCxn id="8" idx="2"/>
            <a:endCxn id="1044" idx="0"/>
          </p:cNvCxnSpPr>
          <p:nvPr/>
        </p:nvCxnSpPr>
        <p:spPr>
          <a:xfrm>
            <a:off x="6247736" y="3387389"/>
            <a:ext cx="3293" cy="122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1607A7-A505-C0A1-6F2F-36C09D30959B}"/>
              </a:ext>
            </a:extLst>
          </p:cNvPr>
          <p:cNvSpPr txBox="1"/>
          <p:nvPr/>
        </p:nvSpPr>
        <p:spPr>
          <a:xfrm>
            <a:off x="2523212" y="2951513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Dockerfile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5092B-BBF1-F9A9-38DD-A1AFF233209C}"/>
              </a:ext>
            </a:extLst>
          </p:cNvPr>
          <p:cNvSpPr txBox="1"/>
          <p:nvPr/>
        </p:nvSpPr>
        <p:spPr>
          <a:xfrm>
            <a:off x="3297260" y="5545997"/>
            <a:ext cx="110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Terraform</a:t>
            </a:r>
            <a:br>
              <a:rPr lang="en-AU" dirty="0"/>
            </a:br>
            <a:r>
              <a:rPr lang="en-AU" dirty="0"/>
              <a:t>Pipeline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09F83-D924-7A26-EDDB-4AB49902EA1C}"/>
              </a:ext>
            </a:extLst>
          </p:cNvPr>
          <p:cNvSpPr txBox="1"/>
          <p:nvPr/>
        </p:nvSpPr>
        <p:spPr>
          <a:xfrm>
            <a:off x="3876784" y="3004209"/>
            <a:ext cx="132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Pipeline</a:t>
            </a:r>
            <a:br>
              <a:rPr lang="en-AU" dirty="0"/>
            </a:br>
            <a:r>
              <a:rPr lang="en-AU" dirty="0"/>
              <a:t>Build Stage</a:t>
            </a:r>
          </a:p>
        </p:txBody>
      </p:sp>
      <p:pic>
        <p:nvPicPr>
          <p:cNvPr id="1050" name="Picture 26" descr="Front end - Free web icons">
            <a:extLst>
              <a:ext uri="{FF2B5EF4-FFF2-40B4-BE49-F238E27FC236}">
                <a16:creationId xmlns:a16="http://schemas.microsoft.com/office/drawing/2014/main" id="{1D3E30D1-50CA-E5D6-B049-8257C530C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915" y="4520199"/>
            <a:ext cx="1205541" cy="120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AD51F6-4E64-D789-CABF-6557A8BC2B1B}"/>
              </a:ext>
            </a:extLst>
          </p:cNvPr>
          <p:cNvCxnSpPr>
            <a:cxnSpLocks/>
            <a:stCxn id="1044" idx="3"/>
            <a:endCxn id="1050" idx="1"/>
          </p:cNvCxnSpPr>
          <p:nvPr/>
        </p:nvCxnSpPr>
        <p:spPr>
          <a:xfrm>
            <a:off x="6755008" y="5115240"/>
            <a:ext cx="2925907" cy="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Kubernetes Deployment YAML file - YippeeCode">
            <a:extLst>
              <a:ext uri="{FF2B5EF4-FFF2-40B4-BE49-F238E27FC236}">
                <a16:creationId xmlns:a16="http://schemas.microsoft.com/office/drawing/2014/main" id="{E2EB3D28-178C-1967-0AEB-2AD66B58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343" y="4792793"/>
            <a:ext cx="734806" cy="73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707100-2400-B35B-6B12-8DA71A871947}"/>
              </a:ext>
            </a:extLst>
          </p:cNvPr>
          <p:cNvSpPr txBox="1"/>
          <p:nvPr/>
        </p:nvSpPr>
        <p:spPr>
          <a:xfrm>
            <a:off x="7538608" y="5532599"/>
            <a:ext cx="1474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Kubernetes Service and deployment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21C24D-8D85-24EF-8464-04556EFA50D1}"/>
              </a:ext>
            </a:extLst>
          </p:cNvPr>
          <p:cNvSpPr txBox="1"/>
          <p:nvPr/>
        </p:nvSpPr>
        <p:spPr>
          <a:xfrm>
            <a:off x="9532133" y="5809598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Application UI</a:t>
            </a:r>
          </a:p>
          <a:p>
            <a:r>
              <a:rPr lang="en-AU" dirty="0"/>
              <a:t>Running on specific port</a:t>
            </a:r>
          </a:p>
        </p:txBody>
      </p:sp>
      <p:pic>
        <p:nvPicPr>
          <p:cNvPr id="1056" name="Picture 32" descr="User Icon&quot; Images – Browse 6,201 Stock Photos, Vectors, and Video | Adobe  Stock">
            <a:extLst>
              <a:ext uri="{FF2B5EF4-FFF2-40B4-BE49-F238E27FC236}">
                <a16:creationId xmlns:a16="http://schemas.microsoft.com/office/drawing/2014/main" id="{DF07765B-2F1B-3270-1FDC-AA84A8A0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614" y="2442275"/>
            <a:ext cx="802623" cy="7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FED547-1495-B24A-F115-09677451DF5C}"/>
              </a:ext>
            </a:extLst>
          </p:cNvPr>
          <p:cNvCxnSpPr>
            <a:cxnSpLocks/>
          </p:cNvCxnSpPr>
          <p:nvPr/>
        </p:nvCxnSpPr>
        <p:spPr>
          <a:xfrm>
            <a:off x="10283685" y="3274258"/>
            <a:ext cx="3293" cy="122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7DCC29-A361-935E-24B1-65F295E18ECE}"/>
              </a:ext>
            </a:extLst>
          </p:cNvPr>
          <p:cNvSpPr txBox="1"/>
          <p:nvPr/>
        </p:nvSpPr>
        <p:spPr>
          <a:xfrm>
            <a:off x="10441617" y="362288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Access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3BDFEC1-8571-7652-FDF5-426C962B3A6C}"/>
              </a:ext>
            </a:extLst>
          </p:cNvPr>
          <p:cNvSpPr/>
          <p:nvPr/>
        </p:nvSpPr>
        <p:spPr>
          <a:xfrm>
            <a:off x="583447" y="1680761"/>
            <a:ext cx="8618084" cy="49756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9E281-4937-2A30-0C98-5D34FBA63CF5}"/>
              </a:ext>
            </a:extLst>
          </p:cNvPr>
          <p:cNvSpPr txBox="1"/>
          <p:nvPr/>
        </p:nvSpPr>
        <p:spPr>
          <a:xfrm>
            <a:off x="6853446" y="3663790"/>
            <a:ext cx="147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Pipeline</a:t>
            </a:r>
            <a:br>
              <a:rPr lang="en-AU" dirty="0"/>
            </a:br>
            <a:r>
              <a:rPr lang="en-AU" dirty="0"/>
              <a:t>Deploy Stage</a:t>
            </a:r>
          </a:p>
        </p:txBody>
      </p:sp>
      <p:pic>
        <p:nvPicPr>
          <p:cNvPr id="36" name="Picture 22" descr="Azure DevOps Pipelines: Naming and Tagging | by Eric Anderson | ITNEXT">
            <a:extLst>
              <a:ext uri="{FF2B5EF4-FFF2-40B4-BE49-F238E27FC236}">
                <a16:creationId xmlns:a16="http://schemas.microsoft.com/office/drawing/2014/main" id="{95C87785-FF86-F14D-789F-12B5C823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23" y="3600211"/>
            <a:ext cx="706463" cy="7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D47DCF-60CE-4DD9-22C3-504B482C36E2}"/>
              </a:ext>
            </a:extLst>
          </p:cNvPr>
          <p:cNvSpPr txBox="1"/>
          <p:nvPr/>
        </p:nvSpPr>
        <p:spPr>
          <a:xfrm>
            <a:off x="7981561" y="1928072"/>
            <a:ext cx="97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3596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4E43-ED38-AA82-A47A-FDDA4F87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9785-06E5-EEF3-119D-01DAAED8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Encryption:</a:t>
            </a:r>
          </a:p>
          <a:p>
            <a:pPr>
              <a:buFontTx/>
              <a:buChar char="-"/>
            </a:pPr>
            <a:r>
              <a:rPr lang="en-AU" dirty="0"/>
              <a:t>Use SSL certificates with Ingress </a:t>
            </a:r>
          </a:p>
          <a:p>
            <a:pPr>
              <a:buFontTx/>
              <a:buChar char="-"/>
            </a:pPr>
            <a:r>
              <a:rPr lang="en-AU" dirty="0"/>
              <a:t>If using a backend Database, make sure data are encrypted and connection is secured (TLS, private internal IPs)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Image vulnerabilities:</a:t>
            </a:r>
          </a:p>
          <a:p>
            <a:pPr>
              <a:buFontTx/>
              <a:buChar char="-"/>
            </a:pPr>
            <a:r>
              <a:rPr lang="en-AU" dirty="0"/>
              <a:t>Code scanning tools</a:t>
            </a:r>
          </a:p>
          <a:p>
            <a:pPr>
              <a:buFontTx/>
              <a:buChar char="-"/>
            </a:pPr>
            <a:r>
              <a:rPr lang="en-AU" dirty="0"/>
              <a:t>Image scanning tool</a:t>
            </a:r>
          </a:p>
          <a:p>
            <a:pPr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2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F554-9A22-FF7B-4E7E-43DD222D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0677" cy="1325563"/>
          </a:xfrm>
        </p:spPr>
        <p:txBody>
          <a:bodyPr/>
          <a:lstStyle/>
          <a:p>
            <a:r>
              <a:rPr lang="en-AU" dirty="0"/>
              <a:t>Platform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11FB-53B3-9FFE-8637-21663FD5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Access Management</a:t>
            </a:r>
          </a:p>
          <a:p>
            <a:r>
              <a:rPr lang="en-AU" dirty="0"/>
              <a:t>RBAC on resources</a:t>
            </a:r>
          </a:p>
          <a:p>
            <a:r>
              <a:rPr lang="en-AU" dirty="0"/>
              <a:t>Secured Azure Active directory access with MFA</a:t>
            </a:r>
          </a:p>
          <a:p>
            <a:r>
              <a:rPr lang="en-AU" dirty="0"/>
              <a:t>Service account for application and managed identities for resources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Infrastructure Security</a:t>
            </a:r>
          </a:p>
          <a:p>
            <a:r>
              <a:rPr lang="en-AU" dirty="0"/>
              <a:t>Firewalls</a:t>
            </a:r>
          </a:p>
          <a:p>
            <a:r>
              <a:rPr lang="en-AU" dirty="0"/>
              <a:t>Admin access via VPN</a:t>
            </a:r>
          </a:p>
          <a:p>
            <a:r>
              <a:rPr lang="en-AU" dirty="0"/>
              <a:t>If backend database, API or storage, allow only via internal backend services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881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36E2-270D-F91B-AC17-598225C6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F9E7-DF75-3FDE-C915-DB56BD25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Security Logs</a:t>
            </a:r>
          </a:p>
          <a:p>
            <a:r>
              <a:rPr lang="en-AU" dirty="0"/>
              <a:t>Monitor performance, and setup alerts if cluster is down (OOM)</a:t>
            </a:r>
          </a:p>
          <a:p>
            <a:r>
              <a:rPr lang="en-AU" dirty="0"/>
              <a:t>Use Azure sentinel or 3</a:t>
            </a:r>
            <a:r>
              <a:rPr lang="en-AU" baseline="30000" dirty="0"/>
              <a:t>rd</a:t>
            </a:r>
            <a:r>
              <a:rPr lang="en-AU" dirty="0"/>
              <a:t> party tool (Datadog)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Data Access logs</a:t>
            </a:r>
          </a:p>
          <a:p>
            <a:r>
              <a:rPr lang="en-AU" dirty="0"/>
              <a:t>Store app sensitive data in an external secured database accessible only internally and by specific admins.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Audits</a:t>
            </a:r>
          </a:p>
          <a:p>
            <a:r>
              <a:rPr lang="en-AU" dirty="0"/>
              <a:t>Regular monitoring and reports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0378C5-6F20-D3EC-EB0A-F3B0D7F4F83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94584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232</TotalTime>
  <Words>176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Blunomy - Interview</vt:lpstr>
      <vt:lpstr>App diagram</vt:lpstr>
      <vt:lpstr>Application Security</vt:lpstr>
      <vt:lpstr>Platform Security</vt:lpstr>
      <vt:lpstr>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Blunomy - Interview</dc:title>
  <dc:creator>Clement Ching</dc:creator>
  <cp:lastModifiedBy>Clement Ching</cp:lastModifiedBy>
  <cp:revision>9</cp:revision>
  <dcterms:created xsi:type="dcterms:W3CDTF">2023-08-24T03:42:53Z</dcterms:created>
  <dcterms:modified xsi:type="dcterms:W3CDTF">2023-08-28T07:14:21Z</dcterms:modified>
</cp:coreProperties>
</file>