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98" r:id="rId5"/>
    <p:sldId id="283" r:id="rId6"/>
    <p:sldId id="297" r:id="rId7"/>
    <p:sldId id="292" r:id="rId8"/>
    <p:sldId id="284" r:id="rId9"/>
    <p:sldId id="299" r:id="rId10"/>
    <p:sldId id="300" r:id="rId11"/>
    <p:sldId id="301" r:id="rId12"/>
    <p:sldId id="295" r:id="rId13"/>
    <p:sldId id="302" r:id="rId14"/>
    <p:sldId id="303" r:id="rId15"/>
    <p:sldId id="304" r:id="rId16"/>
    <p:sldId id="305" r:id="rId17"/>
    <p:sldId id="306" r:id="rId18"/>
    <p:sldId id="307" r:id="rId19"/>
    <p:sldId id="308" r:id="rId20"/>
    <p:sldId id="309" r:id="rId21"/>
    <p:sldId id="310" r:id="rId22"/>
    <p:sldId id="296" r:id="rId2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F89"/>
    <a:srgbClr val="DAE7FB"/>
    <a:srgbClr val="1B54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85AE1C-0F6D-4B01-A1B2-97A22A3A93EE}" v="48" dt="2022-09-20T08:01:52.972"/>
    <p1510:client id="{13C72FE5-64AE-45C7-BAFD-168BD2EE48D7}" v="831" dt="2022-09-19T09:15:00.251"/>
    <p1510:client id="{385445BF-4E34-4F5F-A09D-C98FC4300DB6}" v="24" dt="2022-09-19T15:37:48.887"/>
    <p1510:client id="{C8797383-AE01-4A13-896E-3BDCB0A94B55}" v="1726" dt="2022-09-15T14:06:01.917"/>
    <p1510:client id="{D58A2FBB-B778-4FB9-B83F-886449ACB0A1}" v="969" dt="2022-09-14T13:48:41.925"/>
    <p1510:client id="{D7A9525A-5F2C-49FF-A06E-E1C61B154A2E}" v="581" dt="2022-09-16T09:37:42.426"/>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712" autoAdjust="0"/>
  </p:normalViewPr>
  <p:slideViewPr>
    <p:cSldViewPr snapToGrid="0">
      <p:cViewPr varScale="1">
        <p:scale>
          <a:sx n="106" d="100"/>
          <a:sy n="106" d="100"/>
        </p:scale>
        <p:origin x="120" y="108"/>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8" d="100"/>
          <a:sy n="88" d="100"/>
        </p:scale>
        <p:origin x="2826" y="96"/>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presProps" Target="presProps.xml" Id="rId26" /><Relationship Type="http://schemas.openxmlformats.org/officeDocument/2006/relationships/customXml" Target="../customXml/item3.xml" Id="rId3" /><Relationship Type="http://schemas.openxmlformats.org/officeDocument/2006/relationships/slide" Target="slides/slide17.xml" Id="rId21"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handoutMaster" Target="handoutMasters/handoutMaster1.xml" Id="rId25"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16.xml" Id="rId20" /><Relationship Type="http://schemas.openxmlformats.org/officeDocument/2006/relationships/tableStyles" Target="tableStyles.xml" Id="rId29"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notesMaster" Target="notesMasters/notesMaster1.xml" Id="rId24"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theme" Target="theme/theme1.xml" Id="rId28" /><Relationship Type="http://schemas.openxmlformats.org/officeDocument/2006/relationships/slide" Target="slides/slide6.xml" Id="rId10" /><Relationship Type="http://schemas.openxmlformats.org/officeDocument/2006/relationships/slide" Target="slides/slide15.xml" Id="rId19" /><Relationship Type="http://schemas.microsoft.com/office/2015/10/relationships/revisionInfo" Target="revisionInfo.xml" Id="rId31"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viewProps" Target="viewProps.xml" Id="rId27"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fr-FR" sz="1862" b="0" i="0" u="none" strike="noStrike" kern="1200" spc="0" baseline="0" noProof="0">
                <a:solidFill>
                  <a:schemeClr val="tx1">
                    <a:lumMod val="75000"/>
                    <a:lumOff val="25000"/>
                  </a:schemeClr>
                </a:solidFill>
                <a:latin typeface="+mn-lt"/>
                <a:ea typeface="+mn-ea"/>
                <a:cs typeface="+mn-cs"/>
              </a:defRPr>
            </a:pPr>
            <a:r>
              <a:rPr lang="fr-FR" noProof="0" dirty="0">
                <a:solidFill>
                  <a:schemeClr val="tx1">
                    <a:lumMod val="75000"/>
                    <a:lumOff val="25000"/>
                  </a:schemeClr>
                </a:solidFill>
              </a:rPr>
              <a:t>Chiffre d’affaires brut</a:t>
            </a:r>
          </a:p>
        </c:rich>
      </c:tx>
      <c:overlay val="0"/>
      <c:spPr>
        <a:noFill/>
        <a:ln>
          <a:noFill/>
        </a:ln>
        <a:effectLst/>
      </c:spPr>
      <c:txPr>
        <a:bodyPr rot="0" spcFirstLastPara="1" vertOverflow="ellipsis" vert="horz" wrap="square" anchor="ctr" anchorCtr="1"/>
        <a:lstStyle/>
        <a:p>
          <a:pPr>
            <a:defRPr lang="fr-FR" sz="1862" b="0" i="0" u="none" strike="noStrike" kern="1200" spc="0" baseline="0" noProof="0">
              <a:solidFill>
                <a:schemeClr val="tx1">
                  <a:lumMod val="75000"/>
                  <a:lumOff val="2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Série 1</c:v>
                </c:pt>
              </c:strCache>
            </c:strRef>
          </c:tx>
          <c:spPr>
            <a:solidFill>
              <a:schemeClr val="accent3"/>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3D1E-436F-B155-11D12081ECA9}"/>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3-3D1E-436F-B155-11D12081ECA9}"/>
              </c:ext>
            </c:extLst>
          </c:dPt>
          <c:dPt>
            <c:idx val="4"/>
            <c:invertIfNegative val="0"/>
            <c:bubble3D val="0"/>
            <c:spPr>
              <a:solidFill>
                <a:schemeClr val="accent4"/>
              </a:solidFill>
              <a:ln>
                <a:noFill/>
              </a:ln>
              <a:effectLst/>
            </c:spPr>
            <c:extLst>
              <c:ext xmlns:c16="http://schemas.microsoft.com/office/drawing/2014/chart" uri="{C3380CC4-5D6E-409C-BE32-E72D297353CC}">
                <c16:uniqueId val="{00000005-3D1E-436F-B155-11D12081ECA9}"/>
              </c:ext>
            </c:extLst>
          </c:dPt>
          <c:cat>
            <c:strRef>
              <c:f>Sheet1!$A$2:$A$6</c:f>
              <c:strCache>
                <c:ptCount val="5"/>
                <c:pt idx="0">
                  <c:v>20AA</c:v>
                </c:pt>
                <c:pt idx="1">
                  <c:v>20AA</c:v>
                </c:pt>
                <c:pt idx="2">
                  <c:v>20AA</c:v>
                </c:pt>
                <c:pt idx="3">
                  <c:v>20AA</c:v>
                </c:pt>
                <c:pt idx="4">
                  <c:v>20AA</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3D1E-436F-B155-11D12081ECA9}"/>
            </c:ext>
          </c:extLst>
        </c:ser>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fr-FR"/>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lang="fr-FR" sz="1400" b="0" i="0" u="none" strike="noStrike" kern="1200" baseline="0" noProof="0">
                <a:solidFill>
                  <a:schemeClr val="tx1">
                    <a:lumMod val="65000"/>
                    <a:lumOff val="35000"/>
                  </a:schemeClr>
                </a:solidFill>
                <a:latin typeface="+mn-lt"/>
                <a:ea typeface="+mn-ea"/>
                <a:cs typeface="+mn-cs"/>
              </a:defRPr>
            </a:pPr>
            <a:endParaRPr lang="fr-FR"/>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fr-FR" sz="1862" b="0" i="0" u="none" strike="noStrike" kern="1200" spc="0" baseline="0" noProof="0">
                <a:solidFill>
                  <a:schemeClr val="tx1">
                    <a:lumMod val="75000"/>
                    <a:lumOff val="25000"/>
                  </a:schemeClr>
                </a:solidFill>
                <a:latin typeface="+mn-lt"/>
                <a:ea typeface="+mn-ea"/>
                <a:cs typeface="+mn-cs"/>
              </a:defRPr>
            </a:pPr>
            <a:r>
              <a:rPr lang="fr-FR" noProof="0" dirty="0">
                <a:solidFill>
                  <a:schemeClr val="tx1">
                    <a:lumMod val="75000"/>
                    <a:lumOff val="25000"/>
                  </a:schemeClr>
                </a:solidFill>
              </a:rPr>
              <a:t>Ventes de l’entreprise</a:t>
            </a:r>
          </a:p>
        </c:rich>
      </c:tx>
      <c:overlay val="0"/>
      <c:spPr>
        <a:noFill/>
        <a:ln>
          <a:noFill/>
        </a:ln>
        <a:effectLst/>
      </c:spPr>
      <c:txPr>
        <a:bodyPr rot="0" spcFirstLastPara="1" vertOverflow="ellipsis" vert="horz" wrap="square" anchor="ctr" anchorCtr="1"/>
        <a:lstStyle/>
        <a:p>
          <a:pPr>
            <a:defRPr lang="fr-FR" sz="1862" b="0" i="0" u="none" strike="noStrike" kern="1200" spc="0" baseline="0" noProof="0">
              <a:solidFill>
                <a:schemeClr val="tx1">
                  <a:lumMod val="75000"/>
                  <a:lumOff val="25000"/>
                </a:schemeClr>
              </a:solidFill>
              <a:latin typeface="+mn-lt"/>
              <a:ea typeface="+mn-ea"/>
              <a:cs typeface="+mn-cs"/>
            </a:defRPr>
          </a:pPr>
          <a:endParaRPr lang="fr-FR"/>
        </a:p>
      </c:txPr>
    </c:title>
    <c:autoTitleDeleted val="0"/>
    <c:plotArea>
      <c:layout/>
      <c:doughnutChart>
        <c:varyColors val="1"/>
        <c:ser>
          <c:idx val="0"/>
          <c:order val="0"/>
          <c:tx>
            <c:strRef>
              <c:f>Sheet1!$B$1</c:f>
              <c:strCache>
                <c:ptCount val="1"/>
                <c:pt idx="0">
                  <c:v>Série 1</c:v>
                </c:pt>
              </c:strCache>
            </c:strRef>
          </c:tx>
          <c:spPr>
            <a:solidFill>
              <a:schemeClr val="accent3"/>
            </a:solidFill>
          </c:spPr>
          <c:dPt>
            <c:idx val="0"/>
            <c:bubble3D val="0"/>
            <c:spPr>
              <a:solidFill>
                <a:schemeClr val="accent3"/>
              </a:solidFill>
              <a:ln>
                <a:noFill/>
              </a:ln>
              <a:effectLst/>
            </c:spPr>
            <c:extLst>
              <c:ext xmlns:c16="http://schemas.microsoft.com/office/drawing/2014/chart" uri="{C3380CC4-5D6E-409C-BE32-E72D297353CC}">
                <c16:uniqueId val="{00000001-DA66-4D13-90A4-391C509065DF}"/>
              </c:ext>
            </c:extLst>
          </c:dPt>
          <c:dPt>
            <c:idx val="1"/>
            <c:bubble3D val="0"/>
            <c:spPr>
              <a:solidFill>
                <a:schemeClr val="accent2"/>
              </a:solidFill>
              <a:ln>
                <a:noFill/>
              </a:ln>
              <a:effectLst/>
            </c:spPr>
            <c:extLst>
              <c:ext xmlns:c16="http://schemas.microsoft.com/office/drawing/2014/chart" uri="{C3380CC4-5D6E-409C-BE32-E72D297353CC}">
                <c16:uniqueId val="{00000003-DA66-4D13-90A4-391C509065DF}"/>
              </c:ext>
            </c:extLst>
          </c:dPt>
          <c:dPt>
            <c:idx val="2"/>
            <c:bubble3D val="0"/>
            <c:spPr>
              <a:solidFill>
                <a:schemeClr val="accent3"/>
              </a:solidFill>
              <a:ln>
                <a:noFill/>
              </a:ln>
              <a:effectLst/>
            </c:spPr>
            <c:extLst>
              <c:ext xmlns:c16="http://schemas.microsoft.com/office/drawing/2014/chart" uri="{C3380CC4-5D6E-409C-BE32-E72D297353CC}">
                <c16:uniqueId val="{00000005-DA66-4D13-90A4-391C509065DF}"/>
              </c:ext>
            </c:extLst>
          </c:dPt>
          <c:dPt>
            <c:idx val="3"/>
            <c:bubble3D val="0"/>
            <c:spPr>
              <a:solidFill>
                <a:schemeClr val="accent1"/>
              </a:solidFill>
              <a:ln>
                <a:noFill/>
              </a:ln>
              <a:effectLst/>
            </c:spPr>
            <c:extLst>
              <c:ext xmlns:c16="http://schemas.microsoft.com/office/drawing/2014/chart" uri="{C3380CC4-5D6E-409C-BE32-E72D297353CC}">
                <c16:uniqueId val="{00000007-DA66-4D13-90A4-391C509065DF}"/>
              </c:ext>
            </c:extLst>
          </c:dPt>
          <c:dPt>
            <c:idx val="4"/>
            <c:bubble3D val="0"/>
            <c:spPr>
              <a:solidFill>
                <a:schemeClr val="accent4"/>
              </a:solidFill>
              <a:ln>
                <a:noFill/>
              </a:ln>
              <a:effectLst/>
            </c:spPr>
            <c:extLst>
              <c:ext xmlns:c16="http://schemas.microsoft.com/office/drawing/2014/chart" uri="{C3380CC4-5D6E-409C-BE32-E72D297353CC}">
                <c16:uniqueId val="{00000009-DA66-4D13-90A4-391C509065DF}"/>
              </c:ext>
            </c:extLst>
          </c:dPt>
          <c:dLbls>
            <c:dLbl>
              <c:idx val="0"/>
              <c:delete val="1"/>
              <c:extLst>
                <c:ext xmlns:c15="http://schemas.microsoft.com/office/drawing/2012/chart" uri="{CE6537A1-D6FC-4f65-9D91-7224C49458BB}"/>
                <c:ext xmlns:c16="http://schemas.microsoft.com/office/drawing/2014/chart" uri="{C3380CC4-5D6E-409C-BE32-E72D297353CC}">
                  <c16:uniqueId val="{00000001-DA66-4D13-90A4-391C509065DF}"/>
                </c:ext>
              </c:extLst>
            </c:dLbl>
            <c:dLbl>
              <c:idx val="1"/>
              <c:layout>
                <c:manualLayout>
                  <c:x val="-0.11615923344937455"/>
                  <c:y val="-0.1400252328934865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A66-4D13-90A4-391C509065DF}"/>
                </c:ext>
              </c:extLst>
            </c:dLbl>
            <c:dLbl>
              <c:idx val="2"/>
              <c:layout>
                <c:manualLayout>
                  <c:x val="0.13864166572989867"/>
                  <c:y val="-0.15145586415009771"/>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A66-4D13-90A4-391C509065DF}"/>
                </c:ext>
              </c:extLst>
            </c:dLbl>
            <c:dLbl>
              <c:idx val="3"/>
              <c:layout>
                <c:manualLayout>
                  <c:x val="6.9525299079784011E-2"/>
                  <c:y val="0.28576578141527864"/>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A66-4D13-90A4-391C509065DF}"/>
                </c:ext>
              </c:extLst>
            </c:dLbl>
            <c:dLbl>
              <c:idx val="4"/>
              <c:layout>
                <c:manualLayout>
                  <c:x val="-9.3028734731787827E-2"/>
                  <c:y val="0.19289190245531301"/>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1"/>
              <c:showVal val="1"/>
              <c:showCatName val="0"/>
              <c:showSerName val="0"/>
              <c:showPercent val="0"/>
              <c:showBubbleSize val="0"/>
              <c:extLst>
                <c:ext xmlns:c15="http://schemas.microsoft.com/office/drawing/2012/chart" uri="{CE6537A1-D6FC-4f65-9D91-7224C49458BB}">
                  <c15:layout>
                    <c:manualLayout>
                      <c:w val="0.23319534076669815"/>
                      <c:h val="4.3493551931405409E-2"/>
                    </c:manualLayout>
                  </c15:layout>
                </c:ext>
                <c:ext xmlns:c16="http://schemas.microsoft.com/office/drawing/2014/chart" uri="{C3380CC4-5D6E-409C-BE32-E72D297353CC}">
                  <c16:uniqueId val="{00000009-DA66-4D13-90A4-391C509065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1"/>
            <c:showVal val="1"/>
            <c:showCatName val="0"/>
            <c:showSerName val="0"/>
            <c:showPercent val="0"/>
            <c:showBubbleSize val="0"/>
            <c:showLeaderLines val="0"/>
            <c:extLst>
              <c:ext xmlns:c15="http://schemas.microsoft.com/office/drawing/2012/chart" uri="{CE6537A1-D6FC-4f65-9D91-7224C49458BB}"/>
            </c:extLst>
          </c:dLbls>
          <c:cat>
            <c:strRef>
              <c:f>Sheet1!$A$2:$A$6</c:f>
              <c:strCache>
                <c:ptCount val="5"/>
                <c:pt idx="0">
                  <c:v>20AA</c:v>
                </c:pt>
                <c:pt idx="1">
                  <c:v>20AA</c:v>
                </c:pt>
                <c:pt idx="2">
                  <c:v>20AA</c:v>
                </c:pt>
                <c:pt idx="3">
                  <c:v>20AA</c:v>
                </c:pt>
                <c:pt idx="4">
                  <c:v>20AA</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A-DA66-4D13-90A4-391C509065DF}"/>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fr-FR" sz="1862" b="0" i="0" u="none" strike="noStrike" kern="1200" spc="0" baseline="0" noProof="0">
                <a:solidFill>
                  <a:schemeClr val="tx1">
                    <a:lumMod val="75000"/>
                    <a:lumOff val="25000"/>
                  </a:schemeClr>
                </a:solidFill>
                <a:latin typeface="+mn-lt"/>
                <a:ea typeface="+mn-ea"/>
                <a:cs typeface="+mn-cs"/>
              </a:defRPr>
            </a:pPr>
            <a:r>
              <a:rPr lang="fr-FR" noProof="0" dirty="0">
                <a:solidFill>
                  <a:schemeClr val="tx1">
                    <a:lumMod val="75000"/>
                    <a:lumOff val="25000"/>
                  </a:schemeClr>
                </a:solidFill>
              </a:rPr>
              <a:t>Évolution</a:t>
            </a:r>
            <a:r>
              <a:rPr lang="fr-FR" baseline="0" noProof="0" dirty="0">
                <a:solidFill>
                  <a:schemeClr val="tx1">
                    <a:lumMod val="75000"/>
                    <a:lumOff val="25000"/>
                  </a:schemeClr>
                </a:solidFill>
              </a:rPr>
              <a:t> du chiffre d’affaires</a:t>
            </a:r>
            <a:endParaRPr lang="fr-FR" noProof="0" dirty="0">
              <a:solidFill>
                <a:schemeClr val="tx1">
                  <a:lumMod val="75000"/>
                  <a:lumOff val="25000"/>
                </a:schemeClr>
              </a:solidFill>
            </a:endParaRPr>
          </a:p>
        </c:rich>
      </c:tx>
      <c:overlay val="0"/>
      <c:spPr>
        <a:noFill/>
        <a:ln>
          <a:noFill/>
        </a:ln>
        <a:effectLst/>
      </c:spPr>
      <c:txPr>
        <a:bodyPr rot="0" spcFirstLastPara="1" vertOverflow="ellipsis" vert="horz" wrap="square" anchor="ctr" anchorCtr="1"/>
        <a:lstStyle/>
        <a:p>
          <a:pPr>
            <a:defRPr lang="fr-FR" sz="1862" b="0" i="0" u="none" strike="noStrike" kern="1200" spc="0" baseline="0" noProof="0">
              <a:solidFill>
                <a:schemeClr val="tx1">
                  <a:lumMod val="75000"/>
                  <a:lumOff val="25000"/>
                </a:schemeClr>
              </a:solidFill>
              <a:latin typeface="+mn-lt"/>
              <a:ea typeface="+mn-ea"/>
              <a:cs typeface="+mn-cs"/>
            </a:defRPr>
          </a:pPr>
          <a:endParaRPr lang="fr-FR"/>
        </a:p>
      </c:txPr>
    </c:title>
    <c:autoTitleDeleted val="0"/>
    <c:plotArea>
      <c:layout/>
      <c:lineChart>
        <c:grouping val="stacked"/>
        <c:varyColors val="0"/>
        <c:ser>
          <c:idx val="0"/>
          <c:order val="0"/>
          <c:tx>
            <c:strRef>
              <c:f>Sheet1!$B$1</c:f>
              <c:strCache>
                <c:ptCount val="1"/>
                <c:pt idx="0">
                  <c:v>Série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B30D-47FC-97C2-FA87298C22F3}"/>
              </c:ext>
            </c:extLst>
          </c:dPt>
          <c:dPt>
            <c:idx val="3"/>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3-B30D-47FC-97C2-FA87298C22F3}"/>
              </c:ext>
            </c:extLst>
          </c:dPt>
          <c:dPt>
            <c:idx val="4"/>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5-B30D-47FC-97C2-FA87298C22F3}"/>
              </c:ext>
            </c:extLst>
          </c:dPt>
          <c:cat>
            <c:strRef>
              <c:f>Sheet1!$A$2:$A$6</c:f>
              <c:strCache>
                <c:ptCount val="5"/>
                <c:pt idx="0">
                  <c:v>20AA</c:v>
                </c:pt>
                <c:pt idx="1">
                  <c:v>20AA</c:v>
                </c:pt>
                <c:pt idx="2">
                  <c:v>20AA</c:v>
                </c:pt>
                <c:pt idx="3">
                  <c:v>20AA</c:v>
                </c:pt>
                <c:pt idx="4">
                  <c:v>20AA</c:v>
                </c:pt>
              </c:strCache>
            </c:strRef>
          </c:cat>
          <c:val>
            <c:numRef>
              <c:f>Sheet1!$B$2:$B$6</c:f>
              <c:numCache>
                <c:formatCode>#,##0\ "€"</c:formatCode>
                <c:ptCount val="5"/>
                <c:pt idx="0">
                  <c:v>0</c:v>
                </c:pt>
                <c:pt idx="1">
                  <c:v>6750</c:v>
                </c:pt>
                <c:pt idx="2">
                  <c:v>33750</c:v>
                </c:pt>
                <c:pt idx="3">
                  <c:v>135000</c:v>
                </c:pt>
                <c:pt idx="4">
                  <c:v>270000</c:v>
                </c:pt>
              </c:numCache>
            </c:numRef>
          </c:val>
          <c:smooth val="0"/>
          <c:extLst>
            <c:ext xmlns:c16="http://schemas.microsoft.com/office/drawing/2014/chart" uri="{C3380CC4-5D6E-409C-BE32-E72D297353CC}">
              <c16:uniqueId val="{00000006-B30D-47FC-97C2-FA87298C22F3}"/>
            </c:ext>
          </c:extLst>
        </c:ser>
        <c:dLbls>
          <c:showLegendKey val="0"/>
          <c:showVal val="0"/>
          <c:showCatName val="0"/>
          <c:showSerName val="0"/>
          <c:showPercent val="0"/>
          <c:showBubbleSize val="0"/>
        </c:dLbls>
        <c:marker val="1"/>
        <c:smooth val="0"/>
        <c:axId val="1000041416"/>
        <c:axId val="1000041744"/>
      </c:line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fr-FR"/>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fr-FR"/>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cdr:y>
    </cdr:from>
    <cdr:to>
      <cdr:x>1</cdr:x>
      <cdr:y>1</cdr:y>
    </cdr:to>
    <cdr:sp macro="" textlink="">
      <cdr:nvSpPr>
        <cdr:cNvPr id="2" name="Rectangle 1">
          <a:extLst xmlns:a="http://schemas.openxmlformats.org/drawingml/2006/main">
            <a:ext uri="{FF2B5EF4-FFF2-40B4-BE49-F238E27FC236}">
              <a16:creationId xmlns:a16="http://schemas.microsoft.com/office/drawing/2014/main" id="{924ED877-E016-4736-BA15-B7E08914B5B3}"/>
            </a:ext>
          </a:extLst>
        </cdr:cNvPr>
        <cdr:cNvSpPr/>
      </cdr:nvSpPr>
      <cdr:spPr>
        <a:xfrm xmlns:a="http://schemas.openxmlformats.org/drawingml/2006/main">
          <a:off x="0" y="0"/>
          <a:ext cx="3389313" cy="444419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dr:relSizeAnchor xmlns:cdr="http://schemas.openxmlformats.org/drawingml/2006/chartDrawing">
    <cdr:from>
      <cdr:x>0</cdr:x>
      <cdr:y>0.01573</cdr:y>
    </cdr:from>
    <cdr:to>
      <cdr:x>1</cdr:x>
      <cdr:y>0.99541</cdr:y>
    </cdr:to>
    <cdr:sp macro="" textlink="">
      <cdr:nvSpPr>
        <cdr:cNvPr id="3" name="Rectangle 2">
          <a:extLst xmlns:a="http://schemas.openxmlformats.org/drawingml/2006/main">
            <a:ext uri="{FF2B5EF4-FFF2-40B4-BE49-F238E27FC236}">
              <a16:creationId xmlns:a16="http://schemas.microsoft.com/office/drawing/2014/main" id="{6A7CD3C2-FB35-40AE-A325-CA3A3223D0AF}"/>
            </a:ext>
          </a:extLst>
        </cdr:cNvPr>
        <cdr:cNvSpPr/>
      </cdr:nvSpPr>
      <cdr:spPr>
        <a:xfrm xmlns:a="http://schemas.openxmlformats.org/drawingml/2006/main">
          <a:off x="0" y="69912"/>
          <a:ext cx="3389313" cy="435390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solidFill>
              <a:sysClr val="windowText" lastClr="00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6AD8227-F199-4F72-80A6-0D629F6C6B79}" type="datetime1">
              <a:rPr lang="fr-FR" smtClean="0"/>
              <a:t>20/09/2022</a:t>
            </a:fld>
            <a:endParaRPr lang="fr-FR"/>
          </a:p>
        </p:txBody>
      </p:sp>
      <p:sp>
        <p:nvSpPr>
          <p:cNvPr id="4" name="Espace réservé du pied de page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fr-FR" smtClean="0"/>
              <a:t>‹N°›</a:t>
            </a:fld>
            <a:endParaRPr lang="fr-FR"/>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7762B17-E8DE-4AEA-9CF5-AF6B0C183EA3}" type="datetime1">
              <a:rPr lang="fr-FR" noProof="0" smtClean="0"/>
              <a:t>20/09/2022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fr-FR" noProof="0" smtClean="0"/>
              <a:t>‹N°›</a:t>
            </a:fld>
            <a:endParaRPr lang="fr-FR"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a:t>
            </a:fld>
            <a:endParaRPr lang="fr-FR"/>
          </a:p>
        </p:txBody>
      </p:sp>
    </p:spTree>
    <p:extLst>
      <p:ext uri="{BB962C8B-B14F-4D97-AF65-F5344CB8AC3E}">
        <p14:creationId xmlns:p14="http://schemas.microsoft.com/office/powerpoint/2010/main" val="2167328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10</a:t>
            </a:fld>
            <a:endParaRPr lang="fr-FR"/>
          </a:p>
        </p:txBody>
      </p:sp>
    </p:spTree>
    <p:extLst>
      <p:ext uri="{BB962C8B-B14F-4D97-AF65-F5344CB8AC3E}">
        <p14:creationId xmlns:p14="http://schemas.microsoft.com/office/powerpoint/2010/main" val="316269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11</a:t>
            </a:fld>
            <a:endParaRPr lang="fr-FR"/>
          </a:p>
        </p:txBody>
      </p:sp>
    </p:spTree>
    <p:extLst>
      <p:ext uri="{BB962C8B-B14F-4D97-AF65-F5344CB8AC3E}">
        <p14:creationId xmlns:p14="http://schemas.microsoft.com/office/powerpoint/2010/main" val="3722698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12</a:t>
            </a:fld>
            <a:endParaRPr lang="fr-FR"/>
          </a:p>
        </p:txBody>
      </p:sp>
    </p:spTree>
    <p:extLst>
      <p:ext uri="{BB962C8B-B14F-4D97-AF65-F5344CB8AC3E}">
        <p14:creationId xmlns:p14="http://schemas.microsoft.com/office/powerpoint/2010/main" val="3160161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13</a:t>
            </a:fld>
            <a:endParaRPr lang="fr-FR"/>
          </a:p>
        </p:txBody>
      </p:sp>
    </p:spTree>
    <p:extLst>
      <p:ext uri="{BB962C8B-B14F-4D97-AF65-F5344CB8AC3E}">
        <p14:creationId xmlns:p14="http://schemas.microsoft.com/office/powerpoint/2010/main" val="1766060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14</a:t>
            </a:fld>
            <a:endParaRPr lang="fr-FR"/>
          </a:p>
        </p:txBody>
      </p:sp>
    </p:spTree>
    <p:extLst>
      <p:ext uri="{BB962C8B-B14F-4D97-AF65-F5344CB8AC3E}">
        <p14:creationId xmlns:p14="http://schemas.microsoft.com/office/powerpoint/2010/main" val="2013109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15</a:t>
            </a:fld>
            <a:endParaRPr lang="fr-FR"/>
          </a:p>
        </p:txBody>
      </p:sp>
    </p:spTree>
    <p:extLst>
      <p:ext uri="{BB962C8B-B14F-4D97-AF65-F5344CB8AC3E}">
        <p14:creationId xmlns:p14="http://schemas.microsoft.com/office/powerpoint/2010/main" val="2742859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16</a:t>
            </a:fld>
            <a:endParaRPr lang="fr-FR"/>
          </a:p>
        </p:txBody>
      </p:sp>
    </p:spTree>
    <p:extLst>
      <p:ext uri="{BB962C8B-B14F-4D97-AF65-F5344CB8AC3E}">
        <p14:creationId xmlns:p14="http://schemas.microsoft.com/office/powerpoint/2010/main" val="3566314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17</a:t>
            </a:fld>
            <a:endParaRPr lang="fr-FR"/>
          </a:p>
        </p:txBody>
      </p:sp>
    </p:spTree>
    <p:extLst>
      <p:ext uri="{BB962C8B-B14F-4D97-AF65-F5344CB8AC3E}">
        <p14:creationId xmlns:p14="http://schemas.microsoft.com/office/powerpoint/2010/main" val="738411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18</a:t>
            </a:fld>
            <a:endParaRPr lang="fr-FR"/>
          </a:p>
        </p:txBody>
      </p:sp>
    </p:spTree>
    <p:extLst>
      <p:ext uri="{BB962C8B-B14F-4D97-AF65-F5344CB8AC3E}">
        <p14:creationId xmlns:p14="http://schemas.microsoft.com/office/powerpoint/2010/main" val="3724362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19</a:t>
            </a:fld>
            <a:endParaRPr lang="fr-FR"/>
          </a:p>
        </p:txBody>
      </p:sp>
    </p:spTree>
    <p:extLst>
      <p:ext uri="{BB962C8B-B14F-4D97-AF65-F5344CB8AC3E}">
        <p14:creationId xmlns:p14="http://schemas.microsoft.com/office/powerpoint/2010/main" val="2055158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2</a:t>
            </a:fld>
            <a:endParaRPr lang="fr-FR"/>
          </a:p>
        </p:txBody>
      </p:sp>
    </p:spTree>
    <p:extLst>
      <p:ext uri="{BB962C8B-B14F-4D97-AF65-F5344CB8AC3E}">
        <p14:creationId xmlns:p14="http://schemas.microsoft.com/office/powerpoint/2010/main" val="2832788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3</a:t>
            </a:fld>
            <a:endParaRPr lang="fr-FR"/>
          </a:p>
        </p:txBody>
      </p:sp>
    </p:spTree>
    <p:extLst>
      <p:ext uri="{BB962C8B-B14F-4D97-AF65-F5344CB8AC3E}">
        <p14:creationId xmlns:p14="http://schemas.microsoft.com/office/powerpoint/2010/main" val="2127870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4</a:t>
            </a:fld>
            <a:endParaRPr lang="fr-FR"/>
          </a:p>
        </p:txBody>
      </p:sp>
    </p:spTree>
    <p:extLst>
      <p:ext uri="{BB962C8B-B14F-4D97-AF65-F5344CB8AC3E}">
        <p14:creationId xmlns:p14="http://schemas.microsoft.com/office/powerpoint/2010/main" val="1044518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5</a:t>
            </a:fld>
            <a:endParaRPr lang="fr-FR"/>
          </a:p>
        </p:txBody>
      </p:sp>
    </p:spTree>
    <p:extLst>
      <p:ext uri="{BB962C8B-B14F-4D97-AF65-F5344CB8AC3E}">
        <p14:creationId xmlns:p14="http://schemas.microsoft.com/office/powerpoint/2010/main" val="2515522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6</a:t>
            </a:fld>
            <a:endParaRPr lang="fr-FR"/>
          </a:p>
        </p:txBody>
      </p:sp>
    </p:spTree>
    <p:extLst>
      <p:ext uri="{BB962C8B-B14F-4D97-AF65-F5344CB8AC3E}">
        <p14:creationId xmlns:p14="http://schemas.microsoft.com/office/powerpoint/2010/main" val="3760335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7</a:t>
            </a:fld>
            <a:endParaRPr lang="fr-FR"/>
          </a:p>
        </p:txBody>
      </p:sp>
    </p:spTree>
    <p:extLst>
      <p:ext uri="{BB962C8B-B14F-4D97-AF65-F5344CB8AC3E}">
        <p14:creationId xmlns:p14="http://schemas.microsoft.com/office/powerpoint/2010/main" val="2921784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8</a:t>
            </a:fld>
            <a:endParaRPr lang="fr-FR"/>
          </a:p>
        </p:txBody>
      </p:sp>
    </p:spTree>
    <p:extLst>
      <p:ext uri="{BB962C8B-B14F-4D97-AF65-F5344CB8AC3E}">
        <p14:creationId xmlns:p14="http://schemas.microsoft.com/office/powerpoint/2010/main" val="1338532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9</a:t>
            </a:fld>
            <a:endParaRPr lang="fr-FR"/>
          </a:p>
        </p:txBody>
      </p:sp>
    </p:spTree>
    <p:extLst>
      <p:ext uri="{BB962C8B-B14F-4D97-AF65-F5344CB8AC3E}">
        <p14:creationId xmlns:p14="http://schemas.microsoft.com/office/powerpoint/2010/main" val="3542595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avec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rtl="0"/>
            <a:r>
              <a:rPr lang="fr-FR" noProof="0"/>
              <a:t>Cliquez pour modifier le titre de la présentation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fr-FR" noProof="0"/>
              <a:t>Modifiez le style des sous-titres du masque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rci">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1099522"/>
            <a:ext cx="3733800" cy="2712516"/>
          </a:xfrm>
          <a:solidFill>
            <a:schemeClr val="bg1"/>
          </a:solidFill>
        </p:spPr>
        <p:txBody>
          <a:bodyPr vert="horz" lIns="180000" tIns="180000" rIns="252000" bIns="180000" rtlCol="0" anchor="t">
            <a:noAutofit/>
          </a:bodyPr>
          <a:lstStyle>
            <a:lvl1pPr algn="r">
              <a:defRPr lang="en-ZA" sz="6000" b="1" spc="-300" dirty="0"/>
            </a:lvl1pPr>
          </a:lstStyle>
          <a:p>
            <a:pPr lvl="0" algn="r" rtl="0"/>
            <a:r>
              <a:rPr lang="fr-FR" noProof="0"/>
              <a:t>Merci de votre attention</a:t>
            </a:r>
          </a:p>
        </p:txBody>
      </p:sp>
      <p:sp>
        <p:nvSpPr>
          <p:cNvPr id="9" name="Espace réservé du texte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Nom complet</a:t>
            </a:r>
          </a:p>
        </p:txBody>
      </p:sp>
      <p:sp>
        <p:nvSpPr>
          <p:cNvPr id="10" name="Espace réservé du texte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Numéro de téléphone</a:t>
            </a:r>
          </a:p>
        </p:txBody>
      </p:sp>
      <p:sp>
        <p:nvSpPr>
          <p:cNvPr id="11" name="Espace réservé du texte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Poignée E-mail ou Réseaux sociaux</a:t>
            </a:r>
          </a:p>
        </p:txBody>
      </p:sp>
      <p:sp>
        <p:nvSpPr>
          <p:cNvPr id="12" name="Espace réservé du texte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Site web de l’entreprise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984698"/>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204966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contenus avec sous-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texte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1" name="Espace réservé du texte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pied de page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265438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10" name="Sous-titr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3" name="Espace réservé du texte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5" name="Espace réservé du texte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7" name="Espace réservé du texte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pied de page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97483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rtl="0"/>
            <a:r>
              <a:rPr lang="fr-FR" noProof="0"/>
              <a:t>Cliquez pour modifier le titre de la présentation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fr-FR" noProof="0"/>
              <a:t>Modifiez le style des sous-titres du masque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857760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tête de section">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6000" b="1" spc="-300">
                <a:solidFill>
                  <a:schemeClr val="tx1">
                    <a:lumMod val="75000"/>
                    <a:lumOff val="25000"/>
                  </a:schemeClr>
                </a:solidFill>
                <a:latin typeface="+mj-lt"/>
              </a:defRPr>
            </a:lvl1pPr>
          </a:lstStyle>
          <a:p>
            <a:pPr rtl="0"/>
            <a:r>
              <a:rPr lang="fr-FR" noProof="0"/>
              <a:t>Cliquez pour modifier le séparateur de section</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a:t>‹N°›</a:t>
            </a:fld>
            <a:endParaRPr lang="fr-FR" noProof="0"/>
          </a:p>
        </p:txBody>
      </p:sp>
      <p:sp>
        <p:nvSpPr>
          <p:cNvPr id="11" name="Espace réservé du texte 2">
            <a:extLst>
              <a:ext uri="{FF2B5EF4-FFF2-40B4-BE49-F238E27FC236}">
                <a16:creationId xmlns:a16="http://schemas.microsoft.com/office/drawing/2014/main" id="{14B95064-E6BF-43CD-ACBD-6363E8D9BF6A}"/>
              </a:ext>
            </a:extLst>
          </p:cNvPr>
          <p:cNvSpPr>
            <a:spLocks noGrp="1"/>
          </p:cNvSpPr>
          <p:nvPr>
            <p:ph type="body" idx="1" hasCustomPrompt="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lvl="0" rtl="0"/>
            <a:r>
              <a:rPr lang="fr-FR" noProof="0" dirty="0"/>
              <a:t>Modifiez les styles du texte du masque</a:t>
            </a:r>
          </a:p>
        </p:txBody>
      </p:sp>
    </p:spTree>
    <p:extLst>
      <p:ext uri="{BB962C8B-B14F-4D97-AF65-F5344CB8AC3E}">
        <p14:creationId xmlns:p14="http://schemas.microsoft.com/office/powerpoint/2010/main" val="398256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008000"/>
            <a:ext cx="11328000" cy="5183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976207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9" name="Espace réservé du contenu 3">
            <a:extLst>
              <a:ext uri="{FF2B5EF4-FFF2-40B4-BE49-F238E27FC236}">
                <a16:creationId xmlns:a16="http://schemas.microsoft.com/office/drawing/2014/main" id="{EE1E0B79-3CC8-4DCF-8AEC-AC43BC9A3048}"/>
              </a:ext>
            </a:extLst>
          </p:cNvPr>
          <p:cNvSpPr>
            <a:spLocks noGrp="1"/>
          </p:cNvSpPr>
          <p:nvPr>
            <p:ph sz="half" idx="2" hasCustomPrompt="1"/>
          </p:nvPr>
        </p:nvSpPr>
        <p:spPr>
          <a:xfrm>
            <a:off x="6311886" y="1007250"/>
            <a:ext cx="5460114" cy="516971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u contenu 2">
            <a:extLst>
              <a:ext uri="{FF2B5EF4-FFF2-40B4-BE49-F238E27FC236}">
                <a16:creationId xmlns:a16="http://schemas.microsoft.com/office/drawing/2014/main" id="{15546508-E26C-46CD-8939-D20E71BF4ED7}"/>
              </a:ext>
            </a:extLst>
          </p:cNvPr>
          <p:cNvSpPr>
            <a:spLocks noGrp="1"/>
          </p:cNvSpPr>
          <p:nvPr>
            <p:ph sz="half" idx="1" hasCustomPrompt="1"/>
          </p:nvPr>
        </p:nvSpPr>
        <p:spPr>
          <a:xfrm>
            <a:off x="431999" y="1007250"/>
            <a:ext cx="5448115" cy="516971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615553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11" name="Rectangle 10" descr="Bloc d’accentuation gauche">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2" name="Rectangle 11" descr="Barre d’accentuation droite&#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4" name="Espace réservé du texte 2">
            <a:extLst>
              <a:ext uri="{FF2B5EF4-FFF2-40B4-BE49-F238E27FC236}">
                <a16:creationId xmlns:a16="http://schemas.microsoft.com/office/drawing/2014/main" id="{D902C307-6561-4E11-9899-1F34830AE8AB}"/>
              </a:ext>
            </a:extLst>
          </p:cNvPr>
          <p:cNvSpPr>
            <a:spLocks noGrp="1"/>
          </p:cNvSpPr>
          <p:nvPr>
            <p:ph type="body" idx="1" hasCustomPrompt="1"/>
          </p:nvPr>
        </p:nvSpPr>
        <p:spPr>
          <a:xfrm>
            <a:off x="431800" y="1224128"/>
            <a:ext cx="5448115" cy="35877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6" name="Espace réservé du texte 4">
            <a:extLst>
              <a:ext uri="{FF2B5EF4-FFF2-40B4-BE49-F238E27FC236}">
                <a16:creationId xmlns:a16="http://schemas.microsoft.com/office/drawing/2014/main" id="{CD73439B-6B1B-47C5-B2B0-409015FB3398}"/>
              </a:ext>
            </a:extLst>
          </p:cNvPr>
          <p:cNvSpPr>
            <a:spLocks noGrp="1"/>
          </p:cNvSpPr>
          <p:nvPr>
            <p:ph type="body" sz="quarter" idx="3" hasCustomPrompt="1"/>
          </p:nvPr>
        </p:nvSpPr>
        <p:spPr>
          <a:xfrm>
            <a:off x="6312086" y="1224128"/>
            <a:ext cx="5447914" cy="35877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7" name="Espace réservé du contenu 5">
            <a:extLst>
              <a:ext uri="{FF2B5EF4-FFF2-40B4-BE49-F238E27FC236}">
                <a16:creationId xmlns:a16="http://schemas.microsoft.com/office/drawing/2014/main" id="{12AC6878-44C6-4445-A225-70C0DC482EDF}"/>
              </a:ext>
            </a:extLst>
          </p:cNvPr>
          <p:cNvSpPr>
            <a:spLocks noGrp="1"/>
          </p:cNvSpPr>
          <p:nvPr>
            <p:ph sz="quarter" idx="4" hasCustomPrompt="1"/>
          </p:nvPr>
        </p:nvSpPr>
        <p:spPr>
          <a:xfrm>
            <a:off x="6299886" y="1955731"/>
            <a:ext cx="5447914" cy="4233932"/>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8" name="Espace réservé du contenu 3">
            <a:extLst>
              <a:ext uri="{FF2B5EF4-FFF2-40B4-BE49-F238E27FC236}">
                <a16:creationId xmlns:a16="http://schemas.microsoft.com/office/drawing/2014/main" id="{6D675DA8-374F-4915-973A-53612A41FFC1}"/>
              </a:ext>
            </a:extLst>
          </p:cNvPr>
          <p:cNvSpPr>
            <a:spLocks noGrp="1"/>
          </p:cNvSpPr>
          <p:nvPr>
            <p:ph sz="half" idx="2" hasCustomPrompt="1"/>
          </p:nvPr>
        </p:nvSpPr>
        <p:spPr>
          <a:xfrm>
            <a:off x="431800" y="1943031"/>
            <a:ext cx="5447914" cy="4246632"/>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62531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position Texte Image 1">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6000" b="1" spc="-300">
                <a:solidFill>
                  <a:schemeClr val="tx1">
                    <a:lumMod val="75000"/>
                    <a:lumOff val="25000"/>
                  </a:schemeClr>
                </a:solidFill>
              </a:defRPr>
            </a:lvl1pPr>
          </a:lstStyle>
          <a:p>
            <a:pPr rtl="0"/>
            <a:r>
              <a:rPr lang="fr-FR" noProof="0"/>
              <a:t>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1350103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rtlCol="0" anchor="b"/>
          <a:lstStyle>
            <a:lvl1pPr>
              <a:defRPr>
                <a:solidFill>
                  <a:schemeClr val="tx1">
                    <a:lumMod val="75000"/>
                    <a:lumOff val="25000"/>
                  </a:schemeClr>
                </a:solidFill>
              </a:defRPr>
            </a:lvl1pPr>
          </a:lstStyle>
          <a:p>
            <a:pPr rtl="0"/>
            <a:r>
              <a:rPr lang="fr-FR" noProof="0"/>
              <a:t>Cliquez pour modifier le titre de la page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11" name="Rectangle 10" descr="Bloc d’accentuation gauche">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4" name="Espace réservé du contenu 2">
            <a:extLst>
              <a:ext uri="{FF2B5EF4-FFF2-40B4-BE49-F238E27FC236}">
                <a16:creationId xmlns:a16="http://schemas.microsoft.com/office/drawing/2014/main" id="{85B68CA9-AC4C-4D15-9BA1-A9F1AC5606DA}"/>
              </a:ext>
            </a:extLst>
          </p:cNvPr>
          <p:cNvSpPr>
            <a:spLocks noGrp="1"/>
          </p:cNvSpPr>
          <p:nvPr>
            <p:ph idx="1" hasCustomPrompt="1"/>
          </p:nvPr>
        </p:nvSpPr>
        <p:spPr>
          <a:xfrm>
            <a:off x="4788816" y="432001"/>
            <a:ext cx="6971184" cy="5429050"/>
          </a:xfrm>
        </p:spPr>
        <p:txBody>
          <a:bodyPr rtlCol="0"/>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3">
            <a:extLst>
              <a:ext uri="{FF2B5EF4-FFF2-40B4-BE49-F238E27FC236}">
                <a16:creationId xmlns:a16="http://schemas.microsoft.com/office/drawing/2014/main" id="{29B24D8A-D8A5-4F57-A260-A4CF75FCB3BD}"/>
              </a:ext>
            </a:extLst>
          </p:cNvPr>
          <p:cNvSpPr>
            <a:spLocks noGrp="1"/>
          </p:cNvSpPr>
          <p:nvPr>
            <p:ph type="body" sz="half" idx="2" hasCustomPrompt="1"/>
          </p:nvPr>
        </p:nvSpPr>
        <p:spPr>
          <a:xfrm>
            <a:off x="432000"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Tree>
    <p:extLst>
      <p:ext uri="{BB962C8B-B14F-4D97-AF65-F5344CB8AC3E}">
        <p14:creationId xmlns:p14="http://schemas.microsoft.com/office/powerpoint/2010/main" val="801432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rtlCol="0" anchor="b"/>
          <a:lstStyle>
            <a:lvl1pPr>
              <a:defRPr>
                <a:solidFill>
                  <a:schemeClr val="tx1">
                    <a:lumMod val="75000"/>
                    <a:lumOff val="25000"/>
                  </a:schemeClr>
                </a:solidFill>
              </a:defRPr>
            </a:lvl1pPr>
          </a:lstStyle>
          <a:p>
            <a:pPr rtl="0"/>
            <a:r>
              <a:rPr lang="fr-FR" noProof="0" dirty="0"/>
              <a:t>Cliquez pour modifier le titre de la page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11" name="Rectangle 10" descr="Bloc d’accentuation gauche">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9" name="Espace réservé du texte 3">
            <a:extLst>
              <a:ext uri="{FF2B5EF4-FFF2-40B4-BE49-F238E27FC236}">
                <a16:creationId xmlns:a16="http://schemas.microsoft.com/office/drawing/2014/main" id="{3E50A411-2E68-4F4D-B4BC-62E87C633658}"/>
              </a:ext>
            </a:extLst>
          </p:cNvPr>
          <p:cNvSpPr>
            <a:spLocks noGrp="1"/>
          </p:cNvSpPr>
          <p:nvPr>
            <p:ph type="body" sz="half" idx="2" hasCustomPrompt="1"/>
          </p:nvPr>
        </p:nvSpPr>
        <p:spPr>
          <a:xfrm>
            <a:off x="432000"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10" name="Espace réservé d’image 2">
            <a:extLst>
              <a:ext uri="{FF2B5EF4-FFF2-40B4-BE49-F238E27FC236}">
                <a16:creationId xmlns:a16="http://schemas.microsoft.com/office/drawing/2014/main" id="{2FBF39A8-0BD5-48FD-9993-F595D4F727C1}"/>
              </a:ext>
            </a:extLst>
          </p:cNvPr>
          <p:cNvSpPr>
            <a:spLocks noGrp="1"/>
          </p:cNvSpPr>
          <p:nvPr>
            <p:ph type="pic" idx="1" hasCustomPrompt="1"/>
          </p:nvPr>
        </p:nvSpPr>
        <p:spPr>
          <a:xfrm>
            <a:off x="4788816" y="432001"/>
            <a:ext cx="6971184" cy="542905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Tree>
    <p:extLst>
      <p:ext uri="{BB962C8B-B14F-4D97-AF65-F5344CB8AC3E}">
        <p14:creationId xmlns:p14="http://schemas.microsoft.com/office/powerpoint/2010/main" val="204063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et sous-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dirty="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dirty="0"/>
              <a:t>Sous-titre</a:t>
            </a:r>
          </a:p>
        </p:txBody>
      </p:sp>
      <p:sp>
        <p:nvSpPr>
          <p:cNvPr id="3" name="Espace réservé du pied de page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fr-FR" noProof="0" dirty="0"/>
              <a:t>Ajouter un pied de page</a:t>
            </a:r>
          </a:p>
        </p:txBody>
      </p:sp>
      <p:sp>
        <p:nvSpPr>
          <p:cNvPr id="4" name="Espace réservé du numéro de diapositiv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dirty="0"/>
          </a:p>
        </p:txBody>
      </p:sp>
      <p:graphicFrame>
        <p:nvGraphicFramePr>
          <p:cNvPr id="8" name="Graphique 7" title="Espace réservé de graphique Chiffre d’affaires brut">
            <a:extLst>
              <a:ext uri="{FF2B5EF4-FFF2-40B4-BE49-F238E27FC236}">
                <a16:creationId xmlns:a16="http://schemas.microsoft.com/office/drawing/2014/main" id="{0F60C5FF-F2F2-4EA7-ADED-E162A5B82B4C}"/>
              </a:ext>
            </a:extLst>
          </p:cNvPr>
          <p:cNvGraphicFramePr/>
          <p:nvPr userDrawn="1">
            <p:extLst>
              <p:ext uri="{D42A27DB-BD31-4B8C-83A1-F6EECF244321}">
                <p14:modId xmlns:p14="http://schemas.microsoft.com/office/powerpoint/2010/main" val="4116358530"/>
              </p:ext>
            </p:extLst>
          </p:nvPr>
        </p:nvGraphicFramePr>
        <p:xfrm>
          <a:off x="431800" y="1512000"/>
          <a:ext cx="3389313" cy="4444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aphique 8" title="Espace réservé de graphique Chiffre d’affaires brut">
            <a:extLst>
              <a:ext uri="{FF2B5EF4-FFF2-40B4-BE49-F238E27FC236}">
                <a16:creationId xmlns:a16="http://schemas.microsoft.com/office/drawing/2014/main" id="{D5AA46A9-40E0-4FA5-BFED-6D14ED62EFFB}"/>
              </a:ext>
            </a:extLst>
          </p:cNvPr>
          <p:cNvGraphicFramePr/>
          <p:nvPr userDrawn="1">
            <p:extLst>
              <p:ext uri="{D42A27DB-BD31-4B8C-83A1-F6EECF244321}">
                <p14:modId xmlns:p14="http://schemas.microsoft.com/office/powerpoint/2010/main" val="2991810482"/>
              </p:ext>
            </p:extLst>
          </p:nvPr>
        </p:nvGraphicFramePr>
        <p:xfrm>
          <a:off x="4406900" y="1512000"/>
          <a:ext cx="3389313" cy="4444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Graphique 9" title="Espace réservé de graphique Chiffre d’affaires brut">
            <a:extLst>
              <a:ext uri="{FF2B5EF4-FFF2-40B4-BE49-F238E27FC236}">
                <a16:creationId xmlns:a16="http://schemas.microsoft.com/office/drawing/2014/main" id="{F7175363-BD78-41A0-92CF-0F9E5A14568A}"/>
              </a:ext>
            </a:extLst>
          </p:cNvPr>
          <p:cNvGraphicFramePr/>
          <p:nvPr userDrawn="1">
            <p:extLst>
              <p:ext uri="{D42A27DB-BD31-4B8C-83A1-F6EECF244321}">
                <p14:modId xmlns:p14="http://schemas.microsoft.com/office/powerpoint/2010/main" val="2481389921"/>
              </p:ext>
            </p:extLst>
          </p:nvPr>
        </p:nvGraphicFramePr>
        <p:xfrm>
          <a:off x="8382000" y="1512000"/>
          <a:ext cx="3389313" cy="4444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58265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fr-FR" noProof="0"/>
              <a:t>Ajouter un pied de page</a:t>
            </a:r>
          </a:p>
        </p:txBody>
      </p:sp>
      <p:sp>
        <p:nvSpPr>
          <p:cNvPr id="3" name="Espace réservé du numéro de diapositiv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fr-FR" noProof="0" smtClean="0"/>
              <a:pPr/>
              <a:t>‹N°›</a:t>
            </a:fld>
            <a:endParaRPr lang="fr-FR" noProof="0"/>
          </a:p>
        </p:txBody>
      </p:sp>
      <p:sp>
        <p:nvSpPr>
          <p:cNvPr id="4" name="Titre 3">
            <a:extLst>
              <a:ext uri="{FF2B5EF4-FFF2-40B4-BE49-F238E27FC236}">
                <a16:creationId xmlns:a16="http://schemas.microsoft.com/office/drawing/2014/main" id="{90694D9D-C633-4D52-965E-E5BBD9883037}"/>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re uniquement">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fr-FR" noProof="0"/>
              <a:t>Ajouter un pied de page</a:t>
            </a:r>
          </a:p>
        </p:txBody>
      </p:sp>
      <p:sp>
        <p:nvSpPr>
          <p:cNvPr id="3" name="Espace réservé du numéro de diapositiv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fr-FR" noProof="0" smtClean="0"/>
              <a:pPr/>
              <a:t>‹N°›</a:t>
            </a:fld>
            <a:endParaRPr lang="fr-FR" noProof="0"/>
          </a:p>
        </p:txBody>
      </p:sp>
      <p:sp>
        <p:nvSpPr>
          <p:cNvPr id="4" name="Titre 3">
            <a:extLst>
              <a:ext uri="{FF2B5EF4-FFF2-40B4-BE49-F238E27FC236}">
                <a16:creationId xmlns:a16="http://schemas.microsoft.com/office/drawing/2014/main" id="{90694D9D-C633-4D52-965E-E5BBD9883037}"/>
              </a:ext>
            </a:extLst>
          </p:cNvPr>
          <p:cNvSpPr>
            <a:spLocks noGrp="1"/>
          </p:cNvSpPr>
          <p:nvPr>
            <p:ph type="title"/>
          </p:nvPr>
        </p:nvSpPr>
        <p:spPr/>
        <p:txBody>
          <a:bodyPr rtlCol="0"/>
          <a:lstStyle/>
          <a:p>
            <a:pPr rtl="0"/>
            <a:r>
              <a:rPr lang="fr-FR" noProof="0" dirty="0"/>
              <a:t>Modifiez le style du titre</a:t>
            </a:r>
          </a:p>
        </p:txBody>
      </p:sp>
      <p:sp>
        <p:nvSpPr>
          <p:cNvPr id="6" name="Espace réservé du texte 5">
            <a:extLst>
              <a:ext uri="{FF2B5EF4-FFF2-40B4-BE49-F238E27FC236}">
                <a16:creationId xmlns:a16="http://schemas.microsoft.com/office/drawing/2014/main" id="{0DB3A426-6D4A-4D91-ACD6-A2C25BAE44E3}"/>
              </a:ext>
            </a:extLst>
          </p:cNvPr>
          <p:cNvSpPr>
            <a:spLocks noGrp="1"/>
          </p:cNvSpPr>
          <p:nvPr>
            <p:ph type="body" sz="quarter" idx="14" hasCustomPrompt="1"/>
          </p:nvPr>
        </p:nvSpPr>
        <p:spPr>
          <a:xfrm>
            <a:off x="1664370" y="2033588"/>
            <a:ext cx="8863262" cy="2790825"/>
          </a:xfrm>
        </p:spPr>
        <p:txBody>
          <a:bodyPr rtlCol="0" anchor="ctr"/>
          <a:lstStyle>
            <a:lvl1pPr marL="0" indent="0" algn="ctr">
              <a:buNone/>
              <a:defRPr sz="6000"/>
            </a:lvl1pPr>
            <a:lvl2pPr marL="266700" indent="0">
              <a:buNone/>
              <a:defRPr/>
            </a:lvl2pPr>
          </a:lstStyle>
          <a:p>
            <a:pPr lvl="0" rtl="0"/>
            <a:r>
              <a:rPr lang="fr-FR" noProof="0" dirty="0"/>
              <a:t>Modifiez les styles du texte du masque</a:t>
            </a:r>
          </a:p>
        </p:txBody>
      </p:sp>
    </p:spTree>
    <p:extLst>
      <p:ext uri="{BB962C8B-B14F-4D97-AF65-F5344CB8AC3E}">
        <p14:creationId xmlns:p14="http://schemas.microsoft.com/office/powerpoint/2010/main" val="2877243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fr-FR" noProof="0"/>
              <a:t>Ajouter un pied de page</a:t>
            </a:r>
          </a:p>
        </p:txBody>
      </p:sp>
      <p:sp>
        <p:nvSpPr>
          <p:cNvPr id="3" name="Espace réservé du numéro de diapositiv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Texte Image 2">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6000" b="1" spc="-300">
                <a:solidFill>
                  <a:schemeClr val="tx1">
                    <a:lumMod val="75000"/>
                    <a:lumOff val="25000"/>
                  </a:schemeClr>
                </a:solidFill>
              </a:defRPr>
            </a:lvl1pPr>
          </a:lstStyle>
          <a:p>
            <a:pPr rtl="0"/>
            <a:r>
              <a:rPr lang="fr-FR" noProof="0"/>
              <a:t>Cliquez pour 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38438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séparation 1">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a:t>
            </a:r>
            <a:br>
              <a:rPr lang="fr-FR" noProof="0"/>
            </a:br>
            <a:r>
              <a:rPr lang="fr-FR" noProof="0"/>
              <a:t>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rtl="0"/>
            <a:r>
              <a:rPr lang="fr-FR" noProof="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243715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avec sous-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e comparaison gauch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2362553"/>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4" name="Espace réservé du contenu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869901"/>
            <a:ext cx="5472000" cy="3376963"/>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e comparaison gauch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2363078"/>
            <a:ext cx="5472000" cy="358775"/>
          </a:xfrm>
        </p:spPr>
        <p:txBody>
          <a:bodyPr rtlCol="0"/>
          <a:lstStyle>
            <a:lvl1pPr marL="0" indent="0">
              <a:buNone/>
              <a:defRPr sz="2400" b="1"/>
            </a:lvl1pPr>
          </a:lstStyle>
          <a:p>
            <a:pPr lvl="0" rtl="0"/>
            <a:r>
              <a:rPr lang="fr-FR" noProof="0" dirty="0"/>
              <a:t>Modifiez les styles du texte du masque</a:t>
            </a:r>
          </a:p>
        </p:txBody>
      </p:sp>
      <p:sp>
        <p:nvSpPr>
          <p:cNvPr id="8" name="Espace réservé du texte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867078"/>
            <a:ext cx="5472113" cy="3379036"/>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10" name="Rectangle 9" descr="Bloc d’accentuation gauche">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1" name="Rectangle 10" descr="Barre d’accentuation droite&#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250995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de séparation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a:t>
            </a:r>
            <a:br>
              <a:rPr lang="fr-FR" noProof="0"/>
            </a:br>
            <a:r>
              <a:rPr lang="fr-FR" noProof="0"/>
              <a:t>votre photo ici</a:t>
            </a:r>
          </a:p>
        </p:txBody>
      </p:sp>
      <p:sp>
        <p:nvSpPr>
          <p:cNvPr id="3" name="Titr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104052" cy="1958400"/>
          </a:xfrm>
          <a:solidFill>
            <a:schemeClr val="bg1"/>
          </a:solidFill>
        </p:spPr>
        <p:txBody>
          <a:bodyPr lIns="252000" tIns="180000" rIns="180000" bIns="180000" rtlCol="0"/>
          <a:lstStyle>
            <a:lvl1pPr>
              <a:defRPr sz="6000" b="1" spc="-300">
                <a:solidFill>
                  <a:schemeClr val="tx1">
                    <a:lumMod val="75000"/>
                    <a:lumOff val="25000"/>
                  </a:schemeClr>
                </a:solidFill>
                <a:latin typeface="+mj-lt"/>
              </a:defRPr>
            </a:lvl1pPr>
          </a:lstStyle>
          <a:p>
            <a:pPr rtl="0"/>
            <a:r>
              <a:rPr lang="fr-FR" noProof="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102595"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228285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et 3 contenus">
    <p:spTree>
      <p:nvGrpSpPr>
        <p:cNvPr id="1" name=""/>
        <p:cNvGrpSpPr/>
        <p:nvPr/>
      </p:nvGrpSpPr>
      <p:grpSpPr>
        <a:xfrm>
          <a:off x="0" y="0"/>
          <a:ext cx="0" cy="0"/>
          <a:chOff x="0" y="0"/>
          <a:chExt cx="0" cy="0"/>
        </a:xfrm>
      </p:grpSpPr>
      <p:sp>
        <p:nvSpPr>
          <p:cNvPr id="13" name="Espace réservé du contenu 10">
            <a:extLst>
              <a:ext uri="{FF2B5EF4-FFF2-40B4-BE49-F238E27FC236}">
                <a16:creationId xmlns:a16="http://schemas.microsoft.com/office/drawing/2014/main" id="{454B80C6-ACBE-4877-BC36-02B9C42A2DA0}"/>
              </a:ext>
            </a:extLst>
          </p:cNvPr>
          <p:cNvSpPr>
            <a:spLocks noGrp="1"/>
          </p:cNvSpPr>
          <p:nvPr>
            <p:ph sz="quarter" idx="36" hasCustomPrompt="1"/>
          </p:nvPr>
        </p:nvSpPr>
        <p:spPr>
          <a:xfrm>
            <a:off x="8485569" y="1590675"/>
            <a:ext cx="3246121" cy="436552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contenu 10">
            <a:extLst>
              <a:ext uri="{FF2B5EF4-FFF2-40B4-BE49-F238E27FC236}">
                <a16:creationId xmlns:a16="http://schemas.microsoft.com/office/drawing/2014/main" id="{2D5A5AA1-9589-4EC6-B469-1EE7724E7DD3}"/>
              </a:ext>
            </a:extLst>
          </p:cNvPr>
          <p:cNvSpPr>
            <a:spLocks noGrp="1"/>
          </p:cNvSpPr>
          <p:nvPr>
            <p:ph sz="quarter" idx="35" hasCustomPrompt="1"/>
          </p:nvPr>
        </p:nvSpPr>
        <p:spPr>
          <a:xfrm>
            <a:off x="4508564" y="1590675"/>
            <a:ext cx="3246121" cy="425932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contenu 10">
            <a:extLst>
              <a:ext uri="{FF2B5EF4-FFF2-40B4-BE49-F238E27FC236}">
                <a16:creationId xmlns:a16="http://schemas.microsoft.com/office/drawing/2014/main" id="{A9557FF2-93A3-48A1-AB68-35D6813B3A91}"/>
              </a:ext>
            </a:extLst>
          </p:cNvPr>
          <p:cNvSpPr>
            <a:spLocks noGrp="1"/>
          </p:cNvSpPr>
          <p:nvPr>
            <p:ph sz="quarter" idx="34" hasCustomPrompt="1"/>
          </p:nvPr>
        </p:nvSpPr>
        <p:spPr>
          <a:xfrm>
            <a:off x="502920" y="1590675"/>
            <a:ext cx="3246121" cy="436552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pied de page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fr-FR" noProof="0"/>
              <a:t>Ajouter un pied de page</a:t>
            </a:r>
          </a:p>
        </p:txBody>
      </p:sp>
      <p:sp>
        <p:nvSpPr>
          <p:cNvPr id="4" name="Espace réservé du numéro de diapositiv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34118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sous-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pied de page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fr-FR" noProof="0"/>
              <a:t>Ajouter un pied de page</a:t>
            </a:r>
          </a:p>
        </p:txBody>
      </p:sp>
      <p:sp>
        <p:nvSpPr>
          <p:cNvPr id="4" name="Espace réservé du numéro de diapositiv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7" name="Espace réservé du contenu 6">
            <a:extLst>
              <a:ext uri="{FF2B5EF4-FFF2-40B4-BE49-F238E27FC236}">
                <a16:creationId xmlns:a16="http://schemas.microsoft.com/office/drawing/2014/main" id="{0D32884E-EBB5-47FA-9B0A-E32B264BC5A1}"/>
              </a:ext>
            </a:extLst>
          </p:cNvPr>
          <p:cNvSpPr>
            <a:spLocks noGrp="1"/>
          </p:cNvSpPr>
          <p:nvPr>
            <p:ph sz="quarter" idx="34" hasCustomPrompt="1"/>
          </p:nvPr>
        </p:nvSpPr>
        <p:spPr>
          <a:xfrm>
            <a:off x="512064" y="1655063"/>
            <a:ext cx="11248136" cy="4123945"/>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Tree>
    <p:extLst>
      <p:ext uri="{BB962C8B-B14F-4D97-AF65-F5344CB8AC3E}">
        <p14:creationId xmlns:p14="http://schemas.microsoft.com/office/powerpoint/2010/main" val="150585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7552944" y="5359400"/>
            <a:ext cx="4207056"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Entrez votre légende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2" name="Espace réservé du numéro de diapositive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fr-FR" noProof="0" smtClean="0"/>
              <a:pPr/>
              <a:t>‹N°›</a:t>
            </a:fld>
            <a:endParaRPr lang="fr-FR" noProof="0"/>
          </a:p>
        </p:txBody>
      </p:sp>
      <p:sp>
        <p:nvSpPr>
          <p:cNvPr id="5" name="Titre 4">
            <a:extLst>
              <a:ext uri="{FF2B5EF4-FFF2-40B4-BE49-F238E27FC236}">
                <a16:creationId xmlns:a16="http://schemas.microsoft.com/office/drawing/2014/main" id="{7F8E7C83-06D7-4C5B-85B7-0E5713B4FAB3}"/>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Forme libre : Form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u titre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fr-FR" noProof="0"/>
              <a:t>Cliquez pour modifier le titre de la page</a:t>
            </a:r>
          </a:p>
        </p:txBody>
      </p:sp>
      <p:sp>
        <p:nvSpPr>
          <p:cNvPr id="3" name="Espace réservé du texte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fr-FR" noProof="0" smtClean="0"/>
              <a:pPr/>
              <a:t>‹N°›</a:t>
            </a:fld>
            <a:endParaRPr lang="fr-FR"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18" name="Connecteur droit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66" r:id="rId3"/>
    <p:sldLayoutId id="2147483662" r:id="rId4"/>
    <p:sldLayoutId id="2147483659" r:id="rId5"/>
    <p:sldLayoutId id="2147483663" r:id="rId6"/>
    <p:sldLayoutId id="2147483677" r:id="rId7"/>
    <p:sldLayoutId id="2147483654" r:id="rId8"/>
    <p:sldLayoutId id="2147483660" r:id="rId9"/>
    <p:sldLayoutId id="2147483664" r:id="rId10"/>
    <p:sldLayoutId id="2147483650" r:id="rId11"/>
    <p:sldLayoutId id="2147483652" r:id="rId12"/>
    <p:sldLayoutId id="2147483656" r:id="rId13"/>
    <p:sldLayoutId id="2147483657" r:id="rId14"/>
    <p:sldLayoutId id="2147483667" r:id="rId15"/>
    <p:sldLayoutId id="2147483668" r:id="rId16"/>
    <p:sldLayoutId id="2147483669" r:id="rId17"/>
    <p:sldLayoutId id="2147483670" r:id="rId18"/>
    <p:sldLayoutId id="2147483671" r:id="rId19"/>
    <p:sldLayoutId id="2147483673" r:id="rId20"/>
    <p:sldLayoutId id="2147483674" r:id="rId21"/>
    <p:sldLayoutId id="2147483676" r:id="rId22"/>
    <p:sldLayoutId id="2147483655" r:id="rId23"/>
    <p:sldLayoutId id="2147483675" r:id="rId24"/>
    <p:sldLayoutId id="2147483672" r:id="rId25"/>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8" Type="http://schemas.openxmlformats.org/officeDocument/2006/relationships/hyperlink" Target="https://unis-contre-le-covid.go.yj.fr/" TargetMode="External"/><Relationship Id="rId3" Type="http://schemas.openxmlformats.org/officeDocument/2006/relationships/image" Target="../media/image14.jpeg"/><Relationship Id="rId7" Type="http://schemas.openxmlformats.org/officeDocument/2006/relationships/hyperlink" Target="https://www.figma.com/file/KN1pdsZDc8Y1ZT3HTQojse/Maquette-campagne-de-promotion-pour-le-vaccin?node-id=60%3A16"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hyperlink" Target="https://trello.com/invite/b/CbW1Ta4T/be265dc29429a14513dd801a030807c7/projet-covid" TargetMode="External"/><Relationship Id="rId11" Type="http://schemas.openxmlformats.org/officeDocument/2006/relationships/hyperlink" Target="https://github.com/clementfert/covid.git" TargetMode="External"/><Relationship Id="rId5" Type="http://schemas.openxmlformats.org/officeDocument/2006/relationships/image" Target="../media/image16.svg"/><Relationship Id="rId10" Type="http://schemas.openxmlformats.org/officeDocument/2006/relationships/image" Target="../media/image18.svg"/><Relationship Id="rId4" Type="http://schemas.openxmlformats.org/officeDocument/2006/relationships/image" Target="../media/image15.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hubspot.fr/make-my-persona?persona=-NC-BHy4VsOiSpwcJde8"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hyperlink" Target="https://www.hubspot.fr/make-my-persona?persona=-NC-NOJA93rySPAXIiLF" TargetMode="External"/><Relationship Id="rId4" Type="http://schemas.openxmlformats.org/officeDocument/2006/relationships/hyperlink" Target="https://www.hubspot.fr/make-my-persona?persona=-NC-Jz0oMSrlkNvO9o38"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Mains rassemblées en ce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1081669" y="2811053"/>
            <a:ext cx="11110331" cy="1261295"/>
          </a:xfrm>
        </p:spPr>
        <p:txBody>
          <a:bodyPr rtlCol="0"/>
          <a:lstStyle/>
          <a:p>
            <a:r>
              <a:rPr lang="fr-FR">
                <a:ea typeface="+mj-lt"/>
                <a:cs typeface="+mj-lt"/>
              </a:rPr>
              <a:t>Unis-contre-le-covid présentation</a:t>
            </a:r>
            <a:endParaRPr lang="fr-FR"/>
          </a:p>
        </p:txBody>
      </p:sp>
      <p:sp>
        <p:nvSpPr>
          <p:cNvPr id="4" name="Sous-titre 3">
            <a:extLst>
              <a:ext uri="{FF2B5EF4-FFF2-40B4-BE49-F238E27FC236}">
                <a16:creationId xmlns:a16="http://schemas.microsoft.com/office/drawing/2014/main" id="{4772945D-CA91-4CFE-8EB7-941C7618C994}"/>
              </a:ext>
            </a:extLst>
          </p:cNvPr>
          <p:cNvSpPr>
            <a:spLocks noGrp="1"/>
          </p:cNvSpPr>
          <p:nvPr>
            <p:ph type="subTitle" idx="1"/>
          </p:nvPr>
        </p:nvSpPr>
        <p:spPr>
          <a:xfrm>
            <a:off x="2949498" y="4061039"/>
            <a:ext cx="6831090" cy="748189"/>
          </a:xfrm>
        </p:spPr>
        <p:txBody>
          <a:bodyPr vert="horz" lIns="180000" tIns="180000" rIns="180000" bIns="180000" rtlCol="0" anchor="t">
            <a:noAutofit/>
          </a:bodyPr>
          <a:lstStyle/>
          <a:p>
            <a:r>
              <a:rPr lang="fr-FR"/>
              <a:t>Cette présentation a été faite par Clément FERT dans le but de présenter son travail et de faciliter la compréhension de ce projet  </a:t>
            </a:r>
          </a:p>
        </p:txBody>
      </p:sp>
      <p:sp>
        <p:nvSpPr>
          <p:cNvPr id="51" name="Zone de texte 50">
            <a:extLst>
              <a:ext uri="{FF2B5EF4-FFF2-40B4-BE49-F238E27FC236}">
                <a16:creationId xmlns:a16="http://schemas.microsoft.com/office/drawing/2014/main" id="{66C1DE0A-7865-466B-B5D7-781C92357026}"/>
              </a:ext>
            </a:extLst>
          </p:cNvPr>
          <p:cNvSpPr txBox="1"/>
          <p:nvPr/>
        </p:nvSpPr>
        <p:spPr>
          <a:xfrm>
            <a:off x="10284923" y="3918880"/>
            <a:ext cx="1402741" cy="909595"/>
          </a:xfrm>
          <a:prstGeom prst="rect">
            <a:avLst/>
          </a:prstGeom>
          <a:noFill/>
        </p:spPr>
        <p:txBody>
          <a:bodyPr wrap="square" lIns="91440" tIns="108000" rIns="91440" bIns="0" rtlCol="0" anchor="ctr">
            <a:spAutoFit/>
          </a:bodyPr>
          <a:lstStyle/>
          <a:p>
            <a:pPr algn="ctr">
              <a:lnSpc>
                <a:spcPct val="70000"/>
              </a:lnSpc>
            </a:pPr>
            <a:r>
              <a:rPr lang="fr-FR" sz="3600" b="1" spc="-100" dirty="0">
                <a:solidFill>
                  <a:schemeClr val="tx1">
                    <a:lumMod val="75000"/>
                    <a:lumOff val="25000"/>
                  </a:schemeClr>
                </a:solidFill>
                <a:latin typeface="+mj-lt"/>
              </a:rPr>
              <a:t>2nd dépôt </a:t>
            </a:r>
            <a:endParaRPr lang="fr-FR" sz="3600" b="1" i="0" spc="-100" dirty="0">
              <a:solidFill>
                <a:schemeClr val="tx1">
                  <a:lumMod val="75000"/>
                  <a:lumOff val="25000"/>
                </a:schemeClr>
              </a:solidFill>
              <a:latin typeface="+mj-lt"/>
            </a:endParaRP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Les avancées</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008000"/>
            <a:ext cx="4594081" cy="5139815"/>
          </a:xfrm>
        </p:spPr>
        <p:txBody>
          <a:bodyPr vert="horz" lIns="0" tIns="0" rIns="0" bIns="0" rtlCol="0" anchor="t">
            <a:noAutofit/>
          </a:bodyPr>
          <a:lstStyle/>
          <a:p>
            <a:r>
              <a:rPr lang="fr-FR" dirty="0"/>
              <a:t>Sur cet page on retrouve:</a:t>
            </a:r>
          </a:p>
          <a:p>
            <a:endParaRPr lang="fr-FR" dirty="0"/>
          </a:p>
          <a:p>
            <a:pPr marL="285750" indent="-285750">
              <a:buChar char="•"/>
            </a:pPr>
            <a:r>
              <a:rPr lang="fr-FR" dirty="0"/>
              <a:t>Une en-tête avec le titre de la page.</a:t>
            </a:r>
          </a:p>
          <a:p>
            <a:pPr marL="285750" indent="-285750">
              <a:buChar char="•"/>
            </a:pPr>
            <a:endParaRPr lang="fr-FR" dirty="0"/>
          </a:p>
          <a:p>
            <a:pPr marL="285750" indent="-285750">
              <a:buChar char="•"/>
            </a:pPr>
            <a:r>
              <a:rPr lang="fr-FR" dirty="0"/>
              <a:t>Le corps de la page avec les nombreuses questions que l'utilisateur  se pose. L'utilisateur peu en sélectionner une pour avoir la réponse à cette question sous la forme d'un article(ce site étant un prototype il y a que l'article sur "comment agit un vaccin").</a:t>
            </a:r>
          </a:p>
          <a:p>
            <a:pPr marL="285750" indent="-285750">
              <a:buChar char="•"/>
            </a:pPr>
            <a:endParaRPr lang="fr-FR" dirty="0"/>
          </a:p>
          <a:p>
            <a:pPr marL="285750" indent="-285750">
              <a:buChar char="•"/>
            </a:pPr>
            <a:r>
              <a:rPr lang="fr-FR" dirty="0"/>
              <a:t>Bas de page avec le logo qui prouve  la fiabilité de notre site ainsi qu'un lien pour revenir vers le menu principal. </a:t>
            </a:r>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10</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338350" y="6259161"/>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 </a:t>
            </a:r>
            <a:endParaRPr lang="fr-FR" dirty="0"/>
          </a:p>
        </p:txBody>
      </p:sp>
      <p:pic>
        <p:nvPicPr>
          <p:cNvPr id="9" name="Image 9" descr="Une image contenant texte&#10;&#10;Description générée automatiquement">
            <a:extLst>
              <a:ext uri="{FF2B5EF4-FFF2-40B4-BE49-F238E27FC236}">
                <a16:creationId xmlns:a16="http://schemas.microsoft.com/office/drawing/2014/main" id="{CFECCA69-FB01-A521-8D8E-8059C53C953D}"/>
              </a:ext>
            </a:extLst>
          </p:cNvPr>
          <p:cNvPicPr>
            <a:picLocks noGrp="1" noChangeAspect="1"/>
          </p:cNvPicPr>
          <p:nvPr>
            <p:ph sz="quarter" idx="34"/>
          </p:nvPr>
        </p:nvPicPr>
        <p:blipFill>
          <a:blip r:embed="rId3"/>
          <a:stretch>
            <a:fillRect/>
          </a:stretch>
        </p:blipFill>
        <p:spPr>
          <a:xfrm>
            <a:off x="4863421" y="61791"/>
            <a:ext cx="6234196" cy="5994308"/>
          </a:xfrm>
        </p:spPr>
      </p:pic>
    </p:spTree>
    <p:extLst>
      <p:ext uri="{BB962C8B-B14F-4D97-AF65-F5344CB8AC3E}">
        <p14:creationId xmlns:p14="http://schemas.microsoft.com/office/powerpoint/2010/main" val="2822360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La stratégie </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008000"/>
            <a:ext cx="4594081" cy="5139815"/>
          </a:xfrm>
        </p:spPr>
        <p:txBody>
          <a:bodyPr vert="horz" lIns="0" tIns="0" rIns="0" bIns="0" rtlCol="0" anchor="t">
            <a:noAutofit/>
          </a:bodyPr>
          <a:lstStyle/>
          <a:p>
            <a:r>
              <a:rPr lang="fr-FR" dirty="0"/>
              <a:t>Sur cet page on retrouve:</a:t>
            </a:r>
          </a:p>
          <a:p>
            <a:endParaRPr lang="fr-FR" dirty="0"/>
          </a:p>
          <a:p>
            <a:pPr marL="285750" indent="-285750">
              <a:buChar char="•"/>
            </a:pPr>
            <a:r>
              <a:rPr lang="fr-FR" dirty="0"/>
              <a:t>Une en-tête avec le titre de la page.</a:t>
            </a:r>
          </a:p>
          <a:p>
            <a:pPr marL="285750" indent="-285750">
              <a:buChar char="•"/>
            </a:pPr>
            <a:endParaRPr lang="fr-FR" dirty="0"/>
          </a:p>
          <a:p>
            <a:pPr marL="285750" indent="-285750">
              <a:buChar char="•"/>
            </a:pPr>
            <a:r>
              <a:rPr lang="fr-FR">
                <a:ea typeface="+mn-lt"/>
                <a:cs typeface="+mn-lt"/>
              </a:rPr>
              <a:t>Le corps de la page avec </a:t>
            </a:r>
            <a:r>
              <a:rPr lang="fr-FR" dirty="0">
                <a:ea typeface="+mn-lt"/>
                <a:cs typeface="+mn-lt"/>
              </a:rPr>
              <a:t>trois onglets  permettant à l'utilisateur de sélectionner la stratégie qui l'intéresse une fois sélectionner un onglet apparaitra.</a:t>
            </a:r>
          </a:p>
          <a:p>
            <a:pPr marL="285750" indent="-285750">
              <a:buChar char="•"/>
            </a:pPr>
            <a:endParaRPr lang="fr-FR" dirty="0"/>
          </a:p>
          <a:p>
            <a:pPr marL="285750" indent="-285750">
              <a:buChar char="•"/>
            </a:pPr>
            <a:r>
              <a:rPr lang="fr-FR" dirty="0"/>
              <a:t>Bas de page avec le logo qui prouve que la fiabilité de notre site ainsi qu'un lien pour revenir vers les menu principal. </a:t>
            </a:r>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11</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162504" y="6299460"/>
            <a:ext cx="1134496"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a:t>
            </a:r>
            <a:endParaRPr lang="fr-FR" sz="1200" b="0" i="0" spc="140" dirty="0">
              <a:solidFill>
                <a:schemeClr val="tx1">
                  <a:lumMod val="75000"/>
                  <a:lumOff val="25000"/>
                </a:schemeClr>
              </a:solidFill>
              <a:latin typeface="+mj-lt"/>
            </a:endParaRPr>
          </a:p>
        </p:txBody>
      </p:sp>
      <p:pic>
        <p:nvPicPr>
          <p:cNvPr id="8" name="Image 9">
            <a:extLst>
              <a:ext uri="{FF2B5EF4-FFF2-40B4-BE49-F238E27FC236}">
                <a16:creationId xmlns:a16="http://schemas.microsoft.com/office/drawing/2014/main" id="{D44BF322-F20C-00FF-AA7A-AB7D0463E54E}"/>
              </a:ext>
            </a:extLst>
          </p:cNvPr>
          <p:cNvPicPr>
            <a:picLocks noGrp="1" noChangeAspect="1"/>
          </p:cNvPicPr>
          <p:nvPr>
            <p:ph sz="quarter" idx="34"/>
          </p:nvPr>
        </p:nvPicPr>
        <p:blipFill>
          <a:blip r:embed="rId3"/>
          <a:stretch>
            <a:fillRect/>
          </a:stretch>
        </p:blipFill>
        <p:spPr>
          <a:xfrm>
            <a:off x="5775352" y="260950"/>
            <a:ext cx="6020923" cy="5829785"/>
          </a:xfrm>
        </p:spPr>
      </p:pic>
    </p:spTree>
    <p:extLst>
      <p:ext uri="{BB962C8B-B14F-4D97-AF65-F5344CB8AC3E}">
        <p14:creationId xmlns:p14="http://schemas.microsoft.com/office/powerpoint/2010/main" val="4053741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Je suis solidaire</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111909"/>
            <a:ext cx="4637376" cy="5252383"/>
          </a:xfrm>
        </p:spPr>
        <p:txBody>
          <a:bodyPr vert="horz" lIns="0" tIns="0" rIns="0" bIns="0" rtlCol="0" anchor="t">
            <a:noAutofit/>
          </a:bodyPr>
          <a:lstStyle/>
          <a:p>
            <a:r>
              <a:rPr lang="fr-FR" dirty="0"/>
              <a:t>Sur cet page on retrouve:</a:t>
            </a:r>
          </a:p>
          <a:p>
            <a:pPr marL="285750" indent="-285750">
              <a:buChar char="•"/>
            </a:pPr>
            <a:r>
              <a:rPr lang="fr-FR" dirty="0"/>
              <a:t>Une en-tête avec le titre de la page.</a:t>
            </a:r>
          </a:p>
          <a:p>
            <a:pPr marL="285750" indent="-285750">
              <a:buChar char="•"/>
            </a:pPr>
            <a:r>
              <a:rPr lang="fr-FR" dirty="0">
                <a:ea typeface="+mn-lt"/>
                <a:cs typeface="+mn-lt"/>
              </a:rPr>
              <a:t>Le corps de la page est fait de deux colonnes la première colonne est un formulaire de contact celui–ci permet de signaler sa volonté de s'engager contre le covid. Une fois le formulaire remplie l'administrateur recevra un email avec les informations de l'utilisateur concerné. La deuxième colonne servira à trouver le centre de vaccination le plus proche de chez soi une fois que l'API sur les centres de vaccination sera à jour.</a:t>
            </a:r>
            <a:endParaRPr lang="fr-FR" dirty="0" err="1"/>
          </a:p>
          <a:p>
            <a:pPr marL="285750" indent="-285750">
              <a:buChar char="•"/>
            </a:pPr>
            <a:endParaRPr lang="fr-FR" dirty="0"/>
          </a:p>
          <a:p>
            <a:pPr marL="285750" indent="-285750">
              <a:buChar char="•"/>
            </a:pPr>
            <a:r>
              <a:rPr lang="fr-FR" dirty="0"/>
              <a:t>Bas de page avec le logo qui prouve que la fiabilité de notre site ainsi qu'un lien pour revenir vers les menu principal. </a:t>
            </a:r>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12</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309042" y="6281737"/>
            <a:ext cx="1053900" cy="515833"/>
          </a:xfrm>
          <a:prstGeom prst="rect">
            <a:avLst/>
          </a:prstGeom>
          <a:noFill/>
        </p:spPr>
        <p:txBody>
          <a:bodyPr wrap="square" lIns="91440" tIns="108000" rIns="91440" bIns="0" rtlCol="0" anchor="ctr">
            <a:spAutoFit/>
          </a:bodyPr>
          <a:lstStyle/>
          <a:p>
            <a:pPr algn="ctr">
              <a:lnSpc>
                <a:spcPts val="1000"/>
              </a:lnSpc>
            </a:pPr>
            <a:r>
              <a:rPr lang="fr-FR" sz="1600" b="1" spc="-100" dirty="0">
                <a:solidFill>
                  <a:schemeClr val="accent1"/>
                </a:solidFill>
                <a:latin typeface="+mj-lt"/>
              </a:rPr>
              <a:t>Dépôt </a:t>
            </a:r>
            <a:br>
              <a:rPr lang="fr-FR" sz="1600" b="1" spc="-100" dirty="0">
                <a:solidFill>
                  <a:schemeClr val="accent1"/>
                </a:solidFill>
                <a:latin typeface="+mj-lt"/>
              </a:rPr>
            </a:br>
            <a:endParaRPr lang="fr-FR" sz="1600" spc="-100">
              <a:ea typeface="+mn-lt"/>
              <a:cs typeface="+mn-lt"/>
            </a:endParaRPr>
          </a:p>
          <a:p>
            <a:pPr algn="ctr">
              <a:lnSpc>
                <a:spcPts val="1000"/>
              </a:lnSpc>
            </a:pPr>
            <a:r>
              <a:rPr lang="fr-FR" sz="1600" b="1" spc="-100" dirty="0">
                <a:latin typeface="+mj-lt"/>
              </a:rPr>
              <a:t>Final </a:t>
            </a:r>
            <a:r>
              <a:rPr lang="fr-FR" sz="1600" b="1" spc="-100" dirty="0">
                <a:solidFill>
                  <a:schemeClr val="accent1"/>
                </a:solidFill>
                <a:latin typeface="+mj-lt"/>
              </a:rPr>
              <a:t> </a:t>
            </a:r>
            <a:endParaRPr lang="fr-FR" sz="1600" b="1" i="0" spc="-100" dirty="0">
              <a:solidFill>
                <a:schemeClr val="accent1"/>
              </a:solidFill>
              <a:latin typeface="+mj-lt"/>
            </a:endParaRPr>
          </a:p>
        </p:txBody>
      </p:sp>
      <p:pic>
        <p:nvPicPr>
          <p:cNvPr id="9" name="Image 9">
            <a:extLst>
              <a:ext uri="{FF2B5EF4-FFF2-40B4-BE49-F238E27FC236}">
                <a16:creationId xmlns:a16="http://schemas.microsoft.com/office/drawing/2014/main" id="{4C7070E9-0DB3-6CAE-8DBF-D20A487B0BCD}"/>
              </a:ext>
            </a:extLst>
          </p:cNvPr>
          <p:cNvPicPr>
            <a:picLocks noGrp="1" noChangeAspect="1"/>
          </p:cNvPicPr>
          <p:nvPr>
            <p:ph sz="quarter" idx="34"/>
          </p:nvPr>
        </p:nvPicPr>
        <p:blipFill>
          <a:blip r:embed="rId3"/>
          <a:stretch>
            <a:fillRect/>
          </a:stretch>
        </p:blipFill>
        <p:spPr>
          <a:xfrm>
            <a:off x="5312291" y="139722"/>
            <a:ext cx="6730570" cy="6046263"/>
          </a:xfrm>
        </p:spPr>
      </p:pic>
    </p:spTree>
    <p:extLst>
      <p:ext uri="{BB962C8B-B14F-4D97-AF65-F5344CB8AC3E}">
        <p14:creationId xmlns:p14="http://schemas.microsoft.com/office/powerpoint/2010/main" val="2346558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ea typeface="+mj-lt"/>
                <a:cs typeface="+mj-lt"/>
              </a:rPr>
              <a:t>La concordance entre la maquette et le site</a:t>
            </a:r>
            <a:endParaRPr lang="fr-FR" dirty="0"/>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53868" y="1025318"/>
            <a:ext cx="11408784" cy="5624723"/>
          </a:xfrm>
        </p:spPr>
        <p:txBody>
          <a:bodyPr vert="horz" lIns="0" tIns="0" rIns="0" bIns="0" rtlCol="0" anchor="t">
            <a:noAutofit/>
          </a:bodyPr>
          <a:lstStyle/>
          <a:p>
            <a:r>
              <a:rPr lang="fr-FR" dirty="0"/>
              <a:t>Pour ce site j'ai essayé de me rapprocher au maximum de la maquette.</a:t>
            </a:r>
          </a:p>
          <a:p>
            <a:r>
              <a:rPr lang="fr-FR" dirty="0"/>
              <a:t>Je pense qu'il y a quelques différences entre les deux versions certaines peuvent être dû à l'utilisation du plugins "</a:t>
            </a:r>
            <a:r>
              <a:rPr lang="fr-FR" dirty="0" err="1"/>
              <a:t>Elementor</a:t>
            </a:r>
            <a:r>
              <a:rPr lang="fr-FR" dirty="0"/>
              <a:t>".</a:t>
            </a:r>
          </a:p>
          <a:p>
            <a:r>
              <a:rPr lang="fr-FR" dirty="0"/>
              <a:t>Ce plugin nous permet d'intégrer des formulaires sur notre site et de conserver la même mise en page. J'ai donc décidé de l'activer sur toutes les pages de mon site.</a:t>
            </a:r>
          </a:p>
          <a:p>
            <a:endParaRPr lang="fr-FR" dirty="0"/>
          </a:p>
          <a:p>
            <a:r>
              <a:rPr lang="fr-FR" dirty="0"/>
              <a:t>D'autres part certaine modification son volontaire </a:t>
            </a:r>
          </a:p>
          <a:p>
            <a:r>
              <a:rPr lang="fr-FR" dirty="0"/>
              <a:t>Comme la page des avancées du covid19 sur la maquette on affiche un popup avec la réponse alors  que sur le site </a:t>
            </a:r>
            <a:r>
              <a:rPr lang="fr-FR" dirty="0" err="1"/>
              <a:t>wordpress</a:t>
            </a:r>
            <a:r>
              <a:rPr lang="fr-FR" dirty="0"/>
              <a:t> on affiche un article ceci me paraissais plus cohérent car ce site étant destiné pour le gouvernement on peut imaginer que certains membres du gouvernement auront un rôle de contributeur, éditeur ou auteur leurs permettant de gérer ses articles.</a:t>
            </a:r>
          </a:p>
          <a:p>
            <a:endParaRPr lang="fr-FR" dirty="0"/>
          </a:p>
          <a:p>
            <a:r>
              <a:rPr lang="fr-FR" dirty="0"/>
              <a:t>Les prochaines diapositive compare la version maquette réaliser sur </a:t>
            </a:r>
            <a:r>
              <a:rPr lang="fr-FR" dirty="0" err="1"/>
              <a:t>figma</a:t>
            </a:r>
            <a:r>
              <a:rPr lang="fr-FR" dirty="0"/>
              <a:t> et la version web réaliser avec </a:t>
            </a:r>
            <a:r>
              <a:rPr lang="fr-FR" dirty="0" err="1"/>
              <a:t>word</a:t>
            </a:r>
            <a:r>
              <a:rPr lang="fr-FR" dirty="0"/>
              <a:t> </a:t>
            </a:r>
            <a:r>
              <a:rPr lang="fr-FR" dirty="0" err="1"/>
              <a:t>press</a:t>
            </a:r>
            <a:r>
              <a:rPr lang="fr-FR" dirty="0"/>
              <a:t>.</a:t>
            </a:r>
          </a:p>
          <a:p>
            <a:r>
              <a:rPr lang="fr-FR" b="1" dirty="0"/>
              <a:t>   </a:t>
            </a:r>
          </a:p>
          <a:p>
            <a:endParaRPr lang="fr-FR" b="1" dirty="0"/>
          </a:p>
          <a:p>
            <a:endParaRPr lang="fr-FR" b="1" dirty="0"/>
          </a:p>
          <a:p>
            <a:endParaRPr lang="fr-FR" b="1" dirty="0"/>
          </a:p>
          <a:p>
            <a:endParaRPr lang="fr-FR" b="1" dirty="0"/>
          </a:p>
          <a:p>
            <a:endParaRPr lang="fr-FR" dirty="0"/>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13</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294388" y="6275637"/>
            <a:ext cx="1053900" cy="630608"/>
          </a:xfrm>
          <a:prstGeom prst="rect">
            <a:avLst/>
          </a:prstGeom>
          <a:noFill/>
        </p:spPr>
        <p:txBody>
          <a:bodyPr wrap="square" lIns="91440" tIns="108000" rIns="91440" bIns="0" rtlCol="0" anchor="ctr">
            <a:spAutoFit/>
          </a:bodyPr>
          <a:lstStyle/>
          <a:p>
            <a:pPr algn="ctr">
              <a:lnSpc>
                <a:spcPts val="1000"/>
              </a:lnSpc>
            </a:pPr>
            <a:r>
              <a:rPr lang="fr-FR" sz="1600" b="1" spc="-100" dirty="0">
                <a:solidFill>
                  <a:schemeClr val="accent1"/>
                </a:solidFill>
                <a:latin typeface="+mj-lt"/>
              </a:rPr>
              <a:t>Dépôt </a:t>
            </a:r>
            <a:br>
              <a:rPr lang="fr-FR" sz="1600" b="1" spc="-100" dirty="0">
                <a:solidFill>
                  <a:schemeClr val="accent1"/>
                </a:solidFill>
                <a:latin typeface="+mj-lt"/>
              </a:rPr>
            </a:br>
            <a:endParaRPr lang="fr-FR" sz="1600" spc="-100">
              <a:ea typeface="+mn-lt"/>
              <a:cs typeface="+mn-lt"/>
            </a:endParaRPr>
          </a:p>
          <a:p>
            <a:pPr algn="ctr">
              <a:lnSpc>
                <a:spcPts val="1000"/>
              </a:lnSpc>
            </a:pPr>
            <a:r>
              <a:rPr lang="fr-FR" sz="1600" b="1" spc="-100" dirty="0">
                <a:latin typeface="+mj-lt"/>
              </a:rPr>
              <a:t>Final </a:t>
            </a:r>
            <a:r>
              <a:rPr lang="fr-FR" sz="1600" b="1" spc="-100" dirty="0">
                <a:solidFill>
                  <a:schemeClr val="accent1"/>
                </a:solidFill>
                <a:latin typeface="+mj-lt"/>
              </a:rPr>
              <a:t> </a:t>
            </a:r>
            <a:br>
              <a:rPr lang="fr-FR" sz="1600" b="1" i="0" spc="-100" baseline="0" dirty="0">
                <a:solidFill>
                  <a:schemeClr val="accent1"/>
                </a:solidFill>
                <a:latin typeface="+mj-lt"/>
              </a:rPr>
            </a:br>
            <a:endParaRPr lang="fr-FR" sz="1200" b="0" i="0" spc="140">
              <a:solidFill>
                <a:schemeClr val="tx1">
                  <a:lumMod val="75000"/>
                  <a:lumOff val="25000"/>
                </a:schemeClr>
              </a:solidFill>
              <a:latin typeface="+mj-lt"/>
            </a:endParaRPr>
          </a:p>
        </p:txBody>
      </p:sp>
    </p:spTree>
    <p:extLst>
      <p:ext uri="{BB962C8B-B14F-4D97-AF65-F5344CB8AC3E}">
        <p14:creationId xmlns:p14="http://schemas.microsoft.com/office/powerpoint/2010/main" val="1535669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Le menu </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008000"/>
            <a:ext cx="3866718" cy="3633134"/>
          </a:xfrm>
        </p:spPr>
        <p:txBody>
          <a:bodyPr vert="horz" lIns="0" tIns="0" rIns="0" bIns="0" rtlCol="0" anchor="t">
            <a:noAutofit/>
          </a:bodyPr>
          <a:lstStyle/>
          <a:p>
            <a:endParaRPr lang="fr-FR" dirty="0"/>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14</a:t>
            </a:fld>
            <a:endParaRPr lang="fr-FR"/>
          </a:p>
        </p:txBody>
      </p:sp>
      <p:pic>
        <p:nvPicPr>
          <p:cNvPr id="5" name="Image 7">
            <a:extLst>
              <a:ext uri="{FF2B5EF4-FFF2-40B4-BE49-F238E27FC236}">
                <a16:creationId xmlns:a16="http://schemas.microsoft.com/office/drawing/2014/main" id="{EE2A6CE7-911F-A309-8228-2565290C0402}"/>
              </a:ext>
            </a:extLst>
          </p:cNvPr>
          <p:cNvPicPr>
            <a:picLocks noGrp="1" noChangeAspect="1"/>
          </p:cNvPicPr>
          <p:nvPr>
            <p:ph sz="quarter" idx="34"/>
          </p:nvPr>
        </p:nvPicPr>
        <p:blipFill>
          <a:blip r:embed="rId3"/>
          <a:stretch>
            <a:fillRect/>
          </a:stretch>
        </p:blipFill>
        <p:spPr>
          <a:xfrm>
            <a:off x="5878097" y="512065"/>
            <a:ext cx="6066549" cy="5336216"/>
          </a:xfrm>
        </p:spPr>
      </p:pic>
      <p:sp>
        <p:nvSpPr>
          <p:cNvPr id="7" name="Zone de texte 6">
            <a:extLst>
              <a:ext uri="{FF2B5EF4-FFF2-40B4-BE49-F238E27FC236}">
                <a16:creationId xmlns:a16="http://schemas.microsoft.com/office/drawing/2014/main" id="{51C2B81A-DCD8-4F76-8421-30C345488A1D}"/>
              </a:ext>
            </a:extLst>
          </p:cNvPr>
          <p:cNvSpPr txBox="1"/>
          <p:nvPr/>
        </p:nvSpPr>
        <p:spPr>
          <a:xfrm>
            <a:off x="10323696" y="6295796"/>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 </a:t>
            </a:r>
            <a:endParaRPr lang="fr-FR" sz="1200" b="0" i="0" spc="140" dirty="0">
              <a:solidFill>
                <a:schemeClr val="tx1">
                  <a:lumMod val="75000"/>
                  <a:lumOff val="25000"/>
                </a:schemeClr>
              </a:solidFill>
              <a:latin typeface="+mj-lt"/>
            </a:endParaRPr>
          </a:p>
        </p:txBody>
      </p:sp>
      <p:pic>
        <p:nvPicPr>
          <p:cNvPr id="4" name="Image 7" descr="Une image contenant texte&#10;&#10;Description générée automatiquement">
            <a:extLst>
              <a:ext uri="{FF2B5EF4-FFF2-40B4-BE49-F238E27FC236}">
                <a16:creationId xmlns:a16="http://schemas.microsoft.com/office/drawing/2014/main" id="{C7797AA8-F674-C9CC-531C-E61A583AEA83}"/>
              </a:ext>
            </a:extLst>
          </p:cNvPr>
          <p:cNvPicPr>
            <a:picLocks noChangeAspect="1"/>
          </p:cNvPicPr>
          <p:nvPr/>
        </p:nvPicPr>
        <p:blipFill>
          <a:blip r:embed="rId4"/>
          <a:stretch>
            <a:fillRect/>
          </a:stretch>
        </p:blipFill>
        <p:spPr>
          <a:xfrm>
            <a:off x="290945" y="1058943"/>
            <a:ext cx="5496789" cy="4783409"/>
          </a:xfrm>
          <a:prstGeom prst="rect">
            <a:avLst/>
          </a:prstGeom>
        </p:spPr>
      </p:pic>
    </p:spTree>
    <p:extLst>
      <p:ext uri="{BB962C8B-B14F-4D97-AF65-F5344CB8AC3E}">
        <p14:creationId xmlns:p14="http://schemas.microsoft.com/office/powerpoint/2010/main" val="1597377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Les avancées</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008000"/>
            <a:ext cx="4594081" cy="5139815"/>
          </a:xfrm>
        </p:spPr>
        <p:txBody>
          <a:bodyPr vert="horz" lIns="0" tIns="0" rIns="0" bIns="0" rtlCol="0" anchor="t">
            <a:noAutofit/>
          </a:bodyPr>
          <a:lstStyle/>
          <a:p>
            <a:endParaRPr lang="fr-FR"/>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15</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309042" y="6332430"/>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 </a:t>
            </a:r>
            <a:endParaRPr lang="fr-FR" dirty="0"/>
          </a:p>
        </p:txBody>
      </p:sp>
      <p:pic>
        <p:nvPicPr>
          <p:cNvPr id="9" name="Image 9" descr="Une image contenant texte&#10;&#10;Description générée automatiquement">
            <a:extLst>
              <a:ext uri="{FF2B5EF4-FFF2-40B4-BE49-F238E27FC236}">
                <a16:creationId xmlns:a16="http://schemas.microsoft.com/office/drawing/2014/main" id="{CFECCA69-FB01-A521-8D8E-8059C53C953D}"/>
              </a:ext>
            </a:extLst>
          </p:cNvPr>
          <p:cNvPicPr>
            <a:picLocks noGrp="1" noChangeAspect="1"/>
          </p:cNvPicPr>
          <p:nvPr>
            <p:ph sz="quarter" idx="34"/>
          </p:nvPr>
        </p:nvPicPr>
        <p:blipFill>
          <a:blip r:embed="rId3"/>
          <a:stretch>
            <a:fillRect/>
          </a:stretch>
        </p:blipFill>
        <p:spPr>
          <a:xfrm>
            <a:off x="5590784" y="61791"/>
            <a:ext cx="6104310" cy="5994308"/>
          </a:xfrm>
        </p:spPr>
      </p:pic>
      <p:pic>
        <p:nvPicPr>
          <p:cNvPr id="4" name="Image 4" descr="Une image contenant texte&#10;&#10;Description générée automatiquement">
            <a:extLst>
              <a:ext uri="{FF2B5EF4-FFF2-40B4-BE49-F238E27FC236}">
                <a16:creationId xmlns:a16="http://schemas.microsoft.com/office/drawing/2014/main" id="{77075E1A-5117-84C3-6522-023A5D65A509}"/>
              </a:ext>
            </a:extLst>
          </p:cNvPr>
          <p:cNvPicPr>
            <a:picLocks noChangeAspect="1"/>
          </p:cNvPicPr>
          <p:nvPr/>
        </p:nvPicPr>
        <p:blipFill>
          <a:blip r:embed="rId4"/>
          <a:stretch>
            <a:fillRect/>
          </a:stretch>
        </p:blipFill>
        <p:spPr>
          <a:xfrm>
            <a:off x="342901" y="1010931"/>
            <a:ext cx="5211039" cy="4775523"/>
          </a:xfrm>
          <a:prstGeom prst="rect">
            <a:avLst/>
          </a:prstGeom>
        </p:spPr>
      </p:pic>
    </p:spTree>
    <p:extLst>
      <p:ext uri="{BB962C8B-B14F-4D97-AF65-F5344CB8AC3E}">
        <p14:creationId xmlns:p14="http://schemas.microsoft.com/office/powerpoint/2010/main" val="2951084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La stratégie </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008000"/>
            <a:ext cx="4594081" cy="5139815"/>
          </a:xfrm>
        </p:spPr>
        <p:txBody>
          <a:bodyPr vert="horz" lIns="0" tIns="0" rIns="0" bIns="0" rtlCol="0" anchor="t">
            <a:noAutofit/>
          </a:bodyPr>
          <a:lstStyle/>
          <a:p>
            <a:endParaRPr lang="fr-FR" dirty="0"/>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16</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272408" y="6224349"/>
            <a:ext cx="1053900" cy="630608"/>
          </a:xfrm>
          <a:prstGeom prst="rect">
            <a:avLst/>
          </a:prstGeom>
          <a:noFill/>
        </p:spPr>
        <p:txBody>
          <a:bodyPr wrap="square" lIns="91440" tIns="108000" rIns="91440" bIns="0" rtlCol="0" anchor="ctr">
            <a:spAutoFit/>
          </a:bodyPr>
          <a:lstStyle/>
          <a:p>
            <a:pPr algn="ctr">
              <a:lnSpc>
                <a:spcPts val="1000"/>
              </a:lnSpc>
            </a:pPr>
            <a:r>
              <a:rPr lang="fr-FR" sz="1600" b="1" spc="-100" dirty="0">
                <a:solidFill>
                  <a:schemeClr val="accent1"/>
                </a:solidFill>
                <a:latin typeface="+mj-lt"/>
              </a:rPr>
              <a:t>Dépôt </a:t>
            </a:r>
            <a:br>
              <a:rPr lang="fr-FR" sz="1600" b="1" spc="-100" dirty="0">
                <a:solidFill>
                  <a:schemeClr val="accent1"/>
                </a:solidFill>
                <a:latin typeface="+mj-lt"/>
              </a:rPr>
            </a:br>
            <a:endParaRPr lang="fr-FR" sz="1600" spc="-100">
              <a:ea typeface="+mn-lt"/>
              <a:cs typeface="+mn-lt"/>
            </a:endParaRPr>
          </a:p>
          <a:p>
            <a:pPr algn="ctr">
              <a:lnSpc>
                <a:spcPts val="1000"/>
              </a:lnSpc>
            </a:pPr>
            <a:r>
              <a:rPr lang="fr-FR" sz="1600" b="1" spc="-100" dirty="0">
                <a:latin typeface="+mj-lt"/>
              </a:rPr>
              <a:t>Final </a:t>
            </a:r>
            <a:r>
              <a:rPr lang="fr-FR" sz="1600" b="1" spc="-100" dirty="0">
                <a:solidFill>
                  <a:schemeClr val="accent1"/>
                </a:solidFill>
                <a:latin typeface="+mj-lt"/>
              </a:rPr>
              <a:t> </a:t>
            </a:r>
            <a:br>
              <a:rPr lang="fr-FR" sz="1600" b="1" i="0" spc="-100" baseline="0" dirty="0">
                <a:solidFill>
                  <a:schemeClr val="accent1"/>
                </a:solidFill>
                <a:latin typeface="+mj-lt"/>
              </a:rPr>
            </a:br>
            <a:endParaRPr lang="fr-FR" sz="1200" b="0" i="0" spc="140">
              <a:solidFill>
                <a:schemeClr val="tx1">
                  <a:lumMod val="75000"/>
                  <a:lumOff val="25000"/>
                </a:schemeClr>
              </a:solidFill>
              <a:latin typeface="+mj-lt"/>
            </a:endParaRPr>
          </a:p>
        </p:txBody>
      </p:sp>
      <p:pic>
        <p:nvPicPr>
          <p:cNvPr id="8" name="Image 9">
            <a:extLst>
              <a:ext uri="{FF2B5EF4-FFF2-40B4-BE49-F238E27FC236}">
                <a16:creationId xmlns:a16="http://schemas.microsoft.com/office/drawing/2014/main" id="{D44BF322-F20C-00FF-AA7A-AB7D0463E54E}"/>
              </a:ext>
            </a:extLst>
          </p:cNvPr>
          <p:cNvPicPr>
            <a:picLocks noGrp="1" noChangeAspect="1"/>
          </p:cNvPicPr>
          <p:nvPr>
            <p:ph sz="quarter" idx="34"/>
          </p:nvPr>
        </p:nvPicPr>
        <p:blipFill>
          <a:blip r:embed="rId3"/>
          <a:stretch>
            <a:fillRect/>
          </a:stretch>
        </p:blipFill>
        <p:spPr>
          <a:xfrm>
            <a:off x="5775352" y="260950"/>
            <a:ext cx="6020923" cy="5829785"/>
          </a:xfrm>
        </p:spPr>
      </p:pic>
      <p:pic>
        <p:nvPicPr>
          <p:cNvPr id="4" name="Image 4">
            <a:extLst>
              <a:ext uri="{FF2B5EF4-FFF2-40B4-BE49-F238E27FC236}">
                <a16:creationId xmlns:a16="http://schemas.microsoft.com/office/drawing/2014/main" id="{5E9A69FB-B70E-7F38-57BC-3FAA6EDD5523}"/>
              </a:ext>
            </a:extLst>
          </p:cNvPr>
          <p:cNvPicPr>
            <a:picLocks noChangeAspect="1"/>
          </p:cNvPicPr>
          <p:nvPr/>
        </p:nvPicPr>
        <p:blipFill>
          <a:blip r:embed="rId4"/>
          <a:stretch>
            <a:fillRect/>
          </a:stretch>
        </p:blipFill>
        <p:spPr>
          <a:xfrm>
            <a:off x="169719" y="955712"/>
            <a:ext cx="5643994" cy="4513623"/>
          </a:xfrm>
          <a:prstGeom prst="rect">
            <a:avLst/>
          </a:prstGeom>
        </p:spPr>
      </p:pic>
    </p:spTree>
    <p:extLst>
      <p:ext uri="{BB962C8B-B14F-4D97-AF65-F5344CB8AC3E}">
        <p14:creationId xmlns:p14="http://schemas.microsoft.com/office/powerpoint/2010/main" val="2797519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Je suis solidaire</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111909"/>
            <a:ext cx="4637376" cy="5252383"/>
          </a:xfrm>
        </p:spPr>
        <p:txBody>
          <a:bodyPr vert="horz" lIns="0" tIns="0" rIns="0" bIns="0" rtlCol="0" anchor="t">
            <a:noAutofit/>
          </a:bodyPr>
          <a:lstStyle/>
          <a:p>
            <a:endParaRPr lang="fr-FR" dirty="0"/>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17</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279735" y="6273815"/>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a:t>
            </a:r>
            <a:endParaRPr lang="fr-FR" sz="1200" b="0" i="0" spc="140" dirty="0">
              <a:solidFill>
                <a:schemeClr val="tx1">
                  <a:lumMod val="75000"/>
                  <a:lumOff val="25000"/>
                </a:schemeClr>
              </a:solidFill>
              <a:latin typeface="+mj-lt"/>
            </a:endParaRPr>
          </a:p>
        </p:txBody>
      </p:sp>
      <p:pic>
        <p:nvPicPr>
          <p:cNvPr id="9" name="Image 9">
            <a:extLst>
              <a:ext uri="{FF2B5EF4-FFF2-40B4-BE49-F238E27FC236}">
                <a16:creationId xmlns:a16="http://schemas.microsoft.com/office/drawing/2014/main" id="{4C7070E9-0DB3-6CAE-8DBF-D20A487B0BCD}"/>
              </a:ext>
            </a:extLst>
          </p:cNvPr>
          <p:cNvPicPr>
            <a:picLocks noGrp="1" noChangeAspect="1"/>
          </p:cNvPicPr>
          <p:nvPr>
            <p:ph sz="quarter" idx="34"/>
          </p:nvPr>
        </p:nvPicPr>
        <p:blipFill>
          <a:blip r:embed="rId3"/>
          <a:stretch>
            <a:fillRect/>
          </a:stretch>
        </p:blipFill>
        <p:spPr>
          <a:xfrm>
            <a:off x="6230154" y="139722"/>
            <a:ext cx="5812707" cy="6046263"/>
          </a:xfrm>
        </p:spPr>
      </p:pic>
      <p:pic>
        <p:nvPicPr>
          <p:cNvPr id="4" name="Image 4" descr="Une image contenant texte, capture d’écran, moniteur&#10;&#10;Description générée automatiquement">
            <a:extLst>
              <a:ext uri="{FF2B5EF4-FFF2-40B4-BE49-F238E27FC236}">
                <a16:creationId xmlns:a16="http://schemas.microsoft.com/office/drawing/2014/main" id="{F1D6A50F-2242-8D49-A7FB-7DE0597628BD}"/>
              </a:ext>
            </a:extLst>
          </p:cNvPr>
          <p:cNvPicPr>
            <a:picLocks noChangeAspect="1"/>
          </p:cNvPicPr>
          <p:nvPr/>
        </p:nvPicPr>
        <p:blipFill>
          <a:blip r:embed="rId4"/>
          <a:stretch>
            <a:fillRect/>
          </a:stretch>
        </p:blipFill>
        <p:spPr>
          <a:xfrm>
            <a:off x="264968" y="986010"/>
            <a:ext cx="5782539" cy="5232341"/>
          </a:xfrm>
          <a:prstGeom prst="rect">
            <a:avLst/>
          </a:prstGeom>
        </p:spPr>
      </p:pic>
    </p:spTree>
    <p:extLst>
      <p:ext uri="{BB962C8B-B14F-4D97-AF65-F5344CB8AC3E}">
        <p14:creationId xmlns:p14="http://schemas.microsoft.com/office/powerpoint/2010/main" val="1449799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La</a:t>
            </a:r>
            <a:r>
              <a:rPr lang="fr-FR" dirty="0">
                <a:ea typeface="+mj-lt"/>
                <a:cs typeface="+mj-lt"/>
              </a:rPr>
              <a:t> chartes graphique justifiée</a:t>
            </a:r>
            <a:endParaRPr lang="fr-FR" dirty="0"/>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194674" y="898096"/>
            <a:ext cx="11853064" cy="5261042"/>
          </a:xfrm>
        </p:spPr>
        <p:txBody>
          <a:bodyPr vert="horz" lIns="0" tIns="0" rIns="0" bIns="0" rtlCol="0" anchor="t">
            <a:noAutofit/>
          </a:bodyPr>
          <a:lstStyle/>
          <a:p>
            <a:endParaRPr lang="fr-FR"/>
          </a:p>
          <a:p>
            <a:r>
              <a:rPr lang="fr-FR" dirty="0"/>
              <a:t> Vous avez pu observer les différentes maquettes réalisées pour ce site précédemment. Je vais donc justifier mes choix dans ce slide. Comme je l'ai expliqué j'ai voulu réaliser un site le plus accessible possible en respectant la loi de MILNER (3 éléments par menu). De plus afin d'optimiser la lisibilité sur notre site il faut limiter le nombre de couleur à 3. C'est donc naturellement que j'ai choisi le bleu, le blanc et le rouge (les couleurs de la France).   </a:t>
            </a:r>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18</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243100" y="6275637"/>
            <a:ext cx="1053900" cy="630608"/>
          </a:xfrm>
          <a:prstGeom prst="rect">
            <a:avLst/>
          </a:prstGeom>
          <a:noFill/>
        </p:spPr>
        <p:txBody>
          <a:bodyPr wrap="square" lIns="91440" tIns="108000" rIns="91440" bIns="0" rtlCol="0" anchor="ctr">
            <a:spAutoFit/>
          </a:bodyPr>
          <a:lstStyle/>
          <a:p>
            <a:pPr algn="ctr">
              <a:lnSpc>
                <a:spcPts val="1000"/>
              </a:lnSpc>
            </a:pPr>
            <a:r>
              <a:rPr lang="fr-FR" sz="1600" b="1" spc="-100" dirty="0">
                <a:solidFill>
                  <a:schemeClr val="accent1"/>
                </a:solidFill>
                <a:latin typeface="+mj-lt"/>
              </a:rPr>
              <a:t>Dépôt </a:t>
            </a:r>
            <a:br>
              <a:rPr lang="fr-FR" sz="1600" b="1" spc="-100" dirty="0">
                <a:solidFill>
                  <a:schemeClr val="accent1"/>
                </a:solidFill>
                <a:latin typeface="+mj-lt"/>
              </a:rPr>
            </a:br>
            <a:endParaRPr lang="fr-FR" sz="1600" spc="-100">
              <a:ea typeface="+mn-lt"/>
              <a:cs typeface="+mn-lt"/>
            </a:endParaRPr>
          </a:p>
          <a:p>
            <a:pPr algn="ctr">
              <a:lnSpc>
                <a:spcPts val="1000"/>
              </a:lnSpc>
            </a:pPr>
            <a:r>
              <a:rPr lang="fr-FR" sz="1600" b="1" spc="-100" dirty="0">
                <a:latin typeface="+mj-lt"/>
              </a:rPr>
              <a:t>Final </a:t>
            </a:r>
            <a:r>
              <a:rPr lang="fr-FR" sz="1600" b="1" spc="-100" dirty="0">
                <a:solidFill>
                  <a:schemeClr val="accent1"/>
                </a:solidFill>
                <a:latin typeface="+mj-lt"/>
              </a:rPr>
              <a:t> </a:t>
            </a:r>
            <a:br>
              <a:rPr lang="fr-FR" sz="1600" b="1" i="0" spc="-100" baseline="0" dirty="0">
                <a:solidFill>
                  <a:schemeClr val="accent1"/>
                </a:solidFill>
                <a:latin typeface="+mj-lt"/>
              </a:rPr>
            </a:br>
            <a:endParaRPr lang="fr-FR" sz="1200" b="0" i="0" spc="140">
              <a:solidFill>
                <a:schemeClr val="tx1">
                  <a:lumMod val="75000"/>
                  <a:lumOff val="25000"/>
                </a:schemeClr>
              </a:solidFill>
              <a:latin typeface="+mj-lt"/>
            </a:endParaRPr>
          </a:p>
        </p:txBody>
      </p:sp>
      <p:sp>
        <p:nvSpPr>
          <p:cNvPr id="8" name="Espace réservé du contenu 7">
            <a:extLst>
              <a:ext uri="{FF2B5EF4-FFF2-40B4-BE49-F238E27FC236}">
                <a16:creationId xmlns:a16="http://schemas.microsoft.com/office/drawing/2014/main" id="{99C8CF69-6697-6E68-8FE3-6AFBD6EBC101}"/>
              </a:ext>
            </a:extLst>
          </p:cNvPr>
          <p:cNvSpPr>
            <a:spLocks noGrp="1"/>
          </p:cNvSpPr>
          <p:nvPr>
            <p:ph sz="quarter" idx="34"/>
          </p:nvPr>
        </p:nvSpPr>
        <p:spPr>
          <a:xfrm>
            <a:off x="434132" y="2568264"/>
            <a:ext cx="9997896" cy="2905676"/>
          </a:xfrm>
        </p:spPr>
        <p:txBody>
          <a:bodyPr vert="horz" lIns="0" tIns="0" rIns="0" bIns="0" rtlCol="0" anchor="t">
            <a:noAutofit/>
          </a:bodyPr>
          <a:lstStyle/>
          <a:p>
            <a:pPr>
              <a:buNone/>
            </a:pPr>
            <a:endParaRPr lang="fr-FR"/>
          </a:p>
          <a:p>
            <a:pPr>
              <a:buNone/>
            </a:pPr>
            <a:r>
              <a:rPr lang="fr-FR" dirty="0"/>
              <a:t>                         1B54A9:  </a:t>
            </a:r>
            <a:r>
              <a:rPr lang="fr-FR" b="1" dirty="0"/>
              <a:t>B</a:t>
            </a:r>
            <a:r>
              <a:rPr lang="fr-FR" b="1" dirty="0">
                <a:ea typeface="+mn-lt"/>
                <a:cs typeface="+mn-lt"/>
              </a:rPr>
              <a:t>leu marine </a:t>
            </a:r>
            <a:r>
              <a:rPr lang="fr-FR" dirty="0">
                <a:ea typeface="+mn-lt"/>
                <a:cs typeface="+mn-lt"/>
              </a:rPr>
              <a:t>pour accentuer le côté confiance, sérieux.</a:t>
            </a:r>
          </a:p>
          <a:p>
            <a:pPr>
              <a:buNone/>
            </a:pPr>
            <a:endParaRPr lang="fr-FR" dirty="0">
              <a:ea typeface="+mn-lt"/>
              <a:cs typeface="+mn-lt"/>
            </a:endParaRPr>
          </a:p>
          <a:p>
            <a:pPr>
              <a:buNone/>
            </a:pPr>
            <a:endParaRPr lang="fr-FR" dirty="0">
              <a:ea typeface="+mn-lt"/>
              <a:cs typeface="+mn-lt"/>
            </a:endParaRPr>
          </a:p>
          <a:p>
            <a:pPr>
              <a:buNone/>
            </a:pPr>
            <a:r>
              <a:rPr lang="fr-FR" dirty="0">
                <a:ea typeface="+mn-lt"/>
                <a:cs typeface="+mn-lt"/>
              </a:rPr>
              <a:t>                        DAE7FB: </a:t>
            </a:r>
            <a:r>
              <a:rPr lang="fr-FR" b="1" dirty="0">
                <a:ea typeface="+mn-lt"/>
                <a:cs typeface="+mn-lt"/>
              </a:rPr>
              <a:t>Bleu clair</a:t>
            </a:r>
            <a:r>
              <a:rPr lang="fr-FR" dirty="0">
                <a:ea typeface="+mn-lt"/>
                <a:cs typeface="+mn-lt"/>
              </a:rPr>
              <a:t> est plus apaisant, il donne un sentiment de liberté.</a:t>
            </a:r>
          </a:p>
          <a:p>
            <a:pPr>
              <a:buNone/>
            </a:pPr>
            <a:endParaRPr lang="fr-FR" dirty="0"/>
          </a:p>
          <a:p>
            <a:pPr>
              <a:buNone/>
            </a:pPr>
            <a:endParaRPr lang="fr-FR" dirty="0"/>
          </a:p>
          <a:p>
            <a:pPr>
              <a:buNone/>
            </a:pPr>
            <a:r>
              <a:rPr lang="fr-FR" dirty="0"/>
              <a:t>                       F08F89: </a:t>
            </a:r>
            <a:r>
              <a:rPr lang="fr-FR" dirty="0">
                <a:ea typeface="+mn-lt"/>
                <a:cs typeface="+mn-lt"/>
              </a:rPr>
              <a:t> </a:t>
            </a:r>
            <a:r>
              <a:rPr lang="fr-FR" b="1" dirty="0">
                <a:ea typeface="+mn-lt"/>
                <a:cs typeface="+mn-lt"/>
              </a:rPr>
              <a:t>couleurs chaudes</a:t>
            </a:r>
            <a:r>
              <a:rPr lang="fr-FR" dirty="0">
                <a:ea typeface="+mn-lt"/>
                <a:cs typeface="+mn-lt"/>
              </a:rPr>
              <a:t> évoquent l’énergie. (Pour pousser les  gens à s'engagez!)</a:t>
            </a:r>
          </a:p>
        </p:txBody>
      </p:sp>
      <p:sp>
        <p:nvSpPr>
          <p:cNvPr id="9" name="Rectangle 8">
            <a:extLst>
              <a:ext uri="{FF2B5EF4-FFF2-40B4-BE49-F238E27FC236}">
                <a16:creationId xmlns:a16="http://schemas.microsoft.com/office/drawing/2014/main" id="{D0F94949-E873-5EA3-1878-03F7C3FCF9EB}"/>
              </a:ext>
            </a:extLst>
          </p:cNvPr>
          <p:cNvSpPr/>
          <p:nvPr/>
        </p:nvSpPr>
        <p:spPr>
          <a:xfrm>
            <a:off x="676475" y="3863020"/>
            <a:ext cx="671945" cy="619991"/>
          </a:xfrm>
          <a:prstGeom prst="rect">
            <a:avLst/>
          </a:prstGeom>
          <a:solidFill>
            <a:srgbClr val="DAE7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18927D3-227A-75A8-F6B8-AA1678B78E8D}"/>
              </a:ext>
            </a:extLst>
          </p:cNvPr>
          <p:cNvSpPr/>
          <p:nvPr/>
        </p:nvSpPr>
        <p:spPr>
          <a:xfrm>
            <a:off x="672813" y="2801615"/>
            <a:ext cx="697923" cy="628649"/>
          </a:xfrm>
          <a:prstGeom prst="rect">
            <a:avLst/>
          </a:prstGeom>
          <a:solidFill>
            <a:srgbClr val="1B5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45FA6908-DF78-C02B-93E6-7C5E3CEF0F21}"/>
              </a:ext>
            </a:extLst>
          </p:cNvPr>
          <p:cNvSpPr/>
          <p:nvPr/>
        </p:nvSpPr>
        <p:spPr>
          <a:xfrm>
            <a:off x="675142" y="4913435"/>
            <a:ext cx="689263" cy="619990"/>
          </a:xfrm>
          <a:prstGeom prst="rect">
            <a:avLst/>
          </a:prstGeom>
          <a:solidFill>
            <a:srgbClr val="F08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14619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Espace réservé d’image 31" descr="Mains en train d’applaudir">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4" name="Titre 13">
            <a:extLst>
              <a:ext uri="{FF2B5EF4-FFF2-40B4-BE49-F238E27FC236}">
                <a16:creationId xmlns:a16="http://schemas.microsoft.com/office/drawing/2014/main" id="{6C38D7A9-9299-4108-BB08-026F4B9CAE7B}"/>
              </a:ext>
            </a:extLst>
          </p:cNvPr>
          <p:cNvSpPr>
            <a:spLocks noGrp="1"/>
          </p:cNvSpPr>
          <p:nvPr>
            <p:ph type="ctrTitle"/>
          </p:nvPr>
        </p:nvSpPr>
        <p:spPr>
          <a:xfrm>
            <a:off x="8458200" y="1099457"/>
            <a:ext cx="3733800" cy="2712581"/>
          </a:xfrm>
        </p:spPr>
        <p:txBody>
          <a:bodyPr rtlCol="0"/>
          <a:lstStyle/>
          <a:p>
            <a:pPr rtl="0"/>
            <a:r>
              <a:rPr lang="fr-FR"/>
              <a:t>Merci de votre attention</a:t>
            </a:r>
          </a:p>
        </p:txBody>
      </p:sp>
      <p:sp>
        <p:nvSpPr>
          <p:cNvPr id="4" name="Espace réservé du texte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rtlCol="0"/>
          <a:lstStyle/>
          <a:p>
            <a:pPr rtl="0"/>
            <a:r>
              <a:rPr lang="fr-FR" dirty="0"/>
              <a:t>Clément FERT</a:t>
            </a:r>
          </a:p>
        </p:txBody>
      </p:sp>
      <p:pic>
        <p:nvPicPr>
          <p:cNvPr id="8" name="Graphisme 7" descr="Utilisateur" title="Icône - Nom du présentateur">
            <a:extLst>
              <a:ext uri="{FF2B5EF4-FFF2-40B4-BE49-F238E27FC236}">
                <a16:creationId xmlns:a16="http://schemas.microsoft.com/office/drawing/2014/main" id="{111541C4-DB03-4E53-994D-499C7D73C4D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485495" y="4006655"/>
            <a:ext cx="218900" cy="218900"/>
          </a:xfrm>
          <a:prstGeom prst="rect">
            <a:avLst/>
          </a:prstGeom>
        </p:spPr>
      </p:pic>
      <p:sp>
        <p:nvSpPr>
          <p:cNvPr id="5" name="Espace réservé du texte 4">
            <a:extLst>
              <a:ext uri="{FF2B5EF4-FFF2-40B4-BE49-F238E27FC236}">
                <a16:creationId xmlns:a16="http://schemas.microsoft.com/office/drawing/2014/main" id="{11265965-2271-4C1C-BD0A-6F85F80FF9A6}"/>
              </a:ext>
            </a:extLst>
          </p:cNvPr>
          <p:cNvSpPr>
            <a:spLocks noGrp="1"/>
          </p:cNvSpPr>
          <p:nvPr>
            <p:ph type="body" sz="quarter" idx="16"/>
          </p:nvPr>
        </p:nvSpPr>
        <p:spPr>
          <a:solidFill>
            <a:schemeClr val="tx1">
              <a:lumMod val="75000"/>
              <a:lumOff val="25000"/>
            </a:schemeClr>
          </a:solidFill>
        </p:spPr>
        <p:txBody>
          <a:bodyPr rtlCol="0"/>
          <a:lstStyle/>
          <a:p>
            <a:pPr rtl="0"/>
            <a:r>
              <a:rPr lang="fr-FR" dirty="0">
                <a:hlinkClick r:id="rId6"/>
              </a:rPr>
              <a:t>trello</a:t>
            </a:r>
            <a:endParaRPr lang="fr-FR" dirty="0"/>
          </a:p>
        </p:txBody>
      </p:sp>
      <p:sp>
        <p:nvSpPr>
          <p:cNvPr id="6" name="Espace réservé du texte 5">
            <a:extLst>
              <a:ext uri="{FF2B5EF4-FFF2-40B4-BE49-F238E27FC236}">
                <a16:creationId xmlns:a16="http://schemas.microsoft.com/office/drawing/2014/main" id="{50A3BCC3-A277-4C0B-9EBA-EB53990D8EBD}"/>
              </a:ext>
            </a:extLst>
          </p:cNvPr>
          <p:cNvSpPr>
            <a:spLocks noGrp="1"/>
          </p:cNvSpPr>
          <p:nvPr>
            <p:ph type="body" sz="quarter" idx="17"/>
          </p:nvPr>
        </p:nvSpPr>
        <p:spPr>
          <a:solidFill>
            <a:schemeClr val="tx1">
              <a:lumMod val="75000"/>
              <a:lumOff val="25000"/>
            </a:schemeClr>
          </a:solidFill>
        </p:spPr>
        <p:txBody>
          <a:bodyPr rtlCol="0"/>
          <a:lstStyle/>
          <a:p>
            <a:r>
              <a:rPr lang="fr-FR" dirty="0">
                <a:hlinkClick r:id="rId7"/>
              </a:rPr>
              <a:t>maquette </a:t>
            </a:r>
            <a:endParaRPr lang="fr-FR" dirty="0"/>
          </a:p>
        </p:txBody>
      </p:sp>
      <p:sp>
        <p:nvSpPr>
          <p:cNvPr id="16" name="Espace réservé du texte 15">
            <a:extLst>
              <a:ext uri="{FF2B5EF4-FFF2-40B4-BE49-F238E27FC236}">
                <a16:creationId xmlns:a16="http://schemas.microsoft.com/office/drawing/2014/main" id="{FD8A1232-50A8-4535-AAF9-7F4180EAA0DD}"/>
              </a:ext>
            </a:extLst>
          </p:cNvPr>
          <p:cNvSpPr>
            <a:spLocks noGrp="1"/>
          </p:cNvSpPr>
          <p:nvPr>
            <p:ph type="body" sz="quarter" idx="18"/>
          </p:nvPr>
        </p:nvSpPr>
        <p:spPr>
          <a:solidFill>
            <a:schemeClr val="tx1">
              <a:lumMod val="75000"/>
              <a:lumOff val="25000"/>
            </a:schemeClr>
          </a:solidFill>
        </p:spPr>
        <p:txBody>
          <a:bodyPr rtlCol="0"/>
          <a:lstStyle/>
          <a:p>
            <a:pPr rtl="0"/>
            <a:r>
              <a:rPr lang="fr-FR" dirty="0">
                <a:hlinkClick r:id="rId8"/>
              </a:rPr>
              <a:t>site</a:t>
            </a:r>
          </a:p>
        </p:txBody>
      </p:sp>
      <p:pic>
        <p:nvPicPr>
          <p:cNvPr id="11" name="Graphisme 10" descr="Lien">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72552" y="5040763"/>
            <a:ext cx="244786" cy="244786"/>
          </a:xfrm>
          <a:prstGeom prst="rect">
            <a:avLst/>
          </a:prstGeom>
        </p:spPr>
      </p:pic>
      <p:sp>
        <p:nvSpPr>
          <p:cNvPr id="12" name="Espace réservé du numéro de diapositive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rtlCol="0"/>
          <a:lstStyle/>
          <a:p>
            <a:pPr rtl="0"/>
            <a:r>
              <a:rPr lang="fr-FR"/>
              <a:t>9</a:t>
            </a:r>
          </a:p>
        </p:txBody>
      </p:sp>
      <p:sp>
        <p:nvSpPr>
          <p:cNvPr id="13" name="Zone de texte 12">
            <a:extLst>
              <a:ext uri="{FF2B5EF4-FFF2-40B4-BE49-F238E27FC236}">
                <a16:creationId xmlns:a16="http://schemas.microsoft.com/office/drawing/2014/main" id="{72743D1A-5C29-48E0-AA30-57D127716B1B}"/>
              </a:ext>
            </a:extLst>
          </p:cNvPr>
          <p:cNvSpPr txBox="1"/>
          <p:nvPr/>
        </p:nvSpPr>
        <p:spPr>
          <a:xfrm>
            <a:off x="10243100" y="6355005"/>
            <a:ext cx="1053900" cy="515833"/>
          </a:xfrm>
          <a:prstGeom prst="rect">
            <a:avLst/>
          </a:prstGeom>
          <a:noFill/>
        </p:spPr>
        <p:txBody>
          <a:bodyPr wrap="square" lIns="91440" tIns="108000" rIns="91440" bIns="0" rtlCol="0" anchor="ctr">
            <a:spAutoFit/>
          </a:bodyPr>
          <a:lstStyle/>
          <a:p>
            <a:pPr algn="ctr">
              <a:lnSpc>
                <a:spcPts val="1000"/>
              </a:lnSpc>
            </a:pPr>
            <a:r>
              <a:rPr lang="fr-FR" sz="1600" b="1" spc="-100" dirty="0">
                <a:solidFill>
                  <a:schemeClr val="accent1"/>
                </a:solidFill>
                <a:latin typeface="+mj-lt"/>
              </a:rPr>
              <a:t>Dépôt </a:t>
            </a:r>
            <a:br>
              <a:rPr lang="fr-FR" sz="1600" b="1" spc="-100" dirty="0">
                <a:solidFill>
                  <a:schemeClr val="accent1"/>
                </a:solidFill>
                <a:latin typeface="+mj-lt"/>
              </a:rPr>
            </a:br>
            <a:endParaRPr lang="fr-FR" sz="1600" spc="-100">
              <a:ea typeface="+mn-lt"/>
              <a:cs typeface="+mn-lt"/>
            </a:endParaRPr>
          </a:p>
          <a:p>
            <a:pPr algn="ctr">
              <a:lnSpc>
                <a:spcPts val="1000"/>
              </a:lnSpc>
            </a:pPr>
            <a:r>
              <a:rPr lang="fr-FR" sz="1600" b="1" spc="-100" dirty="0">
                <a:latin typeface="+mj-lt"/>
              </a:rPr>
              <a:t>Final </a:t>
            </a:r>
            <a:r>
              <a:rPr lang="fr-FR" sz="1600" b="1" spc="-100" dirty="0">
                <a:solidFill>
                  <a:schemeClr val="accent1"/>
                </a:solidFill>
                <a:latin typeface="+mj-lt"/>
              </a:rPr>
              <a:t>  </a:t>
            </a:r>
            <a:endParaRPr lang="fr-FR" sz="1600" b="1" i="0" spc="-100" dirty="0">
              <a:solidFill>
                <a:schemeClr val="accent1"/>
              </a:solidFill>
              <a:latin typeface="+mj-lt"/>
            </a:endParaRPr>
          </a:p>
        </p:txBody>
      </p:sp>
      <p:pic>
        <p:nvPicPr>
          <p:cNvPr id="2" name="Graphisme 10" descr="Lien">
            <a:extLst>
              <a:ext uri="{FF2B5EF4-FFF2-40B4-BE49-F238E27FC236}">
                <a16:creationId xmlns:a16="http://schemas.microsoft.com/office/drawing/2014/main" id="{955EE9A3-8101-377C-6D74-3135B6DE79F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87205" y="4696397"/>
            <a:ext cx="244786" cy="244786"/>
          </a:xfrm>
          <a:prstGeom prst="rect">
            <a:avLst/>
          </a:prstGeom>
        </p:spPr>
      </p:pic>
      <p:pic>
        <p:nvPicPr>
          <p:cNvPr id="3" name="Graphisme 10" descr="Lien">
            <a:extLst>
              <a:ext uri="{FF2B5EF4-FFF2-40B4-BE49-F238E27FC236}">
                <a16:creationId xmlns:a16="http://schemas.microsoft.com/office/drawing/2014/main" id="{6721A3F3-86DD-587E-EFC5-2F2F59331BCB}"/>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72551" y="4344704"/>
            <a:ext cx="244786" cy="244786"/>
          </a:xfrm>
          <a:prstGeom prst="rect">
            <a:avLst/>
          </a:prstGeom>
        </p:spPr>
      </p:pic>
      <p:sp>
        <p:nvSpPr>
          <p:cNvPr id="9" name="Espace réservé du texte 15">
            <a:extLst>
              <a:ext uri="{FF2B5EF4-FFF2-40B4-BE49-F238E27FC236}">
                <a16:creationId xmlns:a16="http://schemas.microsoft.com/office/drawing/2014/main" id="{09748FC9-FFB8-BE51-3C5C-C6613078004B}"/>
              </a:ext>
            </a:extLst>
          </p:cNvPr>
          <p:cNvSpPr txBox="1">
            <a:spLocks/>
          </p:cNvSpPr>
          <p:nvPr/>
        </p:nvSpPr>
        <p:spPr>
          <a:xfrm>
            <a:off x="8454736" y="5382292"/>
            <a:ext cx="2910342" cy="316800"/>
          </a:xfrm>
          <a:prstGeom prst="rect">
            <a:avLst/>
          </a:prstGeom>
          <a:solidFill>
            <a:schemeClr val="tx1">
              <a:lumMod val="75000"/>
              <a:lumOff val="25000"/>
            </a:schemeClr>
          </a:solidFill>
        </p:spPr>
        <p:txBody>
          <a:bodyPr vert="horz" lIns="0" tIns="0" rIns="72000" bIns="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hlinkClick r:id="rId11"/>
              </a:rPr>
              <a:t>git </a:t>
            </a:r>
            <a:endParaRPr lang="fr-FR" dirty="0"/>
          </a:p>
        </p:txBody>
      </p:sp>
      <p:pic>
        <p:nvPicPr>
          <p:cNvPr id="10" name="Graphisme 10" descr="Lien">
            <a:extLst>
              <a:ext uri="{FF2B5EF4-FFF2-40B4-BE49-F238E27FC236}">
                <a16:creationId xmlns:a16="http://schemas.microsoft.com/office/drawing/2014/main" id="{2987B86A-1F18-32CC-D05A-B38C49728188}"/>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89870" y="5413103"/>
            <a:ext cx="244786" cy="244786"/>
          </a:xfrm>
          <a:prstGeom prst="rect">
            <a:avLst/>
          </a:prstGeom>
        </p:spPr>
      </p:pic>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p:txBody>
          <a:bodyPr rtlCol="0"/>
          <a:lstStyle/>
          <a:p>
            <a:pPr marL="0" indent="0">
              <a:buNone/>
            </a:pPr>
            <a:r>
              <a:rPr lang="fr-FR" sz="2800" dirty="0"/>
              <a:t>Suite à  la correction j'ai décidé de réaliser cette présentation qui devra je l'espère rectifier les éléments manquants.  </a:t>
            </a:r>
          </a:p>
          <a:p>
            <a:pPr marL="0" indent="0">
              <a:buNone/>
            </a:pPr>
            <a:endParaRPr lang="fr-FR" sz="2800" dirty="0">
              <a:ea typeface="+mn-lt"/>
              <a:cs typeface="+mn-lt"/>
            </a:endParaRPr>
          </a:p>
          <a:p>
            <a:r>
              <a:rPr lang="fr-FR" dirty="0">
                <a:ea typeface="+mn-lt"/>
                <a:cs typeface="+mn-lt"/>
              </a:rPr>
              <a:t>La chartes graphique justifiée</a:t>
            </a:r>
            <a:endParaRPr lang="fr-FR" dirty="0"/>
          </a:p>
          <a:p>
            <a:r>
              <a:rPr lang="fr-FR" dirty="0">
                <a:ea typeface="+mn-lt"/>
                <a:cs typeface="+mn-lt"/>
              </a:rPr>
              <a:t>Les maquettes avec un exemple détaillé</a:t>
            </a:r>
            <a:endParaRPr lang="fr-FR" dirty="0"/>
          </a:p>
          <a:p>
            <a:r>
              <a:rPr lang="fr-FR" dirty="0">
                <a:ea typeface="+mn-lt"/>
                <a:cs typeface="+mn-lt"/>
              </a:rPr>
              <a:t>La concordance entre la maquette et le site</a:t>
            </a:r>
            <a:endParaRPr lang="fr-FR" dirty="0"/>
          </a:p>
          <a:p>
            <a:r>
              <a:rPr lang="fr-FR" dirty="0">
                <a:ea typeface="+mn-lt"/>
                <a:cs typeface="+mn-lt"/>
              </a:rPr>
              <a:t>L’analyse du sujet</a:t>
            </a:r>
            <a:endParaRPr lang="fr-FR" dirty="0"/>
          </a:p>
          <a:p>
            <a:endParaRPr lang="fr-FR" dirty="0"/>
          </a:p>
        </p:txBody>
      </p:sp>
      <p:pic>
        <p:nvPicPr>
          <p:cNvPr id="9" name="Espace réservé d’image 8" descr="Mains sur un téléphone portabl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28969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7316239" y="3010328"/>
            <a:ext cx="4443761" cy="1777571"/>
          </a:xfrm>
        </p:spPr>
        <p:txBody>
          <a:bodyPr tIns="288000" rtlCol="0"/>
          <a:lstStyle/>
          <a:p>
            <a:r>
              <a:rPr lang="fr-FR" sz="4400" dirty="0">
                <a:ea typeface="+mj-lt"/>
                <a:cs typeface="+mj-lt"/>
              </a:rPr>
              <a:t>Après avoir lu ma première correction</a:t>
            </a:r>
            <a:endParaRPr lang="fr-FR" sz="4400" dirty="0" err="1"/>
          </a:p>
        </p:txBody>
      </p:sp>
      <p:sp>
        <p:nvSpPr>
          <p:cNvPr id="3" name="Espace réservé du texte 2">
            <a:extLst>
              <a:ext uri="{FF2B5EF4-FFF2-40B4-BE49-F238E27FC236}">
                <a16:creationId xmlns:a16="http://schemas.microsoft.com/office/drawing/2014/main" id="{611DC577-0A95-47D0-95D9-5F8DA763D46B}"/>
              </a:ext>
            </a:extLst>
          </p:cNvPr>
          <p:cNvSpPr>
            <a:spLocks noGrp="1"/>
          </p:cNvSpPr>
          <p:nvPr>
            <p:ph type="body" sz="quarter" idx="32"/>
          </p:nvPr>
        </p:nvSpPr>
        <p:spPr/>
        <p:txBody>
          <a:bodyPr vert="horz" lIns="180000" tIns="180000" rIns="180000" bIns="180000" rtlCol="0" anchor="t">
            <a:noAutofit/>
          </a:bodyPr>
          <a:lstStyle/>
          <a:p>
            <a:pPr lvl="1" algn="ctr" rtl="0"/>
            <a:r>
              <a:rPr lang="fr-FR" sz="4400" dirty="0">
                <a:solidFill>
                  <a:schemeClr val="bg1"/>
                </a:solidFill>
              </a:rPr>
              <a:t>introduction</a:t>
            </a:r>
            <a:endParaRPr lang="fr-F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rtlCol="0"/>
          <a:lstStyle/>
          <a:p>
            <a:pPr rtl="0"/>
            <a:fld id="{19B51A1E-902D-48AF-9020-955120F399B6}" type="slidenum">
              <a:rPr lang="fr-FR" smtClean="0"/>
              <a:pPr/>
              <a:t>2</a:t>
            </a:fld>
            <a:endParaRPr lang="fr-FR"/>
          </a:p>
        </p:txBody>
      </p:sp>
      <p:sp>
        <p:nvSpPr>
          <p:cNvPr id="8" name="Zone de texte 7">
            <a:extLst>
              <a:ext uri="{FF2B5EF4-FFF2-40B4-BE49-F238E27FC236}">
                <a16:creationId xmlns:a16="http://schemas.microsoft.com/office/drawing/2014/main" id="{B18572AD-668E-4659-9FF0-2AF93103341D}"/>
              </a:ext>
            </a:extLst>
          </p:cNvPr>
          <p:cNvSpPr txBox="1"/>
          <p:nvPr/>
        </p:nvSpPr>
        <p:spPr>
          <a:xfrm>
            <a:off x="10243100" y="6425858"/>
            <a:ext cx="1053900" cy="374127"/>
          </a:xfrm>
          <a:prstGeom prst="rect">
            <a:avLst/>
          </a:prstGeom>
          <a:noFill/>
        </p:spPr>
        <p:txBody>
          <a:bodyPr wrap="square" lIns="91440" tIns="108000" rIns="91440" bIns="0" rtlCol="0" anchor="ctr">
            <a:spAutoFit/>
          </a:bodyPr>
          <a:lstStyle/>
          <a:p>
            <a:pPr algn="ctr" rtl="0">
              <a:lnSpc>
                <a:spcPts val="1000"/>
              </a:lnSpc>
            </a:pPr>
            <a:r>
              <a:rPr lang="fr-FR" sz="2500" b="1" spc="-100" dirty="0">
                <a:solidFill>
                  <a:schemeClr val="accent1"/>
                </a:solidFill>
                <a:latin typeface="+mj-lt"/>
              </a:rPr>
              <a:t>Dépôt</a:t>
            </a:r>
            <a:r>
              <a:rPr lang="fr-FR" sz="1600" b="1" i="0" spc="-100" dirty="0">
                <a:solidFill>
                  <a:schemeClr val="accent1"/>
                </a:solidFill>
                <a:latin typeface="+mj-lt"/>
              </a:rPr>
              <a:t> </a:t>
            </a:r>
            <a:br>
              <a:rPr lang="fr-FR" sz="1600" b="1" i="0" spc="-100" baseline="0" dirty="0">
                <a:solidFill>
                  <a:schemeClr val="accent1"/>
                </a:solidFill>
                <a:latin typeface="+mj-lt"/>
              </a:rPr>
            </a:br>
            <a:r>
              <a:rPr lang="fr-FR" sz="1200" spc="140" dirty="0">
                <a:solidFill>
                  <a:schemeClr val="tx1">
                    <a:lumMod val="75000"/>
                    <a:lumOff val="25000"/>
                  </a:schemeClr>
                </a:solidFill>
                <a:latin typeface="+mj-lt"/>
              </a:rPr>
              <a:t>final</a:t>
            </a:r>
            <a:endParaRPr lang="fr-FR" sz="1200" b="0" i="0" spc="140" dirty="0">
              <a:solidFill>
                <a:schemeClr val="tx1">
                  <a:lumMod val="75000"/>
                  <a:lumOff val="25000"/>
                </a:schemeClr>
              </a:solidFill>
              <a:latin typeface="+mj-lt"/>
            </a:endParaRPr>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descr="Main écrivant sur un pense-bê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5118100" y="1869795"/>
            <a:ext cx="6641900" cy="1124345"/>
          </a:xfrm>
        </p:spPr>
        <p:txBody>
          <a:bodyPr rtlCol="0"/>
          <a:lstStyle/>
          <a:p>
            <a:r>
              <a:rPr lang="fr-FR" dirty="0"/>
              <a:t>Mon  objectif</a:t>
            </a:r>
          </a:p>
        </p:txBody>
      </p:sp>
      <p:sp>
        <p:nvSpPr>
          <p:cNvPr id="3" name="Espace réservé du texte 2">
            <a:extLst>
              <a:ext uri="{FF2B5EF4-FFF2-40B4-BE49-F238E27FC236}">
                <a16:creationId xmlns:a16="http://schemas.microsoft.com/office/drawing/2014/main" id="{611DC577-0A95-47D0-95D9-5F8DA763D46B}"/>
              </a:ext>
            </a:extLst>
          </p:cNvPr>
          <p:cNvSpPr>
            <a:spLocks noGrp="1"/>
          </p:cNvSpPr>
          <p:nvPr>
            <p:ph type="body" sz="quarter" idx="32"/>
          </p:nvPr>
        </p:nvSpPr>
        <p:spPr/>
        <p:txBody>
          <a:bodyPr vert="horz" lIns="180000" tIns="180000" rIns="180000" bIns="180000" rtlCol="0" anchor="t">
            <a:noAutofit/>
          </a:bodyPr>
          <a:lstStyle/>
          <a:p>
            <a:r>
              <a:rPr lang="fr-FR" dirty="0"/>
              <a:t>Prouvez que mon travail répond à ce qui a été demandé  </a:t>
            </a:r>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p:txBody>
          <a:bodyPr vert="horz" lIns="0" tIns="0" rIns="0" bIns="0" rtlCol="0" anchor="t">
            <a:noAutofit/>
          </a:bodyPr>
          <a:lstStyle/>
          <a:p>
            <a:pPr marL="0" indent="0">
              <a:buNone/>
            </a:pPr>
            <a:r>
              <a:rPr lang="fr-FR" sz="2800" dirty="0"/>
              <a:t>Mon Plan </a:t>
            </a:r>
          </a:p>
          <a:p>
            <a:r>
              <a:rPr lang="fr-FR" dirty="0"/>
              <a:t>Présentation des différentes persona </a:t>
            </a:r>
          </a:p>
          <a:p>
            <a:r>
              <a:rPr lang="fr-FR" dirty="0"/>
              <a:t>Plan de la structure du site</a:t>
            </a:r>
          </a:p>
          <a:p>
            <a:r>
              <a:rPr lang="fr-FR" dirty="0"/>
              <a:t>L'ensembles des maquettes détaillés</a:t>
            </a:r>
          </a:p>
          <a:p>
            <a:r>
              <a:rPr lang="fr-FR" dirty="0"/>
              <a:t>La concordance entre la maquette et le site</a:t>
            </a:r>
          </a:p>
          <a:p>
            <a:r>
              <a:rPr lang="fr-FR" dirty="0"/>
              <a:t>La chartes graphique justifiée</a:t>
            </a:r>
          </a:p>
          <a:p>
            <a:endParaRPr lang="fr-FR"/>
          </a:p>
          <a:p>
            <a:endParaRPr lang="fr-FR" dirty="0"/>
          </a:p>
          <a:p>
            <a:endParaRPr lang="fr-FR"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rtlCol="0"/>
          <a:lstStyle/>
          <a:p>
            <a:pPr rtl="0"/>
            <a:fld id="{19B51A1E-902D-48AF-9020-955120F399B6}" type="slidenum">
              <a:rPr lang="fr-FR" smtClean="0"/>
              <a:pPr/>
              <a:t>3</a:t>
            </a:fld>
            <a:endParaRPr lang="fr-FR"/>
          </a:p>
        </p:txBody>
      </p:sp>
      <p:sp>
        <p:nvSpPr>
          <p:cNvPr id="8" name="Zone de texte 7">
            <a:extLst>
              <a:ext uri="{FF2B5EF4-FFF2-40B4-BE49-F238E27FC236}">
                <a16:creationId xmlns:a16="http://schemas.microsoft.com/office/drawing/2014/main" id="{CCD1C0C4-98E0-4389-8509-615AF4DCF19C}"/>
              </a:ext>
            </a:extLst>
          </p:cNvPr>
          <p:cNvSpPr txBox="1"/>
          <p:nvPr/>
        </p:nvSpPr>
        <p:spPr>
          <a:xfrm>
            <a:off x="10243100" y="6361738"/>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a:t>
            </a:r>
            <a:endParaRPr lang="fr-FR" sz="1200" b="0" i="0" spc="140" dirty="0">
              <a:solidFill>
                <a:schemeClr val="tx1">
                  <a:lumMod val="75000"/>
                  <a:lumOff val="25000"/>
                </a:schemeClr>
              </a:solidFill>
              <a:latin typeface="+mj-lt"/>
            </a:endParaRPr>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6226408" y="2000353"/>
            <a:ext cx="5956300" cy="2148439"/>
          </a:xfrm>
        </p:spPr>
        <p:txBody>
          <a:bodyPr rtlCol="0"/>
          <a:lstStyle/>
          <a:p>
            <a:r>
              <a:rPr lang="fr-FR" sz="4800"/>
              <a:t>Promouvoir la vaccination contre la covid19 </a:t>
            </a:r>
          </a:p>
        </p:txBody>
      </p:sp>
      <p:sp>
        <p:nvSpPr>
          <p:cNvPr id="14" name="Espace réservé du texte 13">
            <a:extLst>
              <a:ext uri="{FF2B5EF4-FFF2-40B4-BE49-F238E27FC236}">
                <a16:creationId xmlns:a16="http://schemas.microsoft.com/office/drawing/2014/main" id="{F278402B-CA7D-4F5B-B3FA-ED74AB3CFB6C}"/>
              </a:ext>
            </a:extLst>
          </p:cNvPr>
          <p:cNvSpPr>
            <a:spLocks noGrp="1"/>
          </p:cNvSpPr>
          <p:nvPr>
            <p:ph type="body" sz="quarter" idx="13"/>
          </p:nvPr>
        </p:nvSpPr>
        <p:spPr>
          <a:xfrm>
            <a:off x="6226407" y="4148860"/>
            <a:ext cx="5956300" cy="1100565"/>
          </a:xfrm>
        </p:spPr>
        <p:txBody>
          <a:bodyPr vert="horz" lIns="180000" tIns="180000" rIns="252000" bIns="180000" rtlCol="0" anchor="t">
            <a:noAutofit/>
          </a:bodyPr>
          <a:lstStyle/>
          <a:p>
            <a:r>
              <a:rPr lang="fr-FR" dirty="0"/>
              <a:t>Grâce à un site internet efficace, simple, fluide et claire .</a:t>
            </a:r>
          </a:p>
        </p:txBody>
      </p:sp>
      <p:sp>
        <p:nvSpPr>
          <p:cNvPr id="5" name="Espace réservé du numéro de diapositive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rtlCol="0"/>
          <a:lstStyle/>
          <a:p>
            <a:pPr rtl="0"/>
            <a:fld id="{19B51A1E-902D-48AF-9020-955120F399B6}" type="slidenum">
              <a:rPr lang="fr-FR" smtClean="0"/>
              <a:pPr rtl="0"/>
              <a:t>4</a:t>
            </a:fld>
            <a:endParaRPr lang="fr-FR"/>
          </a:p>
        </p:txBody>
      </p:sp>
      <p:sp>
        <p:nvSpPr>
          <p:cNvPr id="6" name="Zone de texte 5">
            <a:extLst>
              <a:ext uri="{FF2B5EF4-FFF2-40B4-BE49-F238E27FC236}">
                <a16:creationId xmlns:a16="http://schemas.microsoft.com/office/drawing/2014/main" id="{53B5FCD7-F025-4E44-BCCF-2EE7955C1D28}"/>
              </a:ext>
            </a:extLst>
          </p:cNvPr>
          <p:cNvSpPr txBox="1"/>
          <p:nvPr/>
        </p:nvSpPr>
        <p:spPr>
          <a:xfrm>
            <a:off x="10243100" y="6355006"/>
            <a:ext cx="1053900" cy="515833"/>
          </a:xfrm>
          <a:prstGeom prst="rect">
            <a:avLst/>
          </a:prstGeom>
          <a:noFill/>
        </p:spPr>
        <p:txBody>
          <a:bodyPr wrap="square" lIns="91440" tIns="108000" rIns="91440" bIns="0" rtlCol="0" anchor="ctr">
            <a:spAutoFit/>
          </a:bodyPr>
          <a:lstStyle/>
          <a:p>
            <a:pPr algn="ctr">
              <a:lnSpc>
                <a:spcPts val="1000"/>
              </a:lnSpc>
            </a:pPr>
            <a:r>
              <a:rPr lang="fr-FR" sz="2500" b="1" spc="-100" dirty="0">
                <a:solidFill>
                  <a:schemeClr val="accent1"/>
                </a:solidFill>
                <a:latin typeface="+mj-lt"/>
              </a:rPr>
              <a:t>Dépôt</a:t>
            </a:r>
            <a:r>
              <a:rPr lang="fr-FR" sz="1600" b="1" spc="-100" dirty="0">
                <a:solidFill>
                  <a:schemeClr val="accent1"/>
                </a:solidFill>
                <a:latin typeface="+mj-lt"/>
              </a:rPr>
              <a:t> </a:t>
            </a:r>
            <a:br>
              <a:rPr lang="fr-FR" sz="1600" b="1" i="0" spc="-100" baseline="0" dirty="0">
                <a:solidFill>
                  <a:schemeClr val="accent1"/>
                </a:solidFill>
                <a:latin typeface="+mj-lt"/>
              </a:rPr>
            </a:br>
            <a:endParaRPr lang="fr-FR" sz="1600" b="1" spc="-100">
              <a:solidFill>
                <a:schemeClr val="accent1"/>
              </a:solidFill>
              <a:latin typeface="+mj-lt"/>
            </a:endParaRPr>
          </a:p>
          <a:p>
            <a:pPr algn="ctr">
              <a:lnSpc>
                <a:spcPts val="1000"/>
              </a:lnSpc>
            </a:pPr>
            <a:r>
              <a:rPr lang="fr-FR" sz="1600" b="1" spc="-100" dirty="0">
                <a:latin typeface="+mj-lt"/>
              </a:rPr>
              <a:t>Final </a:t>
            </a:r>
            <a:endParaRPr lang="fr-FR" sz="1600" b="1" i="0" spc="-100" dirty="0">
              <a:latin typeface="+mj-lt"/>
            </a:endParaRPr>
          </a:p>
        </p:txBody>
      </p:sp>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r>
              <a:rPr lang="fr-FR" dirty="0"/>
              <a:t>Nos cibles </a:t>
            </a:r>
          </a:p>
        </p:txBody>
      </p:sp>
      <p:sp>
        <p:nvSpPr>
          <p:cNvPr id="3" name="Espace réservé du texte 2">
            <a:extLst>
              <a:ext uri="{FF2B5EF4-FFF2-40B4-BE49-F238E27FC236}">
                <a16:creationId xmlns:a16="http://schemas.microsoft.com/office/drawing/2014/main" id="{7CA42D59-EAD6-4F95-84F1-32A30F057856}"/>
              </a:ext>
            </a:extLst>
          </p:cNvPr>
          <p:cNvSpPr>
            <a:spLocks noGrp="1"/>
          </p:cNvSpPr>
          <p:nvPr>
            <p:ph type="body" sz="quarter" idx="32"/>
          </p:nvPr>
        </p:nvSpPr>
        <p:spPr/>
        <p:txBody>
          <a:bodyPr vert="horz" lIns="0" tIns="0" rIns="0" bIns="0" rtlCol="0" anchor="t">
            <a:noAutofit/>
          </a:bodyPr>
          <a:lstStyle/>
          <a:p>
            <a:r>
              <a:rPr lang="fr-FR" dirty="0"/>
              <a:t>Notre site entant pour le gouvernement Français il peut être visité par n'importe quels Français voici les différents profil </a:t>
            </a:r>
            <a:r>
              <a:rPr lang="fr-FR" dirty="0">
                <a:ea typeface="+mn-lt"/>
                <a:cs typeface="+mn-lt"/>
              </a:rPr>
              <a:t>susceptible</a:t>
            </a:r>
            <a:r>
              <a:rPr lang="fr-FR" dirty="0"/>
              <a:t> de visiter notre site. </a:t>
            </a:r>
          </a:p>
        </p:txBody>
      </p:sp>
      <p:sp>
        <p:nvSpPr>
          <p:cNvPr id="4" name="Espace réservé du texte 3">
            <a:extLst>
              <a:ext uri="{FF2B5EF4-FFF2-40B4-BE49-F238E27FC236}">
                <a16:creationId xmlns:a16="http://schemas.microsoft.com/office/drawing/2014/main" id="{6AB259A0-0017-492F-A0DC-4B70C7052AE0}"/>
              </a:ext>
            </a:extLst>
          </p:cNvPr>
          <p:cNvSpPr>
            <a:spLocks noGrp="1"/>
          </p:cNvSpPr>
          <p:nvPr>
            <p:ph type="body" idx="1"/>
          </p:nvPr>
        </p:nvSpPr>
        <p:spPr/>
        <p:txBody>
          <a:bodyPr rtlCol="0"/>
          <a:lstStyle/>
          <a:p>
            <a:r>
              <a:rPr lang="fr-FR" dirty="0"/>
              <a:t>Phase 1 la création des persona</a:t>
            </a:r>
          </a:p>
        </p:txBody>
      </p:sp>
      <p:sp>
        <p:nvSpPr>
          <p:cNvPr id="5" name="Espace réservé du contenu 4">
            <a:extLst>
              <a:ext uri="{FF2B5EF4-FFF2-40B4-BE49-F238E27FC236}">
                <a16:creationId xmlns:a16="http://schemas.microsoft.com/office/drawing/2014/main" id="{CEEB3BAE-C0B2-447C-B8BE-96C6BD84D658}"/>
              </a:ext>
            </a:extLst>
          </p:cNvPr>
          <p:cNvSpPr>
            <a:spLocks noGrp="1"/>
          </p:cNvSpPr>
          <p:nvPr>
            <p:ph sz="half" idx="2"/>
          </p:nvPr>
        </p:nvSpPr>
        <p:spPr/>
        <p:txBody>
          <a:bodyPr vert="horz" lIns="0" tIns="0" rIns="0" bIns="0" rtlCol="0" anchor="t">
            <a:noAutofit/>
          </a:bodyPr>
          <a:lstStyle/>
          <a:p>
            <a:endParaRPr lang="fr-FR" dirty="0"/>
          </a:p>
          <a:p>
            <a:r>
              <a:rPr lang="fr-FR" dirty="0"/>
              <a:t>Afin de connaitre les cible de notre site il faut créer des persona (des utilisateur type ) pour notre site ceci nous aidera  à créer un site qui leurs correspond.</a:t>
            </a:r>
            <a:endParaRPr lang="fr-FR"/>
          </a:p>
          <a:p>
            <a:endParaRPr lang="fr-FR" dirty="0"/>
          </a:p>
          <a:p>
            <a:r>
              <a:rPr lang="fr-FR" dirty="0"/>
              <a:t>Pour la création de nos </a:t>
            </a:r>
            <a:r>
              <a:rPr lang="fr-FR" dirty="0" err="1"/>
              <a:t>personas</a:t>
            </a:r>
            <a:r>
              <a:rPr lang="fr-FR" dirty="0"/>
              <a:t> nous avons utilisé le site Hubspot.fr </a:t>
            </a:r>
          </a:p>
          <a:p>
            <a:endParaRPr lang="fr-FR" dirty="0"/>
          </a:p>
        </p:txBody>
      </p:sp>
      <p:sp>
        <p:nvSpPr>
          <p:cNvPr id="6" name="Espace réservé du texte 5">
            <a:extLst>
              <a:ext uri="{FF2B5EF4-FFF2-40B4-BE49-F238E27FC236}">
                <a16:creationId xmlns:a16="http://schemas.microsoft.com/office/drawing/2014/main" id="{B237D1CA-B91A-410E-A968-D017BBE99F99}"/>
              </a:ext>
            </a:extLst>
          </p:cNvPr>
          <p:cNvSpPr>
            <a:spLocks noGrp="1"/>
          </p:cNvSpPr>
          <p:nvPr>
            <p:ph type="body" sz="quarter" idx="13"/>
          </p:nvPr>
        </p:nvSpPr>
        <p:spPr/>
        <p:txBody>
          <a:bodyPr vert="horz" lIns="0" tIns="0" rIns="0" bIns="0" rtlCol="0" anchor="t">
            <a:noAutofit/>
          </a:bodyPr>
          <a:lstStyle/>
          <a:p>
            <a:r>
              <a:rPr lang="fr-FR" dirty="0"/>
              <a:t>Voici les liens des </a:t>
            </a:r>
            <a:r>
              <a:rPr lang="fr-FR" dirty="0" err="1"/>
              <a:t>personas</a:t>
            </a:r>
            <a:r>
              <a:rPr lang="fr-FR" dirty="0"/>
              <a:t> créer </a:t>
            </a:r>
          </a:p>
        </p:txBody>
      </p:sp>
      <p:sp>
        <p:nvSpPr>
          <p:cNvPr id="7" name="Espace réservé du texte 6">
            <a:extLst>
              <a:ext uri="{FF2B5EF4-FFF2-40B4-BE49-F238E27FC236}">
                <a16:creationId xmlns:a16="http://schemas.microsoft.com/office/drawing/2014/main" id="{26A87885-D672-4CF9-A78D-CFE98385B03A}"/>
              </a:ext>
            </a:extLst>
          </p:cNvPr>
          <p:cNvSpPr>
            <a:spLocks noGrp="1"/>
          </p:cNvSpPr>
          <p:nvPr>
            <p:ph type="body" sz="quarter" idx="12"/>
          </p:nvPr>
        </p:nvSpPr>
        <p:spPr/>
        <p:txBody>
          <a:bodyPr vert="horz" lIns="0" tIns="0" rIns="0" bIns="0" rtlCol="0" anchor="t">
            <a:noAutofit/>
          </a:bodyPr>
          <a:lstStyle/>
          <a:p>
            <a:pPr rtl="0"/>
            <a:endParaRPr lang="fr-FR" dirty="0">
              <a:ea typeface="+mn-lt"/>
              <a:cs typeface="+mn-lt"/>
            </a:endParaRPr>
          </a:p>
          <a:p>
            <a:r>
              <a:rPr lang="fr-FR" dirty="0">
                <a:hlinkClick r:id="rId3"/>
              </a:rPr>
              <a:t>Bonjour moi c'est monique voici mon persona</a:t>
            </a:r>
            <a:endParaRPr lang="fr-FR" dirty="0"/>
          </a:p>
          <a:p>
            <a:pPr marL="0" indent="0">
              <a:buNone/>
            </a:pPr>
            <a:endParaRPr lang="fr-FR" dirty="0">
              <a:ea typeface="+mn-lt"/>
              <a:cs typeface="+mn-lt"/>
            </a:endParaRPr>
          </a:p>
          <a:p>
            <a:r>
              <a:rPr lang="fr-FR" dirty="0">
                <a:hlinkClick r:id="rId4"/>
              </a:rPr>
              <a:t>Bien le bonjour, clique sur ce lien pour voire mon persona  </a:t>
            </a:r>
            <a:endParaRPr lang="fr-FR" dirty="0"/>
          </a:p>
          <a:p>
            <a:endParaRPr lang="fr-FR" dirty="0">
              <a:ea typeface="+mn-lt"/>
              <a:cs typeface="+mn-lt"/>
            </a:endParaRPr>
          </a:p>
          <a:p>
            <a:r>
              <a:rPr lang="fr-FR" dirty="0">
                <a:hlinkClick r:id="rId5"/>
              </a:rPr>
              <a:t>Salut moi c'est blanche j'ai abusée des cookies donc voici mon persona</a:t>
            </a:r>
            <a:endParaRPr lang="fr-FR" dirty="0"/>
          </a:p>
          <a:p>
            <a:endParaRPr lang="fr-FR" dirty="0"/>
          </a:p>
          <a:p>
            <a:endParaRPr lang="fr-FR" dirty="0"/>
          </a:p>
        </p:txBody>
      </p:sp>
      <p:sp>
        <p:nvSpPr>
          <p:cNvPr id="8" name="Espace réservé du numéro de diapositive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rtlCol="0"/>
          <a:lstStyle/>
          <a:p>
            <a:pPr rtl="0"/>
            <a:fld id="{19B51A1E-902D-48AF-9020-955120F399B6}" type="slidenum">
              <a:rPr lang="fr-FR" smtClean="0"/>
              <a:pPr rtl="0"/>
              <a:t>5</a:t>
            </a:fld>
            <a:endParaRPr lang="fr-F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cxnSp>
        <p:nvCxnSpPr>
          <p:cNvPr id="11" name="Connecteur droit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14" name="Zone de texte 13">
            <a:extLst>
              <a:ext uri="{FF2B5EF4-FFF2-40B4-BE49-F238E27FC236}">
                <a16:creationId xmlns:a16="http://schemas.microsoft.com/office/drawing/2014/main" id="{8F853133-BD2D-4542-A502-E7B759366A03}"/>
              </a:ext>
            </a:extLst>
          </p:cNvPr>
          <p:cNvSpPr txBox="1"/>
          <p:nvPr/>
        </p:nvSpPr>
        <p:spPr>
          <a:xfrm>
            <a:off x="10243100" y="6361738"/>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a:t>
            </a:r>
            <a:endParaRPr lang="fr-FR" sz="1200" b="0" i="0" spc="140" dirty="0">
              <a:solidFill>
                <a:schemeClr val="tx1">
                  <a:lumMod val="75000"/>
                  <a:lumOff val="25000"/>
                </a:schemeClr>
              </a:solidFill>
              <a:latin typeface="+mj-lt"/>
            </a:endParaRPr>
          </a:p>
        </p:txBody>
      </p:sp>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6523774" y="2697303"/>
            <a:ext cx="5575300" cy="1414318"/>
          </a:xfrm>
        </p:spPr>
        <p:txBody>
          <a:bodyPr rtlCol="0"/>
          <a:lstStyle/>
          <a:p>
            <a:r>
              <a:rPr lang="fr-FR" sz="4800">
                <a:ea typeface="+mj-lt"/>
                <a:cs typeface="+mj-lt"/>
              </a:rPr>
              <a:t>Plan de </a:t>
            </a:r>
            <a:r>
              <a:rPr lang="fr-FR" sz="4800" dirty="0">
                <a:ea typeface="+mj-lt"/>
                <a:cs typeface="+mj-lt"/>
              </a:rPr>
              <a:t>la </a:t>
            </a:r>
            <a:r>
              <a:rPr lang="fr-FR" sz="4800">
                <a:ea typeface="+mj-lt"/>
                <a:cs typeface="+mj-lt"/>
              </a:rPr>
              <a:t>structure du</a:t>
            </a:r>
            <a:r>
              <a:rPr lang="fr-FR" sz="4800" b="0">
                <a:ea typeface="+mj-lt"/>
                <a:cs typeface="+mj-lt"/>
              </a:rPr>
              <a:t> </a:t>
            </a:r>
            <a:r>
              <a:rPr lang="fr-FR" sz="4800">
                <a:ea typeface="+mj-lt"/>
                <a:cs typeface="+mj-lt"/>
              </a:rPr>
              <a:t>site</a:t>
            </a:r>
            <a:endParaRPr lang="fr-FR"/>
          </a:p>
        </p:txBody>
      </p:sp>
      <p:sp>
        <p:nvSpPr>
          <p:cNvPr id="14" name="Espace réservé du texte 13">
            <a:extLst>
              <a:ext uri="{FF2B5EF4-FFF2-40B4-BE49-F238E27FC236}">
                <a16:creationId xmlns:a16="http://schemas.microsoft.com/office/drawing/2014/main" id="{F278402B-CA7D-4F5B-B3FA-ED74AB3CFB6C}"/>
              </a:ext>
            </a:extLst>
          </p:cNvPr>
          <p:cNvSpPr>
            <a:spLocks noGrp="1"/>
          </p:cNvSpPr>
          <p:nvPr>
            <p:ph type="body" sz="quarter" idx="13"/>
          </p:nvPr>
        </p:nvSpPr>
        <p:spPr>
          <a:xfrm>
            <a:off x="6226407" y="4148860"/>
            <a:ext cx="5956300" cy="1100565"/>
          </a:xfrm>
        </p:spPr>
        <p:txBody>
          <a:bodyPr vert="horz" lIns="180000" tIns="180000" rIns="252000" bIns="180000" rtlCol="0" anchor="t">
            <a:noAutofit/>
          </a:bodyPr>
          <a:lstStyle/>
          <a:p>
            <a:r>
              <a:rPr lang="fr-FR"/>
              <a:t>Maintenant que nous avons ciblé les utilisateurs de notre </a:t>
            </a:r>
            <a:r>
              <a:rPr lang="fr-FR" dirty="0"/>
              <a:t>site nous pouvons créer un site avec une structure qui leurs corresponds.</a:t>
            </a:r>
          </a:p>
        </p:txBody>
      </p:sp>
      <p:sp>
        <p:nvSpPr>
          <p:cNvPr id="5" name="Espace réservé du numéro de diapositive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rtlCol="0"/>
          <a:lstStyle/>
          <a:p>
            <a:pPr rtl="0"/>
            <a:fld id="{19B51A1E-902D-48AF-9020-955120F399B6}" type="slidenum">
              <a:rPr lang="fr-FR" smtClean="0"/>
              <a:pPr rtl="0"/>
              <a:t>6</a:t>
            </a:fld>
            <a:endParaRPr lang="fr-FR"/>
          </a:p>
        </p:txBody>
      </p:sp>
      <p:sp>
        <p:nvSpPr>
          <p:cNvPr id="6" name="Zone de texte 5">
            <a:extLst>
              <a:ext uri="{FF2B5EF4-FFF2-40B4-BE49-F238E27FC236}">
                <a16:creationId xmlns:a16="http://schemas.microsoft.com/office/drawing/2014/main" id="{53B5FCD7-F025-4E44-BCCF-2EE7955C1D28}"/>
              </a:ext>
            </a:extLst>
          </p:cNvPr>
          <p:cNvSpPr txBox="1"/>
          <p:nvPr/>
        </p:nvSpPr>
        <p:spPr>
          <a:xfrm>
            <a:off x="10243100" y="6355006"/>
            <a:ext cx="1053900" cy="515833"/>
          </a:xfrm>
          <a:prstGeom prst="rect">
            <a:avLst/>
          </a:prstGeom>
          <a:noFill/>
        </p:spPr>
        <p:txBody>
          <a:bodyPr wrap="square" lIns="91440" tIns="108000" rIns="91440" bIns="0" rtlCol="0" anchor="ctr">
            <a:spAutoFit/>
          </a:bodyPr>
          <a:lstStyle/>
          <a:p>
            <a:pPr algn="ctr">
              <a:lnSpc>
                <a:spcPts val="1000"/>
              </a:lnSpc>
            </a:pPr>
            <a:r>
              <a:rPr lang="fr-FR" sz="2500" b="1" spc="-100" dirty="0">
                <a:solidFill>
                  <a:schemeClr val="accent1"/>
                </a:solidFill>
                <a:latin typeface="+mj-lt"/>
              </a:rPr>
              <a:t>Dépôt</a:t>
            </a:r>
            <a:r>
              <a:rPr lang="fr-FR" sz="1600" b="1" spc="-100" dirty="0">
                <a:solidFill>
                  <a:schemeClr val="accent1"/>
                </a:solidFill>
                <a:latin typeface="+mj-lt"/>
              </a:rPr>
              <a:t> </a:t>
            </a:r>
            <a:br>
              <a:rPr lang="fr-FR" sz="1600" b="1" i="0" spc="-100" baseline="0" dirty="0">
                <a:solidFill>
                  <a:schemeClr val="accent1"/>
                </a:solidFill>
                <a:latin typeface="+mj-lt"/>
              </a:rPr>
            </a:br>
            <a:endParaRPr lang="fr-FR" sz="1600" b="1" spc="-100">
              <a:solidFill>
                <a:schemeClr val="accent1"/>
              </a:solidFill>
              <a:latin typeface="+mj-lt"/>
            </a:endParaRPr>
          </a:p>
          <a:p>
            <a:pPr algn="ctr">
              <a:lnSpc>
                <a:spcPts val="1000"/>
              </a:lnSpc>
            </a:pPr>
            <a:r>
              <a:rPr lang="fr-FR" sz="1600" b="1" spc="-100" dirty="0">
                <a:latin typeface="+mj-lt"/>
              </a:rPr>
              <a:t>Final </a:t>
            </a:r>
            <a:endParaRPr lang="fr-FR" sz="1600" b="1" i="0" spc="-100" dirty="0">
              <a:latin typeface="+mj-lt"/>
            </a:endParaRPr>
          </a:p>
        </p:txBody>
      </p:sp>
    </p:spTree>
    <p:extLst>
      <p:ext uri="{BB962C8B-B14F-4D97-AF65-F5344CB8AC3E}">
        <p14:creationId xmlns:p14="http://schemas.microsoft.com/office/powerpoint/2010/main" val="398994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r>
              <a:rPr lang="fr-FR" dirty="0"/>
              <a:t>La structure du site </a:t>
            </a:r>
          </a:p>
        </p:txBody>
      </p:sp>
      <p:sp>
        <p:nvSpPr>
          <p:cNvPr id="3" name="Espace réservé du texte 2">
            <a:extLst>
              <a:ext uri="{FF2B5EF4-FFF2-40B4-BE49-F238E27FC236}">
                <a16:creationId xmlns:a16="http://schemas.microsoft.com/office/drawing/2014/main" id="{7CA42D59-EAD6-4F95-84F1-32A30F057856}"/>
              </a:ext>
            </a:extLst>
          </p:cNvPr>
          <p:cNvSpPr>
            <a:spLocks noGrp="1"/>
          </p:cNvSpPr>
          <p:nvPr>
            <p:ph type="body" sz="quarter" idx="32"/>
          </p:nvPr>
        </p:nvSpPr>
        <p:spPr>
          <a:xfrm>
            <a:off x="431800" y="1008000"/>
            <a:ext cx="11330221" cy="889682"/>
          </a:xfrm>
        </p:spPr>
        <p:txBody>
          <a:bodyPr vert="horz" lIns="0" tIns="0" rIns="0" bIns="0" rtlCol="0" anchor="t">
            <a:noAutofit/>
          </a:bodyPr>
          <a:lstStyle/>
          <a:p>
            <a:r>
              <a:rPr lang="fr-FR" dirty="0"/>
              <a:t>Afin de rendre ce site accessible pour tous l'utilisateur sera dirigée vers le menu principal ou il pourra sélectionner la page de son choix. </a:t>
            </a:r>
            <a:r>
              <a:rPr lang="fr-FR" dirty="0">
                <a:ea typeface="+mn-lt"/>
                <a:cs typeface="+mn-lt"/>
              </a:rPr>
              <a:t>D'après la loi de Miller</a:t>
            </a:r>
            <a:r>
              <a:rPr lang="fr-FR" dirty="0"/>
              <a:t> le nombre max d'élément maximum est 7 donc trois me semblait le nombre idéal.</a:t>
            </a:r>
          </a:p>
        </p:txBody>
      </p:sp>
      <p:sp>
        <p:nvSpPr>
          <p:cNvPr id="4" name="Espace réservé du texte 3">
            <a:extLst>
              <a:ext uri="{FF2B5EF4-FFF2-40B4-BE49-F238E27FC236}">
                <a16:creationId xmlns:a16="http://schemas.microsoft.com/office/drawing/2014/main" id="{6AB259A0-0017-492F-A0DC-4B70C7052AE0}"/>
              </a:ext>
            </a:extLst>
          </p:cNvPr>
          <p:cNvSpPr>
            <a:spLocks noGrp="1"/>
          </p:cNvSpPr>
          <p:nvPr>
            <p:ph type="body" idx="1"/>
          </p:nvPr>
        </p:nvSpPr>
        <p:spPr/>
        <p:txBody>
          <a:bodyPr rtlCol="0"/>
          <a:lstStyle/>
          <a:p>
            <a:endParaRPr lang="fr-FR" dirty="0"/>
          </a:p>
        </p:txBody>
      </p:sp>
      <p:sp>
        <p:nvSpPr>
          <p:cNvPr id="5" name="Espace réservé du contenu 4">
            <a:extLst>
              <a:ext uri="{FF2B5EF4-FFF2-40B4-BE49-F238E27FC236}">
                <a16:creationId xmlns:a16="http://schemas.microsoft.com/office/drawing/2014/main" id="{CEEB3BAE-C0B2-447C-B8BE-96C6BD84D658}"/>
              </a:ext>
            </a:extLst>
          </p:cNvPr>
          <p:cNvSpPr>
            <a:spLocks noGrp="1"/>
          </p:cNvSpPr>
          <p:nvPr>
            <p:ph sz="half" idx="2"/>
          </p:nvPr>
        </p:nvSpPr>
        <p:spPr>
          <a:xfrm>
            <a:off x="432000" y="2869901"/>
            <a:ext cx="4858683" cy="3376963"/>
          </a:xfrm>
        </p:spPr>
        <p:txBody>
          <a:bodyPr vert="horz" lIns="0" tIns="0" rIns="0" bIns="0" rtlCol="0" anchor="t">
            <a:noAutofit/>
          </a:bodyPr>
          <a:lstStyle/>
          <a:p>
            <a:endParaRPr lang="fr-FR" dirty="0"/>
          </a:p>
          <a:p>
            <a:endParaRPr lang="fr-FR"/>
          </a:p>
          <a:p>
            <a:endParaRPr lang="fr-FR" dirty="0"/>
          </a:p>
        </p:txBody>
      </p:sp>
      <p:sp>
        <p:nvSpPr>
          <p:cNvPr id="6" name="Espace réservé du texte 5">
            <a:extLst>
              <a:ext uri="{FF2B5EF4-FFF2-40B4-BE49-F238E27FC236}">
                <a16:creationId xmlns:a16="http://schemas.microsoft.com/office/drawing/2014/main" id="{B237D1CA-B91A-410E-A968-D017BBE99F99}"/>
              </a:ext>
            </a:extLst>
          </p:cNvPr>
          <p:cNvSpPr>
            <a:spLocks noGrp="1"/>
          </p:cNvSpPr>
          <p:nvPr>
            <p:ph type="body" sz="quarter" idx="13"/>
          </p:nvPr>
        </p:nvSpPr>
        <p:spPr/>
        <p:txBody>
          <a:bodyPr vert="horz" lIns="0" tIns="0" rIns="0" bIns="0" rtlCol="0" anchor="t">
            <a:noAutofit/>
          </a:bodyPr>
          <a:lstStyle/>
          <a:p>
            <a:endParaRPr lang="fr-FR" dirty="0"/>
          </a:p>
        </p:txBody>
      </p:sp>
      <p:sp>
        <p:nvSpPr>
          <p:cNvPr id="7" name="Espace réservé du texte 6">
            <a:extLst>
              <a:ext uri="{FF2B5EF4-FFF2-40B4-BE49-F238E27FC236}">
                <a16:creationId xmlns:a16="http://schemas.microsoft.com/office/drawing/2014/main" id="{26A87885-D672-4CF9-A78D-CFE98385B03A}"/>
              </a:ext>
            </a:extLst>
          </p:cNvPr>
          <p:cNvSpPr>
            <a:spLocks noGrp="1"/>
          </p:cNvSpPr>
          <p:nvPr>
            <p:ph type="body" sz="quarter" idx="12"/>
          </p:nvPr>
        </p:nvSpPr>
        <p:spPr/>
        <p:txBody>
          <a:bodyPr vert="horz" lIns="0" tIns="0" rIns="0" bIns="0" rtlCol="0" anchor="t">
            <a:noAutofit/>
          </a:bodyPr>
          <a:lstStyle/>
          <a:p>
            <a:pPr marL="0" indent="0" rtl="0">
              <a:buNone/>
            </a:pPr>
            <a:endParaRPr lang="fr-FR"/>
          </a:p>
          <a:p>
            <a:endParaRPr lang="fr-FR" dirty="0"/>
          </a:p>
        </p:txBody>
      </p:sp>
      <p:sp>
        <p:nvSpPr>
          <p:cNvPr id="8" name="Espace réservé du numéro de diapositive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rtlCol="0"/>
          <a:lstStyle/>
          <a:p>
            <a:pPr rtl="0"/>
            <a:fld id="{19B51A1E-902D-48AF-9020-955120F399B6}" type="slidenum">
              <a:rPr lang="fr-FR" smtClean="0"/>
              <a:pPr rtl="0"/>
              <a:t>7</a:t>
            </a:fld>
            <a:endParaRPr lang="fr-FR"/>
          </a:p>
        </p:txBody>
      </p:sp>
      <p:cxnSp>
        <p:nvCxnSpPr>
          <p:cNvPr id="11" name="Connecteur droit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14" name="Zone de texte 13">
            <a:extLst>
              <a:ext uri="{FF2B5EF4-FFF2-40B4-BE49-F238E27FC236}">
                <a16:creationId xmlns:a16="http://schemas.microsoft.com/office/drawing/2014/main" id="{8F853133-BD2D-4542-A502-E7B759366A03}"/>
              </a:ext>
            </a:extLst>
          </p:cNvPr>
          <p:cNvSpPr txBox="1"/>
          <p:nvPr/>
        </p:nvSpPr>
        <p:spPr>
          <a:xfrm>
            <a:off x="10301715" y="6339757"/>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a:t>
            </a:r>
            <a:endParaRPr lang="fr-FR" sz="1200" b="0" i="0" spc="140" dirty="0">
              <a:solidFill>
                <a:schemeClr val="tx1">
                  <a:lumMod val="75000"/>
                  <a:lumOff val="25000"/>
                </a:schemeClr>
              </a:solidFill>
              <a:latin typeface="+mj-lt"/>
            </a:endParaRPr>
          </a:p>
        </p:txBody>
      </p:sp>
      <p:pic>
        <p:nvPicPr>
          <p:cNvPr id="9" name="Image 9">
            <a:extLst>
              <a:ext uri="{FF2B5EF4-FFF2-40B4-BE49-F238E27FC236}">
                <a16:creationId xmlns:a16="http://schemas.microsoft.com/office/drawing/2014/main" id="{91F2B58A-8D8C-4066-CDBF-939BBA4741FD}"/>
              </a:ext>
            </a:extLst>
          </p:cNvPr>
          <p:cNvPicPr>
            <a:picLocks noChangeAspect="1"/>
          </p:cNvPicPr>
          <p:nvPr/>
        </p:nvPicPr>
        <p:blipFill>
          <a:blip r:embed="rId3"/>
          <a:stretch>
            <a:fillRect/>
          </a:stretch>
        </p:blipFill>
        <p:spPr>
          <a:xfrm>
            <a:off x="431179" y="1926572"/>
            <a:ext cx="11394687" cy="4398757"/>
          </a:xfrm>
          <a:prstGeom prst="rect">
            <a:avLst/>
          </a:prstGeom>
        </p:spPr>
      </p:pic>
    </p:spTree>
    <p:extLst>
      <p:ext uri="{BB962C8B-B14F-4D97-AF65-F5344CB8AC3E}">
        <p14:creationId xmlns:p14="http://schemas.microsoft.com/office/powerpoint/2010/main" val="2345002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17318"/>
            <a:ext cx="9780588" cy="6371351"/>
          </a:xfrm>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6523774" y="2697303"/>
            <a:ext cx="5575300" cy="1414318"/>
          </a:xfrm>
        </p:spPr>
        <p:txBody>
          <a:bodyPr rtlCol="0"/>
          <a:lstStyle/>
          <a:p>
            <a:r>
              <a:rPr lang="fr-FR" sz="4800">
                <a:ea typeface="+mj-lt"/>
                <a:cs typeface="+mj-lt"/>
              </a:rPr>
              <a:t>Analysons</a:t>
            </a:r>
            <a:r>
              <a:rPr lang="fr-FR" sz="4800" dirty="0">
                <a:ea typeface="+mj-lt"/>
                <a:cs typeface="+mj-lt"/>
              </a:rPr>
              <a:t> les pages </a:t>
            </a:r>
            <a:endParaRPr lang="fr-FR" sz="4800" dirty="0"/>
          </a:p>
        </p:txBody>
      </p:sp>
      <p:sp>
        <p:nvSpPr>
          <p:cNvPr id="14" name="Espace réservé du texte 13">
            <a:extLst>
              <a:ext uri="{FF2B5EF4-FFF2-40B4-BE49-F238E27FC236}">
                <a16:creationId xmlns:a16="http://schemas.microsoft.com/office/drawing/2014/main" id="{F278402B-CA7D-4F5B-B3FA-ED74AB3CFB6C}"/>
              </a:ext>
            </a:extLst>
          </p:cNvPr>
          <p:cNvSpPr>
            <a:spLocks noGrp="1"/>
          </p:cNvSpPr>
          <p:nvPr>
            <p:ph type="body" sz="quarter" idx="13"/>
          </p:nvPr>
        </p:nvSpPr>
        <p:spPr>
          <a:xfrm>
            <a:off x="6226407" y="4148860"/>
            <a:ext cx="5956300" cy="1100565"/>
          </a:xfrm>
        </p:spPr>
        <p:txBody>
          <a:bodyPr vert="horz" lIns="180000" tIns="180000" rIns="252000" bIns="180000" rtlCol="0" anchor="t">
            <a:noAutofit/>
          </a:bodyPr>
          <a:lstStyle/>
          <a:p>
            <a:r>
              <a:rPr lang="fr-FR" dirty="0"/>
              <a:t>Dans cette partie je vais essayer de vous détaillé les différentes pages de ce site. </a:t>
            </a:r>
          </a:p>
        </p:txBody>
      </p:sp>
      <p:sp>
        <p:nvSpPr>
          <p:cNvPr id="5" name="Espace réservé du numéro de diapositive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rtlCol="0"/>
          <a:lstStyle/>
          <a:p>
            <a:pPr rtl="0"/>
            <a:fld id="{19B51A1E-902D-48AF-9020-955120F399B6}" type="slidenum">
              <a:rPr lang="fr-FR" smtClean="0"/>
              <a:pPr rtl="0"/>
              <a:t>8</a:t>
            </a:fld>
            <a:endParaRPr lang="fr-FR"/>
          </a:p>
        </p:txBody>
      </p:sp>
      <p:sp>
        <p:nvSpPr>
          <p:cNvPr id="6" name="Zone de texte 5">
            <a:extLst>
              <a:ext uri="{FF2B5EF4-FFF2-40B4-BE49-F238E27FC236}">
                <a16:creationId xmlns:a16="http://schemas.microsoft.com/office/drawing/2014/main" id="{53B5FCD7-F025-4E44-BCCF-2EE7955C1D28}"/>
              </a:ext>
            </a:extLst>
          </p:cNvPr>
          <p:cNvSpPr txBox="1"/>
          <p:nvPr/>
        </p:nvSpPr>
        <p:spPr>
          <a:xfrm>
            <a:off x="10243100" y="6355006"/>
            <a:ext cx="1053900" cy="515833"/>
          </a:xfrm>
          <a:prstGeom prst="rect">
            <a:avLst/>
          </a:prstGeom>
          <a:noFill/>
        </p:spPr>
        <p:txBody>
          <a:bodyPr wrap="square" lIns="91440" tIns="108000" rIns="91440" bIns="0" rtlCol="0" anchor="ctr">
            <a:spAutoFit/>
          </a:bodyPr>
          <a:lstStyle/>
          <a:p>
            <a:pPr algn="ctr">
              <a:lnSpc>
                <a:spcPts val="1000"/>
              </a:lnSpc>
            </a:pPr>
            <a:r>
              <a:rPr lang="fr-FR" sz="2500" b="1" spc="-100" dirty="0">
                <a:solidFill>
                  <a:schemeClr val="accent1"/>
                </a:solidFill>
                <a:latin typeface="+mj-lt"/>
              </a:rPr>
              <a:t>Dépôt</a:t>
            </a:r>
            <a:r>
              <a:rPr lang="fr-FR" sz="1600" b="1" spc="-100" dirty="0">
                <a:solidFill>
                  <a:schemeClr val="accent1"/>
                </a:solidFill>
                <a:latin typeface="+mj-lt"/>
              </a:rPr>
              <a:t> </a:t>
            </a:r>
            <a:br>
              <a:rPr lang="fr-FR" sz="1600" b="1" i="0" spc="-100" baseline="0" dirty="0">
                <a:solidFill>
                  <a:schemeClr val="accent1"/>
                </a:solidFill>
                <a:latin typeface="+mj-lt"/>
              </a:rPr>
            </a:br>
            <a:endParaRPr lang="fr-FR" sz="1600" b="1" spc="-100">
              <a:solidFill>
                <a:schemeClr val="accent1"/>
              </a:solidFill>
              <a:latin typeface="+mj-lt"/>
            </a:endParaRPr>
          </a:p>
          <a:p>
            <a:pPr algn="ctr">
              <a:lnSpc>
                <a:spcPts val="1000"/>
              </a:lnSpc>
            </a:pPr>
            <a:r>
              <a:rPr lang="fr-FR" sz="1600" b="1" spc="-100" dirty="0">
                <a:latin typeface="+mj-lt"/>
              </a:rPr>
              <a:t>Final </a:t>
            </a:r>
            <a:endParaRPr lang="fr-FR" sz="1600" b="1" i="0" spc="-100" dirty="0">
              <a:latin typeface="+mj-lt"/>
            </a:endParaRPr>
          </a:p>
        </p:txBody>
      </p:sp>
    </p:spTree>
    <p:extLst>
      <p:ext uri="{BB962C8B-B14F-4D97-AF65-F5344CB8AC3E}">
        <p14:creationId xmlns:p14="http://schemas.microsoft.com/office/powerpoint/2010/main" val="563171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Le menu </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008000"/>
            <a:ext cx="3866718" cy="3633134"/>
          </a:xfrm>
        </p:spPr>
        <p:txBody>
          <a:bodyPr vert="horz" lIns="0" tIns="0" rIns="0" bIns="0" rtlCol="0" anchor="t">
            <a:noAutofit/>
          </a:bodyPr>
          <a:lstStyle/>
          <a:p>
            <a:r>
              <a:rPr lang="fr-FR" dirty="0"/>
              <a:t>Sur cette page on retrouve:</a:t>
            </a:r>
          </a:p>
          <a:p>
            <a:pPr marL="285750" indent="-285750">
              <a:buChar char="•"/>
            </a:pPr>
            <a:r>
              <a:rPr lang="fr-FR" dirty="0"/>
              <a:t>Une en-tête avec le titre de la page.</a:t>
            </a:r>
          </a:p>
          <a:p>
            <a:pPr marL="285750" indent="-285750">
              <a:buChar char="•"/>
            </a:pPr>
            <a:endParaRPr lang="fr-FR" dirty="0"/>
          </a:p>
          <a:p>
            <a:pPr marL="285750" indent="-285750">
              <a:buChar char="•"/>
            </a:pPr>
            <a:r>
              <a:rPr lang="fr-FR" dirty="0"/>
              <a:t>Le corps de la page avec trois onglets  permettant à l'utilisateur de sélectionner la futur page.</a:t>
            </a:r>
          </a:p>
          <a:p>
            <a:pPr marL="285750" indent="-285750">
              <a:buChar char="•"/>
            </a:pPr>
            <a:endParaRPr lang="fr-FR" dirty="0"/>
          </a:p>
          <a:p>
            <a:pPr marL="285750" indent="-285750">
              <a:buChar char="•"/>
            </a:pPr>
            <a:r>
              <a:rPr lang="fr-FR" dirty="0"/>
              <a:t>Bas de page avec le logo qui prouve  la fiabilité de notre site. </a:t>
            </a:r>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9</a:t>
            </a:fld>
            <a:endParaRPr lang="fr-FR"/>
          </a:p>
        </p:txBody>
      </p:sp>
      <p:pic>
        <p:nvPicPr>
          <p:cNvPr id="5" name="Image 7">
            <a:extLst>
              <a:ext uri="{FF2B5EF4-FFF2-40B4-BE49-F238E27FC236}">
                <a16:creationId xmlns:a16="http://schemas.microsoft.com/office/drawing/2014/main" id="{EE2A6CE7-911F-A309-8228-2565290C0402}"/>
              </a:ext>
            </a:extLst>
          </p:cNvPr>
          <p:cNvPicPr>
            <a:picLocks noGrp="1" noChangeAspect="1"/>
          </p:cNvPicPr>
          <p:nvPr>
            <p:ph sz="quarter" idx="34"/>
          </p:nvPr>
        </p:nvPicPr>
        <p:blipFill>
          <a:blip r:embed="rId3"/>
          <a:stretch>
            <a:fillRect/>
          </a:stretch>
        </p:blipFill>
        <p:spPr>
          <a:xfrm>
            <a:off x="4544597" y="174359"/>
            <a:ext cx="6724639" cy="6141512"/>
          </a:xfrm>
        </p:spPr>
      </p:pic>
      <p:sp>
        <p:nvSpPr>
          <p:cNvPr id="7" name="Zone de texte 6">
            <a:extLst>
              <a:ext uri="{FF2B5EF4-FFF2-40B4-BE49-F238E27FC236}">
                <a16:creationId xmlns:a16="http://schemas.microsoft.com/office/drawing/2014/main" id="{51C2B81A-DCD8-4F76-8421-30C345488A1D}"/>
              </a:ext>
            </a:extLst>
          </p:cNvPr>
          <p:cNvSpPr txBox="1"/>
          <p:nvPr/>
        </p:nvSpPr>
        <p:spPr>
          <a:xfrm>
            <a:off x="10243100" y="6361738"/>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 </a:t>
            </a:r>
            <a:endParaRPr lang="fr-FR" sz="1200" b="0" i="0" spc="140" dirty="0">
              <a:solidFill>
                <a:schemeClr val="tx1">
                  <a:lumMod val="75000"/>
                  <a:lumOff val="25000"/>
                </a:schemeClr>
              </a:solidFill>
              <a:latin typeface="+mj-lt"/>
            </a:endParaRPr>
          </a:p>
        </p:txBody>
      </p:sp>
    </p:spTree>
    <p:extLst>
      <p:ext uri="{BB962C8B-B14F-4D97-AF65-F5344CB8AC3E}">
        <p14:creationId xmlns:p14="http://schemas.microsoft.com/office/powerpoint/2010/main" val="2575421478"/>
      </p:ext>
    </p:extLst>
  </p:cSld>
  <p:clrMapOvr>
    <a:masterClrMapping/>
  </p:clrMapOvr>
</p:sld>
</file>

<file path=ppt/theme/theme1.xml><?xml version="1.0" encoding="utf-8"?>
<a:theme xmlns:a="http://schemas.openxmlformats.org/drawingml/2006/main" name="Thème Offic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89EDE6-EADC-4C51-A618-17CCFAE3C12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0F07EC-B350-49E7-B6F3-FED47ED1C9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F4CCF4-D450-4896-9D26-824C258C6A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TF16411250</Template>
  <TotalTime>0</TotalTime>
  <Words>428</Words>
  <Application>Microsoft Office PowerPoint</Application>
  <PresentationFormat>Grand écran</PresentationFormat>
  <Paragraphs>104</Paragraphs>
  <Slides>19</Slides>
  <Notes>19</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Thème Office</vt:lpstr>
      <vt:lpstr>Unis-contre-le-covid présentation</vt:lpstr>
      <vt:lpstr>Après avoir lu ma première correction</vt:lpstr>
      <vt:lpstr>Mon  objectif</vt:lpstr>
      <vt:lpstr>Promouvoir la vaccination contre la covid19 </vt:lpstr>
      <vt:lpstr>Nos cibles </vt:lpstr>
      <vt:lpstr>Plan de la structure du site</vt:lpstr>
      <vt:lpstr>La structure du site </vt:lpstr>
      <vt:lpstr>Analysons les pages </vt:lpstr>
      <vt:lpstr>Le menu </vt:lpstr>
      <vt:lpstr>Les avancées</vt:lpstr>
      <vt:lpstr>La stratégie </vt:lpstr>
      <vt:lpstr>Je suis solidaire</vt:lpstr>
      <vt:lpstr>La concordance entre la maquette et le site</vt:lpstr>
      <vt:lpstr>Le menu </vt:lpstr>
      <vt:lpstr>Les avancées</vt:lpstr>
      <vt:lpstr>La stratégie </vt:lpstr>
      <vt:lpstr>Je suis solidaire</vt:lpstr>
      <vt:lpstr>La chartes graphique justifiée</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
  <cp:lastModifiedBy/>
  <cp:revision>1254</cp:revision>
  <dcterms:created xsi:type="dcterms:W3CDTF">2022-09-14T12:38:24Z</dcterms:created>
  <dcterms:modified xsi:type="dcterms:W3CDTF">2022-09-20T08:01:54Z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