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7" r:id="rId4"/>
    <p:sldId id="259" r:id="rId5"/>
    <p:sldId id="278" r:id="rId6"/>
    <p:sldId id="260" r:id="rId7"/>
    <p:sldId id="279" r:id="rId8"/>
    <p:sldId id="261" r:id="rId9"/>
    <p:sldId id="280" r:id="rId10"/>
    <p:sldId id="262" r:id="rId11"/>
    <p:sldId id="281" r:id="rId12"/>
    <p:sldId id="263" r:id="rId13"/>
    <p:sldId id="282" r:id="rId14"/>
    <p:sldId id="264" r:id="rId15"/>
    <p:sldId id="283" r:id="rId16"/>
    <p:sldId id="265" r:id="rId17"/>
    <p:sldId id="284" r:id="rId18"/>
    <p:sldId id="266" r:id="rId19"/>
    <p:sldId id="285" r:id="rId20"/>
    <p:sldId id="267" r:id="rId21"/>
    <p:sldId id="268" r:id="rId22"/>
    <p:sldId id="269" r:id="rId23"/>
    <p:sldId id="270" r:id="rId24"/>
    <p:sldId id="271" r:id="rId25"/>
    <p:sldId id="273" r:id="rId26"/>
    <p:sldId id="276" r:id="rId27"/>
    <p:sldId id="274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93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DD5D-103E-2647-4009-8FEAF22AF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BD714-D363-995B-B1F3-43E21183B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34B60-4DDB-0C78-6D60-A9CBD4BD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29/08/2024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C5140-0F4B-506D-C285-B3288F2B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48433-7DA0-442C-C8BA-C235CC1C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824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AF6C-0113-368F-8E6E-2AE79C79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51D18-A194-9D19-7921-AA382477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0D55F-F62C-745B-F7D4-75AD25C8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29/08/2024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9E2AA-9388-7B7F-8150-E578B5AB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EA7D-8E92-4505-7DCA-1F4B8FC7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533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7BEA4-915B-1136-66C4-90455DBE4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59DBE-5692-B89B-0A01-4FDA67037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CD98-7346-8D33-7FC7-B2ED4271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29/08/2024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81F0-1E50-2AA3-52C0-1E8F6795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809B-7021-C1C4-3C2A-DAC98E4D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264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6456-0701-15E8-9225-17272F2D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94FF-537B-5516-3AF6-0091BDA0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9373D-4FE9-9BA5-BC78-FFA33696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29/08/2024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98376-B375-1F0F-63D0-A8D3159A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1699C-C12B-B566-4BC9-38B4AAED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359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7A53-1064-1423-D298-1F19AD93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210B0-4798-9850-3EC8-6991E744F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0CF8-EFD0-E584-2B2D-8262AF10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29/08/2024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D4813-1DE1-8D47-F941-C2116EBB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7CC4F-4A44-459C-634F-D6811440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33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600F-1953-8CF0-5D77-9A2CAFE5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AEEF-E3DB-BB99-FB20-B5D10A915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1AC9-A990-A3E8-A942-1920089F9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DD9A0-DAA3-F3AF-F21C-A7FFDE9D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29/08/2024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45948-F1BE-6C39-F245-E5487A4B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09DE7-9DB4-40C0-CF9B-DE6F2B9E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435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2C30-4423-02E1-715E-AC8D65DB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54428-2212-6018-B3BF-7E21B3BD0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05C38-3B42-43AC-49EC-A9BA85B1B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AD5AD-5D34-EDEF-196F-BBD6952CB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1BA5E-D639-9983-0992-C7120F99F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835C3-BE37-6470-7C5E-A771AF8E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29/08/2024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B17B1-929C-FCDD-FE4F-45749CDE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A08FA-972E-3D24-CEB3-F8E608E1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87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EF2E-1A2E-1FCA-7AFB-4FF0EF8A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107B2-D406-3FCF-F188-499F2FB7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29/08/2024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015D9-7280-BC4F-8CCE-266F65D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0B43D-0CBE-EA29-6381-D5212CFA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080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687B2-D13D-9E11-2D8A-3368D4D8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29/08/2024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C1DE9-D310-A72A-307E-C2344FC9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E611-0D27-A04A-1651-200CA7A7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213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90A5-A754-D092-12C0-9020E81F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B9B6-71B2-D6B8-6E09-25A2957B1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A4E4B-8747-FA1B-1FF9-B5FDEF842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1E071-C470-9A5D-B95A-CDBEF5AF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29/08/2024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5EE87-0DC0-6027-6F96-DD4CE955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26959-4DFF-1886-4648-86CC2C18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36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DCEA-76D5-5E57-20CB-970B5C47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2D61D-5E1E-8CFA-680E-9E63FACFD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08022-0516-89C3-6769-5FB7034FB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A545D-3695-7889-F658-E48E9CE7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  <a:t>29/08/2024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69125-8B15-52F8-FF53-DDBF4E57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87298-CD86-EB91-5B55-CD15E51F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427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75505-D371-AD81-B04D-AB16F4FC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8D42-28B2-E38C-DD8B-D6D0D1778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39F6-C9A0-B420-8C6B-453E8DD8B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19FE-1872-4D46-A417-F553A8AC67DA}" type="datetimeFigureOut">
              <a:rPr lang="en-ID" smtClean="0"/>
              <a:t>29/08/2024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533C-EC53-884C-980C-8B6D23887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D877-6150-4EC7-A0EF-B98C90AEA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8ECD-7D01-48F0-9FCB-E31CD84F6C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700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1.xml"/><Relationship Id="rId7" Type="http://schemas.openxmlformats.org/officeDocument/2006/relationships/slide" Target="slide2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5" Type="http://schemas.openxmlformats.org/officeDocument/2006/relationships/slide" Target="slide23.xml"/><Relationship Id="rId10" Type="http://schemas.openxmlformats.org/officeDocument/2006/relationships/slide" Target="slide28.xml"/><Relationship Id="rId4" Type="http://schemas.openxmlformats.org/officeDocument/2006/relationships/slide" Target="slide22.xml"/><Relationship Id="rId9" Type="http://schemas.openxmlformats.org/officeDocument/2006/relationships/slide" Target="slide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9978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en-ID" dirty="0"/>
          </a:p>
        </p:txBody>
      </p:sp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13712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hlinkClick r:id="rId6" action="ppaction://hlinksldjump"/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13712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hlinkClick r:id="rId7" action="ppaction://hlinksldjump"/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1944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hlinkClick r:id="rId8" action="ppaction://hlinksldjump"/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801718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hlinkClick r:id="rId9" action="ppaction://hlinksldjump"/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801718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807446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354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2" action="ppaction://hlinksldjump"/>
            <a:extLst>
              <a:ext uri="{FF2B5EF4-FFF2-40B4-BE49-F238E27FC236}">
                <a16:creationId xmlns:a16="http://schemas.microsoft.com/office/drawing/2014/main" id="{C4C953E7-2729-2875-3B20-1AF2783C6071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59CC8C-87F0-DC63-431B-A45391350C1F}"/>
              </a:ext>
            </a:extLst>
          </p:cNvPr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JAWABAN ADALAH = </a:t>
            </a:r>
            <a:r>
              <a:rPr lang="en-US" b="1" dirty="0"/>
              <a:t>SUM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19427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2" action="ppaction://hlinksldjump"/>
            <a:extLst>
              <a:ext uri="{FF2B5EF4-FFF2-40B4-BE49-F238E27FC236}">
                <a16:creationId xmlns:a16="http://schemas.microsoft.com/office/drawing/2014/main" id="{C4C953E7-2729-2875-3B20-1AF2783C6071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0802B6-B121-9163-4986-2BC843D1699A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08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hlinkClick r:id="rId2" action="ppaction://hlinksldjump"/>
            <a:extLst>
              <a:ext uri="{FF2B5EF4-FFF2-40B4-BE49-F238E27FC236}">
                <a16:creationId xmlns:a16="http://schemas.microsoft.com/office/drawing/2014/main" id="{A6E3C03B-84A7-2483-6ED1-136290984D5B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0DF6B9-1F24-FC66-DCA9-B014CCC69B4F}"/>
              </a:ext>
            </a:extLst>
          </p:cNvPr>
          <p:cNvSpPr/>
          <p:nvPr/>
        </p:nvSpPr>
        <p:spPr>
          <a:xfrm>
            <a:off x="3084444" y="5655365"/>
            <a:ext cx="6023112" cy="10237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JAWABAN : </a:t>
            </a:r>
            <a:r>
              <a:rPr lang="en-US" b="1" dirty="0"/>
              <a:t>SELECT </a:t>
            </a:r>
            <a:r>
              <a:rPr lang="en-US" b="1" dirty="0" err="1"/>
              <a:t>NoCab</a:t>
            </a:r>
            <a:r>
              <a:rPr lang="en-US" b="1" dirty="0"/>
              <a:t>, MAX(</a:t>
            </a:r>
            <a:r>
              <a:rPr lang="en-US" b="1" dirty="0" err="1"/>
              <a:t>Gaji</a:t>
            </a:r>
            <a:r>
              <a:rPr lang="en-US" b="1" dirty="0"/>
              <a:t>) AS </a:t>
            </a:r>
            <a:r>
              <a:rPr lang="en-US" b="1" dirty="0" err="1"/>
              <a:t>GajiTerbesar</a:t>
            </a:r>
            <a:r>
              <a:rPr lang="en-US" b="1" dirty="0"/>
              <a:t>, MIN(</a:t>
            </a:r>
            <a:r>
              <a:rPr lang="en-US" b="1" dirty="0" err="1"/>
              <a:t>Gaji</a:t>
            </a:r>
            <a:r>
              <a:rPr lang="en-US" b="1" dirty="0"/>
              <a:t>) AS </a:t>
            </a:r>
            <a:r>
              <a:rPr lang="en-US" b="1" dirty="0" err="1"/>
              <a:t>GajiTerkecil</a:t>
            </a:r>
            <a:r>
              <a:rPr lang="en-US" b="1" dirty="0"/>
              <a:t>    -&gt; FROM </a:t>
            </a:r>
            <a:r>
              <a:rPr lang="en-US" b="1" dirty="0" err="1"/>
              <a:t>pegawai</a:t>
            </a:r>
            <a:r>
              <a:rPr lang="en-US" b="1" dirty="0"/>
              <a:t>    -&gt; GROUP BY </a:t>
            </a:r>
            <a:r>
              <a:rPr lang="en-US" b="1" dirty="0" err="1"/>
              <a:t>NoCab</a:t>
            </a:r>
            <a:r>
              <a:rPr lang="en-US" b="1" dirty="0"/>
              <a:t> HAVING COUNT(NIP) &gt;= 3;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86999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hlinkClick r:id="rId2" action="ppaction://hlinksldjump"/>
            <a:extLst>
              <a:ext uri="{FF2B5EF4-FFF2-40B4-BE49-F238E27FC236}">
                <a16:creationId xmlns:a16="http://schemas.microsoft.com/office/drawing/2014/main" id="{A6E3C03B-84A7-2483-6ED1-136290984D5B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30D327-4959-4402-0FEE-00EF597FF6AD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6968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16575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2" action="ppaction://hlinksldjump"/>
            <a:extLst>
              <a:ext uri="{FF2B5EF4-FFF2-40B4-BE49-F238E27FC236}">
                <a16:creationId xmlns:a16="http://schemas.microsoft.com/office/drawing/2014/main" id="{942E8A21-4FF6-AF3E-D1C1-473B92A45EA4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E69013-447A-881A-3CF1-1EE0922BB8B3}"/>
              </a:ext>
            </a:extLst>
          </p:cNvPr>
          <p:cNvSpPr/>
          <p:nvPr/>
        </p:nvSpPr>
        <p:spPr>
          <a:xfrm>
            <a:off x="3084444" y="5655365"/>
            <a:ext cx="6023112" cy="8746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JAWABAN : </a:t>
            </a:r>
            <a:r>
              <a:rPr lang="en-US" b="1" dirty="0"/>
              <a:t>SELECT AVG(</a:t>
            </a:r>
            <a:r>
              <a:rPr lang="en-US" b="1" dirty="0" err="1"/>
              <a:t>Gaji</a:t>
            </a:r>
            <a:r>
              <a:rPr lang="en-US" b="1" dirty="0"/>
              <a:t>) AS </a:t>
            </a:r>
            <a:r>
              <a:rPr lang="en-US" b="1" dirty="0" err="1"/>
              <a:t>GajiRataMgr</a:t>
            </a:r>
            <a:r>
              <a:rPr lang="en-US" b="1" dirty="0"/>
              <a:t> FROM </a:t>
            </a:r>
            <a:r>
              <a:rPr lang="en-US" b="1" dirty="0" err="1"/>
              <a:t>pegawai</a:t>
            </a:r>
            <a:r>
              <a:rPr lang="en-US" b="1" dirty="0"/>
              <a:t>    -&gt; WHERE </a:t>
            </a:r>
            <a:r>
              <a:rPr lang="en-US" b="1" dirty="0" err="1"/>
              <a:t>Jabatan</a:t>
            </a:r>
            <a:r>
              <a:rPr lang="en-US" b="1" dirty="0"/>
              <a:t> = '</a:t>
            </a:r>
            <a:r>
              <a:rPr lang="en-US" b="1" dirty="0" err="1"/>
              <a:t>Manajer</a:t>
            </a:r>
            <a:r>
              <a:rPr lang="en-US" b="1" dirty="0"/>
              <a:t>';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34883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16575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2" action="ppaction://hlinksldjump"/>
            <a:extLst>
              <a:ext uri="{FF2B5EF4-FFF2-40B4-BE49-F238E27FC236}">
                <a16:creationId xmlns:a16="http://schemas.microsoft.com/office/drawing/2014/main" id="{942E8A21-4FF6-AF3E-D1C1-473B92A45EA4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F87A5C-58C3-BF6F-1256-833BD4A95143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 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088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2" action="ppaction://hlinksldjump"/>
            <a:extLst>
              <a:ext uri="{FF2B5EF4-FFF2-40B4-BE49-F238E27FC236}">
                <a16:creationId xmlns:a16="http://schemas.microsoft.com/office/drawing/2014/main" id="{42FBC5E2-9721-CB3C-7F06-B6A3379F50E8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A5B937-CF3C-F9EF-4AF9-CF19296DB82C}"/>
              </a:ext>
            </a:extLst>
          </p:cNvPr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Jawaban</a:t>
            </a:r>
            <a:r>
              <a:rPr lang="en-US" dirty="0"/>
              <a:t> : </a:t>
            </a:r>
            <a:r>
              <a:rPr lang="en-ID" b="1" dirty="0" err="1"/>
              <a:t>memfilter</a:t>
            </a:r>
            <a:r>
              <a:rPr lang="en-ID" b="1" dirty="0"/>
              <a:t> </a:t>
            </a:r>
            <a:r>
              <a:rPr lang="en-ID" b="1" dirty="0" err="1"/>
              <a:t>grup</a:t>
            </a:r>
            <a:r>
              <a:rPr lang="en-ID" b="1" dirty="0"/>
              <a:t> data </a:t>
            </a:r>
            <a:r>
              <a:rPr lang="en-ID" b="1" dirty="0" err="1"/>
              <a:t>setelah</a:t>
            </a:r>
            <a:r>
              <a:rPr lang="en-ID" b="1" dirty="0"/>
              <a:t> </a:t>
            </a:r>
            <a:r>
              <a:rPr lang="en-ID" b="1" dirty="0" err="1"/>
              <a:t>pengelompokan</a:t>
            </a:r>
            <a:r>
              <a:rPr lang="en-ID" b="1" dirty="0"/>
              <a:t> </a:t>
            </a:r>
            <a:r>
              <a:rPr lang="en-ID" b="1" dirty="0" err="1"/>
              <a:t>dilakukan</a:t>
            </a:r>
            <a:r>
              <a:rPr lang="en-ID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6402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2" action="ppaction://hlinksldjump"/>
            <a:extLst>
              <a:ext uri="{FF2B5EF4-FFF2-40B4-BE49-F238E27FC236}">
                <a16:creationId xmlns:a16="http://schemas.microsoft.com/office/drawing/2014/main" id="{42FBC5E2-9721-CB3C-7F06-B6A3379F50E8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FB7FF-86D3-268E-FBE0-75E324B79807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484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2" action="ppaction://hlinksldjump"/>
            <a:extLst>
              <a:ext uri="{FF2B5EF4-FFF2-40B4-BE49-F238E27FC236}">
                <a16:creationId xmlns:a16="http://schemas.microsoft.com/office/drawing/2014/main" id="{BEBFA841-D7B3-5FC3-CD08-FA0B8200CA70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0E889C-62A2-7E50-097F-AC64C9E7973A}"/>
              </a:ext>
            </a:extLst>
          </p:cNvPr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957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2" action="ppaction://hlinksldjump"/>
            <a:extLst>
              <a:ext uri="{FF2B5EF4-FFF2-40B4-BE49-F238E27FC236}">
                <a16:creationId xmlns:a16="http://schemas.microsoft.com/office/drawing/2014/main" id="{BEBFA841-D7B3-5FC3-CD08-FA0B8200CA70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5FADA9-E188-10FE-2E2F-D576FA2DD9E8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558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Right 10">
            <a:hlinkClick r:id="rId2" action="ppaction://hlinksldjump"/>
            <a:extLst>
              <a:ext uri="{FF2B5EF4-FFF2-40B4-BE49-F238E27FC236}">
                <a16:creationId xmlns:a16="http://schemas.microsoft.com/office/drawing/2014/main" id="{5CBFBC06-8A7F-5A90-0FF0-782FD55BED7E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D3C100-4432-F877-7A25-1EB922181221}"/>
              </a:ext>
            </a:extLst>
          </p:cNvPr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JAWABAN YANG BENAR ADALAH </a:t>
            </a:r>
            <a:r>
              <a:rPr lang="en-US" dirty="0">
                <a:hlinkClick r:id="rId3" action="ppaction://hlinksldjump"/>
              </a:rPr>
              <a:t>A. 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5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(t)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Bos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menyuruh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untuk </a:t>
            </a:r>
            <a:r>
              <a:rPr lang="en-US" dirty="0" err="1"/>
              <a:t>menghitung</a:t>
            </a:r>
            <a:r>
              <a:rPr lang="en-US" dirty="0"/>
              <a:t> rata-rata.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harus </a:t>
            </a:r>
            <a:r>
              <a:rPr lang="en-US" dirty="0" err="1"/>
              <a:t>digunakan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A. SUM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 action="ppaction://hlinksldjump"/>
              </a:rPr>
              <a:t>B. AVG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C. </a:t>
            </a:r>
            <a:r>
              <a:rPr lang="en-US" dirty="0" err="1">
                <a:hlinkClick r:id="rId2" action="ppaction://hlinksldjump"/>
              </a:rPr>
              <a:t>NoCab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D. COUNT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E. AS</a:t>
            </a:r>
            <a:endParaRPr lang="en-ID" dirty="0"/>
          </a:p>
        </p:txBody>
      </p:sp>
      <p:sp>
        <p:nvSpPr>
          <p:cNvPr id="4" name="Arrow: Right 3">
            <a:hlinkClick r:id="rId4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:a16="http://schemas.microsoft.com/office/drawing/2014/main" id="{74A8EF80-95F6-C0B5-8556-AB28F117F458}"/>
              </a:ext>
            </a:extLst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554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(A)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mengelompokkan</a:t>
            </a:r>
            <a:r>
              <a:rPr lang="en-ID" dirty="0"/>
              <a:t> data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data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Pada </a:t>
            </a:r>
            <a:r>
              <a:rPr lang="en-ID" dirty="0" err="1"/>
              <a:t>kolom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?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>
                <a:hlinkClick r:id="rId2" action="ppaction://hlinksldjump"/>
              </a:rPr>
              <a:t>A.NoCab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B.SUM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C.SELECT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D.COUNT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3" action="ppaction://hlinksldjump"/>
              </a:rPr>
              <a:t>E.GROUP BY</a:t>
            </a:r>
            <a:endParaRPr lang="en-ID" dirty="0"/>
          </a:p>
        </p:txBody>
      </p:sp>
      <p:sp>
        <p:nvSpPr>
          <p:cNvPr id="4" name="Arrow: Right 3">
            <a:hlinkClick r:id="rId4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:a16="http://schemas.microsoft.com/office/drawing/2014/main" id="{74A8EF80-95F6-C0B5-8556-AB28F117F458}"/>
              </a:ext>
            </a:extLst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8596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(C)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query SQL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total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?</a:t>
            </a:r>
          </a:p>
        </p:txBody>
      </p:sp>
      <p:sp>
        <p:nvSpPr>
          <p:cNvPr id="4" name="Arrow: Right 3">
            <a:hlinkClick r:id="rId2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:a16="http://schemas.microsoft.com/office/drawing/2014/main" id="{74A8EF80-95F6-C0B5-8556-AB28F117F458}"/>
              </a:ext>
            </a:extLst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5454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(F)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NoCab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eriod"/>
            </a:pPr>
            <a:r>
              <a:rPr lang="en-US" dirty="0" err="1">
                <a:hlinkClick r:id="rId2" action="ppaction://hlinksldjump"/>
              </a:rPr>
              <a:t>nama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kolom</a:t>
            </a:r>
            <a:r>
              <a:rPr lang="en-US" dirty="0">
                <a:hlinkClick r:id="rId2" action="ppaction://hlinksldjump"/>
              </a:rPr>
              <a:t> yang </a:t>
            </a:r>
            <a:r>
              <a:rPr lang="en-US" dirty="0" err="1">
                <a:hlinkClick r:id="rId2" action="ppaction://hlinksldjump"/>
              </a:rPr>
              <a:t>datanya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dipilih</a:t>
            </a:r>
            <a:r>
              <a:rPr lang="en-US" dirty="0">
                <a:hlinkClick r:id="rId2" action="ppaction://hlinksldjump"/>
              </a:rPr>
              <a:t> untuk </a:t>
            </a:r>
            <a:r>
              <a:rPr lang="en-US" dirty="0" err="1">
                <a:hlinkClick r:id="rId2" action="ppaction://hlinksldjump"/>
              </a:rPr>
              <a:t>dikelompokkan</a:t>
            </a:r>
            <a:r>
              <a:rPr lang="en-US" dirty="0">
                <a:hlinkClick r:id="rId2" action="ppaction://hlinksldjump"/>
              </a:rPr>
              <a:t>.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>
                <a:hlinkClick r:id="rId3" action="ppaction://hlinksldjump"/>
              </a:rPr>
              <a:t>Nama table yang </a:t>
            </a:r>
            <a:r>
              <a:rPr lang="en-US" dirty="0" err="1">
                <a:hlinkClick r:id="rId3" action="ppaction://hlinksldjump"/>
              </a:rPr>
              <a:t>terkelompok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>
                <a:hlinkClick r:id="rId3" action="ppaction://hlinksldjump"/>
              </a:rPr>
              <a:t>Nama data yang </a:t>
            </a:r>
            <a:r>
              <a:rPr lang="en-US" dirty="0" err="1">
                <a:hlinkClick r:id="rId3" action="ppaction://hlinksldjump"/>
              </a:rPr>
              <a:t>dikelompokan</a:t>
            </a:r>
            <a:endParaRPr lang="en-US" dirty="0">
              <a:hlinkClick r:id="rId3" action="ppaction://hlinksldjump"/>
            </a:endParaRPr>
          </a:p>
          <a:p>
            <a:pPr marL="514350" indent="-514350">
              <a:buAutoNum type="alphaUcPeriod"/>
            </a:pPr>
            <a:r>
              <a:rPr lang="en-US" dirty="0">
                <a:hlinkClick r:id="rId3" action="ppaction://hlinksldjump"/>
              </a:rPr>
              <a:t>Kelompok yang </a:t>
            </a:r>
            <a:r>
              <a:rPr lang="en-US" dirty="0" err="1">
                <a:hlinkClick r:id="rId3" action="ppaction://hlinksldjump"/>
              </a:rPr>
              <a:t>dipilih</a:t>
            </a:r>
            <a:r>
              <a:rPr lang="en-US" dirty="0">
                <a:hlinkClick r:id="rId3" action="ppaction://hlinksldjump"/>
              </a:rPr>
              <a:t> untuk </a:t>
            </a:r>
            <a:r>
              <a:rPr lang="en-US" dirty="0" err="1">
                <a:hlinkClick r:id="rId3" action="ppaction://hlinksldjump"/>
              </a:rPr>
              <a:t>kolom</a:t>
            </a:r>
            <a:r>
              <a:rPr lang="en-US" dirty="0">
                <a:hlinkClick r:id="rId3" action="ppaction://hlinksldjump"/>
              </a:rPr>
              <a:t> data</a:t>
            </a:r>
          </a:p>
          <a:p>
            <a:pPr marL="514350" indent="-514350">
              <a:buAutoNum type="alphaUcPeriod"/>
            </a:pPr>
            <a:r>
              <a:rPr lang="en-US" dirty="0">
                <a:hlinkClick r:id="rId3" action="ppaction://hlinksldjump"/>
              </a:rPr>
              <a:t>Data yang </a:t>
            </a:r>
            <a:r>
              <a:rPr lang="en-US" dirty="0" err="1">
                <a:hlinkClick r:id="rId3" action="ppaction://hlinksldjump"/>
              </a:rPr>
              <a:t>ada</a:t>
            </a:r>
            <a:r>
              <a:rPr lang="en-US" dirty="0">
                <a:hlinkClick r:id="rId3" action="ppaction://hlinksldjump"/>
              </a:rPr>
              <a:t> pada </a:t>
            </a:r>
            <a:r>
              <a:rPr lang="en-US" dirty="0" err="1">
                <a:hlinkClick r:id="rId3" action="ppaction://hlinksldjump"/>
              </a:rPr>
              <a:t>kolom</a:t>
            </a:r>
            <a:r>
              <a:rPr lang="en-US" dirty="0">
                <a:hlinkClick r:id="rId3" action="ppaction://hlinksldjump"/>
              </a:rPr>
              <a:t> yang </a:t>
            </a:r>
            <a:r>
              <a:rPr lang="en-US" dirty="0" err="1">
                <a:hlinkClick r:id="rId3" action="ppaction://hlinksldjump"/>
              </a:rPr>
              <a:t>dikelompokan</a:t>
            </a:r>
            <a:endParaRPr lang="en-ID" dirty="0"/>
          </a:p>
        </p:txBody>
      </p:sp>
      <p:sp>
        <p:nvSpPr>
          <p:cNvPr id="4" name="Arrow: Right 3">
            <a:hlinkClick r:id="rId4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74A8EF80-95F6-C0B5-8556-AB28F117F458}"/>
              </a:ext>
            </a:extLst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6292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(P)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data (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) Pada </a:t>
            </a:r>
            <a:r>
              <a:rPr lang="en-ID" dirty="0" err="1"/>
              <a:t>kolom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?</a:t>
            </a:r>
          </a:p>
        </p:txBody>
      </p:sp>
      <p:sp>
        <p:nvSpPr>
          <p:cNvPr id="4" name="Arrow: Right 3">
            <a:hlinkClick r:id="rId2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:a16="http://schemas.microsoft.com/office/drawing/2014/main" id="{74A8EF80-95F6-C0B5-8556-AB28F117F458}"/>
              </a:ext>
            </a:extLst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824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(F)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query SQL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(</a:t>
            </a:r>
            <a:r>
              <a:rPr lang="en-ID" dirty="0" err="1"/>
              <a:t>NoCab</a:t>
            </a:r>
            <a:r>
              <a:rPr lang="en-ID" dirty="0"/>
              <a:t>),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(</a:t>
            </a:r>
            <a:r>
              <a:rPr lang="en-ID" dirty="0" err="1"/>
              <a:t>GajiTerbesar</a:t>
            </a:r>
            <a:r>
              <a:rPr lang="en-ID" dirty="0"/>
              <a:t>), dan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terkecil</a:t>
            </a:r>
            <a:r>
              <a:rPr lang="en-ID" dirty="0"/>
              <a:t> (</a:t>
            </a:r>
            <a:r>
              <a:rPr lang="en-ID" dirty="0" err="1"/>
              <a:t>GajiTerkecil</a:t>
            </a:r>
            <a:r>
              <a:rPr lang="en-ID" dirty="0"/>
              <a:t>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minimal 3 </a:t>
            </a:r>
            <a:r>
              <a:rPr lang="en-ID" dirty="0" err="1"/>
              <a:t>pegawai</a:t>
            </a:r>
            <a:r>
              <a:rPr lang="en-ID" dirty="0"/>
              <a:t>?</a:t>
            </a:r>
          </a:p>
        </p:txBody>
      </p:sp>
      <p:sp>
        <p:nvSpPr>
          <p:cNvPr id="4" name="Arrow: Right 3">
            <a:hlinkClick r:id="rId2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:a16="http://schemas.microsoft.com/office/drawing/2014/main" id="{74A8EF80-95F6-C0B5-8556-AB28F117F458}"/>
              </a:ext>
            </a:extLst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3317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(A)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query SQL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rata-rata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jabatan</a:t>
            </a:r>
            <a:r>
              <a:rPr lang="en-ID" dirty="0"/>
              <a:t> '</a:t>
            </a:r>
            <a:r>
              <a:rPr lang="en-ID" dirty="0" err="1"/>
              <a:t>Manajer</a:t>
            </a:r>
            <a:r>
              <a:rPr lang="en-ID" dirty="0"/>
              <a:t>'?</a:t>
            </a:r>
          </a:p>
        </p:txBody>
      </p:sp>
      <p:sp>
        <p:nvSpPr>
          <p:cNvPr id="4" name="Arrow: Right 3">
            <a:hlinkClick r:id="rId2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:a16="http://schemas.microsoft.com/office/drawing/2014/main" id="{74A8EF80-95F6-C0B5-8556-AB28F117F458}"/>
              </a:ext>
            </a:extLst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0825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(C)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8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Apa</a:t>
            </a:r>
            <a:r>
              <a:rPr lang="en-US" dirty="0"/>
              <a:t> itu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Having?</a:t>
            </a:r>
            <a:endParaRPr lang="en-ID" dirty="0"/>
          </a:p>
        </p:txBody>
      </p:sp>
      <p:sp>
        <p:nvSpPr>
          <p:cNvPr id="4" name="Arrow: Right 3">
            <a:hlinkClick r:id="rId2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:a16="http://schemas.microsoft.com/office/drawing/2014/main" id="{74A8EF80-95F6-C0B5-8556-AB28F117F458}"/>
              </a:ext>
            </a:extLst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7936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74-2C4D-E769-4AFD-2A6BF06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(T)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C7FF-1BB2-A7D3-7DCE-5458E869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mengganti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?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A.COUNT</a:t>
            </a:r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B.HAVING</a:t>
            </a:r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C.GROUP BY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3" action="ppaction://hlinksldjump"/>
              </a:rPr>
              <a:t>D.AS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E.US?</a:t>
            </a:r>
            <a:endParaRPr lang="en-ID" dirty="0"/>
          </a:p>
        </p:txBody>
      </p:sp>
      <p:sp>
        <p:nvSpPr>
          <p:cNvPr id="4" name="Arrow: Right 3">
            <a:hlinkClick r:id="rId4" action="ppaction://hlinksldjump"/>
            <a:extLst>
              <a:ext uri="{FF2B5EF4-FFF2-40B4-BE49-F238E27FC236}">
                <a16:creationId xmlns:a16="http://schemas.microsoft.com/office/drawing/2014/main" id="{7045CA10-B159-E08C-4FE1-85C911AEB896}"/>
              </a:ext>
            </a:extLst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:a16="http://schemas.microsoft.com/office/drawing/2014/main" id="{74A8EF80-95F6-C0B5-8556-AB28F117F458}"/>
              </a:ext>
            </a:extLst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185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Right 10">
            <a:hlinkClick r:id="rId2" action="ppaction://hlinksldjump"/>
            <a:extLst>
              <a:ext uri="{FF2B5EF4-FFF2-40B4-BE49-F238E27FC236}">
                <a16:creationId xmlns:a16="http://schemas.microsoft.com/office/drawing/2014/main" id="{5CBFBC06-8A7F-5A90-0FF0-782FD55BED7E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74FC7E-72BD-44CB-ED95-A2619069DB28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295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2" action="ppaction://hlinksldjump"/>
            <a:extLst>
              <a:ext uri="{FF2B5EF4-FFF2-40B4-BE49-F238E27FC236}">
                <a16:creationId xmlns:a16="http://schemas.microsoft.com/office/drawing/2014/main" id="{F5161E5A-FA05-855A-69B4-9B2539FB03D3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4B5DF-2EF2-16DD-CB07-0A4910CBD37C}"/>
              </a:ext>
            </a:extLst>
          </p:cNvPr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JAWABAN YANG BENAR ADALAH </a:t>
            </a:r>
            <a:r>
              <a:rPr lang="en-ID" dirty="0">
                <a:hlinkClick r:id="rId3" action="ppaction://hlinksldjump"/>
              </a:rPr>
              <a:t>E.GROUP BY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417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2" action="ppaction://hlinksldjump"/>
            <a:extLst>
              <a:ext uri="{FF2B5EF4-FFF2-40B4-BE49-F238E27FC236}">
                <a16:creationId xmlns:a16="http://schemas.microsoft.com/office/drawing/2014/main" id="{F5161E5A-FA05-855A-69B4-9B2539FB03D3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318877-4EF8-F512-67C1-BAE2F10537F7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835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2" action="ppaction://hlinksldjump"/>
            <a:extLst>
              <a:ext uri="{FF2B5EF4-FFF2-40B4-BE49-F238E27FC236}">
                <a16:creationId xmlns:a16="http://schemas.microsoft.com/office/drawing/2014/main" id="{11291A82-30D1-0FDA-9E23-BB7783CF0124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783351-CA91-5963-AF03-6DFD005F1EC2}"/>
              </a:ext>
            </a:extLst>
          </p:cNvPr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Jawaban</a:t>
            </a:r>
            <a:r>
              <a:rPr lang="en-US" dirty="0"/>
              <a:t> : SELECT SUM(</a:t>
            </a:r>
            <a:r>
              <a:rPr lang="en-US" dirty="0" err="1"/>
              <a:t>Gaji</a:t>
            </a:r>
            <a:r>
              <a:rPr lang="en-US" dirty="0"/>
              <a:t>) AS </a:t>
            </a:r>
            <a:r>
              <a:rPr lang="en-US" dirty="0" err="1"/>
              <a:t>Total_Gaji</a:t>
            </a:r>
            <a:r>
              <a:rPr lang="en-US" dirty="0"/>
              <a:t> FROM </a:t>
            </a:r>
            <a:r>
              <a:rPr lang="en-US" dirty="0" err="1"/>
              <a:t>pegawai</a:t>
            </a:r>
            <a:r>
              <a:rPr lang="en-US" dirty="0"/>
              <a:t>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9628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2" action="ppaction://hlinksldjump"/>
            <a:extLst>
              <a:ext uri="{FF2B5EF4-FFF2-40B4-BE49-F238E27FC236}">
                <a16:creationId xmlns:a16="http://schemas.microsoft.com/office/drawing/2014/main" id="{11291A82-30D1-0FDA-9E23-BB7783CF0124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4D2F19-06E5-EEF0-502D-CB71FE95B3E5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932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hlinkClick r:id="rId2" action="ppaction://hlinksldjump"/>
            <a:extLst>
              <a:ext uri="{FF2B5EF4-FFF2-40B4-BE49-F238E27FC236}">
                <a16:creationId xmlns:a16="http://schemas.microsoft.com/office/drawing/2014/main" id="{620B04C7-0603-1293-5D59-822602F10645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44AB91-A63F-3867-1B7A-B402C4378680}"/>
              </a:ext>
            </a:extLst>
          </p:cNvPr>
          <p:cNvSpPr/>
          <p:nvPr/>
        </p:nvSpPr>
        <p:spPr>
          <a:xfrm>
            <a:off x="3084444" y="5655365"/>
            <a:ext cx="6023112" cy="7951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Jawaban</a:t>
            </a:r>
            <a:r>
              <a:rPr lang="en-US" dirty="0"/>
              <a:t> : </a:t>
            </a:r>
            <a:r>
              <a:rPr lang="en-US" dirty="0" err="1"/>
              <a:t>A.</a:t>
            </a:r>
            <a:r>
              <a:rPr lang="en-US" dirty="0" err="1">
                <a:hlinkClick r:id="rId3" action="ppaction://hlinksldjump"/>
              </a:rPr>
              <a:t>nama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kolom</a:t>
            </a:r>
            <a:r>
              <a:rPr lang="en-US" dirty="0">
                <a:hlinkClick r:id="rId3" action="ppaction://hlinksldjump"/>
              </a:rPr>
              <a:t> yang </a:t>
            </a:r>
            <a:r>
              <a:rPr lang="en-US" dirty="0" err="1">
                <a:hlinkClick r:id="rId3" action="ppaction://hlinksldjump"/>
              </a:rPr>
              <a:t>datanya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dipilih</a:t>
            </a:r>
            <a:r>
              <a:rPr lang="en-US" dirty="0">
                <a:hlinkClick r:id="rId3" action="ppaction://hlinksldjump"/>
              </a:rPr>
              <a:t> untuk </a:t>
            </a:r>
            <a:r>
              <a:rPr lang="en-US" dirty="0" err="1">
                <a:hlinkClick r:id="rId3" action="ppaction://hlinksldjump"/>
              </a:rPr>
              <a:t>dikelompokkan</a:t>
            </a:r>
            <a:r>
              <a:rPr lang="en-US" dirty="0">
                <a:hlinkClick r:id="rId3" action="ppaction://hlinksldjump"/>
              </a:rPr>
              <a:t>.</a:t>
            </a:r>
            <a:endParaRPr lang="en-US" dirty="0"/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946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3C233-8ACA-8BA6-4171-E574282538B2}"/>
              </a:ext>
            </a:extLst>
          </p:cNvPr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5AC8-E1A6-A992-32CE-171D4C2C0360}"/>
              </a:ext>
            </a:extLst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018C-D347-D0E7-9DCF-1C8EEA600472}"/>
              </a:ext>
            </a:extLst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4CE91-9C2D-23FC-2BA0-53B33498DA9B}"/>
              </a:ext>
            </a:extLst>
          </p:cNvPr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C31B-31E9-8035-80C1-DE36898EE60F}"/>
              </a:ext>
            </a:extLst>
          </p:cNvPr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2844-5760-21C6-785C-96A3A154F55F}"/>
              </a:ext>
            </a:extLst>
          </p:cNvPr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34CF-F5EA-40BD-0073-697905531E31}"/>
              </a:ext>
            </a:extLst>
          </p:cNvPr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2162D-6B25-E4EA-6146-E37E8DAD5BDC}"/>
              </a:ext>
            </a:extLst>
          </p:cNvPr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52630-B138-386A-D8FA-867AEAF77924}"/>
              </a:ext>
            </a:extLst>
          </p:cNvPr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hlinkClick r:id="rId2" action="ppaction://hlinksldjump"/>
            <a:extLst>
              <a:ext uri="{FF2B5EF4-FFF2-40B4-BE49-F238E27FC236}">
                <a16:creationId xmlns:a16="http://schemas.microsoft.com/office/drawing/2014/main" id="{620B04C7-0603-1293-5D59-822602F10645}"/>
              </a:ext>
            </a:extLst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CCB85E-A96B-3B01-2450-14F70E0DA38F}"/>
              </a:ext>
            </a:extLst>
          </p:cNvPr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175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444</Words>
  <Application>Microsoft Office PowerPoint</Application>
  <PresentationFormat>Widescreen</PresentationFormat>
  <Paragraphs>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Soal Pertama (t)</vt:lpstr>
      <vt:lpstr>Soal Pertama (A)</vt:lpstr>
      <vt:lpstr>Soal Pertama (C)</vt:lpstr>
      <vt:lpstr>Soal Pertama (F)</vt:lpstr>
      <vt:lpstr>Soal Pertama (P)</vt:lpstr>
      <vt:lpstr>Soal Pertama (F)</vt:lpstr>
      <vt:lpstr>Soal Pertama (A)</vt:lpstr>
      <vt:lpstr>Soal Pertama (C)</vt:lpstr>
      <vt:lpstr>Soal Pertama (T)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head sql</dc:creator>
  <cp:lastModifiedBy>head sql</cp:lastModifiedBy>
  <cp:revision>2</cp:revision>
  <dcterms:created xsi:type="dcterms:W3CDTF">2024-08-28T06:14:07Z</dcterms:created>
  <dcterms:modified xsi:type="dcterms:W3CDTF">2024-08-28T23:48:16Z</dcterms:modified>
</cp:coreProperties>
</file>