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77" r:id="rId5"/>
    <p:sldId id="259" r:id="rId6"/>
    <p:sldId id="278" r:id="rId7"/>
    <p:sldId id="260" r:id="rId8"/>
    <p:sldId id="279" r:id="rId9"/>
    <p:sldId id="261" r:id="rId10"/>
    <p:sldId id="280" r:id="rId11"/>
    <p:sldId id="262" r:id="rId12"/>
    <p:sldId id="281" r:id="rId13"/>
    <p:sldId id="263" r:id="rId14"/>
    <p:sldId id="282" r:id="rId15"/>
    <p:sldId id="264" r:id="rId16"/>
    <p:sldId id="283" r:id="rId17"/>
    <p:sldId id="265" r:id="rId18"/>
    <p:sldId id="284" r:id="rId19"/>
    <p:sldId id="266" r:id="rId20"/>
    <p:sldId id="285" r:id="rId21"/>
    <p:sldId id="267" r:id="rId22"/>
    <p:sldId id="268" r:id="rId23"/>
    <p:sldId id="269" r:id="rId24"/>
    <p:sldId id="270" r:id="rId25"/>
    <p:sldId id="271" r:id="rId26"/>
    <p:sldId id="273" r:id="rId27"/>
    <p:sldId id="276" r:id="rId28"/>
    <p:sldId id="274" r:id="rId29"/>
    <p:sldId id="27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693" autoAdjust="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19FE-1872-4D46-A417-F553A8AC67D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8ECD-7D01-48F0-9FCB-E31CD84F6C7A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19FE-1872-4D46-A417-F553A8AC67D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8ECD-7D01-48F0-9FCB-E31CD84F6C7A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19FE-1872-4D46-A417-F553A8AC67D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8ECD-7D01-48F0-9FCB-E31CD84F6C7A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19FE-1872-4D46-A417-F553A8AC67D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8ECD-7D01-48F0-9FCB-E31CD84F6C7A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19FE-1872-4D46-A417-F553A8AC67D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8ECD-7D01-48F0-9FCB-E31CD84F6C7A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19FE-1872-4D46-A417-F553A8AC67DA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8ECD-7D01-48F0-9FCB-E31CD84F6C7A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19FE-1872-4D46-A417-F553A8AC67DA}" type="datetimeFigureOut">
              <a:rPr lang="en-ID" smtClean="0"/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8ECD-7D01-48F0-9FCB-E31CD84F6C7A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19FE-1872-4D46-A417-F553A8AC67DA}" type="datetimeFigureOut">
              <a:rPr lang="en-ID" smtClean="0"/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8ECD-7D01-48F0-9FCB-E31CD84F6C7A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19FE-1872-4D46-A417-F553A8AC67DA}" type="datetimeFigureOut">
              <a:rPr lang="en-ID" smtClean="0"/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8ECD-7D01-48F0-9FCB-E31CD84F6C7A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19FE-1872-4D46-A417-F553A8AC67DA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8ECD-7D01-48F0-9FCB-E31CD84F6C7A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19FE-1872-4D46-A417-F553A8AC67DA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8ECD-7D01-48F0-9FCB-E31CD84F6C7A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819FE-1872-4D46-A417-F553A8AC67DA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28ECD-7D01-48F0-9FCB-E31CD84F6C7A}" type="slidenum">
              <a:rPr lang="en-ID" smtClean="0"/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" Target="slide28.xml"/><Relationship Id="rId8" Type="http://schemas.openxmlformats.org/officeDocument/2006/relationships/slide" Target="slide27.xml"/><Relationship Id="rId7" Type="http://schemas.openxmlformats.org/officeDocument/2006/relationships/slide" Target="slide26.xml"/><Relationship Id="rId6" Type="http://schemas.openxmlformats.org/officeDocument/2006/relationships/slide" Target="slide25.xml"/><Relationship Id="rId5" Type="http://schemas.openxmlformats.org/officeDocument/2006/relationships/slide" Target="slide24.xml"/><Relationship Id="rId4" Type="http://schemas.openxmlformats.org/officeDocument/2006/relationships/slide" Target="slide23.xml"/><Relationship Id="rId3" Type="http://schemas.openxmlformats.org/officeDocument/2006/relationships/slide" Target="slide22.xml"/><Relationship Id="rId2" Type="http://schemas.openxmlformats.org/officeDocument/2006/relationships/slide" Target="slide21.xml"/><Relationship Id="rId10" Type="http://schemas.openxmlformats.org/officeDocument/2006/relationships/slideLayout" Target="../slideLayouts/slideLayout7.xml"/><Relationship Id="rId1" Type="http://schemas.openxmlformats.org/officeDocument/2006/relationships/slide" Target="slide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" Target="slide3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" Target="slid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6.xml"/><Relationship Id="rId1" Type="http://schemas.openxmlformats.org/officeDocument/2006/relationships/slide" Target="slide1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slide" Target="slide9.xml"/><Relationship Id="rId1" Type="http://schemas.openxmlformats.org/officeDocument/2006/relationships/slide" Target="slide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0.xml"/><Relationship Id="rId1" Type="http://schemas.openxmlformats.org/officeDocument/2006/relationships/slide" Target="slid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2.xml"/><Relationship Id="rId1" Type="http://schemas.openxmlformats.org/officeDocument/2006/relationships/slide" Target="slid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4.xml"/><Relationship Id="rId1" Type="http://schemas.openxmlformats.org/officeDocument/2006/relationships/slide" Target="slid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6.xml"/><Relationship Id="rId1" Type="http://schemas.openxmlformats.org/officeDocument/2006/relationships/slide" Target="slide1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slide" Target="slide18.xml"/><Relationship Id="rId1" Type="http://schemas.openxmlformats.org/officeDocument/2006/relationships/slide" Target="slide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" Target="slide4.xml"/><Relationship Id="rId1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" Target="slide8.xml"/><Relationship Id="rId1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1" action="ppaction://hlinksldjump"/>
          </p:cNvPr>
          <p:cNvSpPr/>
          <p:nvPr/>
        </p:nvSpPr>
        <p:spPr>
          <a:xfrm>
            <a:off x="3084444" y="819978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  <a:endParaRPr lang="en-ID" dirty="0"/>
          </a:p>
        </p:txBody>
      </p:sp>
      <p:sp>
        <p:nvSpPr>
          <p:cNvPr id="3" name="Rectangle 2">
            <a:hlinkClick r:id="rId2" action="ppaction://hlinksldjump"/>
          </p:cNvPr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hlinkClick r:id="rId4" action="ppaction://hlinksldjump"/>
          </p:cNvPr>
          <p:cNvSpPr/>
          <p:nvPr/>
        </p:nvSpPr>
        <p:spPr>
          <a:xfrm>
            <a:off x="3084444" y="2313712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hlinkClick r:id="rId5" action="ppaction://hlinksldjump"/>
          </p:cNvPr>
          <p:cNvSpPr/>
          <p:nvPr/>
        </p:nvSpPr>
        <p:spPr>
          <a:xfrm>
            <a:off x="5092148" y="2313712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hlinkClick r:id="rId6" action="ppaction://hlinksldjump"/>
          </p:cNvPr>
          <p:cNvSpPr/>
          <p:nvPr/>
        </p:nvSpPr>
        <p:spPr>
          <a:xfrm>
            <a:off x="7099852" y="231944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hlinkClick r:id="rId7" action="ppaction://hlinksldjump"/>
          </p:cNvPr>
          <p:cNvSpPr/>
          <p:nvPr/>
        </p:nvSpPr>
        <p:spPr>
          <a:xfrm>
            <a:off x="3084444" y="3801718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hlinkClick r:id="rId8" action="ppaction://hlinksldjump"/>
          </p:cNvPr>
          <p:cNvSpPr/>
          <p:nvPr/>
        </p:nvSpPr>
        <p:spPr>
          <a:xfrm>
            <a:off x="5092148" y="3801718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hlinkClick r:id="rId9" action="ppaction://hlinksldjump"/>
          </p:cNvPr>
          <p:cNvSpPr/>
          <p:nvPr/>
        </p:nvSpPr>
        <p:spPr>
          <a:xfrm>
            <a:off x="7099852" y="3807446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/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/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/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/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/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/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/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Arrow: Right 13">
            <a:hlinkClick r:id="rId1" action="ppaction://hlinksldjump"/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5" name="Rectangle 14"/>
          <p:cNvSpPr/>
          <p:nvPr/>
        </p:nvSpPr>
        <p:spPr>
          <a:xfrm>
            <a:off x="3084444" y="5655365"/>
            <a:ext cx="6023112" cy="5168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JAWABAN ADALAH = </a:t>
            </a:r>
            <a:r>
              <a:rPr lang="en-US" b="1" dirty="0"/>
              <a:t>SUM</a:t>
            </a:r>
            <a:endParaRPr lang="en-ID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/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/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/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/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/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/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/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Arrow: Right 13">
            <a:hlinkClick r:id="rId1" action="ppaction://hlinksldjump"/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3084444" y="5565913"/>
            <a:ext cx="6023112" cy="4472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Selamat Anda </a:t>
            </a:r>
            <a:r>
              <a:rPr lang="en-US" dirty="0" err="1"/>
              <a:t>Gagal</a:t>
            </a:r>
            <a:r>
              <a:rPr lang="en-US" dirty="0"/>
              <a:t>!, </a:t>
            </a:r>
            <a:r>
              <a:rPr lang="en-US" dirty="0" err="1"/>
              <a:t>Silahkan</a:t>
            </a:r>
            <a:r>
              <a:rPr lang="en-US" dirty="0"/>
              <a:t> Coba Lagi…</a:t>
            </a:r>
            <a:endParaRPr lang="en-ID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/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/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/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/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/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/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/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Arrow: Right 12">
            <a:hlinkClick r:id="rId1" action="ppaction://hlinksldjump"/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4" name="Rectangle 13"/>
          <p:cNvSpPr/>
          <p:nvPr/>
        </p:nvSpPr>
        <p:spPr>
          <a:xfrm>
            <a:off x="3084444" y="5655365"/>
            <a:ext cx="6023112" cy="10237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JAWABAN : </a:t>
            </a:r>
            <a:r>
              <a:rPr lang="en-US" b="1" dirty="0"/>
              <a:t>SELECT </a:t>
            </a:r>
            <a:r>
              <a:rPr lang="en-US" b="1" dirty="0" err="1"/>
              <a:t>NoCab</a:t>
            </a:r>
            <a:r>
              <a:rPr lang="en-US" b="1" dirty="0"/>
              <a:t>, MAX(</a:t>
            </a:r>
            <a:r>
              <a:rPr lang="en-US" b="1" dirty="0" err="1"/>
              <a:t>Gaji</a:t>
            </a:r>
            <a:r>
              <a:rPr lang="en-US" b="1" dirty="0"/>
              <a:t>) AS </a:t>
            </a:r>
            <a:r>
              <a:rPr lang="en-US" b="1" dirty="0" err="1"/>
              <a:t>GajiTerbesar</a:t>
            </a:r>
            <a:r>
              <a:rPr lang="en-US" b="1" dirty="0"/>
              <a:t>, MIN(</a:t>
            </a:r>
            <a:r>
              <a:rPr lang="en-US" b="1" dirty="0" err="1"/>
              <a:t>Gaji</a:t>
            </a:r>
            <a:r>
              <a:rPr lang="en-US" b="1" dirty="0"/>
              <a:t>) AS </a:t>
            </a:r>
            <a:r>
              <a:rPr lang="en-US" b="1" dirty="0" err="1"/>
              <a:t>GajiTerkecil</a:t>
            </a:r>
            <a:r>
              <a:rPr lang="en-US" b="1" dirty="0"/>
              <a:t>    -&gt; FROM </a:t>
            </a:r>
            <a:r>
              <a:rPr lang="en-US" b="1" dirty="0" err="1"/>
              <a:t>pegawai</a:t>
            </a:r>
            <a:r>
              <a:rPr lang="en-US" b="1" dirty="0"/>
              <a:t>    -&gt; GROUP BY </a:t>
            </a:r>
            <a:r>
              <a:rPr lang="en-US" b="1" dirty="0" err="1"/>
              <a:t>NoCab</a:t>
            </a:r>
            <a:r>
              <a:rPr lang="en-US" b="1" dirty="0"/>
              <a:t> HAVING COUNT(NIP) &gt;= 3;</a:t>
            </a:r>
            <a:endParaRPr lang="en-ID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/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/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/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/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/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/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/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Arrow: Right 12">
            <a:hlinkClick r:id="rId1" action="ppaction://hlinksldjump"/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3084444" y="5565913"/>
            <a:ext cx="6023112" cy="4472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Selamat Anda </a:t>
            </a:r>
            <a:r>
              <a:rPr lang="en-US" dirty="0" err="1"/>
              <a:t>Gagal</a:t>
            </a:r>
            <a:r>
              <a:rPr lang="en-US" dirty="0"/>
              <a:t>!, </a:t>
            </a:r>
            <a:r>
              <a:rPr lang="en-US" dirty="0" err="1"/>
              <a:t>Silahkan</a:t>
            </a:r>
            <a:r>
              <a:rPr lang="en-US" dirty="0"/>
              <a:t> Coba Lagi…</a:t>
            </a:r>
            <a:endParaRPr lang="en-ID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/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/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/>
          <p:cNvSpPr/>
          <p:nvPr/>
        </p:nvSpPr>
        <p:spPr>
          <a:xfrm>
            <a:off x="3084444" y="2316575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/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/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/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/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Arrow: Right 11">
            <a:hlinkClick r:id="rId1" action="ppaction://hlinksldjump"/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3" name="Rectangle 12"/>
          <p:cNvSpPr/>
          <p:nvPr/>
        </p:nvSpPr>
        <p:spPr>
          <a:xfrm>
            <a:off x="3084444" y="5655365"/>
            <a:ext cx="6023112" cy="8746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JAWABAN : </a:t>
            </a:r>
            <a:r>
              <a:rPr lang="en-US" b="1" dirty="0"/>
              <a:t>SELECT AVG(</a:t>
            </a:r>
            <a:r>
              <a:rPr lang="en-US" b="1" dirty="0" err="1"/>
              <a:t>Gaji</a:t>
            </a:r>
            <a:r>
              <a:rPr lang="en-US" b="1" dirty="0"/>
              <a:t>) AS </a:t>
            </a:r>
            <a:r>
              <a:rPr lang="en-US" b="1" dirty="0" err="1"/>
              <a:t>GajiRataMgr</a:t>
            </a:r>
            <a:r>
              <a:rPr lang="en-US" b="1" dirty="0"/>
              <a:t> FROM </a:t>
            </a:r>
            <a:r>
              <a:rPr lang="en-US" b="1" dirty="0" err="1"/>
              <a:t>pegawai</a:t>
            </a:r>
            <a:r>
              <a:rPr lang="en-US" b="1" dirty="0"/>
              <a:t>    -&gt; WHERE </a:t>
            </a:r>
            <a:r>
              <a:rPr lang="en-US" b="1" dirty="0" err="1"/>
              <a:t>Jabatan</a:t>
            </a:r>
            <a:r>
              <a:rPr lang="en-US" b="1" dirty="0"/>
              <a:t> = '</a:t>
            </a:r>
            <a:r>
              <a:rPr lang="en-US" b="1" dirty="0" err="1"/>
              <a:t>Manajer</a:t>
            </a:r>
            <a:r>
              <a:rPr lang="en-US" b="1" dirty="0"/>
              <a:t>';</a:t>
            </a:r>
            <a:endParaRPr lang="en-ID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/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/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/>
          <p:cNvSpPr/>
          <p:nvPr/>
        </p:nvSpPr>
        <p:spPr>
          <a:xfrm>
            <a:off x="3084444" y="2316575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/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/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/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/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Arrow: Right 11">
            <a:hlinkClick r:id="rId1" action="ppaction://hlinksldjump"/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3084444" y="5565913"/>
            <a:ext cx="6023112" cy="4472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Selamat Anda </a:t>
            </a:r>
            <a:r>
              <a:rPr lang="en-US" dirty="0" err="1"/>
              <a:t>Gagal</a:t>
            </a:r>
            <a:r>
              <a:rPr lang="en-US" dirty="0"/>
              <a:t> !, </a:t>
            </a:r>
            <a:r>
              <a:rPr lang="en-US" dirty="0" err="1"/>
              <a:t>Silahkan</a:t>
            </a:r>
            <a:r>
              <a:rPr lang="en-US" dirty="0"/>
              <a:t> Coba Lagi…</a:t>
            </a:r>
            <a:endParaRPr lang="en-ID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/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/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/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/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/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/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/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Arrow: Right 11">
            <a:hlinkClick r:id="rId1" action="ppaction://hlinksldjump"/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3" name="Rectangle 12"/>
          <p:cNvSpPr/>
          <p:nvPr/>
        </p:nvSpPr>
        <p:spPr>
          <a:xfrm>
            <a:off x="3084444" y="5655365"/>
            <a:ext cx="6023112" cy="5168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Jawaban</a:t>
            </a:r>
            <a:r>
              <a:rPr lang="en-US" dirty="0"/>
              <a:t> : </a:t>
            </a:r>
            <a:r>
              <a:rPr lang="en-ID" b="1" dirty="0" err="1"/>
              <a:t>memfilter</a:t>
            </a:r>
            <a:r>
              <a:rPr lang="en-ID" b="1" dirty="0"/>
              <a:t> </a:t>
            </a:r>
            <a:r>
              <a:rPr lang="en-ID" b="1" dirty="0" err="1"/>
              <a:t>grup</a:t>
            </a:r>
            <a:r>
              <a:rPr lang="en-ID" b="1" dirty="0"/>
              <a:t> data </a:t>
            </a:r>
            <a:r>
              <a:rPr lang="en-ID" b="1" dirty="0" err="1"/>
              <a:t>setelah</a:t>
            </a:r>
            <a:r>
              <a:rPr lang="en-ID" b="1" dirty="0"/>
              <a:t> </a:t>
            </a:r>
            <a:r>
              <a:rPr lang="en-ID" b="1" dirty="0" err="1"/>
              <a:t>pengelompokan</a:t>
            </a:r>
            <a:r>
              <a:rPr lang="en-ID" b="1" dirty="0"/>
              <a:t> </a:t>
            </a:r>
            <a:r>
              <a:rPr lang="en-ID" b="1" dirty="0" err="1"/>
              <a:t>dilakukan</a:t>
            </a:r>
            <a:r>
              <a:rPr lang="en-ID" b="1" dirty="0"/>
              <a:t>.</a:t>
            </a:r>
            <a:endParaRPr lang="en-ID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/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/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/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/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/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/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/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Arrow: Right 11">
            <a:hlinkClick r:id="rId1" action="ppaction://hlinksldjump"/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3084444" y="5565913"/>
            <a:ext cx="6023112" cy="4472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Selamat Anda </a:t>
            </a:r>
            <a:r>
              <a:rPr lang="en-US" dirty="0" err="1"/>
              <a:t>Gagal</a:t>
            </a:r>
            <a:r>
              <a:rPr lang="en-US" dirty="0"/>
              <a:t>!, </a:t>
            </a:r>
            <a:r>
              <a:rPr lang="en-US" dirty="0" err="1"/>
              <a:t>Silahkan</a:t>
            </a:r>
            <a:r>
              <a:rPr lang="en-US" dirty="0"/>
              <a:t> Coba Lagi…</a:t>
            </a:r>
            <a:endParaRPr lang="en-ID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/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/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/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/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/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/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/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Arrow: Right 11">
            <a:hlinkClick r:id="rId1" action="ppaction://hlinksldjump"/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3" name="Rectangle 12"/>
          <p:cNvSpPr/>
          <p:nvPr/>
        </p:nvSpPr>
        <p:spPr>
          <a:xfrm>
            <a:off x="3084444" y="5655365"/>
            <a:ext cx="6023112" cy="5168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/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/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/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/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/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/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/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Arrow: Right 11">
            <a:hlinkClick r:id="rId1" action="ppaction://hlinksldjump"/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3084444" y="5565913"/>
            <a:ext cx="6023112" cy="4472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Selamat Anda </a:t>
            </a:r>
            <a:r>
              <a:rPr lang="en-US" dirty="0" err="1"/>
              <a:t>Gagal</a:t>
            </a:r>
            <a:r>
              <a:rPr lang="en-US" dirty="0"/>
              <a:t>!, </a:t>
            </a:r>
            <a:r>
              <a:rPr lang="en-US" dirty="0" err="1"/>
              <a:t>Silahkan</a:t>
            </a:r>
            <a:r>
              <a:rPr lang="en-US" dirty="0"/>
              <a:t> Coba Lagi…</a:t>
            </a:r>
            <a:endParaRPr lang="en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/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/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/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/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/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/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/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Arrow: Right 10">
            <a:hlinkClick r:id="rId1" action="ppaction://hlinksldjump"/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2" name="Rectangle 11"/>
          <p:cNvSpPr/>
          <p:nvPr/>
        </p:nvSpPr>
        <p:spPr>
          <a:xfrm>
            <a:off x="3084444" y="5655365"/>
            <a:ext cx="6023112" cy="5168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JAWABAN YANG BENAR ADALAH B.AVG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5551"/>
            <a:ext cx="10515600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Soal Pertama (t)</a:t>
            </a:r>
            <a:endParaRPr lang="en-ID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Bos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menyuruh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untuk </a:t>
            </a:r>
            <a:r>
              <a:rPr lang="en-US" dirty="0" err="1"/>
              <a:t>menghitung</a:t>
            </a:r>
            <a:r>
              <a:rPr lang="en-US" dirty="0"/>
              <a:t> rata-rata.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harus </a:t>
            </a:r>
            <a:r>
              <a:rPr lang="en-US" dirty="0" err="1"/>
              <a:t>digunakan</a:t>
            </a:r>
            <a:r>
              <a:rPr lang="en-US" dirty="0"/>
              <a:t>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1" action="ppaction://hlinksldjump"/>
              </a:rPr>
              <a:t>A. SUM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 action="ppaction://hlinksldjump"/>
              </a:rPr>
              <a:t>B. AVG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1" action="ppaction://hlinksldjump"/>
              </a:rPr>
              <a:t>C. </a:t>
            </a:r>
            <a:r>
              <a:rPr lang="en-US" dirty="0" err="1">
                <a:hlinkClick r:id="rId1" action="ppaction://hlinksldjump"/>
              </a:rPr>
              <a:t>NoCab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1" action="ppaction://hlinksldjump"/>
              </a:rPr>
              <a:t>D. COUNT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1" action="ppaction://hlinksldjump"/>
              </a:rPr>
              <a:t>E. AS</a:t>
            </a:r>
            <a:endParaRPr lang="en-ID" dirty="0"/>
          </a:p>
        </p:txBody>
      </p:sp>
      <p:sp>
        <p:nvSpPr>
          <p:cNvPr id="4" name="Arrow: Right 3">
            <a:hlinkClick r:id="rId3" action="ppaction://hlinksldjump"/>
          </p:cNvPr>
          <p:cNvSpPr/>
          <p:nvPr/>
        </p:nvSpPr>
        <p:spPr>
          <a:xfrm rot="10800000">
            <a:off x="185531" y="5864226"/>
            <a:ext cx="655982" cy="4921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Arrow: Right 4">
            <a:hlinkClick r:id="rId2" action="ppaction://hlinksldjump"/>
          </p:cNvPr>
          <p:cNvSpPr/>
          <p:nvPr/>
        </p:nvSpPr>
        <p:spPr>
          <a:xfrm>
            <a:off x="11353800" y="5889280"/>
            <a:ext cx="655982" cy="49219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5551"/>
            <a:ext cx="10515600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Soal Pertama (A)</a:t>
            </a:r>
            <a:endParaRPr lang="en-ID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mengelompokkan</a:t>
            </a:r>
            <a:r>
              <a:rPr lang="en-ID" dirty="0"/>
              <a:t> data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data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ditentukan</a:t>
            </a:r>
            <a:r>
              <a:rPr lang="en-ID" dirty="0"/>
              <a:t> Pada </a:t>
            </a:r>
            <a:r>
              <a:rPr lang="en-ID" dirty="0" err="1"/>
              <a:t>kolom</a:t>
            </a:r>
            <a:r>
              <a:rPr lang="en-ID" dirty="0"/>
              <a:t> Yang </a:t>
            </a:r>
            <a:r>
              <a:rPr lang="en-ID" dirty="0" err="1"/>
              <a:t>dipilih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?</a:t>
            </a: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err="1">
                <a:hlinkClick r:id="rId1" action="ppaction://hlinksldjump"/>
              </a:rPr>
              <a:t>A.NoCab</a:t>
            </a:r>
            <a:endParaRPr lang="en-ID" dirty="0"/>
          </a:p>
          <a:p>
            <a:pPr marL="0" indent="0">
              <a:buNone/>
            </a:pPr>
            <a:r>
              <a:rPr lang="en-ID" dirty="0">
                <a:hlinkClick r:id="rId1" action="ppaction://hlinksldjump"/>
              </a:rPr>
              <a:t>B.SUM</a:t>
            </a:r>
            <a:endParaRPr lang="en-ID" dirty="0"/>
          </a:p>
          <a:p>
            <a:pPr marL="0" indent="0">
              <a:buNone/>
            </a:pPr>
            <a:r>
              <a:rPr lang="en-ID" dirty="0">
                <a:hlinkClick r:id="rId1" action="ppaction://hlinksldjump"/>
              </a:rPr>
              <a:t>C.SELECT</a:t>
            </a:r>
            <a:endParaRPr lang="en-ID" dirty="0"/>
          </a:p>
          <a:p>
            <a:pPr marL="0" indent="0">
              <a:buNone/>
            </a:pPr>
            <a:r>
              <a:rPr lang="en-ID" dirty="0">
                <a:hlinkClick r:id="rId1" action="ppaction://hlinksldjump"/>
              </a:rPr>
              <a:t>D.COUNT</a:t>
            </a:r>
            <a:endParaRPr lang="en-ID" dirty="0"/>
          </a:p>
          <a:p>
            <a:pPr marL="0" indent="0">
              <a:buNone/>
            </a:pPr>
            <a:r>
              <a:rPr lang="en-ID" dirty="0">
                <a:hlinkClick r:id="rId2" action="ppaction://hlinksldjump"/>
              </a:rPr>
              <a:t>E.GROUP BY</a:t>
            </a:r>
            <a:endParaRPr lang="en-ID" dirty="0"/>
          </a:p>
        </p:txBody>
      </p:sp>
      <p:sp>
        <p:nvSpPr>
          <p:cNvPr id="4" name="Arrow: Right 3">
            <a:hlinkClick r:id="rId3" action="ppaction://hlinksldjump"/>
          </p:cNvPr>
          <p:cNvSpPr/>
          <p:nvPr/>
        </p:nvSpPr>
        <p:spPr>
          <a:xfrm rot="10800000">
            <a:off x="185531" y="5864226"/>
            <a:ext cx="655982" cy="4921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Arrow: Right 4">
            <a:hlinkClick r:id="rId2" action="ppaction://hlinksldjump"/>
          </p:cNvPr>
          <p:cNvSpPr/>
          <p:nvPr/>
        </p:nvSpPr>
        <p:spPr>
          <a:xfrm>
            <a:off x="11353800" y="5889280"/>
            <a:ext cx="655982" cy="49219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5551"/>
            <a:ext cx="10515600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Soal Pertama (C)</a:t>
            </a:r>
            <a:endParaRPr lang="en-ID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D" dirty="0"/>
          </a:p>
          <a:p>
            <a:pPr marL="0" indent="0" algn="ctr">
              <a:buNone/>
            </a:pPr>
            <a:endParaRPr lang="en-ID" dirty="0"/>
          </a:p>
          <a:p>
            <a:pPr marL="0" indent="0" algn="ctr">
              <a:buNone/>
            </a:pPr>
            <a:endParaRPr lang="en-ID" dirty="0"/>
          </a:p>
          <a:p>
            <a:pPr marL="0" indent="0" algn="ctr">
              <a:buNone/>
            </a:pP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menulis</a:t>
            </a:r>
            <a:r>
              <a:rPr lang="en-ID" dirty="0"/>
              <a:t> query SQL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 total </a:t>
            </a:r>
            <a:r>
              <a:rPr lang="en-ID" dirty="0" err="1"/>
              <a:t>gaji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pegawai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pegawai</a:t>
            </a:r>
            <a:r>
              <a:rPr lang="en-ID" dirty="0"/>
              <a:t>?</a:t>
            </a:r>
            <a:endParaRPr lang="en-ID" dirty="0"/>
          </a:p>
        </p:txBody>
      </p:sp>
      <p:sp>
        <p:nvSpPr>
          <p:cNvPr id="4" name="Arrow: Right 3">
            <a:hlinkClick r:id="rId1" action="ppaction://hlinksldjump"/>
          </p:cNvPr>
          <p:cNvSpPr/>
          <p:nvPr/>
        </p:nvSpPr>
        <p:spPr>
          <a:xfrm rot="10800000">
            <a:off x="185531" y="5864226"/>
            <a:ext cx="655982" cy="4921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Arrow: Right 4">
            <a:hlinkClick r:id="rId2" action="ppaction://hlinksldjump"/>
          </p:cNvPr>
          <p:cNvSpPr/>
          <p:nvPr/>
        </p:nvSpPr>
        <p:spPr>
          <a:xfrm>
            <a:off x="11353800" y="5889280"/>
            <a:ext cx="655982" cy="49219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5551"/>
            <a:ext cx="10515600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Soal Pertama (F)</a:t>
            </a:r>
            <a:endParaRPr lang="en-ID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NoCab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UcPeriod"/>
            </a:pPr>
            <a:r>
              <a:rPr lang="en-US" dirty="0" err="1">
                <a:hlinkClick r:id="rId1" action="ppaction://hlinksldjump"/>
              </a:rPr>
              <a:t>nama</a:t>
            </a:r>
            <a:r>
              <a:rPr lang="en-US" dirty="0">
                <a:hlinkClick r:id="rId1" action="ppaction://hlinksldjump"/>
              </a:rPr>
              <a:t> </a:t>
            </a:r>
            <a:r>
              <a:rPr lang="en-US" dirty="0" err="1">
                <a:hlinkClick r:id="rId1" action="ppaction://hlinksldjump"/>
              </a:rPr>
              <a:t>kolom</a:t>
            </a:r>
            <a:r>
              <a:rPr lang="en-US" dirty="0">
                <a:hlinkClick r:id="rId1" action="ppaction://hlinksldjump"/>
              </a:rPr>
              <a:t> yang </a:t>
            </a:r>
            <a:r>
              <a:rPr lang="en-US" dirty="0" err="1">
                <a:hlinkClick r:id="rId1" action="ppaction://hlinksldjump"/>
              </a:rPr>
              <a:t>datanya</a:t>
            </a:r>
            <a:r>
              <a:rPr lang="en-US" dirty="0">
                <a:hlinkClick r:id="rId1" action="ppaction://hlinksldjump"/>
              </a:rPr>
              <a:t> </a:t>
            </a:r>
            <a:r>
              <a:rPr lang="en-US" dirty="0" err="1">
                <a:hlinkClick r:id="rId1" action="ppaction://hlinksldjump"/>
              </a:rPr>
              <a:t>dipilih</a:t>
            </a:r>
            <a:r>
              <a:rPr lang="en-US" dirty="0">
                <a:hlinkClick r:id="rId1" action="ppaction://hlinksldjump"/>
              </a:rPr>
              <a:t> untuk </a:t>
            </a:r>
            <a:r>
              <a:rPr lang="en-US" dirty="0" err="1">
                <a:hlinkClick r:id="rId1" action="ppaction://hlinksldjump"/>
              </a:rPr>
              <a:t>dikelompokkan</a:t>
            </a:r>
            <a:r>
              <a:rPr lang="en-US" dirty="0">
                <a:hlinkClick r:id="rId1" action="ppaction://hlinksldjump"/>
              </a:rPr>
              <a:t>.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>
                <a:hlinkClick r:id="rId2" action="ppaction://hlinksldjump"/>
              </a:rPr>
              <a:t>Nama table yang </a:t>
            </a:r>
            <a:r>
              <a:rPr lang="en-US" dirty="0" err="1">
                <a:hlinkClick r:id="rId2" action="ppaction://hlinksldjump"/>
              </a:rPr>
              <a:t>terkelompok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>
                <a:hlinkClick r:id="rId2" action="ppaction://hlinksldjump"/>
              </a:rPr>
              <a:t>Nama data yang </a:t>
            </a:r>
            <a:r>
              <a:rPr lang="en-US" dirty="0" err="1">
                <a:hlinkClick r:id="rId2" action="ppaction://hlinksldjump"/>
              </a:rPr>
              <a:t>dikelompokan</a:t>
            </a:r>
            <a:endParaRPr lang="en-US" dirty="0">
              <a:hlinkClick r:id="rId2" action="ppaction://hlinksldjump"/>
            </a:endParaRPr>
          </a:p>
          <a:p>
            <a:pPr marL="514350" indent="-514350">
              <a:buAutoNum type="alphaUcPeriod"/>
            </a:pPr>
            <a:r>
              <a:rPr lang="en-US" dirty="0">
                <a:hlinkClick r:id="rId2" action="ppaction://hlinksldjump"/>
              </a:rPr>
              <a:t>Kelompok yang </a:t>
            </a:r>
            <a:r>
              <a:rPr lang="en-US" dirty="0" err="1">
                <a:hlinkClick r:id="rId2" action="ppaction://hlinksldjump"/>
              </a:rPr>
              <a:t>dipilih</a:t>
            </a:r>
            <a:r>
              <a:rPr lang="en-US" dirty="0">
                <a:hlinkClick r:id="rId2" action="ppaction://hlinksldjump"/>
              </a:rPr>
              <a:t> untuk </a:t>
            </a:r>
            <a:r>
              <a:rPr lang="en-US" dirty="0" err="1">
                <a:hlinkClick r:id="rId2" action="ppaction://hlinksldjump"/>
              </a:rPr>
              <a:t>kolom</a:t>
            </a:r>
            <a:r>
              <a:rPr lang="en-US" dirty="0">
                <a:hlinkClick r:id="rId2" action="ppaction://hlinksldjump"/>
              </a:rPr>
              <a:t> data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>
                <a:hlinkClick r:id="rId2" action="ppaction://hlinksldjump"/>
              </a:rPr>
              <a:t>Data yang </a:t>
            </a:r>
            <a:r>
              <a:rPr lang="en-US" dirty="0" err="1">
                <a:hlinkClick r:id="rId2" action="ppaction://hlinksldjump"/>
              </a:rPr>
              <a:t>ada</a:t>
            </a:r>
            <a:r>
              <a:rPr lang="en-US" dirty="0">
                <a:hlinkClick r:id="rId2" action="ppaction://hlinksldjump"/>
              </a:rPr>
              <a:t> pada </a:t>
            </a:r>
            <a:r>
              <a:rPr lang="en-US" dirty="0" err="1">
                <a:hlinkClick r:id="rId2" action="ppaction://hlinksldjump"/>
              </a:rPr>
              <a:t>kolom</a:t>
            </a:r>
            <a:r>
              <a:rPr lang="en-US" dirty="0">
                <a:hlinkClick r:id="rId2" action="ppaction://hlinksldjump"/>
              </a:rPr>
              <a:t> yang </a:t>
            </a:r>
            <a:r>
              <a:rPr lang="en-US" dirty="0" err="1">
                <a:hlinkClick r:id="rId2" action="ppaction://hlinksldjump"/>
              </a:rPr>
              <a:t>dikelompokan</a:t>
            </a:r>
            <a:endParaRPr lang="en-ID" dirty="0"/>
          </a:p>
        </p:txBody>
      </p:sp>
      <p:sp>
        <p:nvSpPr>
          <p:cNvPr id="4" name="Arrow: Right 3">
            <a:hlinkClick r:id="rId3" action="ppaction://hlinksldjump"/>
          </p:cNvPr>
          <p:cNvSpPr/>
          <p:nvPr/>
        </p:nvSpPr>
        <p:spPr>
          <a:xfrm rot="10800000">
            <a:off x="185531" y="5864226"/>
            <a:ext cx="655982" cy="4921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Arrow: Right 4">
            <a:hlinkClick r:id="rId1" action="ppaction://hlinksldjump"/>
          </p:cNvPr>
          <p:cNvSpPr/>
          <p:nvPr/>
        </p:nvSpPr>
        <p:spPr>
          <a:xfrm>
            <a:off x="11353800" y="5889280"/>
            <a:ext cx="655982" cy="49219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5551"/>
            <a:ext cx="10515600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Soal Pertama (P)</a:t>
            </a:r>
            <a:endParaRPr lang="en-ID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D" dirty="0"/>
          </a:p>
          <a:p>
            <a:pPr marL="0" indent="0" algn="ctr">
              <a:buNone/>
            </a:pPr>
            <a:endParaRPr lang="en-ID" dirty="0"/>
          </a:p>
          <a:p>
            <a:pPr marL="0" indent="0" algn="ctr">
              <a:buNone/>
            </a:pPr>
            <a:endParaRPr lang="en-ID" dirty="0"/>
          </a:p>
          <a:p>
            <a:pPr marL="0" indent="0" algn="ctr"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data (</a:t>
            </a:r>
            <a:r>
              <a:rPr lang="en-ID" dirty="0" err="1"/>
              <a:t>khusus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) Pada </a:t>
            </a:r>
            <a:r>
              <a:rPr lang="en-ID" dirty="0" err="1"/>
              <a:t>kolom</a:t>
            </a:r>
            <a:r>
              <a:rPr lang="en-ID" dirty="0"/>
              <a:t> Yang </a:t>
            </a:r>
            <a:r>
              <a:rPr lang="en-ID" dirty="0" err="1"/>
              <a:t>dipilih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?</a:t>
            </a:r>
            <a:endParaRPr lang="en-ID" dirty="0"/>
          </a:p>
        </p:txBody>
      </p:sp>
      <p:sp>
        <p:nvSpPr>
          <p:cNvPr id="4" name="Arrow: Right 3">
            <a:hlinkClick r:id="rId1" action="ppaction://hlinksldjump"/>
          </p:cNvPr>
          <p:cNvSpPr/>
          <p:nvPr/>
        </p:nvSpPr>
        <p:spPr>
          <a:xfrm rot="10800000">
            <a:off x="185531" y="5864226"/>
            <a:ext cx="655982" cy="4921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Arrow: Right 4">
            <a:hlinkClick r:id="rId2" action="ppaction://hlinksldjump"/>
          </p:cNvPr>
          <p:cNvSpPr/>
          <p:nvPr/>
        </p:nvSpPr>
        <p:spPr>
          <a:xfrm>
            <a:off x="11353800" y="5889280"/>
            <a:ext cx="655982" cy="49219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5551"/>
            <a:ext cx="10515600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Soal Pertama (F)</a:t>
            </a:r>
            <a:endParaRPr lang="en-ID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D" dirty="0"/>
          </a:p>
          <a:p>
            <a:pPr marL="0" indent="0" algn="ctr">
              <a:buNone/>
            </a:pPr>
            <a:endParaRPr lang="en-ID" dirty="0"/>
          </a:p>
          <a:p>
            <a:pPr marL="0" indent="0" algn="ctr">
              <a:buNone/>
            </a:pPr>
            <a:endParaRPr lang="en-ID" dirty="0"/>
          </a:p>
          <a:p>
            <a:pPr marL="0" indent="0" algn="ctr">
              <a:buNone/>
            </a:pP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menulis</a:t>
            </a:r>
            <a:r>
              <a:rPr lang="en-ID" dirty="0"/>
              <a:t> query SQL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nomor</a:t>
            </a:r>
            <a:r>
              <a:rPr lang="en-ID" dirty="0"/>
              <a:t> </a:t>
            </a:r>
            <a:r>
              <a:rPr lang="en-ID" dirty="0" err="1"/>
              <a:t>cabang</a:t>
            </a:r>
            <a:r>
              <a:rPr lang="en-ID" dirty="0"/>
              <a:t> (</a:t>
            </a:r>
            <a:r>
              <a:rPr lang="en-ID" dirty="0" err="1"/>
              <a:t>NoCab</a:t>
            </a:r>
            <a:r>
              <a:rPr lang="en-ID" dirty="0"/>
              <a:t>), </a:t>
            </a:r>
            <a:r>
              <a:rPr lang="en-ID" dirty="0" err="1"/>
              <a:t>gaji</a:t>
            </a:r>
            <a:r>
              <a:rPr lang="en-ID" dirty="0"/>
              <a:t> </a:t>
            </a:r>
            <a:r>
              <a:rPr lang="en-ID" dirty="0" err="1"/>
              <a:t>terbesar</a:t>
            </a:r>
            <a:r>
              <a:rPr lang="en-ID" dirty="0"/>
              <a:t> (</a:t>
            </a:r>
            <a:r>
              <a:rPr lang="en-ID" dirty="0" err="1"/>
              <a:t>GajiTerbesar</a:t>
            </a:r>
            <a:r>
              <a:rPr lang="en-ID" dirty="0"/>
              <a:t>), dan </a:t>
            </a:r>
            <a:r>
              <a:rPr lang="en-ID" dirty="0" err="1"/>
              <a:t>gaji</a:t>
            </a:r>
            <a:r>
              <a:rPr lang="en-ID" dirty="0"/>
              <a:t> </a:t>
            </a:r>
            <a:r>
              <a:rPr lang="en-ID" dirty="0" err="1"/>
              <a:t>terkecil</a:t>
            </a:r>
            <a:r>
              <a:rPr lang="en-ID" dirty="0"/>
              <a:t> (</a:t>
            </a:r>
            <a:r>
              <a:rPr lang="en-ID" dirty="0" err="1"/>
              <a:t>GajiTerkecil</a:t>
            </a:r>
            <a:r>
              <a:rPr lang="en-ID" dirty="0"/>
              <a:t>)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cabang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minimal 3 </a:t>
            </a:r>
            <a:r>
              <a:rPr lang="en-ID" dirty="0" err="1"/>
              <a:t>pegawai</a:t>
            </a:r>
            <a:r>
              <a:rPr lang="en-ID" dirty="0"/>
              <a:t>?</a:t>
            </a:r>
            <a:endParaRPr lang="en-ID" dirty="0"/>
          </a:p>
        </p:txBody>
      </p:sp>
      <p:sp>
        <p:nvSpPr>
          <p:cNvPr id="4" name="Arrow: Right 3">
            <a:hlinkClick r:id="rId1" action="ppaction://hlinksldjump"/>
          </p:cNvPr>
          <p:cNvSpPr/>
          <p:nvPr/>
        </p:nvSpPr>
        <p:spPr>
          <a:xfrm rot="10800000">
            <a:off x="185531" y="5864226"/>
            <a:ext cx="655982" cy="4921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Arrow: Right 4">
            <a:hlinkClick r:id="rId2" action="ppaction://hlinksldjump"/>
          </p:cNvPr>
          <p:cNvSpPr/>
          <p:nvPr/>
        </p:nvSpPr>
        <p:spPr>
          <a:xfrm>
            <a:off x="11353800" y="5889280"/>
            <a:ext cx="655982" cy="49219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5551"/>
            <a:ext cx="10515600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Soal Pertama (A)</a:t>
            </a:r>
            <a:endParaRPr lang="en-ID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D" dirty="0"/>
          </a:p>
          <a:p>
            <a:pPr marL="0" indent="0" algn="ctr">
              <a:buNone/>
            </a:pPr>
            <a:endParaRPr lang="en-ID" dirty="0"/>
          </a:p>
          <a:p>
            <a:pPr marL="0" indent="0" algn="ctr">
              <a:buNone/>
            </a:pPr>
            <a:endParaRPr lang="en-ID" dirty="0"/>
          </a:p>
          <a:p>
            <a:pPr marL="0" indent="0" algn="ctr">
              <a:buNone/>
            </a:pP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menulis</a:t>
            </a:r>
            <a:r>
              <a:rPr lang="en-ID" dirty="0"/>
              <a:t> query SQL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 rata-rata </a:t>
            </a:r>
            <a:r>
              <a:rPr lang="en-ID" dirty="0" err="1"/>
              <a:t>gaji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pegawai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jabatan</a:t>
            </a:r>
            <a:r>
              <a:rPr lang="en-ID" dirty="0"/>
              <a:t> '</a:t>
            </a:r>
            <a:r>
              <a:rPr lang="en-ID" dirty="0" err="1"/>
              <a:t>Manajer</a:t>
            </a:r>
            <a:r>
              <a:rPr lang="en-ID" dirty="0"/>
              <a:t>'?</a:t>
            </a:r>
            <a:endParaRPr lang="en-ID" dirty="0"/>
          </a:p>
        </p:txBody>
      </p:sp>
      <p:sp>
        <p:nvSpPr>
          <p:cNvPr id="4" name="Arrow: Right 3">
            <a:hlinkClick r:id="rId1" action="ppaction://hlinksldjump"/>
          </p:cNvPr>
          <p:cNvSpPr/>
          <p:nvPr/>
        </p:nvSpPr>
        <p:spPr>
          <a:xfrm rot="10800000">
            <a:off x="185531" y="5864226"/>
            <a:ext cx="655982" cy="4921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Arrow: Right 4">
            <a:hlinkClick r:id="rId2" action="ppaction://hlinksldjump"/>
          </p:cNvPr>
          <p:cNvSpPr/>
          <p:nvPr/>
        </p:nvSpPr>
        <p:spPr>
          <a:xfrm>
            <a:off x="11353800" y="5889280"/>
            <a:ext cx="655982" cy="49219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5551"/>
            <a:ext cx="10515600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Soal Pertama (C)</a:t>
            </a:r>
            <a:endParaRPr lang="en-ID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5082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/>
              <a:t>Apa</a:t>
            </a:r>
            <a:r>
              <a:rPr lang="en-US" dirty="0"/>
              <a:t> itu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Having?</a:t>
            </a:r>
            <a:endParaRPr lang="en-ID" dirty="0"/>
          </a:p>
        </p:txBody>
      </p:sp>
      <p:sp>
        <p:nvSpPr>
          <p:cNvPr id="4" name="Arrow: Right 3">
            <a:hlinkClick r:id="rId1" action="ppaction://hlinksldjump"/>
          </p:cNvPr>
          <p:cNvSpPr/>
          <p:nvPr/>
        </p:nvSpPr>
        <p:spPr>
          <a:xfrm rot="10800000">
            <a:off x="185531" y="5864226"/>
            <a:ext cx="655982" cy="4921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Arrow: Right 4">
            <a:hlinkClick r:id="rId2" action="ppaction://hlinksldjump"/>
          </p:cNvPr>
          <p:cNvSpPr/>
          <p:nvPr/>
        </p:nvSpPr>
        <p:spPr>
          <a:xfrm>
            <a:off x="11353800" y="5889280"/>
            <a:ext cx="655982" cy="49219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5551"/>
            <a:ext cx="10515600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Soal Pertama (T)</a:t>
            </a:r>
            <a:endParaRPr lang="en-ID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mengganti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?</a:t>
            </a: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>
                <a:hlinkClick r:id="rId1" action="ppaction://hlinksldjump"/>
              </a:rPr>
              <a:t>A.COUNT</a:t>
            </a:r>
            <a:endParaRPr lang="en-ID" dirty="0"/>
          </a:p>
          <a:p>
            <a:pPr marL="0" indent="0">
              <a:buNone/>
            </a:pPr>
            <a:r>
              <a:rPr lang="en-ID" dirty="0">
                <a:hlinkClick r:id="rId1" action="ppaction://hlinksldjump"/>
              </a:rPr>
              <a:t>B.HAVING</a:t>
            </a:r>
            <a:endParaRPr lang="en-ID" dirty="0"/>
          </a:p>
          <a:p>
            <a:pPr marL="0" indent="0">
              <a:buNone/>
            </a:pPr>
            <a:r>
              <a:rPr lang="en-ID" dirty="0">
                <a:hlinkClick r:id="rId1" action="ppaction://hlinksldjump"/>
              </a:rPr>
              <a:t>C.GROUP BY</a:t>
            </a:r>
            <a:endParaRPr lang="en-ID" dirty="0"/>
          </a:p>
          <a:p>
            <a:pPr marL="0" indent="0">
              <a:buNone/>
            </a:pPr>
            <a:r>
              <a:rPr lang="en-ID" dirty="0">
                <a:hlinkClick r:id="rId2" action="ppaction://hlinksldjump"/>
              </a:rPr>
              <a:t>D.AS</a:t>
            </a:r>
            <a:endParaRPr lang="en-ID" dirty="0"/>
          </a:p>
          <a:p>
            <a:pPr marL="0" indent="0">
              <a:buNone/>
            </a:pPr>
            <a:r>
              <a:rPr lang="en-ID" dirty="0">
                <a:hlinkClick r:id="rId1" action="ppaction://hlinksldjump"/>
              </a:rPr>
              <a:t>E.US?</a:t>
            </a:r>
            <a:endParaRPr lang="en-ID" dirty="0"/>
          </a:p>
        </p:txBody>
      </p:sp>
      <p:sp>
        <p:nvSpPr>
          <p:cNvPr id="4" name="Arrow: Right 3">
            <a:hlinkClick r:id="rId3" action="ppaction://hlinksldjump"/>
          </p:cNvPr>
          <p:cNvSpPr/>
          <p:nvPr/>
        </p:nvSpPr>
        <p:spPr>
          <a:xfrm rot="10800000">
            <a:off x="185531" y="5864226"/>
            <a:ext cx="655982" cy="4921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Arrow: Right 4">
            <a:hlinkClick r:id="rId2" action="ppaction://hlinksldjump"/>
          </p:cNvPr>
          <p:cNvSpPr/>
          <p:nvPr/>
        </p:nvSpPr>
        <p:spPr>
          <a:xfrm>
            <a:off x="11353800" y="5889280"/>
            <a:ext cx="655982" cy="49219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/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/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/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/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/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/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/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Arrow: Right 10">
            <a:hlinkClick r:id="rId1" action="ppaction://hlinksldjump"/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3084444" y="5565913"/>
            <a:ext cx="6023112" cy="4472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Selamat Anda </a:t>
            </a:r>
            <a:r>
              <a:rPr lang="en-US" dirty="0" err="1"/>
              <a:t>Gagal</a:t>
            </a:r>
            <a:r>
              <a:rPr lang="en-US" dirty="0"/>
              <a:t>!, </a:t>
            </a:r>
            <a:r>
              <a:rPr lang="en-US" dirty="0" err="1"/>
              <a:t>Silahkan</a:t>
            </a:r>
            <a:r>
              <a:rPr lang="en-US" dirty="0"/>
              <a:t> Coba Lagi…</a:t>
            </a:r>
            <a:endParaRPr lang="en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/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/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/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/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/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/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/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Arrow: Right 13">
            <a:hlinkClick r:id="rId1" action="ppaction://hlinksldjump"/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5" name="Rectangle 14"/>
          <p:cNvSpPr/>
          <p:nvPr/>
        </p:nvSpPr>
        <p:spPr>
          <a:xfrm>
            <a:off x="3084444" y="5655365"/>
            <a:ext cx="6023112" cy="5168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JAWABAN YANG BENAR ADALAH </a:t>
            </a:r>
            <a:r>
              <a:rPr lang="en-ID" dirty="0">
                <a:hlinkClick r:id="rId2" action="ppaction://hlinksldjump"/>
              </a:rPr>
              <a:t>E.GROUP BY</a:t>
            </a:r>
            <a:endParaRPr lang="en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/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/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/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/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/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/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/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Arrow: Right 13">
            <a:hlinkClick r:id="rId1" action="ppaction://hlinksldjump"/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3084444" y="5565913"/>
            <a:ext cx="6023112" cy="4472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Selamat Anda </a:t>
            </a:r>
            <a:r>
              <a:rPr lang="en-US" dirty="0" err="1"/>
              <a:t>Gagal</a:t>
            </a:r>
            <a:r>
              <a:rPr lang="en-US" dirty="0"/>
              <a:t>!, </a:t>
            </a:r>
            <a:r>
              <a:rPr lang="en-US" dirty="0" err="1"/>
              <a:t>Silahkan</a:t>
            </a:r>
            <a:r>
              <a:rPr lang="en-US" dirty="0"/>
              <a:t> Coba Lagi…</a:t>
            </a:r>
            <a:endParaRPr lang="en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/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/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/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/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/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/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/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Arrow: Right 13">
            <a:hlinkClick r:id="rId1" action="ppaction://hlinksldjump"/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5" name="Rectangle 14"/>
          <p:cNvSpPr/>
          <p:nvPr/>
        </p:nvSpPr>
        <p:spPr>
          <a:xfrm>
            <a:off x="3084444" y="5655365"/>
            <a:ext cx="6023112" cy="5168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Jawaban</a:t>
            </a:r>
            <a:r>
              <a:rPr lang="en-US" dirty="0"/>
              <a:t> : SELECT SUM(</a:t>
            </a:r>
            <a:r>
              <a:rPr lang="en-US" dirty="0" err="1"/>
              <a:t>Gaji</a:t>
            </a:r>
            <a:r>
              <a:rPr lang="en-US" dirty="0"/>
              <a:t>) AS </a:t>
            </a:r>
            <a:r>
              <a:rPr lang="en-US" dirty="0" err="1"/>
              <a:t>Total_Gaji</a:t>
            </a:r>
            <a:r>
              <a:rPr lang="en-US" dirty="0"/>
              <a:t> FROM </a:t>
            </a:r>
            <a:r>
              <a:rPr lang="en-US" dirty="0" err="1"/>
              <a:t>pegawai</a:t>
            </a:r>
            <a:r>
              <a:rPr lang="en-US" dirty="0"/>
              <a:t>;</a:t>
            </a:r>
            <a:endParaRPr lang="en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/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/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/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/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/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/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/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Arrow: Right 13">
            <a:hlinkClick r:id="rId1" action="ppaction://hlinksldjump"/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3084444" y="5565913"/>
            <a:ext cx="6023112" cy="4472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Selamat Anda </a:t>
            </a:r>
            <a:r>
              <a:rPr lang="en-US" dirty="0" err="1"/>
              <a:t>Gagal</a:t>
            </a:r>
            <a:r>
              <a:rPr lang="en-US" dirty="0"/>
              <a:t>!, </a:t>
            </a:r>
            <a:r>
              <a:rPr lang="en-US" dirty="0" err="1"/>
              <a:t>Silahkan</a:t>
            </a:r>
            <a:r>
              <a:rPr lang="en-US" dirty="0"/>
              <a:t> Coba Lagi…</a:t>
            </a:r>
            <a:endParaRPr lang="en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/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/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/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/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/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/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/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Arrow: Right 17">
            <a:hlinkClick r:id="rId1" action="ppaction://hlinksldjump"/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9" name="Rectangle 18"/>
          <p:cNvSpPr/>
          <p:nvPr/>
        </p:nvSpPr>
        <p:spPr>
          <a:xfrm>
            <a:off x="3084444" y="5655365"/>
            <a:ext cx="6023112" cy="7951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 err="1"/>
              <a:t>Jawaban</a:t>
            </a:r>
            <a:r>
              <a:rPr lang="en-US" dirty="0"/>
              <a:t> : </a:t>
            </a:r>
            <a:r>
              <a:rPr lang="en-US" dirty="0" err="1"/>
              <a:t>A.</a:t>
            </a:r>
            <a:r>
              <a:rPr lang="en-US" dirty="0" err="1">
                <a:hlinkClick r:id="rId2" action="ppaction://hlinksldjump"/>
              </a:rPr>
              <a:t>nama</a:t>
            </a:r>
            <a:r>
              <a:rPr lang="en-US" dirty="0">
                <a:hlinkClick r:id="rId2" action="ppaction://hlinksldjump"/>
              </a:rPr>
              <a:t> </a:t>
            </a:r>
            <a:r>
              <a:rPr lang="en-US" dirty="0" err="1">
                <a:hlinkClick r:id="rId2" action="ppaction://hlinksldjump"/>
              </a:rPr>
              <a:t>kolom</a:t>
            </a:r>
            <a:r>
              <a:rPr lang="en-US" dirty="0">
                <a:hlinkClick r:id="rId2" action="ppaction://hlinksldjump"/>
              </a:rPr>
              <a:t> yang </a:t>
            </a:r>
            <a:r>
              <a:rPr lang="en-US" dirty="0" err="1">
                <a:hlinkClick r:id="rId2" action="ppaction://hlinksldjump"/>
              </a:rPr>
              <a:t>datanya</a:t>
            </a:r>
            <a:r>
              <a:rPr lang="en-US" dirty="0">
                <a:hlinkClick r:id="rId2" action="ppaction://hlinksldjump"/>
              </a:rPr>
              <a:t> </a:t>
            </a:r>
            <a:r>
              <a:rPr lang="en-US" dirty="0" err="1">
                <a:hlinkClick r:id="rId2" action="ppaction://hlinksldjump"/>
              </a:rPr>
              <a:t>dipilih</a:t>
            </a:r>
            <a:r>
              <a:rPr lang="en-US" dirty="0">
                <a:hlinkClick r:id="rId2" action="ppaction://hlinksldjump"/>
              </a:rPr>
              <a:t> untuk </a:t>
            </a:r>
            <a:r>
              <a:rPr lang="en-US" dirty="0" err="1">
                <a:hlinkClick r:id="rId2" action="ppaction://hlinksldjump"/>
              </a:rPr>
              <a:t>dikelompokkan</a:t>
            </a:r>
            <a:r>
              <a:rPr lang="en-US" dirty="0">
                <a:hlinkClick r:id="rId2" action="ppaction://hlinksldjump"/>
              </a:rPr>
              <a:t>.</a:t>
            </a:r>
            <a:endParaRPr lang="en-US" dirty="0"/>
          </a:p>
          <a:p>
            <a:pPr algn="ctr"/>
            <a:endParaRPr lang="en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4444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/>
          <p:cNvSpPr/>
          <p:nvPr/>
        </p:nvSpPr>
        <p:spPr>
          <a:xfrm>
            <a:off x="5092148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/>
          <p:cNvSpPr/>
          <p:nvPr/>
        </p:nvSpPr>
        <p:spPr>
          <a:xfrm>
            <a:off x="7099852" y="81425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/>
          <p:cNvSpPr/>
          <p:nvPr/>
        </p:nvSpPr>
        <p:spPr>
          <a:xfrm>
            <a:off x="3084444" y="2305120"/>
            <a:ext cx="2007704" cy="14908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/>
          <p:cNvSpPr/>
          <p:nvPr/>
        </p:nvSpPr>
        <p:spPr>
          <a:xfrm>
            <a:off x="5092148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7099852" y="230512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/>
          <p:cNvSpPr/>
          <p:nvPr/>
        </p:nvSpPr>
        <p:spPr>
          <a:xfrm>
            <a:off x="3084444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/>
          <p:cNvSpPr/>
          <p:nvPr/>
        </p:nvSpPr>
        <p:spPr>
          <a:xfrm>
            <a:off x="5092148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/>
          <p:cNvSpPr/>
          <p:nvPr/>
        </p:nvSpPr>
        <p:spPr>
          <a:xfrm>
            <a:off x="7099852" y="3795990"/>
            <a:ext cx="2007704" cy="1490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Arrow: Right 17">
            <a:hlinkClick r:id="rId1" action="ppaction://hlinksldjump"/>
          </p:cNvPr>
          <p:cNvSpPr/>
          <p:nvPr/>
        </p:nvSpPr>
        <p:spPr>
          <a:xfrm>
            <a:off x="10674626" y="6013174"/>
            <a:ext cx="1023731" cy="516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D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3084444" y="5565913"/>
            <a:ext cx="6023112" cy="4472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Selamat Anda </a:t>
            </a:r>
            <a:r>
              <a:rPr lang="en-US" dirty="0" err="1"/>
              <a:t>Gagal</a:t>
            </a:r>
            <a:r>
              <a:rPr lang="en-US" dirty="0"/>
              <a:t>!, </a:t>
            </a:r>
            <a:r>
              <a:rPr lang="en-US" dirty="0" err="1"/>
              <a:t>Silahkan</a:t>
            </a:r>
            <a:r>
              <a:rPr lang="en-US" dirty="0"/>
              <a:t> Coba Lagi…</a:t>
            </a:r>
            <a:endParaRPr lang="en-ID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2131</Words>
  <Application>WPS Presentation</Application>
  <PresentationFormat>Widescreen</PresentationFormat>
  <Paragraphs>143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Algerian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Soal Pertama (t)</vt:lpstr>
      <vt:lpstr>Soal Pertama (A)</vt:lpstr>
      <vt:lpstr>Soal Pertama (C)</vt:lpstr>
      <vt:lpstr>Soal Pertama (F)</vt:lpstr>
      <vt:lpstr>Soal Pertama (P)</vt:lpstr>
      <vt:lpstr>Soal Pertama (F)</vt:lpstr>
      <vt:lpstr>Soal Pertama (A)</vt:lpstr>
      <vt:lpstr>Soal Pertama (C)</vt:lpstr>
      <vt:lpstr>Soal Pertama (T)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head sql</dc:creator>
  <cp:lastModifiedBy>Clara Tabitha Pelupessy</cp:lastModifiedBy>
  <cp:revision>3</cp:revision>
  <dcterms:created xsi:type="dcterms:W3CDTF">2024-08-28T06:14:00Z</dcterms:created>
  <dcterms:modified xsi:type="dcterms:W3CDTF">2024-08-28T23:58:55Z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2FEE8748ECBB480389A04B2953C944D8_12</vt:lpwstr>
  </property>
  <property fmtid="{D5CDD505-2E9C-101B-9397-08002B2CF9AE}" pid="3" name="KSOProductBuildVer">
    <vt:lpwstr>1033-12.2.0.17562</vt:lpwstr>
  </property>
</Properties>
</file>