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7" r:id="rId4"/>
    <p:sldId id="277" r:id="rId5"/>
    <p:sldId id="259" r:id="rId6"/>
    <p:sldId id="288" r:id="rId7"/>
    <p:sldId id="278" r:id="rId8"/>
    <p:sldId id="260" r:id="rId9"/>
    <p:sldId id="286" r:id="rId10"/>
    <p:sldId id="279" r:id="rId11"/>
    <p:sldId id="261" r:id="rId12"/>
    <p:sldId id="295" r:id="rId13"/>
    <p:sldId id="280" r:id="rId14"/>
    <p:sldId id="262" r:id="rId15"/>
    <p:sldId id="290" r:id="rId16"/>
    <p:sldId id="281" r:id="rId17"/>
    <p:sldId id="263" r:id="rId18"/>
    <p:sldId id="291" r:id="rId19"/>
    <p:sldId id="282" r:id="rId20"/>
    <p:sldId id="264" r:id="rId21"/>
    <p:sldId id="292" r:id="rId22"/>
    <p:sldId id="283" r:id="rId23"/>
    <p:sldId id="265" r:id="rId24"/>
    <p:sldId id="293" r:id="rId25"/>
    <p:sldId id="284" r:id="rId26"/>
    <p:sldId id="266" r:id="rId27"/>
    <p:sldId id="294" r:id="rId28"/>
    <p:sldId id="285" r:id="rId29"/>
    <p:sldId id="267" r:id="rId30"/>
    <p:sldId id="268" r:id="rId31"/>
    <p:sldId id="269" r:id="rId32"/>
    <p:sldId id="270" r:id="rId33"/>
    <p:sldId id="271" r:id="rId34"/>
    <p:sldId id="273" r:id="rId35"/>
    <p:sldId id="276" r:id="rId36"/>
    <p:sldId id="274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3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27D95-1F88-4004-B2E9-B54C18898C23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162F6-F9C2-477E-97D6-FDE7CB5E24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246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162F6-F9C2-477E-97D6-FDE7CB5E24D1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51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D5D-103E-2647-4009-8FEAF22A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BD714-D363-995B-B1F3-43E21183B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4B60-4DDB-0C78-6D60-A9CBD4BD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5140-0F4B-506D-C285-B3288F2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8433-7DA0-442C-C8BA-C235CC1C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2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AF6C-0113-368F-8E6E-2AE79C7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51D18-A194-9D19-7921-AA382477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D55F-F62C-745B-F7D4-75AD25C8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E2AA-9388-7B7F-8150-E578B5A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A7D-8E92-4505-7DCA-1F4B8FC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33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7BEA4-915B-1136-66C4-90455DBE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59DBE-5692-B89B-0A01-4FDA6703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CD98-7346-8D33-7FC7-B2ED4271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81F0-1E50-2AA3-52C0-1E8F679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809B-7021-C1C4-3C2A-DAC98E4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456-0701-15E8-9225-17272F2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94FF-537B-5516-3AF6-0091BDA0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373D-4FE9-9BA5-BC78-FFA33696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8376-B375-1F0F-63D0-A8D3159A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699C-C12B-B566-4BC9-38B4AAE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59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A53-1064-1423-D298-1F19AD9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10B0-4798-9850-3EC8-6991E744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0CF8-EFD0-E584-2B2D-8262AF1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4813-1DE1-8D47-F941-C2116EBB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CC4F-4A44-459C-634F-D6811440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3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600F-1953-8CF0-5D77-9A2CAFE5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AEEF-E3DB-BB99-FB20-B5D10A91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1AC9-A990-A3E8-A942-1920089F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D9A0-DAA3-F3AF-F21C-A7FFDE9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5948-F1BE-6C39-F245-E5487A4B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9DE7-9DB4-40C0-CF9B-DE6F2B9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35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C30-4423-02E1-715E-AC8D65DB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4428-2212-6018-B3BF-7E21B3BD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05C38-3B42-43AC-49EC-A9BA85B1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AD5AD-5D34-EDEF-196F-BBD6952C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1BA5E-D639-9983-0992-C7120F99F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835C3-BE37-6470-7C5E-A771AF8E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B17B1-929C-FCDD-FE4F-45749CDE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A08FA-972E-3D24-CEB3-F8E608E1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7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EF2E-1A2E-1FCA-7AFB-4FF0EF8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07B2-D406-3FCF-F188-499F2FB7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15D9-7280-BC4F-8CCE-266F65D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43D-0CBE-EA29-6381-D5212CF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0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7B2-D13D-9E11-2D8A-3368D4D8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C1DE9-D310-A72A-307E-C2344FC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611-0D27-A04A-1651-200CA7A7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90A5-A754-D092-12C0-9020E81F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9B6-71B2-D6B8-6E09-25A2957B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4E4B-8747-FA1B-1FF9-B5FDEF84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E071-C470-9A5D-B95A-CDBEF5AF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EE87-0DC0-6027-6F96-DD4CE955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6959-4DFF-1886-4648-86CC2C18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3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DCEA-76D5-5E57-20CB-970B5C47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2D61D-5E1E-8CFA-680E-9E63FACFD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08022-0516-89C3-6769-5FB7034F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545D-3695-7889-F658-E48E9CE7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9125-8B15-52F8-FF53-DDBF4E57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87298-CD86-EB91-5B55-CD15E51F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2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5505-D371-AD81-B04D-AB16F4FC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8D42-28B2-E38C-DD8B-D6D0D177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39F6-C9A0-B420-8C6B-453E8DD8B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19FE-1872-4D46-A417-F553A8AC67DA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533C-EC53-884C-980C-8B6D2388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D877-6150-4EC7-A0EF-B98C90AEA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2.xml"/><Relationship Id="rId10" Type="http://schemas.openxmlformats.org/officeDocument/2006/relationships/slide" Target="slide37.xml"/><Relationship Id="rId4" Type="http://schemas.openxmlformats.org/officeDocument/2006/relationships/slide" Target="slide31.xml"/><Relationship Id="rId9" Type="http://schemas.openxmlformats.org/officeDocument/2006/relationships/slide" Target="slide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997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D" dirty="0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1944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807446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54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11291A82-30D1-0FDA-9E23-BB7783CF012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4D2F19-06E5-EEF0-502D-CB71FE95B3E5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932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2" action="ppaction://hlinksldjump"/>
            <a:extLst>
              <a:ext uri="{FF2B5EF4-FFF2-40B4-BE49-F238E27FC236}">
                <a16:creationId xmlns:a16="http://schemas.microsoft.com/office/drawing/2014/main" id="{620B04C7-0603-1293-5D59-822602F1064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Next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4AB91-A63F-3867-1B7A-B402C4378680}"/>
              </a:ext>
            </a:extLst>
          </p:cNvPr>
          <p:cNvSpPr/>
          <p:nvPr/>
        </p:nvSpPr>
        <p:spPr>
          <a:xfrm>
            <a:off x="3084444" y="5655365"/>
            <a:ext cx="6023112" cy="795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US" dirty="0" err="1"/>
              <a:t>A.</a:t>
            </a:r>
            <a:r>
              <a:rPr lang="en-US" dirty="0" err="1">
                <a:hlinkClick r:id="rId4" action="ppaction://hlinksldjump"/>
              </a:rPr>
              <a:t>nama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kolom</a:t>
            </a:r>
            <a:r>
              <a:rPr lang="en-US" dirty="0">
                <a:hlinkClick r:id="rId4" action="ppaction://hlinksldjump"/>
              </a:rPr>
              <a:t> yang </a:t>
            </a:r>
            <a:r>
              <a:rPr lang="en-US" dirty="0" err="1">
                <a:hlinkClick r:id="rId4" action="ppaction://hlinksldjump"/>
              </a:rPr>
              <a:t>datanya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dipilih</a:t>
            </a:r>
            <a:r>
              <a:rPr lang="en-US" dirty="0">
                <a:hlinkClick r:id="rId4" action="ppaction://hlinksldjump"/>
              </a:rPr>
              <a:t> untuk </a:t>
            </a:r>
            <a:r>
              <a:rPr lang="en-US" dirty="0" err="1">
                <a:hlinkClick r:id="rId4" action="ppaction://hlinksldjump"/>
              </a:rPr>
              <a:t>dikelompokkan</a:t>
            </a:r>
            <a:r>
              <a:rPr lang="en-US" dirty="0">
                <a:hlinkClick r:id="rId4" action="ppaction://hlinksldjump"/>
              </a:rPr>
              <a:t>.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94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DD8D3-B5F6-F9F2-F91E-4776890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F07C5-B927-7AD6-9ECF-805008B9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018835"/>
          </a:xfrm>
          <a:prstGeom prst="rect">
            <a:avLst/>
          </a:prstGeom>
        </p:spPr>
      </p:pic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811E51DB-6BDD-5E43-EAE5-0606445C6C1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325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2" action="ppaction://hlinksldjump"/>
            <a:extLst>
              <a:ext uri="{FF2B5EF4-FFF2-40B4-BE49-F238E27FC236}">
                <a16:creationId xmlns:a16="http://schemas.microsoft.com/office/drawing/2014/main" id="{620B04C7-0603-1293-5D59-822602F1064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CCB85E-A96B-3B01-2450-14F70E0DA38F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175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C4C953E7-2729-2875-3B20-1AF2783C6071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9CC8C-87F0-DC63-431B-A45391350C1F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ADALAH = </a:t>
            </a:r>
            <a:r>
              <a:rPr lang="en-US" b="1" dirty="0"/>
              <a:t>SUM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9427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1BA84E-2C38-79E4-48AD-1BEFEE17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6" y="777530"/>
            <a:ext cx="10355816" cy="5500602"/>
          </a:xfrm>
        </p:spPr>
      </p:pic>
      <p:sp>
        <p:nvSpPr>
          <p:cNvPr id="3" name="Arrow: Right 2">
            <a:hlinkClick r:id="rId3" action="ppaction://hlinksldjump"/>
            <a:extLst>
              <a:ext uri="{FF2B5EF4-FFF2-40B4-BE49-F238E27FC236}">
                <a16:creationId xmlns:a16="http://schemas.microsoft.com/office/drawing/2014/main" id="{7975C71C-B1A5-99B2-9C1C-BFDB4F3B1EE1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909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C4C953E7-2729-2875-3B20-1AF2783C6071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0802B6-B121-9163-4986-2BC843D1699A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8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2" action="ppaction://hlinksldjump"/>
            <a:extLst>
              <a:ext uri="{FF2B5EF4-FFF2-40B4-BE49-F238E27FC236}">
                <a16:creationId xmlns:a16="http://schemas.microsoft.com/office/drawing/2014/main" id="{A6E3C03B-84A7-2483-6ED1-136290984D5B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DF6B9-1F24-FC66-DCA9-B014CCC69B4F}"/>
              </a:ext>
            </a:extLst>
          </p:cNvPr>
          <p:cNvSpPr/>
          <p:nvPr/>
        </p:nvSpPr>
        <p:spPr>
          <a:xfrm>
            <a:off x="3084444" y="5655365"/>
            <a:ext cx="6023112" cy="10237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</a:t>
            </a:r>
            <a:r>
              <a:rPr lang="en-US" b="1" dirty="0" err="1"/>
              <a:t>NoCab</a:t>
            </a:r>
            <a:r>
              <a:rPr lang="en-US" b="1" dirty="0"/>
              <a:t>, MAX(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GajiTerbesar</a:t>
            </a:r>
            <a:r>
              <a:rPr lang="en-US" b="1" dirty="0"/>
              <a:t>, MIN(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GajiTerkecil</a:t>
            </a:r>
            <a:r>
              <a:rPr lang="en-US" b="1" dirty="0"/>
              <a:t>    -&gt; FROM </a:t>
            </a:r>
            <a:r>
              <a:rPr lang="en-US" b="1" dirty="0" err="1"/>
              <a:t>pegawai</a:t>
            </a:r>
            <a:r>
              <a:rPr lang="en-US" b="1" dirty="0"/>
              <a:t>    -&gt; GROUP BY </a:t>
            </a:r>
            <a:r>
              <a:rPr lang="en-US" b="1" dirty="0" err="1"/>
              <a:t>NoCab</a:t>
            </a:r>
            <a:r>
              <a:rPr lang="en-US" b="1" dirty="0"/>
              <a:t> HAVING COUNT(NIP) &gt;= 3;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86999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97C8-5AFB-D756-6F81-9439FC6B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8C5D7-FA97-04C0-9E52-591978BE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224"/>
            <a:ext cx="12192000" cy="5738926"/>
          </a:xfrm>
          <a:prstGeom prst="rect">
            <a:avLst/>
          </a:prstGeo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C04B7941-1C73-3736-19EA-DC9E70100C0F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970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2" action="ppaction://hlinksldjump"/>
            <a:extLst>
              <a:ext uri="{FF2B5EF4-FFF2-40B4-BE49-F238E27FC236}">
                <a16:creationId xmlns:a16="http://schemas.microsoft.com/office/drawing/2014/main" id="{A6E3C03B-84A7-2483-6ED1-136290984D5B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30D327-4959-4402-0FEE-00EF597FF6AD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96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2" action="ppaction://hlinksldjump"/>
            <a:extLst>
              <a:ext uri="{FF2B5EF4-FFF2-40B4-BE49-F238E27FC236}">
                <a16:creationId xmlns:a16="http://schemas.microsoft.com/office/drawing/2014/main" id="{5CBFBC06-8A7F-5A90-0FF0-782FD55BED7E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3C100-4432-F877-7A25-1EB922181221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</a:t>
            </a:r>
            <a:r>
              <a:rPr lang="en-US" dirty="0">
                <a:hlinkClick r:id="rId3" action="ppaction://hlinksldjump"/>
              </a:rPr>
              <a:t>A.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942E8A21-4FF6-AF3E-D1C1-473B92A45EA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69013-447A-881A-3CF1-1EE0922BB8B3}"/>
              </a:ext>
            </a:extLst>
          </p:cNvPr>
          <p:cNvSpPr/>
          <p:nvPr/>
        </p:nvSpPr>
        <p:spPr>
          <a:xfrm>
            <a:off x="3084444" y="5655365"/>
            <a:ext cx="6023112" cy="874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AVG(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GajiRataMgr</a:t>
            </a:r>
            <a:r>
              <a:rPr lang="en-US" b="1" dirty="0"/>
              <a:t> FROM </a:t>
            </a:r>
            <a:r>
              <a:rPr lang="en-US" b="1" dirty="0" err="1"/>
              <a:t>pegawai</a:t>
            </a:r>
            <a:r>
              <a:rPr lang="en-US" b="1" dirty="0"/>
              <a:t>    -&gt; WHERE </a:t>
            </a:r>
            <a:r>
              <a:rPr lang="en-US" b="1" dirty="0" err="1"/>
              <a:t>Jabatan</a:t>
            </a:r>
            <a:r>
              <a:rPr lang="en-US" b="1" dirty="0"/>
              <a:t> = '</a:t>
            </a:r>
            <a:r>
              <a:rPr lang="en-US" b="1" dirty="0" err="1"/>
              <a:t>Manajer</a:t>
            </a:r>
            <a:r>
              <a:rPr lang="en-US" b="1" dirty="0"/>
              <a:t>';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34883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A38E-0347-B286-4BEC-EF6A73DD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D0498-5F6F-0782-A98A-A63FC8F2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040"/>
            <a:ext cx="12192000" cy="5664511"/>
          </a:xfrm>
          <a:prstGeom prst="rect">
            <a:avLst/>
          </a:prstGeo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82CE2D31-D073-EBDF-9AE6-1F79D926EED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802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942E8A21-4FF6-AF3E-D1C1-473B92A45EA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F87A5C-58C3-BF6F-1256-833BD4A95143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 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088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42FBC5E2-9721-CB3C-7F06-B6A3379F50E8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5B937-CF3C-F9EF-4AF9-CF19296DB82C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ID" b="1" dirty="0" err="1"/>
              <a:t>memfilter</a:t>
            </a:r>
            <a:r>
              <a:rPr lang="en-ID" b="1" dirty="0"/>
              <a:t> </a:t>
            </a:r>
            <a:r>
              <a:rPr lang="en-ID" b="1" dirty="0" err="1"/>
              <a:t>grup</a:t>
            </a:r>
            <a:r>
              <a:rPr lang="en-ID" b="1" dirty="0"/>
              <a:t> data </a:t>
            </a:r>
            <a:r>
              <a:rPr lang="en-ID" b="1" dirty="0" err="1"/>
              <a:t>setelah</a:t>
            </a:r>
            <a:r>
              <a:rPr lang="en-ID" b="1" dirty="0"/>
              <a:t> </a:t>
            </a:r>
            <a:r>
              <a:rPr lang="en-ID" b="1" dirty="0" err="1"/>
              <a:t>pengelompokan</a:t>
            </a:r>
            <a:r>
              <a:rPr lang="en-ID" b="1" dirty="0"/>
              <a:t> </a:t>
            </a:r>
            <a:r>
              <a:rPr lang="en-ID" b="1" dirty="0" err="1"/>
              <a:t>dilakukan</a:t>
            </a:r>
            <a:r>
              <a:rPr lang="en-ID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40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DD8D3-B5F6-F9F2-F91E-4776890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380F2-C902-C45E-4CF7-4D868354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041371"/>
          </a:xfrm>
          <a:prstGeom prst="rect">
            <a:avLst/>
          </a:prstGeo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F8BC477C-762C-EF2C-571B-C94306B4B920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829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42FBC5E2-9721-CB3C-7F06-B6A3379F50E8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FB7FF-86D3-268E-FBE0-75E324B79807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484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BEBFA841-D7B3-5FC3-CD08-FA0B8200CA70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E889C-62A2-7E50-097F-AC64C9E7973A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957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6030-B5B4-5324-26B2-DC8F7179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F804F-EE15-C013-1F2C-1D6BB4DB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947475"/>
          </a:xfrm>
          <a:prstGeom prst="rect">
            <a:avLst/>
          </a:prstGeom>
        </p:spPr>
      </p:pic>
      <p:sp>
        <p:nvSpPr>
          <p:cNvPr id="10" name="Arrow: Right 9">
            <a:hlinkClick r:id="rId3" action="ppaction://hlinksldjump"/>
            <a:extLst>
              <a:ext uri="{FF2B5EF4-FFF2-40B4-BE49-F238E27FC236}">
                <a16:creationId xmlns:a16="http://schemas.microsoft.com/office/drawing/2014/main" id="{B34EF1B4-8D65-C431-B93E-D9878372B02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602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BEBFA841-D7B3-5FC3-CD08-FA0B8200CA70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5FADA9-E188-10FE-2E2F-D576FA2DD9E8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58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menyuruh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untuk </a:t>
            </a:r>
            <a:r>
              <a:rPr lang="en-US" dirty="0" err="1"/>
              <a:t>menghitung</a:t>
            </a:r>
            <a:r>
              <a:rPr lang="en-US" dirty="0"/>
              <a:t> rata-rata.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harus </a:t>
            </a:r>
            <a:r>
              <a:rPr lang="en-US" dirty="0" err="1"/>
              <a:t>digunakan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A. SUM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B. AVG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C. </a:t>
            </a:r>
            <a:r>
              <a:rPr lang="en-US" dirty="0" err="1">
                <a:hlinkClick r:id="rId2" action="ppaction://hlinksldjump"/>
              </a:rPr>
              <a:t>NoCab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D. COUNT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E. AS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55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EC649-007A-7FE9-7257-619D5341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954E0-3308-26F2-F257-16428EB1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891462"/>
            <a:ext cx="10992678" cy="5651214"/>
          </a:xfrm>
          <a:prstGeom prst="rect">
            <a:avLst/>
          </a:prstGeo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D7051C2D-CB19-7EB7-0775-A6862DD0C80E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227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>
                <a:hlinkClick r:id="rId2" action="ppaction://hlinksldjump"/>
              </a:rPr>
              <a:t>A.NoCab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B.SUM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C.SELECT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D.COUNT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E.GROUP BY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8596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A.</a:t>
            </a:r>
            <a:r>
              <a:rPr lang="en-US" dirty="0">
                <a:hlinkClick r:id="rId3" action="ppaction://hlinksldjump"/>
              </a:rPr>
              <a:t> SELECT 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 AS </a:t>
            </a:r>
            <a:r>
              <a:rPr lang="en-US" dirty="0" err="1">
                <a:hlinkClick r:id="rId3" action="ppaction://hlinksldjump"/>
              </a:rPr>
              <a:t>Total_Gaji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;</a:t>
            </a:r>
            <a:endParaRPr lang="en-ID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B.</a:t>
            </a:r>
            <a:r>
              <a:rPr lang="en-US" dirty="0">
                <a:hlinkClick r:id="rId3" action="ppaction://hlinksldjump"/>
              </a:rPr>
              <a:t> SELECT MAX(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Total_Gaji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;</a:t>
            </a:r>
            <a:endParaRPr lang="en-ID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C.</a:t>
            </a:r>
            <a:r>
              <a:rPr lang="en-US" dirty="0">
                <a:hlinkClick r:id="rId3" action="ppaction://hlinksldjump"/>
              </a:rPr>
              <a:t> SELECT AVG(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Total_Gaji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;</a:t>
            </a:r>
            <a:endParaRPr lang="en-ID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D.</a:t>
            </a:r>
            <a:r>
              <a:rPr lang="en-US" dirty="0">
                <a:hlinkClick r:id="rId3" action="ppaction://hlinksldjump"/>
              </a:rPr>
              <a:t> SELECT SUM(</a:t>
            </a:r>
            <a:r>
              <a:rPr lang="en-US" dirty="0" err="1">
                <a:hlinkClick r:id="rId3" action="ppaction://hlinksldjump"/>
              </a:rPr>
              <a:t>Gaji_Pegawai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Total_Gaji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;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4" action="ppaction://hlinksldjump"/>
              </a:rPr>
              <a:t>E.</a:t>
            </a:r>
            <a:r>
              <a:rPr lang="en-US" dirty="0">
                <a:hlinkClick r:id="rId4" action="ppaction://hlinksldjump"/>
              </a:rPr>
              <a:t> SELECT SUM(</a:t>
            </a:r>
            <a:r>
              <a:rPr lang="en-US" dirty="0" err="1">
                <a:hlinkClick r:id="rId4" action="ppaction://hlinksldjump"/>
              </a:rPr>
              <a:t>Gaji</a:t>
            </a:r>
            <a:r>
              <a:rPr lang="en-US" dirty="0">
                <a:hlinkClick r:id="rId4" action="ppaction://hlinksldjump"/>
              </a:rPr>
              <a:t>) AS </a:t>
            </a:r>
            <a:r>
              <a:rPr lang="en-US" dirty="0" err="1">
                <a:hlinkClick r:id="rId4" action="ppaction://hlinksldjump"/>
              </a:rPr>
              <a:t>Total_Gaji</a:t>
            </a:r>
            <a:r>
              <a:rPr lang="en-US" dirty="0">
                <a:hlinkClick r:id="rId4" action="ppaction://hlinksldjump"/>
              </a:rPr>
              <a:t> FROM </a:t>
            </a:r>
            <a:r>
              <a:rPr lang="en-US" dirty="0" err="1">
                <a:hlinkClick r:id="rId4" action="ppaction://hlinksldjump"/>
              </a:rPr>
              <a:t>pegawai</a:t>
            </a:r>
            <a:r>
              <a:rPr lang="en-US" dirty="0"/>
              <a:t>;</a:t>
            </a:r>
            <a:endParaRPr lang="en-ID" dirty="0"/>
          </a:p>
        </p:txBody>
      </p:sp>
      <p:sp>
        <p:nvSpPr>
          <p:cNvPr id="4" name="Arrow: Right 3">
            <a:hlinkClick r:id="rId5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545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NoCab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 action="ppaction://hlinksldjump"/>
              </a:rPr>
              <a:t>A.nama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kolom</a:t>
            </a:r>
            <a:r>
              <a:rPr lang="en-US" dirty="0">
                <a:hlinkClick r:id="rId2" action="ppaction://hlinksldjump"/>
              </a:rPr>
              <a:t> yang </a:t>
            </a:r>
            <a:r>
              <a:rPr lang="en-US" dirty="0" err="1">
                <a:hlinkClick r:id="rId2" action="ppaction://hlinksldjump"/>
              </a:rPr>
              <a:t>datanya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dipilih</a:t>
            </a:r>
            <a:r>
              <a:rPr lang="en-US" dirty="0">
                <a:hlinkClick r:id="rId2" action="ppaction://hlinksldjump"/>
              </a:rPr>
              <a:t> untuk </a:t>
            </a:r>
            <a:r>
              <a:rPr lang="en-US" dirty="0" err="1">
                <a:hlinkClick r:id="rId2" action="ppaction://hlinksldjump"/>
              </a:rPr>
              <a:t>dikelompokkan</a:t>
            </a:r>
            <a:r>
              <a:rPr lang="en-US" dirty="0">
                <a:hlinkClick r:id="rId2" action="ppaction://hlinksldjump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 action="ppaction://hlinksldjump"/>
              </a:rPr>
              <a:t>B.Nama</a:t>
            </a:r>
            <a:r>
              <a:rPr lang="en-US" dirty="0">
                <a:hlinkClick r:id="rId3" action="ppaction://hlinksldjump"/>
              </a:rPr>
              <a:t> table yang </a:t>
            </a:r>
            <a:r>
              <a:rPr lang="en-US" dirty="0" err="1">
                <a:hlinkClick r:id="rId3" action="ppaction://hlinksldjump"/>
              </a:rPr>
              <a:t>terkelompok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 action="ppaction://hlinksldjump"/>
              </a:rPr>
              <a:t>C.Nama</a:t>
            </a:r>
            <a:r>
              <a:rPr lang="en-US" dirty="0">
                <a:hlinkClick r:id="rId3" action="ppaction://hlinksldjump"/>
              </a:rPr>
              <a:t> data yang </a:t>
            </a:r>
            <a:r>
              <a:rPr lang="en-US" dirty="0" err="1">
                <a:hlinkClick r:id="rId3" action="ppaction://hlinksldjump"/>
              </a:rPr>
              <a:t>dikelompokan</a:t>
            </a:r>
            <a:endParaRPr lang="en-US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US" dirty="0" err="1">
                <a:hlinkClick r:id="rId3" action="ppaction://hlinksldjump"/>
              </a:rPr>
              <a:t>D.Kelompok</a:t>
            </a:r>
            <a:r>
              <a:rPr lang="en-US" dirty="0">
                <a:hlinkClick r:id="rId3" action="ppaction://hlinksldjump"/>
              </a:rPr>
              <a:t> yang </a:t>
            </a:r>
            <a:r>
              <a:rPr lang="en-US" dirty="0" err="1">
                <a:hlinkClick r:id="rId3" action="ppaction://hlinksldjump"/>
              </a:rPr>
              <a:t>dipilih</a:t>
            </a:r>
            <a:r>
              <a:rPr lang="en-US" dirty="0">
                <a:hlinkClick r:id="rId3" action="ppaction://hlinksldjump"/>
              </a:rPr>
              <a:t> untuk </a:t>
            </a:r>
            <a:r>
              <a:rPr lang="en-US" dirty="0" err="1">
                <a:hlinkClick r:id="rId3" action="ppaction://hlinksldjump"/>
              </a:rPr>
              <a:t>kolom</a:t>
            </a:r>
            <a:r>
              <a:rPr lang="en-US" dirty="0">
                <a:hlinkClick r:id="rId3" action="ppaction://hlinksldjump"/>
              </a:rPr>
              <a:t> data</a:t>
            </a:r>
          </a:p>
          <a:p>
            <a:pPr marL="0" indent="0">
              <a:buNone/>
            </a:pPr>
            <a:r>
              <a:rPr lang="en-US" dirty="0" err="1">
                <a:hlinkClick r:id="rId3" action="ppaction://hlinksldjump"/>
              </a:rPr>
              <a:t>E.Data</a:t>
            </a:r>
            <a:r>
              <a:rPr lang="en-US" dirty="0">
                <a:hlinkClick r:id="rId3" action="ppaction://hlinksldjump"/>
              </a:rPr>
              <a:t> yang </a:t>
            </a:r>
            <a:r>
              <a:rPr lang="en-US" dirty="0" err="1">
                <a:hlinkClick r:id="rId3" action="ppaction://hlinksldjump"/>
              </a:rPr>
              <a:t>ada</a:t>
            </a:r>
            <a:r>
              <a:rPr lang="en-US" dirty="0">
                <a:hlinkClick r:id="rId3" action="ppaction://hlinksldjump"/>
              </a:rPr>
              <a:t> pada </a:t>
            </a:r>
            <a:r>
              <a:rPr lang="en-US" dirty="0" err="1">
                <a:hlinkClick r:id="rId3" action="ppaction://hlinksldjump"/>
              </a:rPr>
              <a:t>kolom</a:t>
            </a:r>
            <a:r>
              <a:rPr lang="en-US" dirty="0">
                <a:hlinkClick r:id="rId3" action="ppaction://hlinksldjump"/>
              </a:rPr>
              <a:t> yang </a:t>
            </a:r>
            <a:r>
              <a:rPr lang="en-US" dirty="0" err="1">
                <a:hlinkClick r:id="rId3" action="ppaction://hlinksldjump"/>
              </a:rPr>
              <a:t>dikelompokan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6292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(P)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)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A.SUM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B.AVG</a:t>
            </a: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C.COUNT</a:t>
            </a: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D.MAX</a:t>
            </a:r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E.MIN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2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5" y="1350927"/>
            <a:ext cx="12079356" cy="4652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(</a:t>
            </a:r>
            <a:r>
              <a:rPr lang="en-ID" dirty="0" err="1"/>
              <a:t>NoCab</a:t>
            </a:r>
            <a:r>
              <a:rPr lang="en-ID" dirty="0"/>
              <a:t>),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(</a:t>
            </a:r>
            <a:r>
              <a:rPr lang="en-ID" dirty="0" err="1"/>
              <a:t>GajiTerbesar</a:t>
            </a:r>
            <a:r>
              <a:rPr lang="en-ID" dirty="0"/>
              <a:t>), dan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(</a:t>
            </a:r>
            <a:r>
              <a:rPr lang="en-ID" dirty="0" err="1"/>
              <a:t>GajiTerkecil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minimal 3 </a:t>
            </a:r>
            <a:r>
              <a:rPr lang="en-ID" dirty="0" err="1"/>
              <a:t>pegawai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A.SELECT </a:t>
            </a:r>
            <a:r>
              <a:rPr lang="en-US" dirty="0" err="1">
                <a:hlinkClick r:id="rId2" action="ppaction://hlinksldjump"/>
              </a:rPr>
              <a:t>NoCab</a:t>
            </a:r>
            <a:r>
              <a:rPr lang="en-US" dirty="0">
                <a:hlinkClick r:id="rId2" action="ppaction://hlinksldjump"/>
              </a:rPr>
              <a:t>, MAX(</a:t>
            </a:r>
            <a:r>
              <a:rPr lang="en-US" dirty="0" err="1">
                <a:hlinkClick r:id="rId2" action="ppaction://hlinksldjump"/>
              </a:rPr>
              <a:t>Gaji</a:t>
            </a:r>
            <a:r>
              <a:rPr lang="en-US" dirty="0">
                <a:hlinkClick r:id="rId2" action="ppaction://hlinksldjump"/>
              </a:rPr>
              <a:t>) AS </a:t>
            </a:r>
            <a:r>
              <a:rPr lang="en-US" dirty="0" err="1">
                <a:hlinkClick r:id="rId2" action="ppaction://hlinksldjump"/>
              </a:rPr>
              <a:t>GajiTerbesar</a:t>
            </a:r>
            <a:r>
              <a:rPr lang="en-US" dirty="0">
                <a:hlinkClick r:id="rId2" action="ppaction://hlinksldjump"/>
              </a:rPr>
              <a:t>, MIN(</a:t>
            </a:r>
            <a:r>
              <a:rPr lang="en-US" dirty="0" err="1">
                <a:hlinkClick r:id="rId2" action="ppaction://hlinksldjump"/>
              </a:rPr>
              <a:t>Gaji</a:t>
            </a:r>
            <a:r>
              <a:rPr lang="en-US" dirty="0">
                <a:hlinkClick r:id="rId2" action="ppaction://hlinksldjump"/>
              </a:rPr>
              <a:t>) AS </a:t>
            </a:r>
            <a:r>
              <a:rPr lang="en-US" dirty="0" err="1">
                <a:hlinkClick r:id="rId2" action="ppaction://hlinksldjump"/>
              </a:rPr>
              <a:t>GajiTerkecil</a:t>
            </a:r>
            <a:r>
              <a:rPr lang="en-US" dirty="0">
                <a:hlinkClick r:id="rId2" action="ppaction://hlinksldjump"/>
              </a:rPr>
              <a:t>    -&gt; FROM </a:t>
            </a:r>
            <a:r>
              <a:rPr lang="en-US" dirty="0" err="1">
                <a:hlinkClick r:id="rId2" action="ppaction://hlinksldjump"/>
              </a:rPr>
              <a:t>pegawai</a:t>
            </a:r>
            <a:r>
              <a:rPr lang="en-US" dirty="0">
                <a:hlinkClick r:id="rId2" action="ppaction://hlinksldjump"/>
              </a:rPr>
              <a:t>    -&gt; GROUP BY </a:t>
            </a:r>
            <a:r>
              <a:rPr lang="en-US" dirty="0" err="1">
                <a:hlinkClick r:id="rId2" action="ppaction://hlinksldjump"/>
              </a:rPr>
              <a:t>NoCab</a:t>
            </a:r>
            <a:r>
              <a:rPr lang="en-US" dirty="0">
                <a:hlinkClick r:id="rId2" action="ppaction://hlinksldjump"/>
              </a:rPr>
              <a:t> HAVING COUNT(NIP) &gt;= 3;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B. SELECT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, MAX(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GajiTerbesar</a:t>
            </a:r>
            <a:r>
              <a:rPr lang="en-US" dirty="0">
                <a:hlinkClick r:id="rId3" action="ppaction://hlinksldjump"/>
              </a:rPr>
              <a:t>, MIN(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GajiMinimum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 GROUP BY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 HAVING COUNT(NIP)&gt;= 3;</a:t>
            </a:r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C. SELECT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, MAX(Nama) AS </a:t>
            </a:r>
            <a:r>
              <a:rPr lang="en-US" dirty="0" err="1">
                <a:hlinkClick r:id="rId3" action="ppaction://hlinksldjump"/>
              </a:rPr>
              <a:t>GajiTerbesar</a:t>
            </a:r>
            <a:r>
              <a:rPr lang="en-US" dirty="0">
                <a:hlinkClick r:id="rId3" action="ppaction://hlinksldjump"/>
              </a:rPr>
              <a:t>, MIN(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GajiTerkecil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pegawaiGROUP</a:t>
            </a:r>
            <a:r>
              <a:rPr lang="en-US" dirty="0">
                <a:hlinkClick r:id="rId3" action="ppaction://hlinksldjump"/>
              </a:rPr>
              <a:t> BY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 HAVING COUNT(NIP) &gt;= 3;</a:t>
            </a:r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D. SELECT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, MAX(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GajiTerbesar</a:t>
            </a:r>
            <a:r>
              <a:rPr lang="en-US" dirty="0">
                <a:hlinkClick r:id="rId3" action="ppaction://hlinksldjump"/>
              </a:rPr>
              <a:t>, MIN(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GajiTerkecil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 GROUP BY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 HAVING AVG(NIP) &gt;= 3;</a:t>
            </a:r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E. SELECT </a:t>
            </a:r>
            <a:r>
              <a:rPr lang="en-US" dirty="0" err="1">
                <a:hlinkClick r:id="rId3" action="ppaction://hlinksldjump"/>
              </a:rPr>
              <a:t>NoCab</a:t>
            </a:r>
            <a:r>
              <a:rPr lang="en-US" dirty="0">
                <a:hlinkClick r:id="rId3" action="ppaction://hlinksldjump"/>
              </a:rPr>
              <a:t>, MAX(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GajiTerbesar</a:t>
            </a:r>
            <a:r>
              <a:rPr lang="en-US" dirty="0">
                <a:hlinkClick r:id="rId3" action="ppaction://hlinksldjump"/>
              </a:rPr>
              <a:t>, MIN(</a:t>
            </a:r>
            <a:r>
              <a:rPr lang="en-US" dirty="0" err="1">
                <a:hlinkClick r:id="rId3" action="ppaction://hlinksldjump"/>
              </a:rPr>
              <a:t>Gaji</a:t>
            </a:r>
            <a:r>
              <a:rPr lang="en-US" dirty="0">
                <a:hlinkClick r:id="rId3" action="ppaction://hlinksldjump"/>
              </a:rPr>
              <a:t>) AS </a:t>
            </a:r>
            <a:r>
              <a:rPr lang="en-US" dirty="0" err="1">
                <a:hlinkClick r:id="rId3" action="ppaction://hlinksldjump"/>
              </a:rPr>
              <a:t>GajiTerkecil</a:t>
            </a:r>
            <a:r>
              <a:rPr lang="en-US" dirty="0">
                <a:hlinkClick r:id="rId3" action="ppaction://hlinksldjump"/>
              </a:rPr>
              <a:t> FROM </a:t>
            </a:r>
            <a:r>
              <a:rPr lang="en-US" dirty="0" err="1">
                <a:hlinkClick r:id="rId3" action="ppaction://hlinksldjump"/>
              </a:rPr>
              <a:t>pegawai</a:t>
            </a:r>
            <a:r>
              <a:rPr lang="en-US" dirty="0">
                <a:hlinkClick r:id="rId3" action="ppaction://hlinksldjump"/>
              </a:rPr>
              <a:t> GROUP BY </a:t>
            </a:r>
            <a:r>
              <a:rPr lang="en-US" dirty="0" err="1">
                <a:hlinkClick r:id="rId3" action="ppaction://hlinksldjump"/>
              </a:rPr>
              <a:t>NamaCabang</a:t>
            </a:r>
            <a:r>
              <a:rPr lang="en-US" dirty="0">
                <a:hlinkClick r:id="rId3" action="ppaction://hlinksldjump"/>
              </a:rPr>
              <a:t> HAVING COUNT(NIP) &gt;= 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31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rata-rata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jabatan</a:t>
            </a:r>
            <a:r>
              <a:rPr lang="en-ID" dirty="0"/>
              <a:t> '</a:t>
            </a:r>
            <a:r>
              <a:rPr lang="en-ID" dirty="0" err="1"/>
              <a:t>Manajer</a:t>
            </a:r>
            <a:r>
              <a:rPr lang="en-ID" dirty="0"/>
              <a:t>’?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A. SELECT SUM(</a:t>
            </a:r>
            <a:r>
              <a:rPr lang="en-ID" dirty="0" err="1">
                <a:hlinkClick r:id="rId2" action="ppaction://hlinksldjump"/>
              </a:rPr>
              <a:t>Gaji</a:t>
            </a:r>
            <a:r>
              <a:rPr lang="en-ID" dirty="0">
                <a:hlinkClick r:id="rId2" action="ppaction://hlinksldjump"/>
              </a:rPr>
              <a:t>) AS </a:t>
            </a:r>
            <a:r>
              <a:rPr lang="en-ID" dirty="0" err="1">
                <a:hlinkClick r:id="rId2" action="ppaction://hlinksldjump"/>
              </a:rPr>
              <a:t>GajiRataMgr</a:t>
            </a:r>
            <a:r>
              <a:rPr lang="en-ID" dirty="0">
                <a:hlinkClick r:id="rId2" action="ppaction://hlinksldjump"/>
              </a:rPr>
              <a:t> FROM </a:t>
            </a:r>
            <a:r>
              <a:rPr lang="en-ID" dirty="0" err="1">
                <a:hlinkClick r:id="rId2" action="ppaction://hlinksldjump"/>
              </a:rPr>
              <a:t>pegawai</a:t>
            </a:r>
            <a:r>
              <a:rPr lang="en-ID" dirty="0">
                <a:hlinkClick r:id="rId2" action="ppaction://hlinksldjump"/>
              </a:rPr>
              <a:t> WHERE </a:t>
            </a:r>
            <a:r>
              <a:rPr lang="en-ID" dirty="0" err="1">
                <a:hlinkClick r:id="rId2" action="ppaction://hlinksldjump"/>
              </a:rPr>
              <a:t>Jabatan</a:t>
            </a:r>
            <a:r>
              <a:rPr lang="en-ID" dirty="0">
                <a:hlinkClick r:id="rId2" action="ppaction://hlinksldjump"/>
              </a:rPr>
              <a:t> = '</a:t>
            </a:r>
            <a:r>
              <a:rPr lang="en-ID" dirty="0" err="1">
                <a:hlinkClick r:id="rId2" action="ppaction://hlinksldjump"/>
              </a:rPr>
              <a:t>Manajer</a:t>
            </a:r>
            <a:r>
              <a:rPr lang="en-ID" dirty="0">
                <a:hlinkClick r:id="rId2" action="ppaction://hlinksldjump"/>
              </a:rPr>
              <a:t>';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B. SELECT MAX(</a:t>
            </a:r>
            <a:r>
              <a:rPr lang="en-ID" dirty="0" err="1">
                <a:hlinkClick r:id="rId2" action="ppaction://hlinksldjump"/>
              </a:rPr>
              <a:t>Gaji</a:t>
            </a:r>
            <a:r>
              <a:rPr lang="en-ID" dirty="0">
                <a:hlinkClick r:id="rId2" action="ppaction://hlinksldjump"/>
              </a:rPr>
              <a:t>) AS </a:t>
            </a:r>
            <a:r>
              <a:rPr lang="en-ID" dirty="0" err="1">
                <a:hlinkClick r:id="rId2" action="ppaction://hlinksldjump"/>
              </a:rPr>
              <a:t>GajiRataMgr</a:t>
            </a:r>
            <a:r>
              <a:rPr lang="en-ID" dirty="0">
                <a:hlinkClick r:id="rId2" action="ppaction://hlinksldjump"/>
              </a:rPr>
              <a:t> FROM </a:t>
            </a:r>
            <a:r>
              <a:rPr lang="en-ID" dirty="0" err="1">
                <a:hlinkClick r:id="rId2" action="ppaction://hlinksldjump"/>
              </a:rPr>
              <a:t>pegawai</a:t>
            </a:r>
            <a:r>
              <a:rPr lang="en-ID" dirty="0">
                <a:hlinkClick r:id="rId2" action="ppaction://hlinksldjump"/>
              </a:rPr>
              <a:t> WHERE </a:t>
            </a:r>
            <a:r>
              <a:rPr lang="en-ID" dirty="0" err="1">
                <a:hlinkClick r:id="rId2" action="ppaction://hlinksldjump"/>
              </a:rPr>
              <a:t>Jabatan</a:t>
            </a:r>
            <a:r>
              <a:rPr lang="en-ID" dirty="0">
                <a:hlinkClick r:id="rId2" action="ppaction://hlinksldjump"/>
              </a:rPr>
              <a:t> = '</a:t>
            </a:r>
            <a:r>
              <a:rPr lang="en-ID" dirty="0" err="1">
                <a:hlinkClick r:id="rId2" action="ppaction://hlinksldjump"/>
              </a:rPr>
              <a:t>Manajer</a:t>
            </a:r>
            <a:r>
              <a:rPr lang="en-ID" dirty="0">
                <a:hlinkClick r:id="rId2" action="ppaction://hlinksldjump"/>
              </a:rPr>
              <a:t>';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C. SELECT AVG(</a:t>
            </a:r>
            <a:r>
              <a:rPr lang="en-ID" dirty="0" err="1">
                <a:hlinkClick r:id="rId2" action="ppaction://hlinksldjump"/>
              </a:rPr>
              <a:t>Gaji</a:t>
            </a:r>
            <a:r>
              <a:rPr lang="en-ID" dirty="0">
                <a:hlinkClick r:id="rId2" action="ppaction://hlinksldjump"/>
              </a:rPr>
              <a:t>) AS </a:t>
            </a:r>
            <a:r>
              <a:rPr lang="en-ID" dirty="0" err="1">
                <a:hlinkClick r:id="rId2" action="ppaction://hlinksldjump"/>
              </a:rPr>
              <a:t>RataGajiManajer</a:t>
            </a:r>
            <a:r>
              <a:rPr lang="en-ID" dirty="0">
                <a:hlinkClick r:id="rId2" action="ppaction://hlinksldjump"/>
              </a:rPr>
              <a:t> FROM </a:t>
            </a:r>
            <a:r>
              <a:rPr lang="en-ID" dirty="0" err="1">
                <a:hlinkClick r:id="rId2" action="ppaction://hlinksldjump"/>
              </a:rPr>
              <a:t>pegawai</a:t>
            </a:r>
            <a:r>
              <a:rPr lang="en-ID" dirty="0">
                <a:hlinkClick r:id="rId2" action="ppaction://hlinksldjump"/>
              </a:rPr>
              <a:t> WHERE </a:t>
            </a:r>
            <a:r>
              <a:rPr lang="en-ID" dirty="0" err="1">
                <a:hlinkClick r:id="rId2" action="ppaction://hlinksldjump"/>
              </a:rPr>
              <a:t>Jabatan</a:t>
            </a:r>
            <a:r>
              <a:rPr lang="en-ID" dirty="0">
                <a:hlinkClick r:id="rId2" action="ppaction://hlinksldjump"/>
              </a:rPr>
              <a:t> = '</a:t>
            </a:r>
            <a:r>
              <a:rPr lang="en-ID" dirty="0" err="1">
                <a:hlinkClick r:id="rId2" action="ppaction://hlinksldjump"/>
              </a:rPr>
              <a:t>Manajer</a:t>
            </a:r>
            <a:r>
              <a:rPr lang="en-ID" dirty="0">
                <a:hlinkClick r:id="rId2" action="ppaction://hlinksldjump"/>
              </a:rPr>
              <a:t>';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D. SELECT AVG(</a:t>
            </a:r>
            <a:r>
              <a:rPr lang="en-ID" dirty="0" err="1">
                <a:hlinkClick r:id="rId3" action="ppaction://hlinksldjump"/>
              </a:rPr>
              <a:t>Gaji</a:t>
            </a:r>
            <a:r>
              <a:rPr lang="en-ID" dirty="0">
                <a:hlinkClick r:id="rId3" action="ppaction://hlinksldjump"/>
              </a:rPr>
              <a:t>) AS </a:t>
            </a:r>
            <a:r>
              <a:rPr lang="en-ID" dirty="0" err="1">
                <a:hlinkClick r:id="rId3" action="ppaction://hlinksldjump"/>
              </a:rPr>
              <a:t>GajiRataMgr</a:t>
            </a:r>
            <a:r>
              <a:rPr lang="en-ID" dirty="0">
                <a:hlinkClick r:id="rId3" action="ppaction://hlinksldjump"/>
              </a:rPr>
              <a:t> FROM </a:t>
            </a:r>
            <a:r>
              <a:rPr lang="en-ID" dirty="0" err="1">
                <a:hlinkClick r:id="rId3" action="ppaction://hlinksldjump"/>
              </a:rPr>
              <a:t>pegawai</a:t>
            </a:r>
            <a:r>
              <a:rPr lang="en-ID" dirty="0">
                <a:hlinkClick r:id="rId3" action="ppaction://hlinksldjump"/>
              </a:rPr>
              <a:t> WHERE </a:t>
            </a:r>
            <a:r>
              <a:rPr lang="en-ID" dirty="0" err="1">
                <a:hlinkClick r:id="rId3" action="ppaction://hlinksldjump"/>
              </a:rPr>
              <a:t>Jabatan</a:t>
            </a:r>
            <a:r>
              <a:rPr lang="en-ID" dirty="0">
                <a:hlinkClick r:id="rId3" action="ppaction://hlinksldjump"/>
              </a:rPr>
              <a:t> = '</a:t>
            </a:r>
            <a:r>
              <a:rPr lang="en-ID" dirty="0" err="1">
                <a:hlinkClick r:id="rId3" action="ppaction://hlinksldjump"/>
              </a:rPr>
              <a:t>Manajer</a:t>
            </a:r>
            <a:r>
              <a:rPr lang="en-ID" dirty="0">
                <a:hlinkClick r:id="rId3" action="ppaction://hlinksldjump"/>
              </a:rPr>
              <a:t>';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E. SELECT AVG(</a:t>
            </a:r>
            <a:r>
              <a:rPr lang="en-ID" dirty="0" err="1">
                <a:hlinkClick r:id="rId2" action="ppaction://hlinksldjump"/>
              </a:rPr>
              <a:t>Gaji</a:t>
            </a:r>
            <a:r>
              <a:rPr lang="en-ID" dirty="0">
                <a:hlinkClick r:id="rId2" action="ppaction://hlinksldjump"/>
              </a:rPr>
              <a:t>) AS </a:t>
            </a:r>
            <a:r>
              <a:rPr lang="en-ID" dirty="0" err="1">
                <a:hlinkClick r:id="rId2" action="ppaction://hlinksldjump"/>
              </a:rPr>
              <a:t>GajiRataMgr</a:t>
            </a:r>
            <a:r>
              <a:rPr lang="en-ID" dirty="0">
                <a:hlinkClick r:id="rId2" action="ppaction://hlinksldjump"/>
              </a:rPr>
              <a:t> FROM </a:t>
            </a:r>
            <a:r>
              <a:rPr lang="en-ID" dirty="0" err="1">
                <a:hlinkClick r:id="rId2" action="ppaction://hlinksldjump"/>
              </a:rPr>
              <a:t>pegawai</a:t>
            </a:r>
            <a:r>
              <a:rPr lang="en-ID" dirty="0">
                <a:hlinkClick r:id="rId2" action="ppaction://hlinksldjump"/>
              </a:rPr>
              <a:t>;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82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Having?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A.</a:t>
            </a:r>
            <a:r>
              <a:rPr lang="en-ID" dirty="0" err="1">
                <a:hlinkClick r:id="rId2" action="ppaction://hlinksldjump"/>
              </a:rPr>
              <a:t>memfilter</a:t>
            </a:r>
            <a:r>
              <a:rPr lang="en-ID" dirty="0">
                <a:hlinkClick r:id="rId2" action="ppaction://hlinksldjump"/>
              </a:rPr>
              <a:t> </a:t>
            </a:r>
            <a:r>
              <a:rPr lang="en-ID" dirty="0" err="1">
                <a:hlinkClick r:id="rId2" action="ppaction://hlinksldjump"/>
              </a:rPr>
              <a:t>grup</a:t>
            </a:r>
            <a:r>
              <a:rPr lang="en-ID" dirty="0">
                <a:hlinkClick r:id="rId2" action="ppaction://hlinksldjump"/>
              </a:rPr>
              <a:t> data </a:t>
            </a:r>
            <a:r>
              <a:rPr lang="en-ID" dirty="0" err="1">
                <a:hlinkClick r:id="rId2" action="ppaction://hlinksldjump"/>
              </a:rPr>
              <a:t>setelah</a:t>
            </a:r>
            <a:r>
              <a:rPr lang="en-ID" dirty="0">
                <a:hlinkClick r:id="rId2" action="ppaction://hlinksldjump"/>
              </a:rPr>
              <a:t> </a:t>
            </a:r>
            <a:r>
              <a:rPr lang="en-ID" dirty="0" err="1">
                <a:hlinkClick r:id="rId2" action="ppaction://hlinksldjump"/>
              </a:rPr>
              <a:t>pengelompokan</a:t>
            </a:r>
            <a:r>
              <a:rPr lang="en-ID" dirty="0">
                <a:hlinkClick r:id="rId2" action="ppaction://hlinksldjump"/>
              </a:rPr>
              <a:t> </a:t>
            </a:r>
            <a:r>
              <a:rPr lang="en-ID" dirty="0" err="1">
                <a:hlinkClick r:id="rId2" action="ppaction://hlinksldjump"/>
              </a:rPr>
              <a:t>dilakukan</a:t>
            </a:r>
            <a:r>
              <a:rPr lang="en-ID" dirty="0">
                <a:hlinkClick r:id="rId2" action="ppaction://hlinksldjump"/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hlinkClick r:id="rId3" action="ppaction://hlinksldjump"/>
              </a:rPr>
              <a:t>B.Menyeleksi</a:t>
            </a:r>
            <a:r>
              <a:rPr lang="en-ID" dirty="0">
                <a:hlinkClick r:id="rId3" action="ppaction://hlinksldjump"/>
              </a:rPr>
              <a:t> data </a:t>
            </a:r>
            <a:r>
              <a:rPr lang="en-ID" dirty="0" err="1">
                <a:hlinkClick r:id="rId3" action="ppaction://hlinksldjump"/>
              </a:rPr>
              <a:t>setelah</a:t>
            </a:r>
            <a:r>
              <a:rPr lang="en-ID" dirty="0">
                <a:hlinkClick r:id="rId3" action="ppaction://hlinksldjump"/>
              </a:rPr>
              <a:t> </a:t>
            </a:r>
            <a:r>
              <a:rPr lang="en-ID" dirty="0" err="1">
                <a:hlinkClick r:id="rId3" action="ppaction://hlinksldjump"/>
              </a:rPr>
              <a:t>pengelompokan</a:t>
            </a:r>
            <a:r>
              <a:rPr lang="en-ID" dirty="0">
                <a:hlinkClick r:id="rId3" action="ppaction://hlinksldjump"/>
              </a:rPr>
              <a:t> </a:t>
            </a:r>
            <a:r>
              <a:rPr lang="en-ID" dirty="0" err="1">
                <a:hlinkClick r:id="rId3" action="ppaction://hlinksldjump"/>
              </a:rPr>
              <a:t>dilakukan</a:t>
            </a:r>
            <a:endParaRPr lang="en-ID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ID" dirty="0" err="1">
                <a:hlinkClick r:id="rId3" action="ppaction://hlinksldjump"/>
              </a:rPr>
              <a:t>C.Menghitung</a:t>
            </a:r>
            <a:r>
              <a:rPr lang="en-ID" dirty="0">
                <a:hlinkClick r:id="rId3" action="ppaction://hlinksldjump"/>
              </a:rPr>
              <a:t> rata-rata</a:t>
            </a:r>
          </a:p>
          <a:p>
            <a:pPr marL="0" indent="0">
              <a:buNone/>
            </a:pPr>
            <a:r>
              <a:rPr lang="en-ID" dirty="0" err="1">
                <a:hlinkClick r:id="rId3" action="ppaction://hlinksldjump"/>
              </a:rPr>
              <a:t>D.Memfilter</a:t>
            </a:r>
            <a:r>
              <a:rPr lang="en-ID" dirty="0">
                <a:hlinkClick r:id="rId3" action="ppaction://hlinksldjump"/>
              </a:rPr>
              <a:t> </a:t>
            </a:r>
            <a:r>
              <a:rPr lang="en-ID" dirty="0" err="1">
                <a:hlinkClick r:id="rId3" action="ppaction://hlinksldjump"/>
              </a:rPr>
              <a:t>kelompok</a:t>
            </a:r>
            <a:r>
              <a:rPr lang="en-ID" dirty="0">
                <a:hlinkClick r:id="rId3" action="ppaction://hlinksldjump"/>
              </a:rPr>
              <a:t> </a:t>
            </a:r>
            <a:r>
              <a:rPr lang="en-ID" dirty="0" err="1">
                <a:hlinkClick r:id="rId3" action="ppaction://hlinksldjump"/>
              </a:rPr>
              <a:t>kelompok</a:t>
            </a:r>
            <a:r>
              <a:rPr lang="en-ID" dirty="0">
                <a:hlinkClick r:id="rId3" action="ppaction://hlinksldjump"/>
              </a:rPr>
              <a:t> data</a:t>
            </a:r>
          </a:p>
          <a:p>
            <a:pPr marL="0" indent="0">
              <a:buNone/>
            </a:pPr>
            <a:r>
              <a:rPr lang="en-ID" dirty="0" err="1">
                <a:hlinkClick r:id="rId3" action="ppaction://hlinksldjump"/>
              </a:rPr>
              <a:t>E.Memfilter</a:t>
            </a:r>
            <a:r>
              <a:rPr lang="en-ID" dirty="0">
                <a:hlinkClick r:id="rId3" action="ppaction://hlinksldjump"/>
              </a:rPr>
              <a:t> rata-rata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793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A.COUNT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B.HAVING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C.GROUP BY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D.AS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E.US?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185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2" action="ppaction://hlinksldjump"/>
            <a:extLst>
              <a:ext uri="{FF2B5EF4-FFF2-40B4-BE49-F238E27FC236}">
                <a16:creationId xmlns:a16="http://schemas.microsoft.com/office/drawing/2014/main" id="{5CBFBC06-8A7F-5A90-0FF0-782FD55BED7E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FC7E-72BD-44CB-ED95-A2619069DB28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29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F5161E5A-FA05-855A-69B4-9B2539FB03D3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B5DF-2EF2-16DD-CB07-0A4910CBD37C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</a:t>
            </a:r>
            <a:r>
              <a:rPr lang="en-ID" dirty="0">
                <a:hlinkClick r:id="rId4" action="ppaction://hlinksldjump"/>
              </a:rPr>
              <a:t>E.GROUP BY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41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19F9C-E373-1E66-8616-EF27F302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EB3AD-03F3-D8F4-D0C7-D9A7D9E8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416"/>
            <a:ext cx="12192000" cy="5492874"/>
          </a:xfrm>
          <a:prstGeom prst="rect">
            <a:avLst/>
          </a:prstGeo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4C1B8080-50F4-737D-64E2-0587F07102ED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65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F5161E5A-FA05-855A-69B4-9B2539FB03D3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8877-4EF8-F512-67C1-BAE2F10537F7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83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11291A82-30D1-0FDA-9E23-BB7783CF012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83351-CA91-5963-AF03-6DFD005F1EC2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SELECT SUM(</a:t>
            </a:r>
            <a:r>
              <a:rPr lang="en-US" dirty="0" err="1"/>
              <a:t>Gaji</a:t>
            </a:r>
            <a:r>
              <a:rPr lang="en-US" dirty="0"/>
              <a:t>) AS </a:t>
            </a:r>
            <a:r>
              <a:rPr lang="en-US" dirty="0" err="1"/>
              <a:t>Total_Gaji</a:t>
            </a:r>
            <a:r>
              <a:rPr lang="en-US" dirty="0"/>
              <a:t> FROM </a:t>
            </a:r>
            <a:r>
              <a:rPr lang="en-US" dirty="0" err="1"/>
              <a:t>pegawai</a:t>
            </a:r>
            <a:r>
              <a:rPr lang="en-US" dirty="0"/>
              <a:t>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62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21E3-D467-01DA-393E-DB43E79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269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PENJELASAN :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1BA84E-2C38-79E4-48AD-1BEFEE17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6" y="777530"/>
            <a:ext cx="10355816" cy="5500602"/>
          </a:xfrm>
        </p:spPr>
      </p:pic>
      <p:sp>
        <p:nvSpPr>
          <p:cNvPr id="8" name="Arrow: Right 7">
            <a:hlinkClick r:id="rId3" action="ppaction://hlinksldjump"/>
            <a:extLst>
              <a:ext uri="{FF2B5EF4-FFF2-40B4-BE49-F238E27FC236}">
                <a16:creationId xmlns:a16="http://schemas.microsoft.com/office/drawing/2014/main" id="{D0428517-7001-1487-F7E6-D917B3CB58E2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53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827</Words>
  <Application>Microsoft Office PowerPoint</Application>
  <PresentationFormat>Widescreen</PresentationFormat>
  <Paragraphs>128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PowerPoint Presentation</vt:lpstr>
      <vt:lpstr>PENJELASAN :</vt:lpstr>
      <vt:lpstr>PowerPoint Presentation</vt:lpstr>
      <vt:lpstr>Soal Pertama (t)</vt:lpstr>
      <vt:lpstr>Soal Pertama (A)</vt:lpstr>
      <vt:lpstr>Soal Pertama (C)</vt:lpstr>
      <vt:lpstr>Soal Pertama (F)</vt:lpstr>
      <vt:lpstr>Soal Pertama (P)</vt:lpstr>
      <vt:lpstr>Soal Pertama (F)</vt:lpstr>
      <vt:lpstr>Soal Pertama (A)</vt:lpstr>
      <vt:lpstr>Soal Pertama (C)</vt:lpstr>
      <vt:lpstr>Soal Pertama (T)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head sql</dc:creator>
  <cp:lastModifiedBy>head sql</cp:lastModifiedBy>
  <cp:revision>3</cp:revision>
  <dcterms:created xsi:type="dcterms:W3CDTF">2024-08-28T06:14:07Z</dcterms:created>
  <dcterms:modified xsi:type="dcterms:W3CDTF">2024-09-01T06:19:48Z</dcterms:modified>
</cp:coreProperties>
</file>