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756"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user\Downloads\clem+46.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ownloads\clem+46.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[clem+46.xlsx]Sheet4!PivotTable3</c:name>
    <c:fmtId val="13"/>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manualLayout>
          <c:layoutTarget val="inner"/>
          <c:xMode val="edge"/>
          <c:yMode val="edge"/>
          <c:x val="0.11570866141732286"/>
          <c:y val="2.9914529914529916E-2"/>
          <c:w val="0.6085757295044002"/>
          <c:h val="0.85385355676694263"/>
        </c:manualLayout>
      </c:layout>
      <c:barChart>
        <c:barDir val="col"/>
        <c:grouping val="clustered"/>
        <c:varyColors val="0"/>
        <c:ser>
          <c:idx val="0"/>
          <c:order val="0"/>
          <c:tx>
            <c:strRef>
              <c:f>Sheet4!$B$4:$B$5</c:f>
              <c:strCache>
                <c:ptCount val="1"/>
                <c:pt idx="0">
                  <c:v>Active</c:v>
                </c:pt>
              </c:strCache>
            </c:strRef>
          </c:tx>
          <c:spPr>
            <a:solidFill>
              <a:schemeClr val="accent1"/>
            </a:solidFill>
            <a:ln>
              <a:noFill/>
            </a:ln>
            <a:effectLst/>
          </c:spPr>
          <c:invertIfNegative val="0"/>
          <c:cat>
            <c:strRef>
              <c:f>Sheet4!$A$6:$A$16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Sheet4!$B$6:$B$16</c:f>
              <c:numCache>
                <c:formatCode>General</c:formatCode>
                <c:ptCount val="10"/>
                <c:pt idx="0">
                  <c:v>125986</c:v>
                </c:pt>
                <c:pt idx="1">
                  <c:v>141942</c:v>
                </c:pt>
                <c:pt idx="2">
                  <c:v>145069</c:v>
                </c:pt>
                <c:pt idx="3">
                  <c:v>103000</c:v>
                </c:pt>
                <c:pt idx="4">
                  <c:v>105738</c:v>
                </c:pt>
                <c:pt idx="5">
                  <c:v>118924</c:v>
                </c:pt>
                <c:pt idx="6">
                  <c:v>145013</c:v>
                </c:pt>
                <c:pt idx="7">
                  <c:v>153858</c:v>
                </c:pt>
                <c:pt idx="8">
                  <c:v>94089</c:v>
                </c:pt>
                <c:pt idx="9">
                  <c:v>137136</c:v>
                </c:pt>
              </c:numCache>
            </c:numRef>
          </c:val>
          <c:extLst>
            <c:ext xmlns:c16="http://schemas.microsoft.com/office/drawing/2014/chart" uri="{C3380CC4-5D6E-409C-BE32-E72D297353CC}">
              <c16:uniqueId val="{00000000-6B5D-4079-933B-E8823AA200E1}"/>
            </c:ext>
          </c:extLst>
        </c:ser>
        <c:ser>
          <c:idx val="1"/>
          <c:order val="1"/>
          <c:tx>
            <c:strRef>
              <c:f>Sheet4!$C$4:$C$5</c:f>
              <c:strCache>
                <c:ptCount val="1"/>
                <c:pt idx="0">
                  <c:v>Future Start</c:v>
                </c:pt>
              </c:strCache>
            </c:strRef>
          </c:tx>
          <c:spPr>
            <a:solidFill>
              <a:schemeClr val="accent2"/>
            </a:solidFill>
            <a:ln>
              <a:noFill/>
            </a:ln>
            <a:effectLst/>
          </c:spPr>
          <c:invertIfNegative val="0"/>
          <c:cat>
            <c:strRef>
              <c:f>Sheet4!$A$6:$A$16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Sheet4!$C$6:$C$16</c:f>
              <c:numCache>
                <c:formatCode>General</c:formatCode>
                <c:ptCount val="10"/>
                <c:pt idx="0">
                  <c:v>11046</c:v>
                </c:pt>
                <c:pt idx="1">
                  <c:v>18779</c:v>
                </c:pt>
                <c:pt idx="2">
                  <c:v>1511</c:v>
                </c:pt>
                <c:pt idx="3">
                  <c:v>1445</c:v>
                </c:pt>
                <c:pt idx="4">
                  <c:v>13251</c:v>
                </c:pt>
                <c:pt idx="5">
                  <c:v>21950</c:v>
                </c:pt>
                <c:pt idx="6">
                  <c:v>15459</c:v>
                </c:pt>
                <c:pt idx="7">
                  <c:v>21749</c:v>
                </c:pt>
                <c:pt idx="8">
                  <c:v>2868</c:v>
                </c:pt>
                <c:pt idx="9">
                  <c:v>13144</c:v>
                </c:pt>
              </c:numCache>
            </c:numRef>
          </c:val>
          <c:extLst>
            <c:ext xmlns:c16="http://schemas.microsoft.com/office/drawing/2014/chart" uri="{C3380CC4-5D6E-409C-BE32-E72D297353CC}">
              <c16:uniqueId val="{00000001-6B5D-4079-933B-E8823AA200E1}"/>
            </c:ext>
          </c:extLst>
        </c:ser>
        <c:ser>
          <c:idx val="2"/>
          <c:order val="2"/>
          <c:tx>
            <c:strRef>
              <c:f>Sheet4!$D$4:$D$5</c:f>
              <c:strCache>
                <c:ptCount val="1"/>
                <c:pt idx="0">
                  <c:v>Leave of Absence</c:v>
                </c:pt>
              </c:strCache>
            </c:strRef>
          </c:tx>
          <c:spPr>
            <a:solidFill>
              <a:schemeClr val="accent3"/>
            </a:solidFill>
            <a:ln>
              <a:noFill/>
            </a:ln>
            <a:effectLst/>
          </c:spPr>
          <c:invertIfNegative val="0"/>
          <c:cat>
            <c:strRef>
              <c:f>Sheet4!$A$6:$A$16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Sheet4!$D$6:$D$16</c:f>
              <c:numCache>
                <c:formatCode>General</c:formatCode>
                <c:ptCount val="10"/>
                <c:pt idx="0">
                  <c:v>12248</c:v>
                </c:pt>
                <c:pt idx="1">
                  <c:v>3390</c:v>
                </c:pt>
                <c:pt idx="2">
                  <c:v>23547</c:v>
                </c:pt>
                <c:pt idx="3">
                  <c:v>8437</c:v>
                </c:pt>
                <c:pt idx="4">
                  <c:v>11755</c:v>
                </c:pt>
                <c:pt idx="5">
                  <c:v>16014</c:v>
                </c:pt>
                <c:pt idx="6">
                  <c:v>15428</c:v>
                </c:pt>
                <c:pt idx="7">
                  <c:v>31384</c:v>
                </c:pt>
                <c:pt idx="8">
                  <c:v>18054</c:v>
                </c:pt>
                <c:pt idx="9">
                  <c:v>6529</c:v>
                </c:pt>
              </c:numCache>
            </c:numRef>
          </c:val>
          <c:extLst>
            <c:ext xmlns:c16="http://schemas.microsoft.com/office/drawing/2014/chart" uri="{C3380CC4-5D6E-409C-BE32-E72D297353CC}">
              <c16:uniqueId val="{00000002-6B5D-4079-933B-E8823AA200E1}"/>
            </c:ext>
          </c:extLst>
        </c:ser>
        <c:ser>
          <c:idx val="3"/>
          <c:order val="3"/>
          <c:tx>
            <c:strRef>
              <c:f>Sheet4!$E$4:$E$5</c:f>
              <c:strCache>
                <c:ptCount val="1"/>
                <c:pt idx="0">
                  <c:v>Terminated for Cause</c:v>
                </c:pt>
              </c:strCache>
            </c:strRef>
          </c:tx>
          <c:spPr>
            <a:solidFill>
              <a:schemeClr val="accent4"/>
            </a:solidFill>
            <a:ln>
              <a:noFill/>
            </a:ln>
            <a:effectLst/>
          </c:spPr>
          <c:invertIfNegative val="0"/>
          <c:cat>
            <c:strRef>
              <c:f>Sheet4!$A$6:$A$16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Sheet4!$E$6:$E$16</c:f>
              <c:numCache>
                <c:formatCode>General</c:formatCode>
                <c:ptCount val="10"/>
                <c:pt idx="0">
                  <c:v>9614</c:v>
                </c:pt>
                <c:pt idx="1">
                  <c:v>11381</c:v>
                </c:pt>
                <c:pt idx="2">
                  <c:v>9088</c:v>
                </c:pt>
                <c:pt idx="3">
                  <c:v>9630</c:v>
                </c:pt>
                <c:pt idx="4">
                  <c:v>12833</c:v>
                </c:pt>
                <c:pt idx="5">
                  <c:v>12010</c:v>
                </c:pt>
                <c:pt idx="6">
                  <c:v>2498</c:v>
                </c:pt>
                <c:pt idx="7">
                  <c:v>4941</c:v>
                </c:pt>
                <c:pt idx="9">
                  <c:v>3973</c:v>
                </c:pt>
              </c:numCache>
            </c:numRef>
          </c:val>
          <c:extLst>
            <c:ext xmlns:c16="http://schemas.microsoft.com/office/drawing/2014/chart" uri="{C3380CC4-5D6E-409C-BE32-E72D297353CC}">
              <c16:uniqueId val="{00000003-6B5D-4079-933B-E8823AA200E1}"/>
            </c:ext>
          </c:extLst>
        </c:ser>
        <c:ser>
          <c:idx val="4"/>
          <c:order val="4"/>
          <c:tx>
            <c:strRef>
              <c:f>Sheet4!$F$4:$F$5</c:f>
              <c:strCache>
                <c:ptCount val="1"/>
                <c:pt idx="0">
                  <c:v>Voluntarily Terminated</c:v>
                </c:pt>
              </c:strCache>
            </c:strRef>
          </c:tx>
          <c:spPr>
            <a:solidFill>
              <a:schemeClr val="accent5"/>
            </a:solidFill>
            <a:ln>
              <a:noFill/>
            </a:ln>
            <a:effectLst/>
          </c:spPr>
          <c:invertIfNegative val="0"/>
          <c:cat>
            <c:strRef>
              <c:f>Sheet4!$A$6:$A$16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Sheet4!$F$6:$F$16</c:f>
              <c:numCache>
                <c:formatCode>General</c:formatCode>
                <c:ptCount val="10"/>
                <c:pt idx="0">
                  <c:v>47330</c:v>
                </c:pt>
                <c:pt idx="1">
                  <c:v>22437</c:v>
                </c:pt>
                <c:pt idx="2">
                  <c:v>57021</c:v>
                </c:pt>
                <c:pt idx="3">
                  <c:v>58673</c:v>
                </c:pt>
                <c:pt idx="4">
                  <c:v>46961</c:v>
                </c:pt>
                <c:pt idx="5">
                  <c:v>25067</c:v>
                </c:pt>
                <c:pt idx="6">
                  <c:v>39394</c:v>
                </c:pt>
                <c:pt idx="7">
                  <c:v>48120</c:v>
                </c:pt>
                <c:pt idx="8">
                  <c:v>79060</c:v>
                </c:pt>
                <c:pt idx="9">
                  <c:v>53453</c:v>
                </c:pt>
              </c:numCache>
            </c:numRef>
          </c:val>
          <c:extLst>
            <c:ext xmlns:c16="http://schemas.microsoft.com/office/drawing/2014/chart" uri="{C3380CC4-5D6E-409C-BE32-E72D297353CC}">
              <c16:uniqueId val="{00000004-6B5D-4079-933B-E8823AA200E1}"/>
            </c:ext>
          </c:extLst>
        </c:ser>
        <c:dLbls>
          <c:showLegendKey val="0"/>
          <c:showVal val="0"/>
          <c:showCatName val="0"/>
          <c:showSerName val="0"/>
          <c:showPercent val="0"/>
          <c:showBubbleSize val="0"/>
        </c:dLbls>
        <c:gapWidth val="219"/>
        <c:overlap val="-27"/>
        <c:axId val="285038815"/>
        <c:axId val="285037151"/>
      </c:barChart>
      <c:catAx>
        <c:axId val="2850388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5037151"/>
        <c:crosses val="autoZero"/>
        <c:auto val="1"/>
        <c:lblAlgn val="ctr"/>
        <c:lblOffset val="100"/>
        <c:noMultiLvlLbl val="0"/>
      </c:catAx>
      <c:valAx>
        <c:axId val="285037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5038815"/>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[clem+46.xlsx]Sheet4!PivotTable3</c:name>
    <c:fmtId val="15"/>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manualLayout>
          <c:layoutTarget val="inner"/>
          <c:xMode val="edge"/>
          <c:yMode val="edge"/>
          <c:x val="0.11724759405074368"/>
          <c:y val="7.407407407407407E-2"/>
          <c:w val="0.55638582677165349"/>
          <c:h val="0.8416746864975212"/>
        </c:manualLayout>
      </c:layout>
      <c:barChart>
        <c:barDir val="col"/>
        <c:grouping val="clustered"/>
        <c:varyColors val="0"/>
        <c:ser>
          <c:idx val="0"/>
          <c:order val="0"/>
          <c:tx>
            <c:strRef>
              <c:f>Sheet4!$B$4:$B$5</c:f>
              <c:strCache>
                <c:ptCount val="1"/>
                <c:pt idx="0">
                  <c:v>Active</c:v>
                </c:pt>
              </c:strCache>
            </c:strRef>
          </c:tx>
          <c:spPr>
            <a:solidFill>
              <a:schemeClr val="accent1"/>
            </a:solidFill>
            <a:ln>
              <a:noFill/>
            </a:ln>
            <a:effectLst/>
          </c:spPr>
          <c:invertIfNegative val="0"/>
          <c:cat>
            <c:strRef>
              <c:f>Sheet4!$A$6:$A$16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Sheet4!$B$6:$B$16</c:f>
              <c:numCache>
                <c:formatCode>General</c:formatCode>
                <c:ptCount val="10"/>
                <c:pt idx="0">
                  <c:v>125986</c:v>
                </c:pt>
                <c:pt idx="1">
                  <c:v>141942</c:v>
                </c:pt>
                <c:pt idx="2">
                  <c:v>145069</c:v>
                </c:pt>
                <c:pt idx="3">
                  <c:v>103000</c:v>
                </c:pt>
                <c:pt idx="4">
                  <c:v>105738</c:v>
                </c:pt>
                <c:pt idx="5">
                  <c:v>118924</c:v>
                </c:pt>
                <c:pt idx="6">
                  <c:v>145013</c:v>
                </c:pt>
                <c:pt idx="7">
                  <c:v>153858</c:v>
                </c:pt>
                <c:pt idx="8">
                  <c:v>94089</c:v>
                </c:pt>
                <c:pt idx="9">
                  <c:v>137136</c:v>
                </c:pt>
              </c:numCache>
            </c:numRef>
          </c:val>
          <c:extLst>
            <c:ext xmlns:c16="http://schemas.microsoft.com/office/drawing/2014/chart" uri="{C3380CC4-5D6E-409C-BE32-E72D297353CC}">
              <c16:uniqueId val="{00000000-A3E0-4BC6-8A29-B7A36264A348}"/>
            </c:ext>
          </c:extLst>
        </c:ser>
        <c:ser>
          <c:idx val="1"/>
          <c:order val="1"/>
          <c:tx>
            <c:strRef>
              <c:f>Sheet4!$C$4:$C$5</c:f>
              <c:strCache>
                <c:ptCount val="1"/>
                <c:pt idx="0">
                  <c:v>Future Start</c:v>
                </c:pt>
              </c:strCache>
            </c:strRef>
          </c:tx>
          <c:spPr>
            <a:solidFill>
              <a:schemeClr val="accent2"/>
            </a:solidFill>
            <a:ln>
              <a:noFill/>
            </a:ln>
            <a:effectLst/>
          </c:spPr>
          <c:invertIfNegative val="0"/>
          <c:cat>
            <c:strRef>
              <c:f>Sheet4!$A$6:$A$16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Sheet4!$C$6:$C$16</c:f>
              <c:numCache>
                <c:formatCode>General</c:formatCode>
                <c:ptCount val="10"/>
                <c:pt idx="0">
                  <c:v>11046</c:v>
                </c:pt>
                <c:pt idx="1">
                  <c:v>18779</c:v>
                </c:pt>
                <c:pt idx="2">
                  <c:v>1511</c:v>
                </c:pt>
                <c:pt idx="3">
                  <c:v>1445</c:v>
                </c:pt>
                <c:pt idx="4">
                  <c:v>13251</c:v>
                </c:pt>
                <c:pt idx="5">
                  <c:v>21950</c:v>
                </c:pt>
                <c:pt idx="6">
                  <c:v>15459</c:v>
                </c:pt>
                <c:pt idx="7">
                  <c:v>21749</c:v>
                </c:pt>
                <c:pt idx="8">
                  <c:v>2868</c:v>
                </c:pt>
                <c:pt idx="9">
                  <c:v>13144</c:v>
                </c:pt>
              </c:numCache>
            </c:numRef>
          </c:val>
          <c:extLst>
            <c:ext xmlns:c16="http://schemas.microsoft.com/office/drawing/2014/chart" uri="{C3380CC4-5D6E-409C-BE32-E72D297353CC}">
              <c16:uniqueId val="{00000001-A3E0-4BC6-8A29-B7A36264A348}"/>
            </c:ext>
          </c:extLst>
        </c:ser>
        <c:ser>
          <c:idx val="2"/>
          <c:order val="2"/>
          <c:tx>
            <c:strRef>
              <c:f>Sheet4!$D$4:$D$5</c:f>
              <c:strCache>
                <c:ptCount val="1"/>
                <c:pt idx="0">
                  <c:v>Leave of Absence</c:v>
                </c:pt>
              </c:strCache>
            </c:strRef>
          </c:tx>
          <c:spPr>
            <a:solidFill>
              <a:schemeClr val="accent3"/>
            </a:solidFill>
            <a:ln>
              <a:noFill/>
            </a:ln>
            <a:effectLst/>
          </c:spPr>
          <c:invertIfNegative val="0"/>
          <c:cat>
            <c:strRef>
              <c:f>Sheet4!$A$6:$A$16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Sheet4!$D$6:$D$16</c:f>
              <c:numCache>
                <c:formatCode>General</c:formatCode>
                <c:ptCount val="10"/>
                <c:pt idx="0">
                  <c:v>12248</c:v>
                </c:pt>
                <c:pt idx="1">
                  <c:v>3390</c:v>
                </c:pt>
                <c:pt idx="2">
                  <c:v>23547</c:v>
                </c:pt>
                <c:pt idx="3">
                  <c:v>8437</c:v>
                </c:pt>
                <c:pt idx="4">
                  <c:v>11755</c:v>
                </c:pt>
                <c:pt idx="5">
                  <c:v>16014</c:v>
                </c:pt>
                <c:pt idx="6">
                  <c:v>15428</c:v>
                </c:pt>
                <c:pt idx="7">
                  <c:v>31384</c:v>
                </c:pt>
                <c:pt idx="8">
                  <c:v>18054</c:v>
                </c:pt>
                <c:pt idx="9">
                  <c:v>6529</c:v>
                </c:pt>
              </c:numCache>
            </c:numRef>
          </c:val>
          <c:extLst>
            <c:ext xmlns:c16="http://schemas.microsoft.com/office/drawing/2014/chart" uri="{C3380CC4-5D6E-409C-BE32-E72D297353CC}">
              <c16:uniqueId val="{00000002-A3E0-4BC6-8A29-B7A36264A348}"/>
            </c:ext>
          </c:extLst>
        </c:ser>
        <c:ser>
          <c:idx val="3"/>
          <c:order val="3"/>
          <c:tx>
            <c:strRef>
              <c:f>Sheet4!$E$4:$E$5</c:f>
              <c:strCache>
                <c:ptCount val="1"/>
                <c:pt idx="0">
                  <c:v>Terminated for Cause</c:v>
                </c:pt>
              </c:strCache>
            </c:strRef>
          </c:tx>
          <c:spPr>
            <a:solidFill>
              <a:schemeClr val="accent4"/>
            </a:solidFill>
            <a:ln>
              <a:noFill/>
            </a:ln>
            <a:effectLst/>
          </c:spPr>
          <c:invertIfNegative val="0"/>
          <c:cat>
            <c:strRef>
              <c:f>Sheet4!$A$6:$A$16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Sheet4!$E$6:$E$16</c:f>
              <c:numCache>
                <c:formatCode>General</c:formatCode>
                <c:ptCount val="10"/>
                <c:pt idx="0">
                  <c:v>9614</c:v>
                </c:pt>
                <c:pt idx="1">
                  <c:v>11381</c:v>
                </c:pt>
                <c:pt idx="2">
                  <c:v>9088</c:v>
                </c:pt>
                <c:pt idx="3">
                  <c:v>9630</c:v>
                </c:pt>
                <c:pt idx="4">
                  <c:v>12833</c:v>
                </c:pt>
                <c:pt idx="5">
                  <c:v>12010</c:v>
                </c:pt>
                <c:pt idx="6">
                  <c:v>2498</c:v>
                </c:pt>
                <c:pt idx="7">
                  <c:v>4941</c:v>
                </c:pt>
                <c:pt idx="9">
                  <c:v>3973</c:v>
                </c:pt>
              </c:numCache>
            </c:numRef>
          </c:val>
          <c:extLst>
            <c:ext xmlns:c16="http://schemas.microsoft.com/office/drawing/2014/chart" uri="{C3380CC4-5D6E-409C-BE32-E72D297353CC}">
              <c16:uniqueId val="{00000003-A3E0-4BC6-8A29-B7A36264A348}"/>
            </c:ext>
          </c:extLst>
        </c:ser>
        <c:ser>
          <c:idx val="4"/>
          <c:order val="4"/>
          <c:tx>
            <c:strRef>
              <c:f>Sheet4!$F$4:$F$5</c:f>
              <c:strCache>
                <c:ptCount val="1"/>
                <c:pt idx="0">
                  <c:v>Voluntarily Terminated</c:v>
                </c:pt>
              </c:strCache>
            </c:strRef>
          </c:tx>
          <c:spPr>
            <a:solidFill>
              <a:schemeClr val="accent5"/>
            </a:solidFill>
            <a:ln>
              <a:noFill/>
            </a:ln>
            <a:effectLst/>
          </c:spPr>
          <c:invertIfNegative val="0"/>
          <c:cat>
            <c:strRef>
              <c:f>Sheet4!$A$6:$A$16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Sheet4!$F$6:$F$16</c:f>
              <c:numCache>
                <c:formatCode>General</c:formatCode>
                <c:ptCount val="10"/>
                <c:pt idx="0">
                  <c:v>47330</c:v>
                </c:pt>
                <c:pt idx="1">
                  <c:v>22437</c:v>
                </c:pt>
                <c:pt idx="2">
                  <c:v>57021</c:v>
                </c:pt>
                <c:pt idx="3">
                  <c:v>58673</c:v>
                </c:pt>
                <c:pt idx="4">
                  <c:v>46961</c:v>
                </c:pt>
                <c:pt idx="5">
                  <c:v>25067</c:v>
                </c:pt>
                <c:pt idx="6">
                  <c:v>39394</c:v>
                </c:pt>
                <c:pt idx="7">
                  <c:v>48120</c:v>
                </c:pt>
                <c:pt idx="8">
                  <c:v>79060</c:v>
                </c:pt>
                <c:pt idx="9">
                  <c:v>53453</c:v>
                </c:pt>
              </c:numCache>
            </c:numRef>
          </c:val>
          <c:extLst>
            <c:ext xmlns:c16="http://schemas.microsoft.com/office/drawing/2014/chart" uri="{C3380CC4-5D6E-409C-BE32-E72D297353CC}">
              <c16:uniqueId val="{00000004-A3E0-4BC6-8A29-B7A36264A348}"/>
            </c:ext>
          </c:extLst>
        </c:ser>
        <c:dLbls>
          <c:showLegendKey val="0"/>
          <c:showVal val="0"/>
          <c:showCatName val="0"/>
          <c:showSerName val="0"/>
          <c:showPercent val="0"/>
          <c:showBubbleSize val="0"/>
        </c:dLbls>
        <c:gapWidth val="219"/>
        <c:overlap val="-27"/>
        <c:axId val="285038815"/>
        <c:axId val="285037151"/>
      </c:barChart>
      <c:catAx>
        <c:axId val="2850388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5037151"/>
        <c:crosses val="autoZero"/>
        <c:auto val="1"/>
        <c:lblAlgn val="ctr"/>
        <c:lblOffset val="100"/>
        <c:noMultiLvlLbl val="0"/>
      </c:catAx>
      <c:valAx>
        <c:axId val="285037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5038815"/>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95400" y="2995790"/>
            <a:ext cx="8610600" cy="1938992"/>
          </a:xfrm>
          <a:prstGeom prst="rect">
            <a:avLst/>
          </a:prstGeom>
          <a:noFill/>
        </p:spPr>
        <p:txBody>
          <a:bodyPr wrap="square" rtlCol="0">
            <a:spAutoFit/>
          </a:bodyPr>
          <a:lstStyle/>
          <a:p>
            <a:r>
              <a:rPr lang="en-US" sz="2400" dirty="0"/>
              <a:t>STUDENT NAME</a:t>
            </a:r>
            <a:r>
              <a:rPr lang="en-US" sz="2400" dirty="0" smtClean="0"/>
              <a:t>: CLEMENT IMMANUEL C </a:t>
            </a:r>
            <a:r>
              <a:rPr lang="en-US" sz="2400" dirty="0" err="1" smtClean="0"/>
              <a:t>C</a:t>
            </a:r>
            <a:endParaRPr lang="en-US" sz="2400" dirty="0"/>
          </a:p>
          <a:p>
            <a:r>
              <a:rPr lang="en-US" sz="2400" dirty="0" smtClean="0"/>
              <a:t>REGISTER </a:t>
            </a:r>
            <a:r>
              <a:rPr lang="en-US" sz="2400" dirty="0"/>
              <a:t>NO</a:t>
            </a:r>
            <a:r>
              <a:rPr lang="en-US" sz="2400" dirty="0" smtClean="0"/>
              <a:t>: </a:t>
            </a:r>
            <a:r>
              <a:rPr lang="en-US" sz="2400" dirty="0"/>
              <a:t>312214509</a:t>
            </a:r>
            <a:r>
              <a:rPr lang="en-US" sz="2400" dirty="0" smtClean="0"/>
              <a:t>/ 249CB55888950B4869B49BD33642336C</a:t>
            </a:r>
            <a:endParaRPr lang="en-US" sz="2400" dirty="0" smtClean="0"/>
          </a:p>
          <a:p>
            <a:r>
              <a:rPr lang="en-US" sz="2400" dirty="0" smtClean="0"/>
              <a:t>DEPARTMENT</a:t>
            </a:r>
            <a:r>
              <a:rPr lang="en-US" sz="2400" dirty="0" smtClean="0"/>
              <a:t>: B.COM COMPUTER APPLICATION</a:t>
            </a:r>
            <a:endParaRPr lang="en-US" sz="2400" dirty="0"/>
          </a:p>
          <a:p>
            <a:r>
              <a:rPr lang="en-US" sz="2400" dirty="0" smtClean="0"/>
              <a:t>COLLEGE: ST.THOMAS COLLEGE OF ARTS &amp;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995678" y="1447800"/>
            <a:ext cx="6319521" cy="3970318"/>
          </a:xfrm>
          <a:prstGeom prst="rect">
            <a:avLst/>
          </a:prstGeom>
        </p:spPr>
        <p:txBody>
          <a:bodyPr wrap="square">
            <a:spAutoFit/>
          </a:bodyPr>
          <a:lstStyle/>
          <a:p>
            <a:r>
              <a:rPr lang="en-IN" dirty="0" smtClean="0"/>
              <a:t>*   </a:t>
            </a:r>
            <a:r>
              <a:rPr lang="en-IN" b="1" dirty="0" smtClean="0"/>
              <a:t>Employee </a:t>
            </a:r>
            <a:r>
              <a:rPr lang="en-IN" b="1" dirty="0"/>
              <a:t>ID</a:t>
            </a:r>
            <a:r>
              <a:rPr lang="en-IN" dirty="0" smtClean="0"/>
              <a:t>:  </a:t>
            </a:r>
            <a:r>
              <a:rPr lang="en-IN" dirty="0"/>
              <a:t>A unique identifier for each employee</a:t>
            </a:r>
            <a:r>
              <a:rPr lang="en-IN" dirty="0" smtClean="0"/>
              <a:t>.</a:t>
            </a:r>
          </a:p>
          <a:p>
            <a:pPr marL="285750" indent="-285750">
              <a:buFontTx/>
              <a:buChar char="-"/>
            </a:pPr>
            <a:endParaRPr lang="en-IN" dirty="0" smtClean="0"/>
          </a:p>
          <a:p>
            <a:r>
              <a:rPr lang="en-IN" dirty="0" smtClean="0"/>
              <a:t>*   </a:t>
            </a:r>
            <a:r>
              <a:rPr lang="en-IN" b="1" dirty="0" smtClean="0"/>
              <a:t>Department</a:t>
            </a:r>
            <a:r>
              <a:rPr lang="en-IN" dirty="0" smtClean="0"/>
              <a:t>:  </a:t>
            </a:r>
            <a:r>
              <a:rPr lang="en-IN" dirty="0"/>
              <a:t>The department the employee belongs to</a:t>
            </a:r>
            <a:r>
              <a:rPr lang="en-IN" dirty="0" smtClean="0"/>
              <a:t>. </a:t>
            </a:r>
          </a:p>
          <a:p>
            <a:pPr marL="285750" indent="-285750">
              <a:buFont typeface="Arial" panose="020B0604020202020204" pitchFamily="34" charset="0"/>
              <a:buChar char="•"/>
            </a:pPr>
            <a:endParaRPr lang="en-IN" dirty="0" smtClean="0"/>
          </a:p>
          <a:p>
            <a:r>
              <a:rPr lang="en-IN" dirty="0" smtClean="0"/>
              <a:t>*   </a:t>
            </a:r>
            <a:r>
              <a:rPr lang="en-IN" b="1" dirty="0" smtClean="0"/>
              <a:t>Hire </a:t>
            </a:r>
            <a:r>
              <a:rPr lang="en-IN" b="1" dirty="0"/>
              <a:t>Date</a:t>
            </a:r>
            <a:r>
              <a:rPr lang="en-IN" dirty="0"/>
              <a:t>: The date the employee was hired</a:t>
            </a:r>
            <a:r>
              <a:rPr lang="en-IN" dirty="0" smtClean="0"/>
              <a:t>.</a:t>
            </a:r>
          </a:p>
          <a:p>
            <a:pPr marL="285750" indent="-285750">
              <a:buFontTx/>
              <a:buChar char="-"/>
            </a:pPr>
            <a:endParaRPr lang="en-IN" dirty="0" smtClean="0"/>
          </a:p>
          <a:p>
            <a:r>
              <a:rPr lang="en-IN" dirty="0" smtClean="0"/>
              <a:t>*   </a:t>
            </a:r>
            <a:r>
              <a:rPr lang="en-IN" b="1" dirty="0" smtClean="0"/>
              <a:t>Termination </a:t>
            </a:r>
            <a:r>
              <a:rPr lang="en-IN" b="1" dirty="0"/>
              <a:t>Date</a:t>
            </a:r>
            <a:r>
              <a:rPr lang="en-IN" dirty="0"/>
              <a:t>: The date the employee left the company, if applicable</a:t>
            </a:r>
            <a:r>
              <a:rPr lang="en-IN" dirty="0" smtClean="0"/>
              <a:t>.</a:t>
            </a:r>
          </a:p>
          <a:p>
            <a:pPr marL="285750" indent="-285750">
              <a:buFontTx/>
              <a:buChar char="-"/>
            </a:pPr>
            <a:endParaRPr lang="en-IN" dirty="0" smtClean="0"/>
          </a:p>
          <a:p>
            <a:r>
              <a:rPr lang="en-IN" dirty="0" smtClean="0"/>
              <a:t>*   </a:t>
            </a:r>
            <a:r>
              <a:rPr lang="en-IN" b="1" dirty="0" smtClean="0"/>
              <a:t>Tenure</a:t>
            </a:r>
            <a:r>
              <a:rPr lang="en-IN" dirty="0"/>
              <a:t>: The length of time the employee worked at the company</a:t>
            </a:r>
            <a:r>
              <a:rPr lang="en-IN" dirty="0" smtClean="0"/>
              <a:t>.</a:t>
            </a:r>
          </a:p>
          <a:p>
            <a:pPr marL="285750" indent="-285750">
              <a:buFontTx/>
              <a:buChar char="-"/>
            </a:pPr>
            <a:endParaRPr lang="en-IN" dirty="0" smtClean="0"/>
          </a:p>
          <a:p>
            <a:r>
              <a:rPr lang="en-IN" dirty="0" smtClean="0"/>
              <a:t>*   </a:t>
            </a:r>
            <a:r>
              <a:rPr lang="en-IN" b="1" dirty="0" smtClean="0"/>
              <a:t>Reason </a:t>
            </a:r>
            <a:r>
              <a:rPr lang="en-IN" b="1" dirty="0"/>
              <a:t>for Leaving</a:t>
            </a:r>
            <a:r>
              <a:rPr lang="en-IN" dirty="0"/>
              <a:t>: The reason provided for leaving (e.g., resignation, termination, retirement).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848600" y="746066"/>
            <a:ext cx="390524" cy="2667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ctrTitle"/>
          </p:nvPr>
        </p:nvSpPr>
        <p:spPr>
          <a:xfrm>
            <a:off x="457200" y="227906"/>
            <a:ext cx="5800851" cy="51816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2" name="Picture 11"/>
          <p:cNvPicPr>
            <a:picLocks noChangeAspect="1"/>
          </p:cNvPicPr>
          <p:nvPr/>
        </p:nvPicPr>
        <p:blipFill rotWithShape="1">
          <a:blip r:embed="rId3"/>
          <a:srcRect t="-436"/>
          <a:stretch/>
        </p:blipFill>
        <p:spPr>
          <a:xfrm>
            <a:off x="278768" y="746066"/>
            <a:ext cx="9398632" cy="443553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a:t>
            </a:r>
            <a:r>
              <a:rPr lang="en-IN" spc="-40" dirty="0"/>
              <a:t>E</a:t>
            </a:r>
            <a:r>
              <a:rPr lang="en-IN" spc="15" dirty="0"/>
              <a:t>S</a:t>
            </a:r>
            <a:r>
              <a:rPr lang="en-IN" spc="-30" dirty="0"/>
              <a:t>U</a:t>
            </a:r>
            <a:r>
              <a:rPr lang="en-IN" spc="-405" dirty="0"/>
              <a:t>L</a:t>
            </a:r>
            <a:r>
              <a:rPr lang="en-IN" dirty="0"/>
              <a:t>TS</a:t>
            </a:r>
          </a:p>
        </p:txBody>
      </p:sp>
      <p:graphicFrame>
        <p:nvGraphicFramePr>
          <p:cNvPr id="5" name="Chart 4"/>
          <p:cNvGraphicFramePr>
            <a:graphicFrameLocks/>
          </p:cNvGraphicFramePr>
          <p:nvPr>
            <p:extLst>
              <p:ext uri="{D42A27DB-BD31-4B8C-83A1-F6EECF244321}">
                <p14:modId xmlns:p14="http://schemas.microsoft.com/office/powerpoint/2010/main" val="1517522562"/>
              </p:ext>
            </p:extLst>
          </p:nvPr>
        </p:nvGraphicFramePr>
        <p:xfrm>
          <a:off x="304800" y="2514600"/>
          <a:ext cx="5181600" cy="29718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Placeholder 5"/>
          <p:cNvSpPr>
            <a:spLocks noGrp="1"/>
          </p:cNvSpPr>
          <p:nvPr>
            <p:ph type="body" idx="1"/>
          </p:nvPr>
        </p:nvSpPr>
        <p:spPr>
          <a:xfrm>
            <a:off x="1371600" y="1524000"/>
            <a:ext cx="1066800" cy="430887"/>
          </a:xfrm>
        </p:spPr>
        <p:txBody>
          <a:bodyPr/>
          <a:lstStyle/>
          <a:p>
            <a:r>
              <a:rPr lang="en-IN" sz="2800" dirty="0" smtClean="0"/>
              <a:t>Female</a:t>
            </a:r>
            <a:endParaRPr lang="en-IN" sz="2800" dirty="0"/>
          </a:p>
        </p:txBody>
      </p:sp>
      <p:graphicFrame>
        <p:nvGraphicFramePr>
          <p:cNvPr id="7" name="Chart 6"/>
          <p:cNvGraphicFramePr>
            <a:graphicFrameLocks/>
          </p:cNvGraphicFramePr>
          <p:nvPr>
            <p:extLst>
              <p:ext uri="{D42A27DB-BD31-4B8C-83A1-F6EECF244321}">
                <p14:modId xmlns:p14="http://schemas.microsoft.com/office/powerpoint/2010/main" val="3508285463"/>
              </p:ext>
            </p:extLst>
          </p:nvPr>
        </p:nvGraphicFramePr>
        <p:xfrm>
          <a:off x="5791200" y="2514600"/>
          <a:ext cx="4876800" cy="2819399"/>
        </p:xfrm>
        <a:graphic>
          <a:graphicData uri="http://schemas.openxmlformats.org/drawingml/2006/chart">
            <c:chart xmlns:c="http://schemas.openxmlformats.org/drawingml/2006/chart" xmlns:r="http://schemas.openxmlformats.org/officeDocument/2006/relationships" r:id="rId3"/>
          </a:graphicData>
        </a:graphic>
      </p:graphicFrame>
      <p:sp>
        <p:nvSpPr>
          <p:cNvPr id="8" name="Subtitle 1"/>
          <p:cNvSpPr txBox="1">
            <a:spLocks/>
          </p:cNvSpPr>
          <p:nvPr/>
        </p:nvSpPr>
        <p:spPr>
          <a:xfrm>
            <a:off x="7010400" y="1523999"/>
            <a:ext cx="1676400" cy="430887"/>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IN" sz="2800" kern="0" smtClean="0">
                <a:solidFill>
                  <a:sysClr val="windowText" lastClr="000000"/>
                </a:solidFill>
              </a:rPr>
              <a:t>Male</a:t>
            </a:r>
            <a:endParaRPr lang="en-IN" sz="2800" kern="0" dirty="0">
              <a:solidFill>
                <a:sysClr val="windowText" lastClr="000000"/>
              </a:solidFill>
            </a:endParaRPr>
          </a:p>
        </p:txBody>
      </p:sp>
    </p:spTree>
    <p:extLst>
      <p:ext uri="{BB962C8B-B14F-4D97-AF65-F5344CB8AC3E}">
        <p14:creationId xmlns:p14="http://schemas.microsoft.com/office/powerpoint/2010/main" val="211437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685800" y="1828800"/>
            <a:ext cx="8534400" cy="3785652"/>
          </a:xfrm>
          <a:prstGeom prst="rect">
            <a:avLst/>
          </a:prstGeom>
        </p:spPr>
        <p:txBody>
          <a:bodyPr wrap="square">
            <a:spAutoFit/>
          </a:bodyPr>
          <a:lstStyle/>
          <a:p>
            <a:r>
              <a:rPr lang="en-IN" sz="2000" dirty="0" smtClean="0"/>
              <a:t>* In </a:t>
            </a:r>
            <a:r>
              <a:rPr lang="en-IN" sz="2000" dirty="0"/>
              <a:t>conclusion, pivot tables are a powerful tool for </a:t>
            </a:r>
            <a:r>
              <a:rPr lang="en-IN" sz="2000" dirty="0" err="1"/>
              <a:t>analyzing</a:t>
            </a:r>
            <a:r>
              <a:rPr lang="en-IN" sz="2000" dirty="0"/>
              <a:t> employee turnover, providing a clear and concise way to summarize and interpret complex data</a:t>
            </a:r>
            <a:r>
              <a:rPr lang="en-IN" sz="2000" dirty="0" smtClean="0"/>
              <a:t>.</a:t>
            </a:r>
          </a:p>
          <a:p>
            <a:r>
              <a:rPr lang="en-IN" sz="2000" dirty="0" smtClean="0"/>
              <a:t> </a:t>
            </a:r>
          </a:p>
          <a:p>
            <a:r>
              <a:rPr lang="en-IN" sz="2000" dirty="0" smtClean="0"/>
              <a:t>* They </a:t>
            </a:r>
            <a:r>
              <a:rPr lang="en-IN" sz="2000" dirty="0"/>
              <a:t>allow for efficient organization and visualization of turnover metrics, such as rates by department, reasons for leaving, and tenure trends</a:t>
            </a:r>
            <a:r>
              <a:rPr lang="en-IN" sz="2000" dirty="0" smtClean="0"/>
              <a:t>.</a:t>
            </a:r>
          </a:p>
          <a:p>
            <a:endParaRPr lang="en-IN" sz="2000" dirty="0" smtClean="0"/>
          </a:p>
          <a:p>
            <a:r>
              <a:rPr lang="en-IN" sz="2000" dirty="0" smtClean="0"/>
              <a:t>* By </a:t>
            </a:r>
            <a:r>
              <a:rPr lang="en-IN" sz="2000" dirty="0"/>
              <a:t>leveraging pivot tables, organizations can identify key patterns and insights that inform strategic decisions on improving employee retention, addressing departmental issues, and enhancing overall workforce stability. </a:t>
            </a:r>
            <a:endParaRPr lang="en-IN" sz="2000" dirty="0" smtClean="0"/>
          </a:p>
          <a:p>
            <a:endParaRPr lang="en-IN" sz="2000" dirty="0" smtClean="0"/>
          </a:p>
          <a:p>
            <a:r>
              <a:rPr lang="en-IN" sz="2000" dirty="0" smtClean="0"/>
              <a:t>* This </a:t>
            </a:r>
            <a:r>
              <a:rPr lang="en-IN" sz="2000" dirty="0"/>
              <a:t>analytical approach ultimately supports data-driven decision-making, helping to create a more resilient and effective organization.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36148" y="831128"/>
            <a:ext cx="10080625" cy="2471189"/>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smtClean="0"/>
              <a:t>TITLE</a:t>
            </a:r>
            <a:r>
              <a:rPr lang="en-IN" sz="4250" spc="25" dirty="0" smtClean="0"/>
              <a:t/>
            </a:r>
            <a:br>
              <a:rPr lang="en-IN" sz="4250" spc="25" dirty="0" smtClean="0"/>
            </a:br>
            <a:r>
              <a:rPr lang="en-IN" sz="4250" spc="25" dirty="0" smtClean="0"/>
              <a:t>             </a:t>
            </a:r>
            <a:br>
              <a:rPr lang="en-IN" sz="4250" spc="25" dirty="0" smtClean="0"/>
            </a:br>
            <a:r>
              <a:rPr lang="en-IN" sz="4250" spc="25" dirty="0" smtClean="0"/>
              <a:t>      </a:t>
            </a:r>
            <a:r>
              <a:rPr lang="en-IN" sz="3200" i="1" spc="25" dirty="0" smtClean="0"/>
              <a:t>Using Pivot Tables For Employee Turnover Analysis</a:t>
            </a:r>
            <a:endParaRPr sz="3200" i="1"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831763" y="1620858"/>
            <a:ext cx="6712037" cy="4154984"/>
          </a:xfrm>
          <a:prstGeom prst="rect">
            <a:avLst/>
          </a:prstGeom>
        </p:spPr>
        <p:txBody>
          <a:bodyPr wrap="square">
            <a:spAutoFit/>
          </a:bodyPr>
          <a:lstStyle/>
          <a:p>
            <a:r>
              <a:rPr lang="en-GB" sz="2400" dirty="0"/>
              <a:t>*</a:t>
            </a:r>
            <a:r>
              <a:rPr lang="en-GB" sz="2400" dirty="0" smtClean="0"/>
              <a:t> The </a:t>
            </a:r>
            <a:r>
              <a:rPr lang="en-GB" sz="2400" dirty="0"/>
              <a:t>Human Resources department is experiencing challenges in understanding and managing </a:t>
            </a:r>
            <a:endParaRPr lang="en-GB" sz="2400" dirty="0" smtClean="0"/>
          </a:p>
          <a:p>
            <a:endParaRPr lang="en-GB" sz="2400" dirty="0" smtClean="0"/>
          </a:p>
          <a:p>
            <a:r>
              <a:rPr lang="en-GB" sz="2400" dirty="0" smtClean="0"/>
              <a:t>* employee </a:t>
            </a:r>
            <a:r>
              <a:rPr lang="en-GB" sz="2400" dirty="0"/>
              <a:t>turnover within the organization. Current methods of data analysis are insufficient in identifying key trends and patterns related to turnover, such as which departments, job roles, or demographic groups are most affected</a:t>
            </a:r>
            <a:r>
              <a:rPr lang="en-GB" sz="2400" dirty="0" smtClean="0"/>
              <a:t>.</a:t>
            </a:r>
          </a:p>
          <a:p>
            <a:endParaRPr lang="en-GB" sz="2400" dirty="0" smtClean="0"/>
          </a:p>
          <a:p>
            <a:r>
              <a:rPr lang="en-GB" sz="2400" dirty="0" smtClean="0"/>
              <a:t>* </a:t>
            </a:r>
            <a:r>
              <a:rPr lang="en-GB" sz="2400" dirty="0"/>
              <a:t>This lack of insight hampers the ability to develop targeted retention strategies.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3400" y="5334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6200" y="1425796"/>
            <a:ext cx="8077200" cy="5262979"/>
          </a:xfrm>
          <a:prstGeom prst="rect">
            <a:avLst/>
          </a:prstGeom>
          <a:noFill/>
        </p:spPr>
        <p:txBody>
          <a:bodyPr wrap="square" rtlCol="0">
            <a:spAutoFit/>
          </a:bodyPr>
          <a:lstStyle/>
          <a:p>
            <a:pPr lvl="2"/>
            <a:r>
              <a:rPr lang="en-GB" sz="2400" dirty="0" smtClean="0">
                <a:solidFill>
                  <a:srgbClr val="0D0D0D"/>
                </a:solidFill>
                <a:latin typeface="Times New Roman" panose="02020603050405020304" pitchFamily="18" charset="0"/>
                <a:cs typeface="Times New Roman" panose="02020603050405020304" pitchFamily="18" charset="0"/>
              </a:rPr>
              <a:t>* Employee </a:t>
            </a:r>
            <a:r>
              <a:rPr lang="en-GB" sz="2400" dirty="0">
                <a:solidFill>
                  <a:srgbClr val="0D0D0D"/>
                </a:solidFill>
                <a:latin typeface="Times New Roman" panose="02020603050405020304" pitchFamily="18" charset="0"/>
                <a:cs typeface="Times New Roman" panose="02020603050405020304" pitchFamily="18" charset="0"/>
              </a:rPr>
              <a:t>turnover is a critical issue for organizations, affecting productivity, morale, and financial performance</a:t>
            </a:r>
            <a:r>
              <a:rPr lang="en-GB" sz="2400" dirty="0" smtClean="0">
                <a:solidFill>
                  <a:srgbClr val="0D0D0D"/>
                </a:solidFill>
                <a:latin typeface="Times New Roman" panose="02020603050405020304" pitchFamily="18" charset="0"/>
                <a:cs typeface="Times New Roman" panose="02020603050405020304" pitchFamily="18" charset="0"/>
              </a:rPr>
              <a:t>.</a:t>
            </a:r>
          </a:p>
          <a:p>
            <a:pPr lvl="2">
              <a:buFont typeface="Arial" panose="020B0604020202020204" pitchFamily="34" charset="0"/>
              <a:buChar char="•"/>
            </a:pPr>
            <a:endParaRPr lang="en-GB" sz="2400" dirty="0" smtClean="0">
              <a:solidFill>
                <a:srgbClr val="0D0D0D"/>
              </a:solidFill>
              <a:latin typeface="Times New Roman" panose="02020603050405020304" pitchFamily="18" charset="0"/>
              <a:cs typeface="Times New Roman" panose="02020603050405020304" pitchFamily="18" charset="0"/>
            </a:endParaRPr>
          </a:p>
          <a:p>
            <a:pPr lvl="2"/>
            <a:r>
              <a:rPr lang="en-GB" sz="2400" dirty="0" smtClean="0">
                <a:solidFill>
                  <a:srgbClr val="0D0D0D"/>
                </a:solidFill>
                <a:latin typeface="Times New Roman" panose="02020603050405020304" pitchFamily="18" charset="0"/>
                <a:cs typeface="Times New Roman" panose="02020603050405020304" pitchFamily="18" charset="0"/>
              </a:rPr>
              <a:t>* Understanding </a:t>
            </a:r>
            <a:r>
              <a:rPr lang="en-GB" sz="2400" dirty="0">
                <a:solidFill>
                  <a:srgbClr val="0D0D0D"/>
                </a:solidFill>
                <a:latin typeface="Times New Roman" panose="02020603050405020304" pitchFamily="18" charset="0"/>
                <a:cs typeface="Times New Roman" panose="02020603050405020304" pitchFamily="18" charset="0"/>
              </a:rPr>
              <a:t>the factors contributing to turnover is essential for developing effective retention strategies</a:t>
            </a:r>
            <a:r>
              <a:rPr lang="en-GB" sz="2400" dirty="0" smtClean="0">
                <a:solidFill>
                  <a:srgbClr val="0D0D0D"/>
                </a:solidFill>
                <a:latin typeface="Times New Roman" panose="02020603050405020304" pitchFamily="18" charset="0"/>
                <a:cs typeface="Times New Roman" panose="02020603050405020304" pitchFamily="18" charset="0"/>
              </a:rPr>
              <a:t>.</a:t>
            </a:r>
          </a:p>
          <a:p>
            <a:pPr lvl="2">
              <a:buFont typeface="Arial" panose="020B0604020202020204" pitchFamily="34" charset="0"/>
              <a:buChar char="•"/>
            </a:pPr>
            <a:endParaRPr lang="en-GB" sz="2400" dirty="0" smtClean="0">
              <a:solidFill>
                <a:srgbClr val="0D0D0D"/>
              </a:solidFill>
              <a:latin typeface="Times New Roman" panose="02020603050405020304" pitchFamily="18" charset="0"/>
              <a:cs typeface="Times New Roman" panose="02020603050405020304" pitchFamily="18" charset="0"/>
            </a:endParaRPr>
          </a:p>
          <a:p>
            <a:pPr lvl="2"/>
            <a:r>
              <a:rPr lang="en-GB" sz="2400" dirty="0" smtClean="0">
                <a:solidFill>
                  <a:srgbClr val="0D0D0D"/>
                </a:solidFill>
                <a:latin typeface="Times New Roman" panose="02020603050405020304" pitchFamily="18" charset="0"/>
                <a:cs typeface="Times New Roman" panose="02020603050405020304" pitchFamily="18" charset="0"/>
              </a:rPr>
              <a:t>* This </a:t>
            </a:r>
            <a:r>
              <a:rPr lang="en-GB" sz="2400" dirty="0">
                <a:solidFill>
                  <a:srgbClr val="0D0D0D"/>
                </a:solidFill>
                <a:latin typeface="Times New Roman" panose="02020603050405020304" pitchFamily="18" charset="0"/>
                <a:cs typeface="Times New Roman" panose="02020603050405020304" pitchFamily="18" charset="0"/>
              </a:rPr>
              <a:t>project aims to leverage pivot tables to </a:t>
            </a:r>
            <a:r>
              <a:rPr lang="en-GB" sz="2400" dirty="0" err="1">
                <a:solidFill>
                  <a:srgbClr val="0D0D0D"/>
                </a:solidFill>
                <a:latin typeface="Times New Roman" panose="02020603050405020304" pitchFamily="18" charset="0"/>
                <a:cs typeface="Times New Roman" panose="02020603050405020304" pitchFamily="18" charset="0"/>
              </a:rPr>
              <a:t>analyze</a:t>
            </a:r>
            <a:r>
              <a:rPr lang="en-GB" sz="2400" dirty="0">
                <a:solidFill>
                  <a:srgbClr val="0D0D0D"/>
                </a:solidFill>
                <a:latin typeface="Times New Roman" panose="02020603050405020304" pitchFamily="18" charset="0"/>
                <a:cs typeface="Times New Roman" panose="02020603050405020304" pitchFamily="18" charset="0"/>
              </a:rPr>
              <a:t> employee turnover data, providing insights into patterns and trends that can inform decision-making within the Human Resources (HR) department</a:t>
            </a:r>
            <a:r>
              <a:rPr lang="en-GB" sz="2400" dirty="0" smtClean="0">
                <a:solidFill>
                  <a:srgbClr val="0D0D0D"/>
                </a:solidFill>
                <a:latin typeface="Times New Roman" panose="02020603050405020304" pitchFamily="18" charset="0"/>
                <a:cs typeface="Times New Roman" panose="02020603050405020304" pitchFamily="18" charset="0"/>
              </a:rPr>
              <a:t>.</a:t>
            </a:r>
          </a:p>
          <a:p>
            <a:pPr marL="1257300" lvl="2" indent="-342900">
              <a:buFont typeface="Arial" panose="020B0604020202020204" pitchFamily="34" charset="0"/>
              <a:buChar char="•"/>
            </a:pPr>
            <a:endParaRPr lang="en-GB" sz="2400" dirty="0" smtClean="0">
              <a:solidFill>
                <a:srgbClr val="0D0D0D"/>
              </a:solidFill>
              <a:latin typeface="Times New Roman" panose="02020603050405020304" pitchFamily="18" charset="0"/>
              <a:cs typeface="Times New Roman" panose="02020603050405020304" pitchFamily="18" charset="0"/>
            </a:endParaRPr>
          </a:p>
          <a:p>
            <a:pPr lvl="2"/>
            <a:r>
              <a:rPr lang="en-GB" sz="2400" dirty="0" smtClean="0">
                <a:solidFill>
                  <a:srgbClr val="0D0D0D"/>
                </a:solidFill>
                <a:latin typeface="Times New Roman" panose="02020603050405020304" pitchFamily="18" charset="0"/>
                <a:cs typeface="Times New Roman" panose="02020603050405020304" pitchFamily="18" charset="0"/>
              </a:rPr>
              <a:t>* This is the data using pivot tables for employee turnover analysis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29400" y="85473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595651"/>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1066800" y="1412261"/>
            <a:ext cx="7162800" cy="5262979"/>
          </a:xfrm>
          <a:prstGeom prst="rect">
            <a:avLst/>
          </a:prstGeom>
        </p:spPr>
        <p:txBody>
          <a:bodyPr wrap="square">
            <a:spAutoFit/>
          </a:bodyPr>
          <a:lstStyle/>
          <a:p>
            <a:pPr marL="342900" indent="-342900">
              <a:buAutoNum type="arabicPeriod"/>
            </a:pPr>
            <a:r>
              <a:rPr lang="en-IN" sz="1600" b="1" dirty="0" smtClean="0"/>
              <a:t>Human </a:t>
            </a:r>
            <a:r>
              <a:rPr lang="en-IN" sz="1600" b="1" dirty="0"/>
              <a:t>Resources (HR) Team</a:t>
            </a:r>
            <a:r>
              <a:rPr lang="en-IN" sz="1600" dirty="0" smtClean="0"/>
              <a:t>: </a:t>
            </a:r>
          </a:p>
          <a:p>
            <a:r>
              <a:rPr lang="en-IN" sz="1600" dirty="0" smtClean="0"/>
              <a:t>                                                               •    HR </a:t>
            </a:r>
            <a:r>
              <a:rPr lang="en-IN" sz="1600" dirty="0"/>
              <a:t>Analysts: Responsible for conducting the analysis and presenting the findings</a:t>
            </a:r>
            <a:r>
              <a:rPr lang="en-IN" sz="1600" dirty="0" smtClean="0"/>
              <a:t>.</a:t>
            </a:r>
          </a:p>
          <a:p>
            <a:r>
              <a:rPr lang="en-IN" sz="1600" dirty="0" smtClean="0"/>
              <a:t>                                                               •</a:t>
            </a:r>
            <a:r>
              <a:rPr lang="en-IN" sz="1600" dirty="0"/>
              <a:t>	HR Managers: Interested in understanding the turnover trends to implement strategic initiatives</a:t>
            </a:r>
            <a:r>
              <a:rPr lang="en-IN" sz="1600" dirty="0" smtClean="0"/>
              <a:t>.</a:t>
            </a:r>
          </a:p>
          <a:p>
            <a:endParaRPr lang="en-IN" sz="1600" dirty="0" smtClean="0"/>
          </a:p>
          <a:p>
            <a:pPr marL="342900" indent="-342900">
              <a:buAutoNum type="arabicPeriod" startAt="2"/>
            </a:pPr>
            <a:r>
              <a:rPr lang="en-IN" sz="1600" b="1" dirty="0" smtClean="0"/>
              <a:t>HR </a:t>
            </a:r>
            <a:r>
              <a:rPr lang="en-IN" sz="1600" b="1" dirty="0"/>
              <a:t>Directors and Executives</a:t>
            </a:r>
            <a:r>
              <a:rPr lang="en-IN" sz="1600" dirty="0" smtClean="0"/>
              <a:t>:  </a:t>
            </a:r>
          </a:p>
          <a:p>
            <a:r>
              <a:rPr lang="en-IN" sz="1600" dirty="0" smtClean="0"/>
              <a:t>                                                               •</a:t>
            </a:r>
            <a:r>
              <a:rPr lang="en-IN" sz="1600" dirty="0"/>
              <a:t> </a:t>
            </a:r>
            <a:r>
              <a:rPr lang="en-IN" sz="1600" dirty="0" smtClean="0"/>
              <a:t>   HR </a:t>
            </a:r>
            <a:r>
              <a:rPr lang="en-IN" sz="1600" dirty="0"/>
              <a:t>Directors: Oversee the overall HR strategy and need the insights to align turnover management with organizational goals.	</a:t>
            </a:r>
            <a:r>
              <a:rPr lang="en-IN" sz="1600" dirty="0" smtClean="0"/>
              <a:t>  </a:t>
            </a:r>
          </a:p>
          <a:p>
            <a:r>
              <a:rPr lang="en-IN" sz="1600" dirty="0" smtClean="0"/>
              <a:t>                                                               • Chief </a:t>
            </a:r>
            <a:r>
              <a:rPr lang="en-IN" sz="1600" dirty="0"/>
              <a:t>HR Officer (CHRO): Utilizes the data to guide company-wide HR policies and strategies</a:t>
            </a:r>
            <a:r>
              <a:rPr lang="en-IN" sz="1600" dirty="0" smtClean="0"/>
              <a:t>.</a:t>
            </a:r>
          </a:p>
          <a:p>
            <a:endParaRPr lang="en-IN" sz="1600" dirty="0" smtClean="0"/>
          </a:p>
          <a:p>
            <a:pPr marL="342900" indent="-342900">
              <a:buAutoNum type="arabicPeriod" startAt="3"/>
            </a:pPr>
            <a:r>
              <a:rPr lang="en-IN" sz="1600" b="1" dirty="0" smtClean="0"/>
              <a:t>Department </a:t>
            </a:r>
            <a:r>
              <a:rPr lang="en-IN" sz="1600" b="1" dirty="0"/>
              <a:t>Heads and Managers</a:t>
            </a:r>
            <a:r>
              <a:rPr lang="en-IN" sz="1600" dirty="0" smtClean="0"/>
              <a:t>:</a:t>
            </a:r>
          </a:p>
          <a:p>
            <a:r>
              <a:rPr lang="en-IN" sz="1600" dirty="0"/>
              <a:t> </a:t>
            </a:r>
            <a:r>
              <a:rPr lang="en-IN" sz="1600" dirty="0" smtClean="0"/>
              <a:t>                                                              • Managers</a:t>
            </a:r>
            <a:r>
              <a:rPr lang="en-IN" sz="1600" dirty="0"/>
              <a:t>: Need to understand turnover trends within their teams to address specific issues and improve retention</a:t>
            </a:r>
            <a:r>
              <a:rPr lang="en-IN" sz="1600" dirty="0" smtClean="0"/>
              <a:t>.</a:t>
            </a:r>
          </a:p>
          <a:p>
            <a:r>
              <a:rPr lang="en-IN" sz="1600" dirty="0"/>
              <a:t>	</a:t>
            </a:r>
            <a:r>
              <a:rPr lang="en-IN" sz="1600" dirty="0" smtClean="0"/>
              <a:t>                                        •  Department </a:t>
            </a:r>
            <a:r>
              <a:rPr lang="en-IN" sz="1600" dirty="0"/>
              <a:t>Heads: Use the analysis to make decisions related to staffing, training, and employee engagement</a:t>
            </a:r>
            <a:r>
              <a:rPr lang="en-IN" sz="1600" dirty="0" smtClean="0"/>
              <a:t>.</a:t>
            </a:r>
          </a:p>
          <a:p>
            <a:endParaRPr lang="en-IN" sz="1600" dirty="0" smtClean="0"/>
          </a:p>
          <a:p>
            <a:pPr marL="342900" indent="-342900">
              <a:buAutoNum type="arabicPeriod" startAt="4"/>
            </a:pPr>
            <a:r>
              <a:rPr lang="en-IN" sz="1600" b="1" dirty="0" smtClean="0"/>
              <a:t>Executives </a:t>
            </a:r>
            <a:r>
              <a:rPr lang="en-IN" sz="1600" b="1" dirty="0"/>
              <a:t>and Senior Management</a:t>
            </a:r>
            <a:r>
              <a:rPr lang="en-IN" sz="1600" dirty="0" smtClean="0"/>
              <a:t>:</a:t>
            </a:r>
          </a:p>
          <a:p>
            <a:r>
              <a:rPr lang="en-IN" sz="1600" dirty="0"/>
              <a:t> </a:t>
            </a:r>
            <a:r>
              <a:rPr lang="en-IN" sz="1600" dirty="0" smtClean="0"/>
              <a:t>                                                              • CEO/CFO</a:t>
            </a:r>
            <a:r>
              <a:rPr lang="en-IN" sz="1600" dirty="0"/>
              <a:t>: Interested in the financial and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4636" y="1600200"/>
            <a:ext cx="2175164" cy="315722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209800" y="1489174"/>
            <a:ext cx="7501890" cy="5078313"/>
          </a:xfrm>
          <a:prstGeom prst="rect">
            <a:avLst/>
          </a:prstGeom>
        </p:spPr>
        <p:txBody>
          <a:bodyPr wrap="square">
            <a:spAutoFit/>
          </a:bodyPr>
          <a:lstStyle/>
          <a:p>
            <a:r>
              <a:rPr lang="en-IN" dirty="0" smtClean="0"/>
              <a:t>* </a:t>
            </a:r>
            <a:r>
              <a:rPr lang="en-IN" b="1" dirty="0"/>
              <a:t>Streamlined Data </a:t>
            </a:r>
            <a:r>
              <a:rPr lang="en-IN" b="1" dirty="0" smtClean="0"/>
              <a:t>Organization</a:t>
            </a:r>
            <a:r>
              <a:rPr lang="en-IN" dirty="0" smtClean="0"/>
              <a:t>:  Pivot </a:t>
            </a:r>
            <a:r>
              <a:rPr lang="en-IN" dirty="0"/>
              <a:t>tables allow you to consolidate and organize large volumes of HR data efficiently.   - Simplifies the process of categorizing turnover data by departments, roles, tenure, and other key metrics</a:t>
            </a:r>
            <a:r>
              <a:rPr lang="en-IN" dirty="0" smtClean="0"/>
              <a:t>.</a:t>
            </a:r>
          </a:p>
          <a:p>
            <a:endParaRPr lang="en-IN" dirty="0" smtClean="0"/>
          </a:p>
          <a:p>
            <a:r>
              <a:rPr lang="en-IN" dirty="0" smtClean="0"/>
              <a:t>*  </a:t>
            </a:r>
            <a:r>
              <a:rPr lang="en-IN" b="1" dirty="0"/>
              <a:t>Dynamic Analysis Capabilities</a:t>
            </a:r>
            <a:r>
              <a:rPr lang="en-IN" dirty="0" smtClean="0"/>
              <a:t>:  </a:t>
            </a:r>
            <a:r>
              <a:rPr lang="en-IN" dirty="0"/>
              <a:t>Enables easy filtering and sorting of data to identify patterns, trends, and anomalies in employee turnover.   - Allows for quick adjustments and comparisons, such as turnover rates by department, time period, or employee demographics</a:t>
            </a:r>
            <a:r>
              <a:rPr lang="en-IN" dirty="0" smtClean="0"/>
              <a:t>.</a:t>
            </a:r>
          </a:p>
          <a:p>
            <a:endParaRPr lang="en-IN" dirty="0" smtClean="0"/>
          </a:p>
          <a:p>
            <a:r>
              <a:rPr lang="en-IN" dirty="0" smtClean="0"/>
              <a:t>*  </a:t>
            </a:r>
            <a:r>
              <a:rPr lang="en-IN" b="1" dirty="0"/>
              <a:t>Real-Time Insights and Reporting</a:t>
            </a:r>
            <a:r>
              <a:rPr lang="en-IN" dirty="0" smtClean="0"/>
              <a:t>:  </a:t>
            </a:r>
            <a:r>
              <a:rPr lang="en-IN" dirty="0"/>
              <a:t>Facilitates the creation of real-time, up-to-date reports that can be easily shared with stakeholders.   - Empowers HR teams to make data-driven decisions quickly by visualizing turnover data in various formats (e.g., charts, graphs</a:t>
            </a:r>
            <a:r>
              <a:rPr lang="en-IN" dirty="0" smtClean="0"/>
              <a:t>).</a:t>
            </a:r>
          </a:p>
          <a:p>
            <a:endParaRPr lang="en-IN" dirty="0" smtClean="0"/>
          </a:p>
          <a:p>
            <a:r>
              <a:rPr lang="en-IN" dirty="0" smtClean="0"/>
              <a:t>* </a:t>
            </a:r>
            <a:r>
              <a:rPr lang="en-IN" b="1" dirty="0" smtClean="0"/>
              <a:t>Cost-Effective </a:t>
            </a:r>
            <a:r>
              <a:rPr lang="en-IN" b="1" dirty="0"/>
              <a:t>Solution</a:t>
            </a:r>
            <a:r>
              <a:rPr lang="en-IN" dirty="0" smtClean="0"/>
              <a:t>:  Uses </a:t>
            </a:r>
            <a:r>
              <a:rPr lang="en-IN" dirty="0"/>
              <a:t>widely available tools (Excel, Google Sheets) that require minimal additional investment.   - Reduces the need for expensive third-party analytics software or consultants.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780732" y="1828800"/>
            <a:ext cx="7169468" cy="2862322"/>
          </a:xfrm>
          <a:prstGeom prst="rect">
            <a:avLst/>
          </a:prstGeom>
        </p:spPr>
        <p:txBody>
          <a:bodyPr wrap="square">
            <a:spAutoFit/>
          </a:bodyPr>
          <a:lstStyle/>
          <a:p>
            <a:r>
              <a:rPr lang="en-IN" sz="2000" dirty="0" smtClean="0"/>
              <a:t>* Employee= KAGGLE</a:t>
            </a:r>
          </a:p>
          <a:p>
            <a:r>
              <a:rPr lang="en-IN" sz="2000" dirty="0" smtClean="0"/>
              <a:t>* </a:t>
            </a:r>
            <a:r>
              <a:rPr lang="en-IN" sz="2000" b="1" dirty="0" smtClean="0"/>
              <a:t>26- feature</a:t>
            </a:r>
          </a:p>
          <a:p>
            <a:r>
              <a:rPr lang="en-IN" sz="2000" dirty="0" smtClean="0"/>
              <a:t>* </a:t>
            </a:r>
            <a:r>
              <a:rPr lang="en-IN" sz="2000" b="1" dirty="0" smtClean="0"/>
              <a:t>9 -features</a:t>
            </a:r>
          </a:p>
          <a:p>
            <a:r>
              <a:rPr lang="en-IN" sz="2000" dirty="0" smtClean="0"/>
              <a:t>* </a:t>
            </a:r>
            <a:r>
              <a:rPr lang="en-IN" sz="2000" dirty="0" err="1" smtClean="0"/>
              <a:t>Emp</a:t>
            </a:r>
            <a:r>
              <a:rPr lang="en-IN" sz="2000" dirty="0" smtClean="0"/>
              <a:t> Id- Number</a:t>
            </a:r>
          </a:p>
          <a:p>
            <a:r>
              <a:rPr lang="en-IN" sz="2000" dirty="0" smtClean="0"/>
              <a:t>* Name Text</a:t>
            </a:r>
          </a:p>
          <a:p>
            <a:r>
              <a:rPr lang="en-IN" sz="2000" dirty="0" smtClean="0"/>
              <a:t>* </a:t>
            </a:r>
            <a:r>
              <a:rPr lang="en-IN" sz="2000" dirty="0" err="1" smtClean="0"/>
              <a:t>Emp</a:t>
            </a:r>
            <a:r>
              <a:rPr lang="en-IN" sz="2000" dirty="0" smtClean="0"/>
              <a:t>- Type</a:t>
            </a:r>
          </a:p>
          <a:p>
            <a:r>
              <a:rPr lang="en-IN" sz="2000" dirty="0" smtClean="0"/>
              <a:t>* Current Employee Rating- Number</a:t>
            </a:r>
          </a:p>
          <a:p>
            <a:r>
              <a:rPr lang="en-IN" sz="2000" dirty="0" smtClean="0"/>
              <a:t>* Gender- Male Female</a:t>
            </a:r>
          </a:p>
          <a:p>
            <a:r>
              <a:rPr lang="en-IN" sz="2000" dirty="0" smtClean="0"/>
              <a:t>* Employee Rating -Number</a:t>
            </a:r>
            <a:endParaRPr lang="en-IN"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10600" y="12713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685800" y="1941996"/>
            <a:ext cx="10972800" cy="400110"/>
          </a:xfrm>
          <a:prstGeom prst="rect">
            <a:avLst/>
          </a:prstGeom>
          <a:noFill/>
        </p:spPr>
        <p:txBody>
          <a:bodyPr wrap="square" rtlCol="0">
            <a:spAutoFit/>
          </a:bodyPr>
          <a:lstStyle/>
          <a:p>
            <a:r>
              <a:rPr lang="en-IN" sz="2000" dirty="0" smtClean="0">
                <a:latin typeface="Times New Roman" panose="02020603050405020304" pitchFamily="18" charset="0"/>
                <a:cs typeface="Times New Roman" panose="02020603050405020304" pitchFamily="18" charset="0"/>
              </a:rPr>
              <a:t>=IFS(Z8&gt;=5,”VERY HIGH”,Z8&gt;=4,”HIGH”,Z8&gt;=3,”MED”,TRUE,”LOW”)</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321</TotalTime>
  <Words>675</Words>
  <Application>Microsoft Office PowerPoint</Application>
  <PresentationFormat>Widescreen</PresentationFormat>
  <Paragraphs>103</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                     Using Pivot Tables For Employee Turnover Analysis</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31</cp:revision>
  <dcterms:created xsi:type="dcterms:W3CDTF">2024-03-29T15:07:22Z</dcterms:created>
  <dcterms:modified xsi:type="dcterms:W3CDTF">2024-08-30T08:48:57Z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