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72" r:id="rId3"/>
    <p:sldId id="261" r:id="rId4"/>
    <p:sldId id="273" r:id="rId5"/>
    <p:sldId id="27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78659"/>
  </p:normalViewPr>
  <p:slideViewPr>
    <p:cSldViewPr snapToGrid="0" snapToObjects="1">
      <p:cViewPr varScale="1">
        <p:scale>
          <a:sx n="88" d="100"/>
          <a:sy n="88" d="100"/>
        </p:scale>
        <p:origin x="13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5941D-C463-AF46-89D0-38FCAF2C6727}" type="datetimeFigureOut">
              <a:rPr lang="en-US" smtClean="0"/>
              <a:t>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63ED9-EE86-E145-82F4-E1ED37764FF4}" type="slidenum">
              <a:rPr lang="en-US" smtClean="0"/>
              <a:t>‹#›</a:t>
            </a:fld>
            <a:endParaRPr lang="en-US"/>
          </a:p>
        </p:txBody>
      </p:sp>
    </p:spTree>
    <p:extLst>
      <p:ext uri="{BB962C8B-B14F-4D97-AF65-F5344CB8AC3E}">
        <p14:creationId xmlns:p14="http://schemas.microsoft.com/office/powerpoint/2010/main" val="141608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C63ED9-EE86-E145-82F4-E1ED37764FF4}" type="slidenum">
              <a:rPr lang="en-US" smtClean="0"/>
              <a:t>3</a:t>
            </a:fld>
            <a:endParaRPr lang="en-US"/>
          </a:p>
        </p:txBody>
      </p:sp>
    </p:spTree>
    <p:extLst>
      <p:ext uri="{BB962C8B-B14F-4D97-AF65-F5344CB8AC3E}">
        <p14:creationId xmlns:p14="http://schemas.microsoft.com/office/powerpoint/2010/main" val="2213742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95F1F-ABE8-334E-9471-81131ABB20F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C1DE46D-5476-6F47-A5FE-F7D1CB0AC6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10DB3D5-7E83-8845-A638-B3D9AFA6101C}"/>
              </a:ext>
            </a:extLst>
          </p:cNvPr>
          <p:cNvSpPr>
            <a:spLocks noGrp="1"/>
          </p:cNvSpPr>
          <p:nvPr>
            <p:ph type="dt" sz="half" idx="10"/>
          </p:nvPr>
        </p:nvSpPr>
        <p:spPr/>
        <p:txBody>
          <a:bodyPr/>
          <a:lstStyle/>
          <a:p>
            <a:fld id="{4E17A248-C517-7948-AB97-40749EEC2C14}" type="datetimeFigureOut">
              <a:rPr lang="en-US" smtClean="0"/>
              <a:t>10/20/20</a:t>
            </a:fld>
            <a:endParaRPr lang="en-US"/>
          </a:p>
        </p:txBody>
      </p:sp>
      <p:sp>
        <p:nvSpPr>
          <p:cNvPr id="5" name="Footer Placeholder 4">
            <a:extLst>
              <a:ext uri="{FF2B5EF4-FFF2-40B4-BE49-F238E27FC236}">
                <a16:creationId xmlns:a16="http://schemas.microsoft.com/office/drawing/2014/main" id="{34B47E30-D4E7-BA4D-9EF4-B1A733269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F012A9-B218-0341-AE4B-EBFF63865F95}"/>
              </a:ext>
            </a:extLst>
          </p:cNvPr>
          <p:cNvSpPr>
            <a:spLocks noGrp="1"/>
          </p:cNvSpPr>
          <p:nvPr>
            <p:ph type="sldNum" sz="quarter" idx="12"/>
          </p:nvPr>
        </p:nvSpPr>
        <p:spPr/>
        <p:txBody>
          <a:bodyPr/>
          <a:lstStyle/>
          <a:p>
            <a:fld id="{9B39F831-B563-FC4B-83EF-64E62A6BA47F}" type="slidenum">
              <a:rPr lang="en-US" smtClean="0"/>
              <a:t>‹#›</a:t>
            </a:fld>
            <a:endParaRPr lang="en-US"/>
          </a:p>
        </p:txBody>
      </p:sp>
    </p:spTree>
    <p:extLst>
      <p:ext uri="{BB962C8B-B14F-4D97-AF65-F5344CB8AC3E}">
        <p14:creationId xmlns:p14="http://schemas.microsoft.com/office/powerpoint/2010/main" val="404602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F9BD-C8A5-CE4E-A86D-2B75C28F2E8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372C311-070A-7844-B2CA-14576D3FC3F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226FA1E-AC4E-D04F-8E79-889763ACE673}"/>
              </a:ext>
            </a:extLst>
          </p:cNvPr>
          <p:cNvSpPr>
            <a:spLocks noGrp="1"/>
          </p:cNvSpPr>
          <p:nvPr>
            <p:ph type="dt" sz="half" idx="10"/>
          </p:nvPr>
        </p:nvSpPr>
        <p:spPr/>
        <p:txBody>
          <a:bodyPr/>
          <a:lstStyle/>
          <a:p>
            <a:fld id="{4E17A248-C517-7948-AB97-40749EEC2C14}" type="datetimeFigureOut">
              <a:rPr lang="en-US" smtClean="0"/>
              <a:t>10/20/20</a:t>
            </a:fld>
            <a:endParaRPr lang="en-US"/>
          </a:p>
        </p:txBody>
      </p:sp>
      <p:sp>
        <p:nvSpPr>
          <p:cNvPr id="5" name="Footer Placeholder 4">
            <a:extLst>
              <a:ext uri="{FF2B5EF4-FFF2-40B4-BE49-F238E27FC236}">
                <a16:creationId xmlns:a16="http://schemas.microsoft.com/office/drawing/2014/main" id="{7617A5DC-4D86-9D42-B6DF-2135E6B30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980B7B-24EC-C147-B033-92499D1D4B03}"/>
              </a:ext>
            </a:extLst>
          </p:cNvPr>
          <p:cNvSpPr>
            <a:spLocks noGrp="1"/>
          </p:cNvSpPr>
          <p:nvPr>
            <p:ph type="sldNum" sz="quarter" idx="12"/>
          </p:nvPr>
        </p:nvSpPr>
        <p:spPr/>
        <p:txBody>
          <a:bodyPr/>
          <a:lstStyle/>
          <a:p>
            <a:fld id="{9B39F831-B563-FC4B-83EF-64E62A6BA47F}" type="slidenum">
              <a:rPr lang="en-US" smtClean="0"/>
              <a:t>‹#›</a:t>
            </a:fld>
            <a:endParaRPr lang="en-US"/>
          </a:p>
        </p:txBody>
      </p:sp>
    </p:spTree>
    <p:extLst>
      <p:ext uri="{BB962C8B-B14F-4D97-AF65-F5344CB8AC3E}">
        <p14:creationId xmlns:p14="http://schemas.microsoft.com/office/powerpoint/2010/main" val="299815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702FF-7F12-C84C-92E4-27207892B90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BAC289C-7576-204C-86C3-2E1DE8955EE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2B04A6-1045-6E49-9FFC-01FB74D706DC}"/>
              </a:ext>
            </a:extLst>
          </p:cNvPr>
          <p:cNvSpPr>
            <a:spLocks noGrp="1"/>
          </p:cNvSpPr>
          <p:nvPr>
            <p:ph type="dt" sz="half" idx="10"/>
          </p:nvPr>
        </p:nvSpPr>
        <p:spPr/>
        <p:txBody>
          <a:bodyPr/>
          <a:lstStyle/>
          <a:p>
            <a:fld id="{4E17A248-C517-7948-AB97-40749EEC2C14}" type="datetimeFigureOut">
              <a:rPr lang="en-US" smtClean="0"/>
              <a:t>10/20/20</a:t>
            </a:fld>
            <a:endParaRPr lang="en-US"/>
          </a:p>
        </p:txBody>
      </p:sp>
      <p:sp>
        <p:nvSpPr>
          <p:cNvPr id="5" name="Footer Placeholder 4">
            <a:extLst>
              <a:ext uri="{FF2B5EF4-FFF2-40B4-BE49-F238E27FC236}">
                <a16:creationId xmlns:a16="http://schemas.microsoft.com/office/drawing/2014/main" id="{508C560E-C52D-084C-927F-0809C3FF4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AC71F-3D04-2840-B14D-C419BCA4A232}"/>
              </a:ext>
            </a:extLst>
          </p:cNvPr>
          <p:cNvSpPr>
            <a:spLocks noGrp="1"/>
          </p:cNvSpPr>
          <p:nvPr>
            <p:ph type="sldNum" sz="quarter" idx="12"/>
          </p:nvPr>
        </p:nvSpPr>
        <p:spPr/>
        <p:txBody>
          <a:bodyPr/>
          <a:lstStyle/>
          <a:p>
            <a:fld id="{9B39F831-B563-FC4B-83EF-64E62A6BA47F}" type="slidenum">
              <a:rPr lang="en-US" smtClean="0"/>
              <a:t>‹#›</a:t>
            </a:fld>
            <a:endParaRPr lang="en-US"/>
          </a:p>
        </p:txBody>
      </p:sp>
    </p:spTree>
    <p:extLst>
      <p:ext uri="{BB962C8B-B14F-4D97-AF65-F5344CB8AC3E}">
        <p14:creationId xmlns:p14="http://schemas.microsoft.com/office/powerpoint/2010/main" val="384944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6CF2-D5C8-1249-B1B9-312AE3F2D5B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CEE7DB1-9C97-F640-9691-D318726AAA1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FCB6C9-B742-3F49-9E10-689E0E74AAF3}"/>
              </a:ext>
            </a:extLst>
          </p:cNvPr>
          <p:cNvSpPr>
            <a:spLocks noGrp="1"/>
          </p:cNvSpPr>
          <p:nvPr>
            <p:ph type="dt" sz="half" idx="10"/>
          </p:nvPr>
        </p:nvSpPr>
        <p:spPr/>
        <p:txBody>
          <a:bodyPr/>
          <a:lstStyle/>
          <a:p>
            <a:fld id="{4E17A248-C517-7948-AB97-40749EEC2C14}" type="datetimeFigureOut">
              <a:rPr lang="en-US" smtClean="0"/>
              <a:t>10/20/20</a:t>
            </a:fld>
            <a:endParaRPr lang="en-US"/>
          </a:p>
        </p:txBody>
      </p:sp>
      <p:sp>
        <p:nvSpPr>
          <p:cNvPr id="5" name="Footer Placeholder 4">
            <a:extLst>
              <a:ext uri="{FF2B5EF4-FFF2-40B4-BE49-F238E27FC236}">
                <a16:creationId xmlns:a16="http://schemas.microsoft.com/office/drawing/2014/main" id="{25394A6C-B8F0-C243-88E9-C58774F88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99F0A-028B-BB4E-B316-FFDEBDC82F24}"/>
              </a:ext>
            </a:extLst>
          </p:cNvPr>
          <p:cNvSpPr>
            <a:spLocks noGrp="1"/>
          </p:cNvSpPr>
          <p:nvPr>
            <p:ph type="sldNum" sz="quarter" idx="12"/>
          </p:nvPr>
        </p:nvSpPr>
        <p:spPr/>
        <p:txBody>
          <a:bodyPr/>
          <a:lstStyle/>
          <a:p>
            <a:fld id="{9B39F831-B563-FC4B-83EF-64E62A6BA47F}" type="slidenum">
              <a:rPr lang="en-US" smtClean="0"/>
              <a:t>‹#›</a:t>
            </a:fld>
            <a:endParaRPr lang="en-US"/>
          </a:p>
        </p:txBody>
      </p:sp>
    </p:spTree>
    <p:extLst>
      <p:ext uri="{BB962C8B-B14F-4D97-AF65-F5344CB8AC3E}">
        <p14:creationId xmlns:p14="http://schemas.microsoft.com/office/powerpoint/2010/main" val="406248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3B28-1B57-AE47-86D4-54DB166D9C4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DB516E5-5AFC-6A4B-BD68-79777B06DC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E8F2DE-D762-2A4F-B1DA-BF539AAFFE16}"/>
              </a:ext>
            </a:extLst>
          </p:cNvPr>
          <p:cNvSpPr>
            <a:spLocks noGrp="1"/>
          </p:cNvSpPr>
          <p:nvPr>
            <p:ph type="dt" sz="half" idx="10"/>
          </p:nvPr>
        </p:nvSpPr>
        <p:spPr/>
        <p:txBody>
          <a:bodyPr/>
          <a:lstStyle/>
          <a:p>
            <a:fld id="{4E17A248-C517-7948-AB97-40749EEC2C14}" type="datetimeFigureOut">
              <a:rPr lang="en-US" smtClean="0"/>
              <a:t>10/20/20</a:t>
            </a:fld>
            <a:endParaRPr lang="en-US"/>
          </a:p>
        </p:txBody>
      </p:sp>
      <p:sp>
        <p:nvSpPr>
          <p:cNvPr id="5" name="Footer Placeholder 4">
            <a:extLst>
              <a:ext uri="{FF2B5EF4-FFF2-40B4-BE49-F238E27FC236}">
                <a16:creationId xmlns:a16="http://schemas.microsoft.com/office/drawing/2014/main" id="{553A3A2A-6473-7F47-9237-34C66D5A6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032ED-094C-5048-A485-0FB11462C70A}"/>
              </a:ext>
            </a:extLst>
          </p:cNvPr>
          <p:cNvSpPr>
            <a:spLocks noGrp="1"/>
          </p:cNvSpPr>
          <p:nvPr>
            <p:ph type="sldNum" sz="quarter" idx="12"/>
          </p:nvPr>
        </p:nvSpPr>
        <p:spPr/>
        <p:txBody>
          <a:bodyPr/>
          <a:lstStyle/>
          <a:p>
            <a:fld id="{9B39F831-B563-FC4B-83EF-64E62A6BA47F}" type="slidenum">
              <a:rPr lang="en-US" smtClean="0"/>
              <a:t>‹#›</a:t>
            </a:fld>
            <a:endParaRPr lang="en-US"/>
          </a:p>
        </p:txBody>
      </p:sp>
    </p:spTree>
    <p:extLst>
      <p:ext uri="{BB962C8B-B14F-4D97-AF65-F5344CB8AC3E}">
        <p14:creationId xmlns:p14="http://schemas.microsoft.com/office/powerpoint/2010/main" val="165739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C6A7-7F69-C641-BC34-894F2013A1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85806C-5C70-3441-AB3A-9C42F98D548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419B7C1-EE62-7747-93AD-E9F9E9D2852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C2A38E6-22DA-F746-926E-34DA5AF7F6DA}"/>
              </a:ext>
            </a:extLst>
          </p:cNvPr>
          <p:cNvSpPr>
            <a:spLocks noGrp="1"/>
          </p:cNvSpPr>
          <p:nvPr>
            <p:ph type="dt" sz="half" idx="10"/>
          </p:nvPr>
        </p:nvSpPr>
        <p:spPr/>
        <p:txBody>
          <a:bodyPr/>
          <a:lstStyle/>
          <a:p>
            <a:fld id="{4E17A248-C517-7948-AB97-40749EEC2C14}" type="datetimeFigureOut">
              <a:rPr lang="en-US" smtClean="0"/>
              <a:t>10/20/20</a:t>
            </a:fld>
            <a:endParaRPr lang="en-US"/>
          </a:p>
        </p:txBody>
      </p:sp>
      <p:sp>
        <p:nvSpPr>
          <p:cNvPr id="6" name="Footer Placeholder 5">
            <a:extLst>
              <a:ext uri="{FF2B5EF4-FFF2-40B4-BE49-F238E27FC236}">
                <a16:creationId xmlns:a16="http://schemas.microsoft.com/office/drawing/2014/main" id="{7380BF71-A867-B140-8B9B-08B4AB0AE1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970061-DCB1-C043-96B1-A8B464A90CCD}"/>
              </a:ext>
            </a:extLst>
          </p:cNvPr>
          <p:cNvSpPr>
            <a:spLocks noGrp="1"/>
          </p:cNvSpPr>
          <p:nvPr>
            <p:ph type="sldNum" sz="quarter" idx="12"/>
          </p:nvPr>
        </p:nvSpPr>
        <p:spPr/>
        <p:txBody>
          <a:bodyPr/>
          <a:lstStyle/>
          <a:p>
            <a:fld id="{9B39F831-B563-FC4B-83EF-64E62A6BA47F}" type="slidenum">
              <a:rPr lang="en-US" smtClean="0"/>
              <a:t>‹#›</a:t>
            </a:fld>
            <a:endParaRPr lang="en-US"/>
          </a:p>
        </p:txBody>
      </p:sp>
    </p:spTree>
    <p:extLst>
      <p:ext uri="{BB962C8B-B14F-4D97-AF65-F5344CB8AC3E}">
        <p14:creationId xmlns:p14="http://schemas.microsoft.com/office/powerpoint/2010/main" val="2900610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F8BAA-153A-7045-A3D5-67B4BC2D38C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D2F185E-13C4-7543-ADE3-97DE9C5B2B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C266F4-D653-6443-A117-59E24DBD8E5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1F4B901-4342-8E41-B989-BB9BA8A4AA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DF8312A-DD66-4448-954E-0B795713D36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5FB9377-F72A-C94E-BED4-12DF2B50314B}"/>
              </a:ext>
            </a:extLst>
          </p:cNvPr>
          <p:cNvSpPr>
            <a:spLocks noGrp="1"/>
          </p:cNvSpPr>
          <p:nvPr>
            <p:ph type="dt" sz="half" idx="10"/>
          </p:nvPr>
        </p:nvSpPr>
        <p:spPr/>
        <p:txBody>
          <a:bodyPr/>
          <a:lstStyle/>
          <a:p>
            <a:fld id="{4E17A248-C517-7948-AB97-40749EEC2C14}" type="datetimeFigureOut">
              <a:rPr lang="en-US" smtClean="0"/>
              <a:t>10/20/20</a:t>
            </a:fld>
            <a:endParaRPr lang="en-US"/>
          </a:p>
        </p:txBody>
      </p:sp>
      <p:sp>
        <p:nvSpPr>
          <p:cNvPr id="8" name="Footer Placeholder 7">
            <a:extLst>
              <a:ext uri="{FF2B5EF4-FFF2-40B4-BE49-F238E27FC236}">
                <a16:creationId xmlns:a16="http://schemas.microsoft.com/office/drawing/2014/main" id="{D05DDFC2-7AF4-3E49-92A9-6C7A8EFB0F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5AA8D5-D210-454E-98C8-F39B2C9DF8F6}"/>
              </a:ext>
            </a:extLst>
          </p:cNvPr>
          <p:cNvSpPr>
            <a:spLocks noGrp="1"/>
          </p:cNvSpPr>
          <p:nvPr>
            <p:ph type="sldNum" sz="quarter" idx="12"/>
          </p:nvPr>
        </p:nvSpPr>
        <p:spPr/>
        <p:txBody>
          <a:bodyPr/>
          <a:lstStyle/>
          <a:p>
            <a:fld id="{9B39F831-B563-FC4B-83EF-64E62A6BA47F}" type="slidenum">
              <a:rPr lang="en-US" smtClean="0"/>
              <a:t>‹#›</a:t>
            </a:fld>
            <a:endParaRPr lang="en-US"/>
          </a:p>
        </p:txBody>
      </p:sp>
    </p:spTree>
    <p:extLst>
      <p:ext uri="{BB962C8B-B14F-4D97-AF65-F5344CB8AC3E}">
        <p14:creationId xmlns:p14="http://schemas.microsoft.com/office/powerpoint/2010/main" val="149104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0552-B75C-B748-B562-7EE80077AA7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15ABF8B-F8A0-924D-8821-1DB9A0AAA2FF}"/>
              </a:ext>
            </a:extLst>
          </p:cNvPr>
          <p:cNvSpPr>
            <a:spLocks noGrp="1"/>
          </p:cNvSpPr>
          <p:nvPr>
            <p:ph type="dt" sz="half" idx="10"/>
          </p:nvPr>
        </p:nvSpPr>
        <p:spPr/>
        <p:txBody>
          <a:bodyPr/>
          <a:lstStyle/>
          <a:p>
            <a:fld id="{4E17A248-C517-7948-AB97-40749EEC2C14}" type="datetimeFigureOut">
              <a:rPr lang="en-US" smtClean="0"/>
              <a:t>10/20/20</a:t>
            </a:fld>
            <a:endParaRPr lang="en-US"/>
          </a:p>
        </p:txBody>
      </p:sp>
      <p:sp>
        <p:nvSpPr>
          <p:cNvPr id="4" name="Footer Placeholder 3">
            <a:extLst>
              <a:ext uri="{FF2B5EF4-FFF2-40B4-BE49-F238E27FC236}">
                <a16:creationId xmlns:a16="http://schemas.microsoft.com/office/drawing/2014/main" id="{8395FAD3-AFFE-784A-9A53-13270169D7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5056DB-B2AC-CF40-A844-4F37618762C0}"/>
              </a:ext>
            </a:extLst>
          </p:cNvPr>
          <p:cNvSpPr>
            <a:spLocks noGrp="1"/>
          </p:cNvSpPr>
          <p:nvPr>
            <p:ph type="sldNum" sz="quarter" idx="12"/>
          </p:nvPr>
        </p:nvSpPr>
        <p:spPr/>
        <p:txBody>
          <a:bodyPr/>
          <a:lstStyle/>
          <a:p>
            <a:fld id="{9B39F831-B563-FC4B-83EF-64E62A6BA47F}" type="slidenum">
              <a:rPr lang="en-US" smtClean="0"/>
              <a:t>‹#›</a:t>
            </a:fld>
            <a:endParaRPr lang="en-US"/>
          </a:p>
        </p:txBody>
      </p:sp>
    </p:spTree>
    <p:extLst>
      <p:ext uri="{BB962C8B-B14F-4D97-AF65-F5344CB8AC3E}">
        <p14:creationId xmlns:p14="http://schemas.microsoft.com/office/powerpoint/2010/main" val="1563126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749AD-B86A-A741-9948-DDB61BD9924E}"/>
              </a:ext>
            </a:extLst>
          </p:cNvPr>
          <p:cNvSpPr>
            <a:spLocks noGrp="1"/>
          </p:cNvSpPr>
          <p:nvPr>
            <p:ph type="dt" sz="half" idx="10"/>
          </p:nvPr>
        </p:nvSpPr>
        <p:spPr/>
        <p:txBody>
          <a:bodyPr/>
          <a:lstStyle/>
          <a:p>
            <a:fld id="{4E17A248-C517-7948-AB97-40749EEC2C14}" type="datetimeFigureOut">
              <a:rPr lang="en-US" smtClean="0"/>
              <a:t>10/20/20</a:t>
            </a:fld>
            <a:endParaRPr lang="en-US"/>
          </a:p>
        </p:txBody>
      </p:sp>
      <p:sp>
        <p:nvSpPr>
          <p:cNvPr id="3" name="Footer Placeholder 2">
            <a:extLst>
              <a:ext uri="{FF2B5EF4-FFF2-40B4-BE49-F238E27FC236}">
                <a16:creationId xmlns:a16="http://schemas.microsoft.com/office/drawing/2014/main" id="{FDADF10F-5AC7-074B-B88E-2010A8F7E5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DA2D0A-9E03-F54A-832B-B46561156C3A}"/>
              </a:ext>
            </a:extLst>
          </p:cNvPr>
          <p:cNvSpPr>
            <a:spLocks noGrp="1"/>
          </p:cNvSpPr>
          <p:nvPr>
            <p:ph type="sldNum" sz="quarter" idx="12"/>
          </p:nvPr>
        </p:nvSpPr>
        <p:spPr/>
        <p:txBody>
          <a:bodyPr/>
          <a:lstStyle/>
          <a:p>
            <a:fld id="{9B39F831-B563-FC4B-83EF-64E62A6BA47F}" type="slidenum">
              <a:rPr lang="en-US" smtClean="0"/>
              <a:t>‹#›</a:t>
            </a:fld>
            <a:endParaRPr lang="en-US"/>
          </a:p>
        </p:txBody>
      </p:sp>
    </p:spTree>
    <p:extLst>
      <p:ext uri="{BB962C8B-B14F-4D97-AF65-F5344CB8AC3E}">
        <p14:creationId xmlns:p14="http://schemas.microsoft.com/office/powerpoint/2010/main" val="1514814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81D0-B263-3142-87DF-1B3D6DEBBB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470D26-B432-2547-8D81-32501189C4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39F5CEC-4576-7F42-AC9B-14D279EE5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6D4A0D-1E41-F447-887E-70E1C3AF498A}"/>
              </a:ext>
            </a:extLst>
          </p:cNvPr>
          <p:cNvSpPr>
            <a:spLocks noGrp="1"/>
          </p:cNvSpPr>
          <p:nvPr>
            <p:ph type="dt" sz="half" idx="10"/>
          </p:nvPr>
        </p:nvSpPr>
        <p:spPr/>
        <p:txBody>
          <a:bodyPr/>
          <a:lstStyle/>
          <a:p>
            <a:fld id="{4E17A248-C517-7948-AB97-40749EEC2C14}" type="datetimeFigureOut">
              <a:rPr lang="en-US" smtClean="0"/>
              <a:t>10/20/20</a:t>
            </a:fld>
            <a:endParaRPr lang="en-US"/>
          </a:p>
        </p:txBody>
      </p:sp>
      <p:sp>
        <p:nvSpPr>
          <p:cNvPr id="6" name="Footer Placeholder 5">
            <a:extLst>
              <a:ext uri="{FF2B5EF4-FFF2-40B4-BE49-F238E27FC236}">
                <a16:creationId xmlns:a16="http://schemas.microsoft.com/office/drawing/2014/main" id="{489A65BC-B242-2C48-9A89-8C3B043AE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84CD0-9B29-6849-902D-F677D571E7DF}"/>
              </a:ext>
            </a:extLst>
          </p:cNvPr>
          <p:cNvSpPr>
            <a:spLocks noGrp="1"/>
          </p:cNvSpPr>
          <p:nvPr>
            <p:ph type="sldNum" sz="quarter" idx="12"/>
          </p:nvPr>
        </p:nvSpPr>
        <p:spPr/>
        <p:txBody>
          <a:bodyPr/>
          <a:lstStyle/>
          <a:p>
            <a:fld id="{9B39F831-B563-FC4B-83EF-64E62A6BA47F}" type="slidenum">
              <a:rPr lang="en-US" smtClean="0"/>
              <a:t>‹#›</a:t>
            </a:fld>
            <a:endParaRPr lang="en-US"/>
          </a:p>
        </p:txBody>
      </p:sp>
    </p:spTree>
    <p:extLst>
      <p:ext uri="{BB962C8B-B14F-4D97-AF65-F5344CB8AC3E}">
        <p14:creationId xmlns:p14="http://schemas.microsoft.com/office/powerpoint/2010/main" val="123298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C558-4D48-DE44-A905-81D0950F7B5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DA116E8-E638-D54F-8F14-0CD0D6582F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0AFF40-3683-EE4E-B56C-D70D7363D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DAF9E9-CBED-0A40-B1FE-0BE7CF7CCA3D}"/>
              </a:ext>
            </a:extLst>
          </p:cNvPr>
          <p:cNvSpPr>
            <a:spLocks noGrp="1"/>
          </p:cNvSpPr>
          <p:nvPr>
            <p:ph type="dt" sz="half" idx="10"/>
          </p:nvPr>
        </p:nvSpPr>
        <p:spPr/>
        <p:txBody>
          <a:bodyPr/>
          <a:lstStyle/>
          <a:p>
            <a:fld id="{4E17A248-C517-7948-AB97-40749EEC2C14}" type="datetimeFigureOut">
              <a:rPr lang="en-US" smtClean="0"/>
              <a:t>10/20/20</a:t>
            </a:fld>
            <a:endParaRPr lang="en-US"/>
          </a:p>
        </p:txBody>
      </p:sp>
      <p:sp>
        <p:nvSpPr>
          <p:cNvPr id="6" name="Footer Placeholder 5">
            <a:extLst>
              <a:ext uri="{FF2B5EF4-FFF2-40B4-BE49-F238E27FC236}">
                <a16:creationId xmlns:a16="http://schemas.microsoft.com/office/drawing/2014/main" id="{8182C699-01CA-F346-8F45-F31DC86A89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31C673-D11A-5C4C-90B5-BFF1FAD4A109}"/>
              </a:ext>
            </a:extLst>
          </p:cNvPr>
          <p:cNvSpPr>
            <a:spLocks noGrp="1"/>
          </p:cNvSpPr>
          <p:nvPr>
            <p:ph type="sldNum" sz="quarter" idx="12"/>
          </p:nvPr>
        </p:nvSpPr>
        <p:spPr/>
        <p:txBody>
          <a:bodyPr/>
          <a:lstStyle/>
          <a:p>
            <a:fld id="{9B39F831-B563-FC4B-83EF-64E62A6BA47F}" type="slidenum">
              <a:rPr lang="en-US" smtClean="0"/>
              <a:t>‹#›</a:t>
            </a:fld>
            <a:endParaRPr lang="en-US"/>
          </a:p>
        </p:txBody>
      </p:sp>
    </p:spTree>
    <p:extLst>
      <p:ext uri="{BB962C8B-B14F-4D97-AF65-F5344CB8AC3E}">
        <p14:creationId xmlns:p14="http://schemas.microsoft.com/office/powerpoint/2010/main" val="392218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C4FCB3-34E3-334A-A5B2-61A38A81EE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F47677-D28C-DB41-8BB9-D7DB75E58D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A108B2-8874-2C48-BB52-77B17D134C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7A248-C517-7948-AB97-40749EEC2C14}" type="datetimeFigureOut">
              <a:rPr lang="en-US" smtClean="0"/>
              <a:t>10/20/20</a:t>
            </a:fld>
            <a:endParaRPr lang="en-US"/>
          </a:p>
        </p:txBody>
      </p:sp>
      <p:sp>
        <p:nvSpPr>
          <p:cNvPr id="5" name="Footer Placeholder 4">
            <a:extLst>
              <a:ext uri="{FF2B5EF4-FFF2-40B4-BE49-F238E27FC236}">
                <a16:creationId xmlns:a16="http://schemas.microsoft.com/office/drawing/2014/main" id="{F0BED9AD-8794-2340-910D-DA7854940D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69FDB7-4D3A-E44B-A107-4B9D88D0E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9F831-B563-FC4B-83EF-64E62A6BA47F}" type="slidenum">
              <a:rPr lang="en-US" smtClean="0"/>
              <a:t>‹#›</a:t>
            </a:fld>
            <a:endParaRPr lang="en-US"/>
          </a:p>
        </p:txBody>
      </p:sp>
    </p:spTree>
    <p:extLst>
      <p:ext uri="{BB962C8B-B14F-4D97-AF65-F5344CB8AC3E}">
        <p14:creationId xmlns:p14="http://schemas.microsoft.com/office/powerpoint/2010/main" val="2218557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9642-A74D-E445-86AA-0289C643AE9A}"/>
              </a:ext>
            </a:extLst>
          </p:cNvPr>
          <p:cNvSpPr>
            <a:spLocks noGrp="1"/>
          </p:cNvSpPr>
          <p:nvPr>
            <p:ph type="ctrTitle"/>
          </p:nvPr>
        </p:nvSpPr>
        <p:spPr/>
        <p:txBody>
          <a:bodyPr>
            <a:normAutofit/>
          </a:bodyPr>
          <a:lstStyle/>
          <a:p>
            <a:r>
              <a:rPr lang="en-US" sz="5400" dirty="0"/>
              <a:t>Health Policy Special Issue on COVID-19</a:t>
            </a:r>
          </a:p>
        </p:txBody>
      </p:sp>
      <p:sp>
        <p:nvSpPr>
          <p:cNvPr id="3" name="Subtitle 2">
            <a:extLst>
              <a:ext uri="{FF2B5EF4-FFF2-40B4-BE49-F238E27FC236}">
                <a16:creationId xmlns:a16="http://schemas.microsoft.com/office/drawing/2014/main" id="{E29C2184-E1AD-5047-B58F-E81B6D0539CE}"/>
              </a:ext>
            </a:extLst>
          </p:cNvPr>
          <p:cNvSpPr>
            <a:spLocks noGrp="1"/>
          </p:cNvSpPr>
          <p:nvPr>
            <p:ph type="subTitle" idx="1"/>
          </p:nvPr>
        </p:nvSpPr>
        <p:spPr/>
        <p:txBody>
          <a:bodyPr/>
          <a:lstStyle/>
          <a:p>
            <a:r>
              <a:rPr lang="en-US" dirty="0"/>
              <a:t>Estonia, Latvia, Lithuania</a:t>
            </a:r>
          </a:p>
          <a:p>
            <a:endParaRPr lang="en-US" dirty="0"/>
          </a:p>
          <a:p>
            <a:r>
              <a:rPr lang="en-US" dirty="0"/>
              <a:t>OBS facilitator: Erin Webb</a:t>
            </a:r>
          </a:p>
        </p:txBody>
      </p:sp>
    </p:spTree>
    <p:extLst>
      <p:ext uri="{BB962C8B-B14F-4D97-AF65-F5344CB8AC3E}">
        <p14:creationId xmlns:p14="http://schemas.microsoft.com/office/powerpoint/2010/main" val="117598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D95B-365C-F248-BAF1-2CEB2D13518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323B3D0-823F-F947-8C80-D3DB671C67AE}"/>
              </a:ext>
            </a:extLst>
          </p:cNvPr>
          <p:cNvSpPr>
            <a:spLocks noGrp="1"/>
          </p:cNvSpPr>
          <p:nvPr>
            <p:ph idx="1"/>
          </p:nvPr>
        </p:nvSpPr>
        <p:spPr/>
        <p:txBody>
          <a:bodyPr/>
          <a:lstStyle/>
          <a:p>
            <a:r>
              <a:rPr lang="en-US" dirty="0"/>
              <a:t>Review Figure 1, "Overview of COVID-19 cases and deaths in the Baltic countries" in terms of which countries to compare over which time period</a:t>
            </a:r>
          </a:p>
          <a:p>
            <a:endParaRPr lang="en-US" dirty="0"/>
          </a:p>
          <a:p>
            <a:r>
              <a:rPr lang="en-US" dirty="0"/>
              <a:t>Discuss key takeaways / conclusion section of the paper</a:t>
            </a:r>
            <a:br>
              <a:rPr lang="en-US" dirty="0"/>
            </a:br>
            <a:endParaRPr lang="en-US" dirty="0"/>
          </a:p>
          <a:p>
            <a:r>
              <a:rPr lang="en-US" dirty="0"/>
              <a:t>Plan for HSRM presentation on Thursday, 29 October</a:t>
            </a:r>
          </a:p>
          <a:p>
            <a:pPr marL="0" indent="0">
              <a:buNone/>
            </a:pPr>
            <a:endParaRPr lang="en-US" dirty="0"/>
          </a:p>
        </p:txBody>
      </p:sp>
    </p:spTree>
    <p:extLst>
      <p:ext uri="{BB962C8B-B14F-4D97-AF65-F5344CB8AC3E}">
        <p14:creationId xmlns:p14="http://schemas.microsoft.com/office/powerpoint/2010/main" val="123992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AD3B6FA-B982-9940-9E59-1712C68B60AE}"/>
              </a:ext>
            </a:extLst>
          </p:cNvPr>
          <p:cNvSpPr/>
          <p:nvPr/>
        </p:nvSpPr>
        <p:spPr>
          <a:xfrm>
            <a:off x="113387" y="6372922"/>
            <a:ext cx="1438535" cy="369332"/>
          </a:xfrm>
          <a:prstGeom prst="rect">
            <a:avLst/>
          </a:prstGeom>
        </p:spPr>
        <p:txBody>
          <a:bodyPr wrap="none">
            <a:spAutoFit/>
          </a:bodyPr>
          <a:lstStyle/>
          <a:p>
            <a:r>
              <a:rPr lang="en-US" dirty="0"/>
              <a:t>Source: ECDC</a:t>
            </a:r>
          </a:p>
        </p:txBody>
      </p:sp>
      <p:pic>
        <p:nvPicPr>
          <p:cNvPr id="7" name="Picture 6">
            <a:extLst>
              <a:ext uri="{FF2B5EF4-FFF2-40B4-BE49-F238E27FC236}">
                <a16:creationId xmlns:a16="http://schemas.microsoft.com/office/drawing/2014/main" id="{A387B470-7CBC-604B-91EA-457365955ED1}"/>
              </a:ext>
            </a:extLst>
          </p:cNvPr>
          <p:cNvPicPr>
            <a:picLocks noChangeAspect="1"/>
          </p:cNvPicPr>
          <p:nvPr/>
        </p:nvPicPr>
        <p:blipFill rotWithShape="1">
          <a:blip r:embed="rId3"/>
          <a:srcRect l="1644" t="1742" r="1166" b="2557"/>
          <a:stretch/>
        </p:blipFill>
        <p:spPr>
          <a:xfrm>
            <a:off x="5742877" y="3822040"/>
            <a:ext cx="6122019" cy="3035960"/>
          </a:xfrm>
          <a:prstGeom prst="rect">
            <a:avLst/>
          </a:prstGeom>
        </p:spPr>
      </p:pic>
      <p:pic>
        <p:nvPicPr>
          <p:cNvPr id="10" name="Picture 9">
            <a:extLst>
              <a:ext uri="{FF2B5EF4-FFF2-40B4-BE49-F238E27FC236}">
                <a16:creationId xmlns:a16="http://schemas.microsoft.com/office/drawing/2014/main" id="{7F4B6E4B-79C6-B74C-B463-BA6E26F758E3}"/>
              </a:ext>
            </a:extLst>
          </p:cNvPr>
          <p:cNvPicPr>
            <a:picLocks noChangeAspect="1"/>
          </p:cNvPicPr>
          <p:nvPr/>
        </p:nvPicPr>
        <p:blipFill rotWithShape="1">
          <a:blip r:embed="rId4"/>
          <a:srcRect l="1219" t="1864" r="1415" b="2778"/>
          <a:stretch/>
        </p:blipFill>
        <p:spPr>
          <a:xfrm>
            <a:off x="5742878" y="350593"/>
            <a:ext cx="6122020" cy="3035960"/>
          </a:xfrm>
          <a:prstGeom prst="rect">
            <a:avLst/>
          </a:prstGeom>
        </p:spPr>
      </p:pic>
      <p:sp>
        <p:nvSpPr>
          <p:cNvPr id="20" name="Content Placeholder 2">
            <a:extLst>
              <a:ext uri="{FF2B5EF4-FFF2-40B4-BE49-F238E27FC236}">
                <a16:creationId xmlns:a16="http://schemas.microsoft.com/office/drawing/2014/main" id="{A63A0FD1-32DD-564C-92CC-19FAB4ABD5B6}"/>
              </a:ext>
            </a:extLst>
          </p:cNvPr>
          <p:cNvSpPr txBox="1">
            <a:spLocks/>
          </p:cNvSpPr>
          <p:nvPr/>
        </p:nvSpPr>
        <p:spPr>
          <a:xfrm>
            <a:off x="327102" y="1210884"/>
            <a:ext cx="5606143"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Key decisions:</a:t>
            </a:r>
          </a:p>
          <a:p>
            <a:r>
              <a:rPr lang="en-US" dirty="0"/>
              <a:t>Will include most recent data</a:t>
            </a:r>
          </a:p>
          <a:p>
            <a:endParaRPr lang="en-US" dirty="0"/>
          </a:p>
          <a:p>
            <a:r>
              <a:rPr lang="en-US" dirty="0"/>
              <a:t>Will use time series graphs similar to Nordic countries (thanks Marina!)</a:t>
            </a:r>
          </a:p>
          <a:p>
            <a:endParaRPr lang="en-US" dirty="0"/>
          </a:p>
          <a:p>
            <a:r>
              <a:rPr lang="en-US" dirty="0"/>
              <a:t>Will largely discuss ‘first wave’ measures although have small paragraph for any measures taken more recently</a:t>
            </a:r>
          </a:p>
        </p:txBody>
      </p:sp>
    </p:spTree>
    <p:extLst>
      <p:ext uri="{BB962C8B-B14F-4D97-AF65-F5344CB8AC3E}">
        <p14:creationId xmlns:p14="http://schemas.microsoft.com/office/powerpoint/2010/main" val="419052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D95B-365C-F248-BAF1-2CEB2D13518C}"/>
              </a:ext>
            </a:extLst>
          </p:cNvPr>
          <p:cNvSpPr>
            <a:spLocks noGrp="1"/>
          </p:cNvSpPr>
          <p:nvPr>
            <p:ph type="title"/>
          </p:nvPr>
        </p:nvSpPr>
        <p:spPr>
          <a:xfrm>
            <a:off x="373224" y="37322"/>
            <a:ext cx="10515600" cy="1325563"/>
          </a:xfrm>
        </p:spPr>
        <p:txBody>
          <a:bodyPr/>
          <a:lstStyle/>
          <a:p>
            <a:r>
              <a:rPr lang="en-US" dirty="0"/>
              <a:t>Key takeaways / lessons for policymakers</a:t>
            </a:r>
          </a:p>
        </p:txBody>
      </p:sp>
      <p:sp>
        <p:nvSpPr>
          <p:cNvPr id="3" name="Content Placeholder 2">
            <a:extLst>
              <a:ext uri="{FF2B5EF4-FFF2-40B4-BE49-F238E27FC236}">
                <a16:creationId xmlns:a16="http://schemas.microsoft.com/office/drawing/2014/main" id="{9323B3D0-823F-F947-8C80-D3DB671C67AE}"/>
              </a:ext>
            </a:extLst>
          </p:cNvPr>
          <p:cNvSpPr>
            <a:spLocks noGrp="1"/>
          </p:cNvSpPr>
          <p:nvPr>
            <p:ph idx="1"/>
          </p:nvPr>
        </p:nvSpPr>
        <p:spPr>
          <a:xfrm>
            <a:off x="469899" y="1088572"/>
            <a:ext cx="11252201" cy="6008914"/>
          </a:xfrm>
        </p:spPr>
        <p:txBody>
          <a:bodyPr>
            <a:normAutofit fontScale="70000" lnSpcReduction="20000"/>
          </a:bodyPr>
          <a:lstStyle/>
          <a:p>
            <a:pPr>
              <a:lnSpc>
                <a:spcPct val="120000"/>
              </a:lnSpc>
            </a:pPr>
            <a:r>
              <a:rPr lang="en-US" b="1" dirty="0"/>
              <a:t>Early action prevented the situation from escalating </a:t>
            </a:r>
            <a:r>
              <a:rPr lang="en-US" dirty="0"/>
              <a:t>(time to build on existing capacity)</a:t>
            </a:r>
          </a:p>
          <a:p>
            <a:pPr>
              <a:lnSpc>
                <a:spcPct val="120000"/>
              </a:lnSpc>
            </a:pPr>
            <a:r>
              <a:rPr lang="en-US" b="1" dirty="0"/>
              <a:t>Effective testing approaches: </a:t>
            </a:r>
            <a:r>
              <a:rPr lang="en-US" dirty="0"/>
              <a:t>testing based on needs (mobile units opening and closing), keeping testing separate from other patients, and scaling up quickly in all countries. State needs to have regulatory authority over testing, regardless of whether tests are conducted in public/private setting </a:t>
            </a:r>
          </a:p>
          <a:p>
            <a:pPr>
              <a:lnSpc>
                <a:spcPct val="120000"/>
              </a:lnSpc>
            </a:pPr>
            <a:r>
              <a:rPr lang="en-US" b="1" dirty="0"/>
              <a:t>Central planning </a:t>
            </a:r>
            <a:r>
              <a:rPr lang="en-US" dirty="0"/>
              <a:t>(and accompanying financial support) and including the scientific community (WHO country office, ECDC) in making prognoses, recommendations, etc. Clear lines of responsibility and paths of escalation within governance are required for an effective response and to avoid mixed messages and duplication of efforts</a:t>
            </a:r>
          </a:p>
          <a:p>
            <a:pPr>
              <a:lnSpc>
                <a:spcPct val="120000"/>
              </a:lnSpc>
            </a:pPr>
            <a:r>
              <a:rPr lang="en-US" b="1" dirty="0"/>
              <a:t>Locally driven operations </a:t>
            </a:r>
            <a:r>
              <a:rPr lang="en-US" dirty="0"/>
              <a:t>for tracing / quarantine / isolation / support was key </a:t>
            </a:r>
          </a:p>
          <a:p>
            <a:pPr>
              <a:lnSpc>
                <a:spcPct val="120000"/>
              </a:lnSpc>
            </a:pPr>
            <a:r>
              <a:rPr lang="en-US" dirty="0"/>
              <a:t>Baltic countries are missing a </a:t>
            </a:r>
            <a:r>
              <a:rPr lang="en-US" b="1" dirty="0"/>
              <a:t>health workforce policy</a:t>
            </a:r>
            <a:r>
              <a:rPr lang="en-US" dirty="0"/>
              <a:t> with guidance around pandemic situation. For example, how to distribute workforce in times of shortages? How to use other health care professionals, trainees, retirees, trained professionals working in other fields? How to respond to wards closing if physicians become infected (experience in all countries)? Should doctors/nurses be restricted from working in multiple settings in certain departments (ambulatory center, hospital, elderly homes?) during pandemic? </a:t>
            </a:r>
          </a:p>
          <a:p>
            <a:pPr lvl="1">
              <a:lnSpc>
                <a:spcPct val="120000"/>
              </a:lnSpc>
            </a:pPr>
            <a:r>
              <a:rPr lang="en-US" dirty="0">
                <a:solidFill>
                  <a:srgbClr val="FF0000"/>
                </a:solidFill>
              </a:rPr>
              <a:t>Note: since this topic was not discussed in depth in the main text, Erin will refer to HSRM for content and potentially reach out if more is needed</a:t>
            </a:r>
          </a:p>
        </p:txBody>
      </p:sp>
    </p:spTree>
    <p:extLst>
      <p:ext uri="{BB962C8B-B14F-4D97-AF65-F5344CB8AC3E}">
        <p14:creationId xmlns:p14="http://schemas.microsoft.com/office/powerpoint/2010/main" val="144677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D95B-365C-F248-BAF1-2CEB2D13518C}"/>
              </a:ext>
            </a:extLst>
          </p:cNvPr>
          <p:cNvSpPr>
            <a:spLocks noGrp="1"/>
          </p:cNvSpPr>
          <p:nvPr>
            <p:ph type="title"/>
          </p:nvPr>
        </p:nvSpPr>
        <p:spPr>
          <a:xfrm>
            <a:off x="373224" y="37322"/>
            <a:ext cx="10515600" cy="1325563"/>
          </a:xfrm>
        </p:spPr>
        <p:txBody>
          <a:bodyPr/>
          <a:lstStyle/>
          <a:p>
            <a:r>
              <a:rPr lang="en-US" dirty="0"/>
              <a:t>HSRM session</a:t>
            </a:r>
          </a:p>
        </p:txBody>
      </p:sp>
      <p:graphicFrame>
        <p:nvGraphicFramePr>
          <p:cNvPr id="7" name="Table 6">
            <a:extLst>
              <a:ext uri="{FF2B5EF4-FFF2-40B4-BE49-F238E27FC236}">
                <a16:creationId xmlns:a16="http://schemas.microsoft.com/office/drawing/2014/main" id="{00B444FA-2390-5E45-BA0F-C5EF77B28193}"/>
              </a:ext>
            </a:extLst>
          </p:cNvPr>
          <p:cNvGraphicFramePr>
            <a:graphicFrameLocks noGrp="1"/>
          </p:cNvGraphicFramePr>
          <p:nvPr>
            <p:extLst>
              <p:ext uri="{D42A27DB-BD31-4B8C-83A1-F6EECF244321}">
                <p14:modId xmlns:p14="http://schemas.microsoft.com/office/powerpoint/2010/main" val="2190833851"/>
              </p:ext>
            </p:extLst>
          </p:nvPr>
        </p:nvGraphicFramePr>
        <p:xfrm>
          <a:off x="4702629" y="1041854"/>
          <a:ext cx="7315199" cy="5717032"/>
        </p:xfrm>
        <a:graphic>
          <a:graphicData uri="http://schemas.openxmlformats.org/drawingml/2006/table">
            <a:tbl>
              <a:tblPr firstRow="1" firstCol="1" lastRow="1" lastCol="1" bandRow="1" bandCol="1"/>
              <a:tblGrid>
                <a:gridCol w="1107523">
                  <a:extLst>
                    <a:ext uri="{9D8B030D-6E8A-4147-A177-3AD203B41FA5}">
                      <a16:colId xmlns:a16="http://schemas.microsoft.com/office/drawing/2014/main" val="2460987917"/>
                    </a:ext>
                  </a:extLst>
                </a:gridCol>
                <a:gridCol w="6207676">
                  <a:extLst>
                    <a:ext uri="{9D8B030D-6E8A-4147-A177-3AD203B41FA5}">
                      <a16:colId xmlns:a16="http://schemas.microsoft.com/office/drawing/2014/main" val="2436795215"/>
                    </a:ext>
                  </a:extLst>
                </a:gridCol>
              </a:tblGrid>
              <a:tr h="236436">
                <a:tc gridSpan="2">
                  <a:txBody>
                    <a:bodyPr/>
                    <a:lstStyle/>
                    <a:p>
                      <a:pPr marL="0" marR="0">
                        <a:lnSpc>
                          <a:spcPct val="107000"/>
                        </a:lnSpc>
                        <a:spcBef>
                          <a:spcPts val="0"/>
                        </a:spcBef>
                        <a:spcAft>
                          <a:spcPts val="0"/>
                        </a:spcAft>
                        <a:tabLst>
                          <a:tab pos="0" algn="l"/>
                          <a:tab pos="160020" algn="l"/>
                        </a:tabLst>
                      </a:pPr>
                      <a:r>
                        <a:rPr lang="en-US" sz="1600" b="1">
                          <a:solidFill>
                            <a:srgbClr val="323E4F"/>
                          </a:solidFill>
                          <a:effectLst/>
                          <a:latin typeface="+mn-lt"/>
                          <a:ea typeface="Times New Roman" panose="02020603050405020304" pitchFamily="18" charset="0"/>
                          <a:cs typeface="Times New Roman" panose="02020603050405020304" pitchFamily="18" charset="0"/>
                        </a:rPr>
                        <a:t>Day 3: Thursday, </a:t>
                      </a:r>
                      <a:r>
                        <a:rPr lang="en-GB" sz="1600" b="1">
                          <a:solidFill>
                            <a:srgbClr val="323E4F"/>
                          </a:solidFill>
                          <a:effectLst/>
                          <a:latin typeface="+mn-lt"/>
                          <a:ea typeface="Times New Roman" panose="02020603050405020304" pitchFamily="18" charset="0"/>
                          <a:cs typeface="Times New Roman" panose="02020603050405020304" pitchFamily="18" charset="0"/>
                        </a:rPr>
                        <a:t>29</a:t>
                      </a:r>
                      <a:r>
                        <a:rPr lang="en-US" sz="1600" b="1">
                          <a:solidFill>
                            <a:srgbClr val="323E4F"/>
                          </a:solidFill>
                          <a:effectLst/>
                          <a:latin typeface="+mn-lt"/>
                          <a:ea typeface="Times New Roman" panose="02020603050405020304" pitchFamily="18" charset="0"/>
                          <a:cs typeface="Times New Roman" panose="02020603050405020304" pitchFamily="18" charset="0"/>
                        </a:rPr>
                        <a:t> October </a:t>
                      </a:r>
                      <a:r>
                        <a:rPr lang="en-GB" sz="1600" b="1">
                          <a:solidFill>
                            <a:srgbClr val="323E4F"/>
                          </a:solidFill>
                          <a:effectLst/>
                          <a:latin typeface="+mn-lt"/>
                          <a:ea typeface="Times New Roman" panose="02020603050405020304" pitchFamily="18" charset="0"/>
                          <a:cs typeface="Times New Roman" panose="02020603050405020304" pitchFamily="18" charset="0"/>
                        </a:rPr>
                        <a:t>2020</a:t>
                      </a:r>
                      <a:endParaRPr lang="en-US" sz="1600">
                        <a:effectLst/>
                        <a:latin typeface="+mn-lt"/>
                        <a:ea typeface="Times New Roman" panose="02020603050405020304" pitchFamily="18" charset="0"/>
                        <a:cs typeface="Times New Roman" panose="02020603050405020304" pitchFamily="18" charset="0"/>
                      </a:endParaRPr>
                    </a:p>
                  </a:txBody>
                  <a:tcPr marL="48190" marR="481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extLst>
                  <a:ext uri="{0D108BD9-81ED-4DB2-BD59-A6C34878D82A}">
                    <a16:rowId xmlns:a16="http://schemas.microsoft.com/office/drawing/2014/main" val="3104057737"/>
                  </a:ext>
                </a:extLst>
              </a:tr>
              <a:tr h="4687081">
                <a:tc>
                  <a:txBody>
                    <a:bodyPr/>
                    <a:lstStyle/>
                    <a:p>
                      <a:pPr marL="0" marR="0">
                        <a:lnSpc>
                          <a:spcPct val="107000"/>
                        </a:lnSpc>
                        <a:spcBef>
                          <a:spcPts val="0"/>
                        </a:spcBef>
                        <a:spcAft>
                          <a:spcPts val="0"/>
                        </a:spcAft>
                      </a:pPr>
                      <a:r>
                        <a:rPr lang="en-GB" sz="1600">
                          <a:solidFill>
                            <a:srgbClr val="000000"/>
                          </a:solidFill>
                          <a:effectLst/>
                          <a:latin typeface="+mn-lt"/>
                          <a:ea typeface="Times New Roman" panose="02020603050405020304" pitchFamily="18" charset="0"/>
                          <a:cs typeface="Times New Roman" panose="02020603050405020304" pitchFamily="18" charset="0"/>
                        </a:rPr>
                        <a:t>16.00 -18.00</a:t>
                      </a:r>
                      <a:endParaRPr lang="en-US" sz="160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GB" sz="1600">
                          <a:effectLst/>
                          <a:latin typeface="+mn-lt"/>
                          <a:ea typeface="Times New Roman" panose="02020603050405020304" pitchFamily="18" charset="0"/>
                          <a:cs typeface="Times New Roman" panose="02020603050405020304" pitchFamily="18" charset="0"/>
                        </a:rPr>
                        <a:t> </a:t>
                      </a:r>
                      <a:endParaRPr lang="en-US" sz="1600">
                        <a:effectLst/>
                        <a:latin typeface="+mn-lt"/>
                        <a:ea typeface="Times New Roman" panose="02020603050405020304" pitchFamily="18" charset="0"/>
                        <a:cs typeface="Times New Roman" panose="02020603050405020304" pitchFamily="18" charset="0"/>
                      </a:endParaRPr>
                    </a:p>
                  </a:txBody>
                  <a:tcPr marL="48190" marR="481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marL="0" marR="0">
                        <a:lnSpc>
                          <a:spcPct val="107000"/>
                        </a:lnSpc>
                        <a:spcBef>
                          <a:spcPts val="0"/>
                        </a:spcBef>
                        <a:spcAft>
                          <a:spcPts val="0"/>
                        </a:spcAft>
                        <a:tabLst>
                          <a:tab pos="0" algn="l"/>
                          <a:tab pos="160020" algn="l"/>
                        </a:tabLst>
                      </a:pPr>
                      <a:r>
                        <a:rPr lang="en-GB" sz="1600" b="1" dirty="0">
                          <a:solidFill>
                            <a:srgbClr val="44546A"/>
                          </a:solidFill>
                          <a:effectLst/>
                          <a:latin typeface="+mn-lt"/>
                          <a:ea typeface="Times New Roman" panose="02020603050405020304" pitchFamily="18" charset="0"/>
                          <a:cs typeface="Times New Roman" panose="02020603050405020304" pitchFamily="18" charset="0"/>
                        </a:rPr>
                        <a:t>Session 3: Parallel sessions on cross-country papers for SI of Health Policy on country responses to Covid-19.</a:t>
                      </a:r>
                      <a:endParaRPr lang="en-US" sz="16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0" algn="l"/>
                          <a:tab pos="160020" algn="l"/>
                        </a:tabLst>
                      </a:pPr>
                      <a:r>
                        <a:rPr lang="en-GB" sz="1600" b="1" dirty="0">
                          <a:effectLst/>
                          <a:latin typeface="+mn-lt"/>
                          <a:ea typeface="Times New Roman" panose="02020603050405020304" pitchFamily="18" charset="0"/>
                          <a:cs typeface="Arial" panose="020B0604020202020204" pitchFamily="34" charset="0"/>
                        </a:rPr>
                        <a:t> </a:t>
                      </a:r>
                      <a:endParaRPr lang="en-US" sz="16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0" algn="l"/>
                          <a:tab pos="160020" algn="l"/>
                        </a:tabLst>
                      </a:pPr>
                      <a:r>
                        <a:rPr lang="en-GB" sz="1600" i="1" dirty="0">
                          <a:solidFill>
                            <a:srgbClr val="000000"/>
                          </a:solidFill>
                          <a:effectLst/>
                          <a:latin typeface="+mn-lt"/>
                          <a:ea typeface="Times New Roman" panose="02020603050405020304" pitchFamily="18" charset="0"/>
                          <a:cs typeface="Times New Roman" panose="02020603050405020304" pitchFamily="18" charset="0"/>
                        </a:rPr>
                        <a:t>Brief plenary to explain objectives of the sessions</a:t>
                      </a:r>
                      <a:endParaRPr lang="en-US" sz="16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0" algn="l"/>
                          <a:tab pos="160020" algn="l"/>
                        </a:tabLst>
                      </a:pPr>
                      <a:r>
                        <a:rPr lang="en-GB" sz="1600" i="1" dirty="0">
                          <a:solidFill>
                            <a:srgbClr val="000000"/>
                          </a:solidFill>
                          <a:effectLst/>
                          <a:latin typeface="+mn-lt"/>
                          <a:ea typeface="Times New Roman" panose="02020603050405020304" pitchFamily="18" charset="0"/>
                          <a:cs typeface="Times New Roman" panose="02020603050405020304" pitchFamily="18" charset="0"/>
                        </a:rPr>
                        <a:t>Break out into 3 parallel sessions (c. 90 - 110 minutes), as follows:</a:t>
                      </a:r>
                      <a:endParaRPr lang="en-US" sz="16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0" algn="l"/>
                          <a:tab pos="160020" algn="l"/>
                        </a:tabLst>
                      </a:pPr>
                      <a:r>
                        <a:rPr lang="en-GB" sz="1600" b="1" dirty="0">
                          <a:effectLst/>
                          <a:latin typeface="+mn-lt"/>
                          <a:ea typeface="Times New Roman" panose="02020603050405020304" pitchFamily="18" charset="0"/>
                          <a:cs typeface="Arial" panose="020B0604020202020204" pitchFamily="34" charset="0"/>
                        </a:rPr>
                        <a:t> </a:t>
                      </a:r>
                      <a:endParaRPr lang="en-US" sz="16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GB" sz="1600" b="1" u="sng" dirty="0">
                          <a:solidFill>
                            <a:srgbClr val="000000"/>
                          </a:solidFill>
                          <a:effectLst/>
                          <a:latin typeface="+mn-lt"/>
                          <a:ea typeface="Times New Roman" panose="02020603050405020304" pitchFamily="18" charset="0"/>
                          <a:cs typeface="Times New Roman" panose="02020603050405020304" pitchFamily="18" charset="0"/>
                        </a:rPr>
                        <a:t>Parallel Session A: </a:t>
                      </a:r>
                      <a:r>
                        <a:rPr lang="en-GB" sz="1600" b="1" dirty="0">
                          <a:solidFill>
                            <a:srgbClr val="000000"/>
                          </a:solidFill>
                          <a:effectLst/>
                          <a:latin typeface="+mn-lt"/>
                          <a:ea typeface="Times New Roman" panose="02020603050405020304" pitchFamily="18" charset="0"/>
                          <a:cs typeface="Times New Roman" panose="02020603050405020304" pitchFamily="18" charset="0"/>
                        </a:rPr>
                        <a:t>Baltic</a:t>
                      </a:r>
                      <a:r>
                        <a:rPr lang="en-GB" sz="1600" dirty="0">
                          <a:solidFill>
                            <a:srgbClr val="000000"/>
                          </a:solidFill>
                          <a:effectLst/>
                          <a:latin typeface="+mn-lt"/>
                          <a:ea typeface="Times New Roman" panose="02020603050405020304" pitchFamily="18" charset="0"/>
                          <a:cs typeface="Times New Roman" panose="02020603050405020304" pitchFamily="18" charset="0"/>
                        </a:rPr>
                        <a:t>, </a:t>
                      </a:r>
                      <a:r>
                        <a:rPr lang="en-GB" sz="1600" b="1" dirty="0">
                          <a:solidFill>
                            <a:srgbClr val="000000"/>
                          </a:solidFill>
                          <a:effectLst/>
                          <a:latin typeface="+mn-lt"/>
                          <a:ea typeface="Times New Roman" panose="02020603050405020304" pitchFamily="18" charset="0"/>
                          <a:cs typeface="Times New Roman" panose="02020603050405020304" pitchFamily="18" charset="0"/>
                        </a:rPr>
                        <a:t>Nordic</a:t>
                      </a:r>
                      <a:r>
                        <a:rPr lang="en-GB" sz="1600" dirty="0">
                          <a:solidFill>
                            <a:srgbClr val="000000"/>
                          </a:solidFill>
                          <a:effectLst/>
                          <a:latin typeface="+mn-lt"/>
                          <a:ea typeface="Times New Roman" panose="02020603050405020304" pitchFamily="18" charset="0"/>
                          <a:cs typeface="Times New Roman" panose="02020603050405020304" pitchFamily="18" charset="0"/>
                        </a:rPr>
                        <a:t> and </a:t>
                      </a:r>
                      <a:r>
                        <a:rPr lang="en-GB" sz="1600" b="1" dirty="0">
                          <a:solidFill>
                            <a:srgbClr val="000000"/>
                          </a:solidFill>
                          <a:effectLst/>
                          <a:latin typeface="+mn-lt"/>
                          <a:ea typeface="Times New Roman" panose="02020603050405020304" pitchFamily="18" charset="0"/>
                          <a:cs typeface="Times New Roman" panose="02020603050405020304" pitchFamily="18" charset="0"/>
                        </a:rPr>
                        <a:t>North Atlantic groups</a:t>
                      </a:r>
                      <a:endParaRPr lang="en-US" sz="16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0" algn="l"/>
                          <a:tab pos="160020" algn="l"/>
                        </a:tabLst>
                      </a:pPr>
                      <a:r>
                        <a:rPr lang="en-GB" sz="1600" dirty="0">
                          <a:solidFill>
                            <a:srgbClr val="000000"/>
                          </a:solidFill>
                          <a:effectLst/>
                          <a:latin typeface="+mn-lt"/>
                          <a:ea typeface="Times New Roman" panose="02020603050405020304" pitchFamily="18" charset="0"/>
                          <a:cs typeface="Times New Roman" panose="02020603050405020304" pitchFamily="18" charset="0"/>
                        </a:rPr>
                        <a:t>Facilitators:  Erin Webb, Marina </a:t>
                      </a:r>
                      <a:r>
                        <a:rPr lang="en-GB" sz="1600" dirty="0" err="1">
                          <a:solidFill>
                            <a:srgbClr val="000000"/>
                          </a:solidFill>
                          <a:effectLst/>
                          <a:latin typeface="+mn-lt"/>
                          <a:ea typeface="Times New Roman" panose="02020603050405020304" pitchFamily="18" charset="0"/>
                          <a:cs typeface="Times New Roman" panose="02020603050405020304" pitchFamily="18" charset="0"/>
                        </a:rPr>
                        <a:t>Karanikolos</a:t>
                      </a:r>
                      <a:r>
                        <a:rPr lang="en-GB" sz="1600" dirty="0">
                          <a:solidFill>
                            <a:srgbClr val="000000"/>
                          </a:solidFill>
                          <a:effectLst/>
                          <a:latin typeface="+mn-lt"/>
                          <a:ea typeface="Times New Roman" panose="02020603050405020304" pitchFamily="18" charset="0"/>
                          <a:cs typeface="Times New Roman" panose="02020603050405020304" pitchFamily="18" charset="0"/>
                        </a:rPr>
                        <a:t> and Gemma Williams</a:t>
                      </a:r>
                      <a:endParaRPr lang="en-US" sz="16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0" algn="l"/>
                          <a:tab pos="160020" algn="l"/>
                        </a:tabLst>
                      </a:pPr>
                      <a:r>
                        <a:rPr lang="en-GB" sz="1600" b="1" i="1" dirty="0">
                          <a:solidFill>
                            <a:srgbClr val="2F5496"/>
                          </a:solidFill>
                          <a:effectLst/>
                          <a:latin typeface="+mn-lt"/>
                          <a:ea typeface="Times New Roman" panose="02020603050405020304" pitchFamily="18" charset="0"/>
                          <a:cs typeface="Times New Roman" panose="02020603050405020304" pitchFamily="18" charset="0"/>
                        </a:rPr>
                        <a:t> </a:t>
                      </a:r>
                      <a:endParaRPr lang="en-US" sz="16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0" algn="l"/>
                          <a:tab pos="160020" algn="l"/>
                        </a:tabLst>
                      </a:pPr>
                      <a:r>
                        <a:rPr lang="en-GB" sz="1600" b="1" i="1" dirty="0">
                          <a:solidFill>
                            <a:srgbClr val="2F5496"/>
                          </a:solidFill>
                          <a:effectLst/>
                          <a:latin typeface="+mn-lt"/>
                          <a:ea typeface="Times New Roman" panose="02020603050405020304" pitchFamily="18" charset="0"/>
                          <a:cs typeface="Times New Roman" panose="02020603050405020304" pitchFamily="18" charset="0"/>
                        </a:rPr>
                        <a:t>Presentation of key findings and lessons by the Baltic countries group: </a:t>
                      </a:r>
                      <a:r>
                        <a:rPr lang="en-GB" sz="1600" dirty="0">
                          <a:solidFill>
                            <a:srgbClr val="000000"/>
                          </a:solidFill>
                          <a:effectLst/>
                          <a:latin typeface="+mn-lt"/>
                          <a:ea typeface="Times New Roman" panose="02020603050405020304" pitchFamily="18" charset="0"/>
                          <a:cs typeface="Times New Roman" panose="02020603050405020304" pitchFamily="18" charset="0"/>
                        </a:rPr>
                        <a:t>10 - 12 min</a:t>
                      </a:r>
                      <a:endParaRPr lang="en-US" sz="16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0" algn="l"/>
                          <a:tab pos="160020" algn="l"/>
                        </a:tabLst>
                      </a:pPr>
                      <a:r>
                        <a:rPr lang="en-GB" sz="1600" dirty="0">
                          <a:solidFill>
                            <a:srgbClr val="000000"/>
                          </a:solidFill>
                          <a:effectLst/>
                          <a:latin typeface="+mn-lt"/>
                          <a:ea typeface="Times New Roman" panose="02020603050405020304" pitchFamily="18" charset="0"/>
                          <a:cs typeface="Times New Roman" panose="02020603050405020304" pitchFamily="18" charset="0"/>
                        </a:rPr>
                        <a:t>Feedback from the other groups and discussion:  25 min</a:t>
                      </a:r>
                      <a:endParaRPr lang="en-US" sz="16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0" algn="l"/>
                          <a:tab pos="160020" algn="l"/>
                        </a:tabLst>
                      </a:pPr>
                      <a:r>
                        <a:rPr lang="en-GB" sz="1600" b="1" i="1" dirty="0">
                          <a:solidFill>
                            <a:srgbClr val="2F5496"/>
                          </a:solidFill>
                          <a:effectLst/>
                          <a:latin typeface="+mn-lt"/>
                          <a:ea typeface="Times New Roman" panose="02020603050405020304" pitchFamily="18" charset="0"/>
                          <a:cs typeface="Times New Roman" panose="02020603050405020304" pitchFamily="18" charset="0"/>
                        </a:rPr>
                        <a:t> </a:t>
                      </a:r>
                      <a:endParaRPr lang="en-US" sz="16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0" algn="l"/>
                          <a:tab pos="160020" algn="l"/>
                        </a:tabLst>
                      </a:pPr>
                      <a:r>
                        <a:rPr lang="en-GB" sz="1600" b="1" i="1" dirty="0">
                          <a:solidFill>
                            <a:srgbClr val="2F5496"/>
                          </a:solidFill>
                          <a:effectLst/>
                          <a:latin typeface="+mn-lt"/>
                          <a:ea typeface="Times New Roman" panose="02020603050405020304" pitchFamily="18" charset="0"/>
                          <a:cs typeface="Times New Roman" panose="02020603050405020304" pitchFamily="18" charset="0"/>
                        </a:rPr>
                        <a:t>Presentation of key findings and lessons by the Nordic countries group: </a:t>
                      </a:r>
                      <a:r>
                        <a:rPr lang="en-GB" sz="1600" dirty="0">
                          <a:solidFill>
                            <a:srgbClr val="000000"/>
                          </a:solidFill>
                          <a:effectLst/>
                          <a:latin typeface="+mn-lt"/>
                          <a:ea typeface="Times New Roman" panose="02020603050405020304" pitchFamily="18" charset="0"/>
                          <a:cs typeface="Times New Roman" panose="02020603050405020304" pitchFamily="18" charset="0"/>
                        </a:rPr>
                        <a:t>10 - 12 min</a:t>
                      </a:r>
                      <a:endParaRPr lang="en-US" sz="16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0" algn="l"/>
                          <a:tab pos="160020" algn="l"/>
                        </a:tabLst>
                      </a:pPr>
                      <a:r>
                        <a:rPr lang="en-GB" sz="1600" dirty="0">
                          <a:solidFill>
                            <a:srgbClr val="000000"/>
                          </a:solidFill>
                          <a:effectLst/>
                          <a:latin typeface="+mn-lt"/>
                          <a:ea typeface="Times New Roman" panose="02020603050405020304" pitchFamily="18" charset="0"/>
                          <a:cs typeface="Times New Roman" panose="02020603050405020304" pitchFamily="18" charset="0"/>
                        </a:rPr>
                        <a:t>Feedback from the other groups and discussion:  25 min</a:t>
                      </a:r>
                      <a:endParaRPr lang="en-US" sz="16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0" algn="l"/>
                          <a:tab pos="160020" algn="l"/>
                        </a:tabLst>
                      </a:pPr>
                      <a:r>
                        <a:rPr lang="en-GB" sz="1600" b="1" i="1" dirty="0">
                          <a:solidFill>
                            <a:srgbClr val="2F5496"/>
                          </a:solidFill>
                          <a:effectLst/>
                          <a:latin typeface="+mn-lt"/>
                          <a:ea typeface="Times New Roman" panose="02020603050405020304" pitchFamily="18" charset="0"/>
                          <a:cs typeface="Times New Roman" panose="02020603050405020304" pitchFamily="18" charset="0"/>
                        </a:rPr>
                        <a:t> </a:t>
                      </a:r>
                      <a:endParaRPr lang="en-US" sz="16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0" algn="l"/>
                          <a:tab pos="160020" algn="l"/>
                        </a:tabLst>
                      </a:pPr>
                      <a:r>
                        <a:rPr lang="en-GB" sz="1600" b="1" i="1" dirty="0">
                          <a:solidFill>
                            <a:srgbClr val="2F5496"/>
                          </a:solidFill>
                          <a:effectLst/>
                          <a:latin typeface="+mn-lt"/>
                          <a:ea typeface="Times New Roman" panose="02020603050405020304" pitchFamily="18" charset="0"/>
                          <a:cs typeface="Times New Roman" panose="02020603050405020304" pitchFamily="18" charset="0"/>
                        </a:rPr>
                        <a:t>Presentation of key findings and lessons by the Nth </a:t>
                      </a:r>
                      <a:r>
                        <a:rPr lang="en-GB" sz="1600" b="1" i="1" dirty="0" err="1">
                          <a:solidFill>
                            <a:srgbClr val="2F5496"/>
                          </a:solidFill>
                          <a:effectLst/>
                          <a:latin typeface="+mn-lt"/>
                          <a:ea typeface="Times New Roman" panose="02020603050405020304" pitchFamily="18" charset="0"/>
                          <a:cs typeface="Times New Roman" panose="02020603050405020304" pitchFamily="18" charset="0"/>
                        </a:rPr>
                        <a:t>Atlantics</a:t>
                      </a:r>
                      <a:r>
                        <a:rPr lang="en-GB" sz="1600" b="1" i="1" dirty="0">
                          <a:solidFill>
                            <a:srgbClr val="2F5496"/>
                          </a:solidFill>
                          <a:effectLst/>
                          <a:latin typeface="+mn-lt"/>
                          <a:ea typeface="Times New Roman" panose="02020603050405020304" pitchFamily="18" charset="0"/>
                          <a:cs typeface="Times New Roman" panose="02020603050405020304" pitchFamily="18" charset="0"/>
                        </a:rPr>
                        <a:t> countries group: </a:t>
                      </a:r>
                      <a:r>
                        <a:rPr lang="en-GB" sz="1600" dirty="0">
                          <a:solidFill>
                            <a:srgbClr val="000000"/>
                          </a:solidFill>
                          <a:effectLst/>
                          <a:latin typeface="+mn-lt"/>
                          <a:ea typeface="Times New Roman" panose="02020603050405020304" pitchFamily="18" charset="0"/>
                          <a:cs typeface="Times New Roman" panose="02020603050405020304" pitchFamily="18" charset="0"/>
                        </a:rPr>
                        <a:t>10 -12 min</a:t>
                      </a:r>
                      <a:endParaRPr lang="en-US" sz="16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0" algn="l"/>
                          <a:tab pos="160020" algn="l"/>
                        </a:tabLst>
                      </a:pPr>
                      <a:r>
                        <a:rPr lang="en-GB" sz="1600" dirty="0">
                          <a:solidFill>
                            <a:srgbClr val="000000"/>
                          </a:solidFill>
                          <a:effectLst/>
                          <a:latin typeface="+mn-lt"/>
                          <a:ea typeface="Times New Roman" panose="02020603050405020304" pitchFamily="18" charset="0"/>
                          <a:cs typeface="Times New Roman" panose="02020603050405020304" pitchFamily="18" charset="0"/>
                        </a:rPr>
                        <a:t>Feedback from the other groups and discussion:  25 min</a:t>
                      </a:r>
                      <a:endParaRPr lang="en-US" sz="16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0" algn="l"/>
                          <a:tab pos="160020" algn="l"/>
                        </a:tabLst>
                      </a:pPr>
                      <a:r>
                        <a:rPr lang="en-GB" sz="1600" b="1" u="none" strike="noStrike" dirty="0">
                          <a:effectLst/>
                          <a:latin typeface="+mn-lt"/>
                          <a:ea typeface="Times New Roman" panose="02020603050405020304" pitchFamily="18" charset="0"/>
                          <a:cs typeface="Times New Roman" panose="02020603050405020304" pitchFamily="18" charset="0"/>
                        </a:rPr>
                        <a:t> </a:t>
                      </a:r>
                      <a:endParaRPr lang="en-US" sz="1600" dirty="0">
                        <a:effectLst/>
                        <a:latin typeface="+mn-lt"/>
                        <a:ea typeface="Times New Roman" panose="02020603050405020304" pitchFamily="18" charset="0"/>
                        <a:cs typeface="Times New Roman" panose="02020603050405020304" pitchFamily="18" charset="0"/>
                      </a:endParaRPr>
                    </a:p>
                  </a:txBody>
                  <a:tcPr marL="48190" marR="481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extLst>
                  <a:ext uri="{0D108BD9-81ED-4DB2-BD59-A6C34878D82A}">
                    <a16:rowId xmlns:a16="http://schemas.microsoft.com/office/drawing/2014/main" val="3717418689"/>
                  </a:ext>
                </a:extLst>
              </a:tr>
            </a:tbl>
          </a:graphicData>
        </a:graphic>
      </p:graphicFrame>
      <p:sp>
        <p:nvSpPr>
          <p:cNvPr id="4" name="Content Placeholder 2">
            <a:extLst>
              <a:ext uri="{FF2B5EF4-FFF2-40B4-BE49-F238E27FC236}">
                <a16:creationId xmlns:a16="http://schemas.microsoft.com/office/drawing/2014/main" id="{3E80BA22-C781-E747-93B7-2EB8CE534420}"/>
              </a:ext>
            </a:extLst>
          </p:cNvPr>
          <p:cNvSpPr txBox="1">
            <a:spLocks/>
          </p:cNvSpPr>
          <p:nvPr/>
        </p:nvSpPr>
        <p:spPr>
          <a:xfrm>
            <a:off x="327102" y="1210884"/>
            <a:ext cx="4520669"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Key decisions:</a:t>
            </a:r>
          </a:p>
          <a:p>
            <a:r>
              <a:rPr lang="en-US" dirty="0"/>
              <a:t>Erin will prepare slides and present key findings and lessons from Baltic countries</a:t>
            </a:r>
          </a:p>
          <a:p>
            <a:endParaRPr lang="en-US" dirty="0"/>
          </a:p>
          <a:p>
            <a:r>
              <a:rPr lang="en-US" dirty="0"/>
              <a:t>Everyone can join in for feedback from the other groups and discussion!</a:t>
            </a:r>
          </a:p>
        </p:txBody>
      </p:sp>
    </p:spTree>
    <p:extLst>
      <p:ext uri="{BB962C8B-B14F-4D97-AF65-F5344CB8AC3E}">
        <p14:creationId xmlns:p14="http://schemas.microsoft.com/office/powerpoint/2010/main" val="3115420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4313</TotalTime>
  <Words>553</Words>
  <Application>Microsoft Macintosh PowerPoint</Application>
  <PresentationFormat>Widescreen</PresentationFormat>
  <Paragraphs>49</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Health Policy Special Issue on COVID-19</vt:lpstr>
      <vt:lpstr>Agenda</vt:lpstr>
      <vt:lpstr>PowerPoint Presentation</vt:lpstr>
      <vt:lpstr>Key takeaways / lessons for policymakers</vt:lpstr>
      <vt:lpstr>HSRM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Special issue on COVID-19</dc:title>
  <dc:creator>Anna Sagan</dc:creator>
  <cp:lastModifiedBy>Erin Webb</cp:lastModifiedBy>
  <cp:revision>47</cp:revision>
  <dcterms:created xsi:type="dcterms:W3CDTF">2020-09-17T19:42:12Z</dcterms:created>
  <dcterms:modified xsi:type="dcterms:W3CDTF">2020-10-20T07:32:25Z</dcterms:modified>
</cp:coreProperties>
</file>