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2" r:id="rId4"/>
    <p:sldId id="263" r:id="rId5"/>
    <p:sldId id="264" r:id="rId6"/>
    <p:sldId id="266" r:id="rId7"/>
    <p:sldId id="265" r:id="rId8"/>
    <p:sldId id="267"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0"/>
    <p:restoredTop sz="96162"/>
  </p:normalViewPr>
  <p:slideViewPr>
    <p:cSldViewPr snapToGrid="0">
      <p:cViewPr>
        <p:scale>
          <a:sx n="159" d="100"/>
          <a:sy n="159" d="100"/>
        </p:scale>
        <p:origin x="-792" y="4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3B491-AE1D-F749-B26D-9A16804EB212}" type="datetimeFigureOut">
              <a:rPr lang="fr-FR" smtClean="0"/>
              <a:t>02/09/2022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599D8-D1D6-994C-8FD5-FFD2B4981737}" type="slidenum">
              <a:rPr lang="fr-FR" smtClean="0"/>
              <a:t>‹N°›</a:t>
            </a:fld>
            <a:endParaRPr lang="fr-FR"/>
          </a:p>
        </p:txBody>
      </p:sp>
    </p:spTree>
    <p:extLst>
      <p:ext uri="{BB962C8B-B14F-4D97-AF65-F5344CB8AC3E}">
        <p14:creationId xmlns:p14="http://schemas.microsoft.com/office/powerpoint/2010/main" val="3117483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C599D8-D1D6-994C-8FD5-FFD2B4981737}" type="slidenum">
              <a:rPr lang="fr-FR" smtClean="0"/>
              <a:t>3</a:t>
            </a:fld>
            <a:endParaRPr lang="fr-FR"/>
          </a:p>
        </p:txBody>
      </p:sp>
    </p:spTree>
    <p:extLst>
      <p:ext uri="{BB962C8B-B14F-4D97-AF65-F5344CB8AC3E}">
        <p14:creationId xmlns:p14="http://schemas.microsoft.com/office/powerpoint/2010/main" val="3060583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D0A27-E049-B791-1033-D9A98739FEF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4FBF92F-7212-470E-23AD-87A3E5CE66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2D5135B-B02B-0D3C-634E-EE61021A0A06}"/>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73C7F615-A65E-04C3-E694-CDF635F974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AFCCA21-A5F5-09CF-E161-AE9E7376F694}"/>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212604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175479-319E-4B4E-29AD-F681AA01603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9A3241D-6108-EB04-8C2D-F9D1583710D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02290E-AA92-04A2-D93E-3BE3201BC10B}"/>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B23B7DDB-B20D-823E-6C06-5B656D7D06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0EF77D-CF3F-CF96-7C49-682A97935529}"/>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199153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19D7292-9408-7220-D80C-1BD1E9308E9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D38454C-4813-2323-E6B3-0107931ACDB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DA949B-685C-67C8-AE31-F45F58D0612A}"/>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A26B9A85-6054-B8AA-B778-DFB4DC2755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BE03D9-F3F6-BA49-441F-070C5A3BC628}"/>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219134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5E117-F187-1F9D-CB76-1AF1F85599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4CD753F-D630-94AB-6D88-59643445C7E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6954B9-CC6B-E743-5A18-F023545C2103}"/>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F6B550F5-F730-23B6-F89B-F641233C081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DAC806-74FF-3C9F-B8C4-18B717273B00}"/>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13023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C21668-1FE9-0722-122A-0622EC4F80D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A395B30-1332-F17A-715C-F5043D1197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32A4792-A76B-E98D-1699-0A3792ABEDA0}"/>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872CB424-F416-C82F-F535-648B43F1FA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0A8A9D-6A0D-F946-862F-45C2373CAD4B}"/>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322051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08D47-46B9-A902-70FD-F463B3165A3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9AF7E0-0846-1F10-0E0A-2C724A9751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0A65F94-D104-D367-B628-49D0778B8CE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94F01DA-F89C-BD80-A46D-C4BFE931C367}"/>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6" name="Espace réservé du pied de page 5">
            <a:extLst>
              <a:ext uri="{FF2B5EF4-FFF2-40B4-BE49-F238E27FC236}">
                <a16:creationId xmlns:a16="http://schemas.microsoft.com/office/drawing/2014/main" id="{DF58908F-65DC-7FE3-631F-9111169F3E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9431D76-A71C-5057-C34D-68ECD3C0BA46}"/>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413090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F342F-4FE2-097F-8FEE-E0FE457F69B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569BF9E-B75F-E93D-12BE-1EF17E2F89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EA5969C-4B88-684A-1DAA-34D65B7283D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15C3ED2-A11B-AEE6-04DB-FC7B152F5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EC14359-5BCB-B883-2CB2-D08A6DBF7F9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41A29BA-E06C-448B-9137-94AA880FFAFB}"/>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8" name="Espace réservé du pied de page 7">
            <a:extLst>
              <a:ext uri="{FF2B5EF4-FFF2-40B4-BE49-F238E27FC236}">
                <a16:creationId xmlns:a16="http://schemas.microsoft.com/office/drawing/2014/main" id="{199E6111-13D3-6530-3254-5698D15EA53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49D363E-82FE-AD43-ABDD-32781E12C1F0}"/>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41926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D2005-428B-361C-3B79-2155982762E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66C1F72-2D2E-15CE-10B1-946FD7AE8BF1}"/>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4" name="Espace réservé du pied de page 3">
            <a:extLst>
              <a:ext uri="{FF2B5EF4-FFF2-40B4-BE49-F238E27FC236}">
                <a16:creationId xmlns:a16="http://schemas.microsoft.com/office/drawing/2014/main" id="{E4421113-8147-C4D3-A1B3-4198A3AFD49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8B0AB64-A9CF-7042-F34F-888FB8201763}"/>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215656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DB846E-B99A-3878-7159-E2A71B23C674}"/>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3" name="Espace réservé du pied de page 2">
            <a:extLst>
              <a:ext uri="{FF2B5EF4-FFF2-40B4-BE49-F238E27FC236}">
                <a16:creationId xmlns:a16="http://schemas.microsoft.com/office/drawing/2014/main" id="{3506B633-1A5C-CF36-0A74-64CC691AB3F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0C670BF-4FC9-E109-06D3-E77C05575F90}"/>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169479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B37699-C02D-1587-A54E-9F7EACAD70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E862216-9E98-10A6-038A-F3EE003D1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82AD874-79FE-8DC8-ACD2-5FCAC930E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B397285-8643-B56A-CE3E-38E2885EE8D7}"/>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6" name="Espace réservé du pied de page 5">
            <a:extLst>
              <a:ext uri="{FF2B5EF4-FFF2-40B4-BE49-F238E27FC236}">
                <a16:creationId xmlns:a16="http://schemas.microsoft.com/office/drawing/2014/main" id="{14A1C2A3-2EA1-AB24-5D2F-33C2BAECEF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917859-8FC1-EF6A-9B13-931DEA80B8F1}"/>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411561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049531-06F3-0DA1-2488-2BAA9C006C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9B6EA03-3347-B124-0CC4-8B3C07E8A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5DA2124-39C2-766A-B7E0-89357F1EC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903766D-06A4-0D52-8334-794725F78E59}"/>
              </a:ext>
            </a:extLst>
          </p:cNvPr>
          <p:cNvSpPr>
            <a:spLocks noGrp="1"/>
          </p:cNvSpPr>
          <p:nvPr>
            <p:ph type="dt" sz="half" idx="10"/>
          </p:nvPr>
        </p:nvSpPr>
        <p:spPr/>
        <p:txBody>
          <a:bodyPr/>
          <a:lstStyle/>
          <a:p>
            <a:fld id="{057F79E7-54EC-BE43-9C40-4676CB8C1790}" type="datetimeFigureOut">
              <a:rPr lang="fr-FR" smtClean="0"/>
              <a:t>01/09/2022</a:t>
            </a:fld>
            <a:endParaRPr lang="fr-FR"/>
          </a:p>
        </p:txBody>
      </p:sp>
      <p:sp>
        <p:nvSpPr>
          <p:cNvPr id="6" name="Espace réservé du pied de page 5">
            <a:extLst>
              <a:ext uri="{FF2B5EF4-FFF2-40B4-BE49-F238E27FC236}">
                <a16:creationId xmlns:a16="http://schemas.microsoft.com/office/drawing/2014/main" id="{7460FD24-6F4E-5CD5-5FF3-037210B826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4D2427F-DA68-5E29-4F9F-1E3311897A82}"/>
              </a:ext>
            </a:extLst>
          </p:cNvPr>
          <p:cNvSpPr>
            <a:spLocks noGrp="1"/>
          </p:cNvSpPr>
          <p:nvPr>
            <p:ph type="sldNum" sz="quarter" idx="12"/>
          </p:nvPr>
        </p:nvSpPr>
        <p:spPr/>
        <p:txBody>
          <a:bodyPr/>
          <a:lstStyle/>
          <a:p>
            <a:fld id="{56E6C204-890A-7041-A8C8-F080CC1CAA4A}" type="slidenum">
              <a:rPr lang="fr-FR" smtClean="0"/>
              <a:t>‹N°›</a:t>
            </a:fld>
            <a:endParaRPr lang="fr-FR"/>
          </a:p>
        </p:txBody>
      </p:sp>
    </p:spTree>
    <p:extLst>
      <p:ext uri="{BB962C8B-B14F-4D97-AF65-F5344CB8AC3E}">
        <p14:creationId xmlns:p14="http://schemas.microsoft.com/office/powerpoint/2010/main" val="257062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076BCFD-E362-4086-009E-8843A0551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94BF623-D5FB-8EC0-9395-C53FF127E5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007583-F67A-BDE7-69A5-6AF2AF8C7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F79E7-54EC-BE43-9C40-4676CB8C1790}" type="datetimeFigureOut">
              <a:rPr lang="fr-FR" smtClean="0"/>
              <a:t>01/09/2022</a:t>
            </a:fld>
            <a:endParaRPr lang="fr-FR"/>
          </a:p>
        </p:txBody>
      </p:sp>
      <p:sp>
        <p:nvSpPr>
          <p:cNvPr id="5" name="Espace réservé du pied de page 4">
            <a:extLst>
              <a:ext uri="{FF2B5EF4-FFF2-40B4-BE49-F238E27FC236}">
                <a16:creationId xmlns:a16="http://schemas.microsoft.com/office/drawing/2014/main" id="{5A739B6F-3FD1-36A2-B552-A1B302D1B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4C26B5D-9F0E-70EB-19E3-D7C973693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6C204-890A-7041-A8C8-F080CC1CAA4A}" type="slidenum">
              <a:rPr lang="fr-FR" smtClean="0"/>
              <a:t>‹N°›</a:t>
            </a:fld>
            <a:endParaRPr lang="fr-FR"/>
          </a:p>
        </p:txBody>
      </p:sp>
    </p:spTree>
    <p:extLst>
      <p:ext uri="{BB962C8B-B14F-4D97-AF65-F5344CB8AC3E}">
        <p14:creationId xmlns:p14="http://schemas.microsoft.com/office/powerpoint/2010/main" val="2782913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09B3D1-8520-00CD-BFF0-1D62F298AB66}"/>
              </a:ext>
            </a:extLst>
          </p:cNvPr>
          <p:cNvSpPr>
            <a:spLocks noGrp="1"/>
          </p:cNvSpPr>
          <p:nvPr>
            <p:ph type="ctrTitle"/>
          </p:nvPr>
        </p:nvSpPr>
        <p:spPr>
          <a:xfrm>
            <a:off x="1524000" y="2786777"/>
            <a:ext cx="9144000" cy="2387600"/>
          </a:xfrm>
        </p:spPr>
        <p:txBody>
          <a:bodyPr/>
          <a:lstStyle/>
          <a:p>
            <a:r>
              <a:rPr lang="fr-FR" dirty="0"/>
              <a:t>Rapport d’optimisation du site La Panthère</a:t>
            </a:r>
          </a:p>
        </p:txBody>
      </p:sp>
      <p:pic>
        <p:nvPicPr>
          <p:cNvPr id="4" name="Image 3">
            <a:extLst>
              <a:ext uri="{FF2B5EF4-FFF2-40B4-BE49-F238E27FC236}">
                <a16:creationId xmlns:a16="http://schemas.microsoft.com/office/drawing/2014/main" id="{854DD696-38E7-9C4C-A784-B0388E30ADAE}"/>
              </a:ext>
            </a:extLst>
          </p:cNvPr>
          <p:cNvPicPr>
            <a:picLocks noChangeAspect="1"/>
          </p:cNvPicPr>
          <p:nvPr/>
        </p:nvPicPr>
        <p:blipFill>
          <a:blip r:embed="rId2"/>
          <a:stretch>
            <a:fillRect/>
          </a:stretch>
        </p:blipFill>
        <p:spPr>
          <a:xfrm>
            <a:off x="206478" y="6213944"/>
            <a:ext cx="502440" cy="502440"/>
          </a:xfrm>
          <a:prstGeom prst="rect">
            <a:avLst/>
          </a:prstGeom>
        </p:spPr>
      </p:pic>
      <p:pic>
        <p:nvPicPr>
          <p:cNvPr id="6" name="Image 5">
            <a:extLst>
              <a:ext uri="{FF2B5EF4-FFF2-40B4-BE49-F238E27FC236}">
                <a16:creationId xmlns:a16="http://schemas.microsoft.com/office/drawing/2014/main" id="{D4AFE1C2-CFD3-B21D-DEA3-FF53450E0B4F}"/>
              </a:ext>
            </a:extLst>
          </p:cNvPr>
          <p:cNvPicPr>
            <a:picLocks noChangeAspect="1"/>
          </p:cNvPicPr>
          <p:nvPr/>
        </p:nvPicPr>
        <p:blipFill>
          <a:blip r:embed="rId3"/>
          <a:stretch>
            <a:fillRect/>
          </a:stretch>
        </p:blipFill>
        <p:spPr>
          <a:xfrm>
            <a:off x="4827927" y="876657"/>
            <a:ext cx="2363984" cy="2363984"/>
          </a:xfrm>
          <a:prstGeom prst="rect">
            <a:avLst/>
          </a:prstGeom>
        </p:spPr>
      </p:pic>
      <p:sp>
        <p:nvSpPr>
          <p:cNvPr id="7" name="ZoneTexte 6">
            <a:extLst>
              <a:ext uri="{FF2B5EF4-FFF2-40B4-BE49-F238E27FC236}">
                <a16:creationId xmlns:a16="http://schemas.microsoft.com/office/drawing/2014/main" id="{0850AAA4-E40F-0B57-E8B5-425AA10FAD6A}"/>
              </a:ext>
            </a:extLst>
          </p:cNvPr>
          <p:cNvSpPr txBox="1"/>
          <p:nvPr/>
        </p:nvSpPr>
        <p:spPr>
          <a:xfrm>
            <a:off x="873304" y="6280498"/>
            <a:ext cx="5404206" cy="369332"/>
          </a:xfrm>
          <a:prstGeom prst="rect">
            <a:avLst/>
          </a:prstGeom>
          <a:noFill/>
        </p:spPr>
        <p:txBody>
          <a:bodyPr wrap="square" rtlCol="0">
            <a:spAutoFit/>
          </a:bodyPr>
          <a:lstStyle/>
          <a:p>
            <a:r>
              <a:rPr lang="fr-FR" dirty="0"/>
              <a:t>Leroux Clément – P4 - Optimiser un site Web existant</a:t>
            </a:r>
          </a:p>
        </p:txBody>
      </p:sp>
    </p:spTree>
    <p:extLst>
      <p:ext uri="{BB962C8B-B14F-4D97-AF65-F5344CB8AC3E}">
        <p14:creationId xmlns:p14="http://schemas.microsoft.com/office/powerpoint/2010/main" val="233675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5AF4086-E4F9-400C-439A-69A4DD381368}"/>
              </a:ext>
            </a:extLst>
          </p:cNvPr>
          <p:cNvSpPr txBox="1"/>
          <p:nvPr/>
        </p:nvSpPr>
        <p:spPr>
          <a:xfrm>
            <a:off x="1" y="59609"/>
            <a:ext cx="12192000" cy="369332"/>
          </a:xfrm>
          <a:prstGeom prst="rect">
            <a:avLst/>
          </a:prstGeom>
          <a:noFill/>
        </p:spPr>
        <p:txBody>
          <a:bodyPr wrap="square" rtlCol="0">
            <a:spAutoFit/>
          </a:bodyPr>
          <a:lstStyle/>
          <a:p>
            <a:pPr algn="ctr"/>
            <a:r>
              <a:rPr lang="fr-FR" b="1" dirty="0"/>
              <a:t>Optimisation des images </a:t>
            </a:r>
          </a:p>
        </p:txBody>
      </p:sp>
      <p:pic>
        <p:nvPicPr>
          <p:cNvPr id="6" name="Image 5">
            <a:extLst>
              <a:ext uri="{FF2B5EF4-FFF2-40B4-BE49-F238E27FC236}">
                <a16:creationId xmlns:a16="http://schemas.microsoft.com/office/drawing/2014/main" id="{E548092B-243D-1423-77B6-9F20CC652043}"/>
              </a:ext>
            </a:extLst>
          </p:cNvPr>
          <p:cNvPicPr>
            <a:picLocks noChangeAspect="1"/>
          </p:cNvPicPr>
          <p:nvPr/>
        </p:nvPicPr>
        <p:blipFill>
          <a:blip r:embed="rId2"/>
          <a:stretch>
            <a:fillRect/>
          </a:stretch>
        </p:blipFill>
        <p:spPr>
          <a:xfrm>
            <a:off x="198085" y="1962196"/>
            <a:ext cx="2647328" cy="4452051"/>
          </a:xfrm>
          <a:prstGeom prst="rect">
            <a:avLst/>
          </a:prstGeom>
          <a:effectLst>
            <a:outerShdw blurRad="63500" sx="102000" sy="102000" algn="ctr" rotWithShape="0">
              <a:prstClr val="black">
                <a:alpha val="40000"/>
              </a:prstClr>
            </a:outerShdw>
          </a:effectLst>
        </p:spPr>
      </p:pic>
      <p:sp>
        <p:nvSpPr>
          <p:cNvPr id="7" name="ZoneTexte 6">
            <a:extLst>
              <a:ext uri="{FF2B5EF4-FFF2-40B4-BE49-F238E27FC236}">
                <a16:creationId xmlns:a16="http://schemas.microsoft.com/office/drawing/2014/main" id="{1CEC4A1E-A155-F6B6-9443-3D525E1BB932}"/>
              </a:ext>
            </a:extLst>
          </p:cNvPr>
          <p:cNvSpPr txBox="1"/>
          <p:nvPr/>
        </p:nvSpPr>
        <p:spPr>
          <a:xfrm>
            <a:off x="0" y="39063"/>
            <a:ext cx="237333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a:solidFill>
                  <a:schemeClr val="bg1"/>
                </a:solidFill>
              </a:rPr>
              <a:t>Recommandation SEO</a:t>
            </a:r>
          </a:p>
        </p:txBody>
      </p:sp>
      <p:sp>
        <p:nvSpPr>
          <p:cNvPr id="8" name="ZoneTexte 7">
            <a:extLst>
              <a:ext uri="{FF2B5EF4-FFF2-40B4-BE49-F238E27FC236}">
                <a16:creationId xmlns:a16="http://schemas.microsoft.com/office/drawing/2014/main" id="{231C4DA3-2EE1-9462-D37E-4C8DAE227CE2}"/>
              </a:ext>
            </a:extLst>
          </p:cNvPr>
          <p:cNvSpPr txBox="1"/>
          <p:nvPr/>
        </p:nvSpPr>
        <p:spPr>
          <a:xfrm>
            <a:off x="468367" y="1460133"/>
            <a:ext cx="1978427" cy="276999"/>
          </a:xfrm>
          <a:prstGeom prst="rect">
            <a:avLst/>
          </a:prstGeom>
          <a:solidFill>
            <a:schemeClr val="accent2">
              <a:lumMod val="40000"/>
              <a:lumOff val="6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Indice de performance initial</a:t>
            </a:r>
          </a:p>
        </p:txBody>
      </p:sp>
      <p:sp>
        <p:nvSpPr>
          <p:cNvPr id="9" name="ZoneTexte 8">
            <a:extLst>
              <a:ext uri="{FF2B5EF4-FFF2-40B4-BE49-F238E27FC236}">
                <a16:creationId xmlns:a16="http://schemas.microsoft.com/office/drawing/2014/main" id="{A1A27EE7-2211-9309-0602-1315089ABA6E}"/>
              </a:ext>
            </a:extLst>
          </p:cNvPr>
          <p:cNvSpPr txBox="1"/>
          <p:nvPr/>
        </p:nvSpPr>
        <p:spPr>
          <a:xfrm>
            <a:off x="0" y="754311"/>
            <a:ext cx="12192000" cy="276999"/>
          </a:xfrm>
          <a:prstGeom prst="rect">
            <a:avLst/>
          </a:prstGeom>
          <a:noFill/>
        </p:spPr>
        <p:txBody>
          <a:bodyPr wrap="square" rtlCol="0">
            <a:spAutoFit/>
          </a:bodyPr>
          <a:lstStyle/>
          <a:p>
            <a:pPr algn="ctr"/>
            <a:r>
              <a:rPr lang="fr-FR" sz="1200" dirty="0"/>
              <a:t>L’utilisation de format de compression </a:t>
            </a:r>
            <a:r>
              <a:rPr lang="fr-FR" sz="1200" dirty="0" err="1"/>
              <a:t>next-gen</a:t>
            </a:r>
            <a:r>
              <a:rPr lang="fr-FR" sz="1200" dirty="0"/>
              <a:t> a une incidence sur les performances du site et de son référencement.</a:t>
            </a:r>
          </a:p>
        </p:txBody>
      </p:sp>
      <p:sp>
        <p:nvSpPr>
          <p:cNvPr id="15" name="ZoneTexte 14">
            <a:extLst>
              <a:ext uri="{FF2B5EF4-FFF2-40B4-BE49-F238E27FC236}">
                <a16:creationId xmlns:a16="http://schemas.microsoft.com/office/drawing/2014/main" id="{A0A13529-4C07-9568-6144-8B4591235BE3}"/>
              </a:ext>
            </a:extLst>
          </p:cNvPr>
          <p:cNvSpPr txBox="1"/>
          <p:nvPr/>
        </p:nvSpPr>
        <p:spPr>
          <a:xfrm>
            <a:off x="9558323" y="1460133"/>
            <a:ext cx="2069926" cy="276999"/>
          </a:xfrm>
          <a:prstGeom prst="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Nouvel indice de performance</a:t>
            </a:r>
          </a:p>
        </p:txBody>
      </p:sp>
      <p:pic>
        <p:nvPicPr>
          <p:cNvPr id="19" name="Image 18">
            <a:extLst>
              <a:ext uri="{FF2B5EF4-FFF2-40B4-BE49-F238E27FC236}">
                <a16:creationId xmlns:a16="http://schemas.microsoft.com/office/drawing/2014/main" id="{D3728857-027D-6CF5-18E4-6C7854BF8399}"/>
              </a:ext>
            </a:extLst>
          </p:cNvPr>
          <p:cNvPicPr>
            <a:picLocks noChangeAspect="1"/>
          </p:cNvPicPr>
          <p:nvPr/>
        </p:nvPicPr>
        <p:blipFill rotWithShape="1">
          <a:blip r:embed="rId3"/>
          <a:srcRect/>
          <a:stretch/>
        </p:blipFill>
        <p:spPr>
          <a:xfrm>
            <a:off x="6484071" y="2508057"/>
            <a:ext cx="2429878" cy="2913955"/>
          </a:xfrm>
          <a:prstGeom prst="rect">
            <a:avLst/>
          </a:prstGeom>
        </p:spPr>
      </p:pic>
      <p:pic>
        <p:nvPicPr>
          <p:cNvPr id="23" name="Image 22">
            <a:extLst>
              <a:ext uri="{FF2B5EF4-FFF2-40B4-BE49-F238E27FC236}">
                <a16:creationId xmlns:a16="http://schemas.microsoft.com/office/drawing/2014/main" id="{B4E30531-2AEC-5307-AC0E-E4B388ED0C44}"/>
              </a:ext>
            </a:extLst>
          </p:cNvPr>
          <p:cNvPicPr>
            <a:picLocks noChangeAspect="1"/>
          </p:cNvPicPr>
          <p:nvPr/>
        </p:nvPicPr>
        <p:blipFill rotWithShape="1">
          <a:blip r:embed="rId4"/>
          <a:srcRect r="18174"/>
          <a:stretch/>
        </p:blipFill>
        <p:spPr>
          <a:xfrm>
            <a:off x="9364682" y="1962196"/>
            <a:ext cx="2617629" cy="4452050"/>
          </a:xfrm>
          <a:prstGeom prst="rect">
            <a:avLst/>
          </a:prstGeom>
          <a:effectLst>
            <a:outerShdw blurRad="63500" sx="102000" sy="102000" algn="ctr" rotWithShape="0">
              <a:prstClr val="black">
                <a:alpha val="40000"/>
              </a:prstClr>
            </a:outerShdw>
          </a:effectLst>
        </p:spPr>
      </p:pic>
      <p:pic>
        <p:nvPicPr>
          <p:cNvPr id="28" name="Image 27">
            <a:extLst>
              <a:ext uri="{FF2B5EF4-FFF2-40B4-BE49-F238E27FC236}">
                <a16:creationId xmlns:a16="http://schemas.microsoft.com/office/drawing/2014/main" id="{E7B5B3B8-708B-90D7-C9DE-74D39B0A05D5}"/>
              </a:ext>
            </a:extLst>
          </p:cNvPr>
          <p:cNvPicPr>
            <a:picLocks noChangeAspect="1"/>
          </p:cNvPicPr>
          <p:nvPr/>
        </p:nvPicPr>
        <p:blipFill>
          <a:blip r:embed="rId5"/>
          <a:stretch>
            <a:fillRect/>
          </a:stretch>
        </p:blipFill>
        <p:spPr>
          <a:xfrm>
            <a:off x="3307734" y="2508057"/>
            <a:ext cx="2312717" cy="3339070"/>
          </a:xfrm>
          <a:prstGeom prst="rect">
            <a:avLst/>
          </a:prstGeom>
        </p:spPr>
      </p:pic>
      <p:pic>
        <p:nvPicPr>
          <p:cNvPr id="30" name="Image 29">
            <a:extLst>
              <a:ext uri="{FF2B5EF4-FFF2-40B4-BE49-F238E27FC236}">
                <a16:creationId xmlns:a16="http://schemas.microsoft.com/office/drawing/2014/main" id="{CB36C6C4-F536-361D-5EAF-0B2E6AF031C2}"/>
              </a:ext>
            </a:extLst>
          </p:cNvPr>
          <p:cNvPicPr>
            <a:picLocks noChangeAspect="1"/>
          </p:cNvPicPr>
          <p:nvPr/>
        </p:nvPicPr>
        <p:blipFill>
          <a:blip r:embed="rId6"/>
          <a:stretch>
            <a:fillRect/>
          </a:stretch>
        </p:blipFill>
        <p:spPr>
          <a:xfrm>
            <a:off x="6516155" y="5957265"/>
            <a:ext cx="2309002" cy="352082"/>
          </a:xfrm>
          <a:prstGeom prst="rect">
            <a:avLst/>
          </a:prstGeom>
        </p:spPr>
      </p:pic>
      <p:sp>
        <p:nvSpPr>
          <p:cNvPr id="32" name="Rectangle 31">
            <a:extLst>
              <a:ext uri="{FF2B5EF4-FFF2-40B4-BE49-F238E27FC236}">
                <a16:creationId xmlns:a16="http://schemas.microsoft.com/office/drawing/2014/main" id="{E87445C3-CA42-3ACB-2A95-D44AFE635827}"/>
              </a:ext>
            </a:extLst>
          </p:cNvPr>
          <p:cNvSpPr/>
          <p:nvPr/>
        </p:nvSpPr>
        <p:spPr>
          <a:xfrm>
            <a:off x="3020644" y="1957409"/>
            <a:ext cx="6155440" cy="445205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avec flèche 33">
            <a:extLst>
              <a:ext uri="{FF2B5EF4-FFF2-40B4-BE49-F238E27FC236}">
                <a16:creationId xmlns:a16="http://schemas.microsoft.com/office/drawing/2014/main" id="{167D1B32-2353-2387-A6C2-6087EA481FB5}"/>
              </a:ext>
            </a:extLst>
          </p:cNvPr>
          <p:cNvCxnSpPr>
            <a:cxnSpLocks/>
            <a:endCxn id="15" idx="1"/>
          </p:cNvCxnSpPr>
          <p:nvPr/>
        </p:nvCxnSpPr>
        <p:spPr>
          <a:xfrm>
            <a:off x="2446794" y="1598632"/>
            <a:ext cx="711152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Image 35">
            <a:extLst>
              <a:ext uri="{FF2B5EF4-FFF2-40B4-BE49-F238E27FC236}">
                <a16:creationId xmlns:a16="http://schemas.microsoft.com/office/drawing/2014/main" id="{D6E9000E-B626-BAD9-2850-654D7153D412}"/>
              </a:ext>
            </a:extLst>
          </p:cNvPr>
          <p:cNvPicPr>
            <a:picLocks noChangeAspect="1"/>
          </p:cNvPicPr>
          <p:nvPr/>
        </p:nvPicPr>
        <p:blipFill>
          <a:blip r:embed="rId7"/>
          <a:stretch>
            <a:fillRect/>
          </a:stretch>
        </p:blipFill>
        <p:spPr>
          <a:xfrm>
            <a:off x="3355873" y="5957265"/>
            <a:ext cx="2248524" cy="352082"/>
          </a:xfrm>
          <a:prstGeom prst="rect">
            <a:avLst/>
          </a:prstGeom>
        </p:spPr>
      </p:pic>
      <p:sp>
        <p:nvSpPr>
          <p:cNvPr id="13" name="ZoneTexte 12">
            <a:extLst>
              <a:ext uri="{FF2B5EF4-FFF2-40B4-BE49-F238E27FC236}">
                <a16:creationId xmlns:a16="http://schemas.microsoft.com/office/drawing/2014/main" id="{6CEC4485-E878-8165-7636-0CD29BAE5C9D}"/>
              </a:ext>
            </a:extLst>
          </p:cNvPr>
          <p:cNvSpPr txBox="1"/>
          <p:nvPr/>
        </p:nvSpPr>
        <p:spPr>
          <a:xfrm>
            <a:off x="5599165" y="1460133"/>
            <a:ext cx="993670" cy="276999"/>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Optimisation</a:t>
            </a:r>
          </a:p>
        </p:txBody>
      </p:sp>
      <p:cxnSp>
        <p:nvCxnSpPr>
          <p:cNvPr id="39" name="Connecteur droit 38">
            <a:extLst>
              <a:ext uri="{FF2B5EF4-FFF2-40B4-BE49-F238E27FC236}">
                <a16:creationId xmlns:a16="http://schemas.microsoft.com/office/drawing/2014/main" id="{780747E3-7747-2408-5B82-1476D10C3288}"/>
              </a:ext>
            </a:extLst>
          </p:cNvPr>
          <p:cNvCxnSpPr>
            <a:stCxn id="32" idx="0"/>
            <a:endCxn id="32" idx="2"/>
          </p:cNvCxnSpPr>
          <p:nvPr/>
        </p:nvCxnSpPr>
        <p:spPr>
          <a:xfrm>
            <a:off x="6098364" y="1957409"/>
            <a:ext cx="0" cy="4452051"/>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7C1CC60C-F4E1-E1DE-BD7D-8D93E7C89F21}"/>
              </a:ext>
            </a:extLst>
          </p:cNvPr>
          <p:cNvSpPr txBox="1"/>
          <p:nvPr/>
        </p:nvSpPr>
        <p:spPr>
          <a:xfrm>
            <a:off x="4213074" y="1978954"/>
            <a:ext cx="534121" cy="276999"/>
          </a:xfrm>
          <a:prstGeom prst="rect">
            <a:avLst/>
          </a:prstGeom>
          <a:noFill/>
        </p:spPr>
        <p:txBody>
          <a:bodyPr wrap="none" rtlCol="0">
            <a:spAutoFit/>
          </a:bodyPr>
          <a:lstStyle/>
          <a:p>
            <a:r>
              <a:rPr lang="fr-FR" sz="1200" dirty="0"/>
              <a:t>Initial</a:t>
            </a:r>
          </a:p>
        </p:txBody>
      </p:sp>
      <p:sp>
        <p:nvSpPr>
          <p:cNvPr id="41" name="ZoneTexte 40">
            <a:extLst>
              <a:ext uri="{FF2B5EF4-FFF2-40B4-BE49-F238E27FC236}">
                <a16:creationId xmlns:a16="http://schemas.microsoft.com/office/drawing/2014/main" id="{3A26953B-CE3F-3779-389C-2F1ECAE6FC26}"/>
              </a:ext>
            </a:extLst>
          </p:cNvPr>
          <p:cNvSpPr txBox="1"/>
          <p:nvPr/>
        </p:nvSpPr>
        <p:spPr>
          <a:xfrm>
            <a:off x="7491715" y="1972804"/>
            <a:ext cx="479618" cy="276999"/>
          </a:xfrm>
          <a:prstGeom prst="rect">
            <a:avLst/>
          </a:prstGeom>
          <a:noFill/>
        </p:spPr>
        <p:txBody>
          <a:bodyPr wrap="none" rtlCol="0">
            <a:spAutoFit/>
          </a:bodyPr>
          <a:lstStyle/>
          <a:p>
            <a:r>
              <a:rPr lang="fr-FR" sz="1200" dirty="0"/>
              <a:t>Final</a:t>
            </a:r>
          </a:p>
        </p:txBody>
      </p:sp>
    </p:spTree>
    <p:extLst>
      <p:ext uri="{BB962C8B-B14F-4D97-AF65-F5344CB8AC3E}">
        <p14:creationId xmlns:p14="http://schemas.microsoft.com/office/powerpoint/2010/main" val="170294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5AF4086-E4F9-400C-439A-69A4DD381368}"/>
              </a:ext>
            </a:extLst>
          </p:cNvPr>
          <p:cNvSpPr txBox="1"/>
          <p:nvPr/>
        </p:nvSpPr>
        <p:spPr>
          <a:xfrm>
            <a:off x="1" y="59609"/>
            <a:ext cx="12192000" cy="369332"/>
          </a:xfrm>
          <a:prstGeom prst="rect">
            <a:avLst/>
          </a:prstGeom>
          <a:noFill/>
        </p:spPr>
        <p:txBody>
          <a:bodyPr wrap="square" rtlCol="0">
            <a:spAutoFit/>
          </a:bodyPr>
          <a:lstStyle/>
          <a:p>
            <a:pPr algn="ctr"/>
            <a:r>
              <a:rPr lang="fr-FR" b="1" dirty="0"/>
              <a:t>Amélioration des balises </a:t>
            </a:r>
            <a:r>
              <a:rPr lang="fr-FR" b="1" dirty="0" err="1"/>
              <a:t>meta</a:t>
            </a:r>
            <a:r>
              <a:rPr lang="fr-FR" b="1" dirty="0"/>
              <a:t> </a:t>
            </a:r>
            <a:r>
              <a:rPr lang="fr-FR" b="1" dirty="0" err="1"/>
              <a:t>title</a:t>
            </a:r>
            <a:r>
              <a:rPr lang="fr-FR" b="1" dirty="0"/>
              <a:t> et description</a:t>
            </a:r>
          </a:p>
        </p:txBody>
      </p:sp>
      <p:sp>
        <p:nvSpPr>
          <p:cNvPr id="7" name="ZoneTexte 6">
            <a:extLst>
              <a:ext uri="{FF2B5EF4-FFF2-40B4-BE49-F238E27FC236}">
                <a16:creationId xmlns:a16="http://schemas.microsoft.com/office/drawing/2014/main" id="{1CEC4A1E-A155-F6B6-9443-3D525E1BB932}"/>
              </a:ext>
            </a:extLst>
          </p:cNvPr>
          <p:cNvSpPr txBox="1"/>
          <p:nvPr/>
        </p:nvSpPr>
        <p:spPr>
          <a:xfrm>
            <a:off x="0" y="39063"/>
            <a:ext cx="237333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a:solidFill>
                  <a:schemeClr val="bg1"/>
                </a:solidFill>
              </a:rPr>
              <a:t>Recommandation SEO</a:t>
            </a:r>
          </a:p>
        </p:txBody>
      </p:sp>
      <p:sp>
        <p:nvSpPr>
          <p:cNvPr id="8" name="ZoneTexte 7">
            <a:extLst>
              <a:ext uri="{FF2B5EF4-FFF2-40B4-BE49-F238E27FC236}">
                <a16:creationId xmlns:a16="http://schemas.microsoft.com/office/drawing/2014/main" id="{231C4DA3-2EE1-9462-D37E-4C8DAE227CE2}"/>
              </a:ext>
            </a:extLst>
          </p:cNvPr>
          <p:cNvSpPr txBox="1"/>
          <p:nvPr/>
        </p:nvSpPr>
        <p:spPr>
          <a:xfrm>
            <a:off x="468367" y="2398590"/>
            <a:ext cx="1978427" cy="276999"/>
          </a:xfrm>
          <a:prstGeom prst="rect">
            <a:avLst/>
          </a:prstGeom>
          <a:solidFill>
            <a:schemeClr val="accent2">
              <a:lumMod val="40000"/>
              <a:lumOff val="6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Indice de performance initial</a:t>
            </a:r>
          </a:p>
        </p:txBody>
      </p:sp>
      <p:sp>
        <p:nvSpPr>
          <p:cNvPr id="9" name="ZoneTexte 8">
            <a:extLst>
              <a:ext uri="{FF2B5EF4-FFF2-40B4-BE49-F238E27FC236}">
                <a16:creationId xmlns:a16="http://schemas.microsoft.com/office/drawing/2014/main" id="{A1A27EE7-2211-9309-0602-1315089ABA6E}"/>
              </a:ext>
            </a:extLst>
          </p:cNvPr>
          <p:cNvSpPr txBox="1"/>
          <p:nvPr/>
        </p:nvSpPr>
        <p:spPr>
          <a:xfrm>
            <a:off x="1167063" y="1172664"/>
            <a:ext cx="9857874" cy="461665"/>
          </a:xfrm>
          <a:prstGeom prst="rect">
            <a:avLst/>
          </a:prstGeom>
          <a:noFill/>
        </p:spPr>
        <p:txBody>
          <a:bodyPr wrap="square" rtlCol="0">
            <a:spAutoFit/>
          </a:bodyPr>
          <a:lstStyle/>
          <a:p>
            <a:pPr algn="ctr"/>
            <a:r>
              <a:rPr lang="fr-FR" sz="1200" dirty="0"/>
              <a:t>Ajout d’un titre de page unique et descriptif et suppression de la balise méta keyword qui est inutile. Actuellement vide, la balise méta description agit directement sur le pourcentage de clics.</a:t>
            </a:r>
          </a:p>
        </p:txBody>
      </p:sp>
      <p:sp>
        <p:nvSpPr>
          <p:cNvPr id="15" name="ZoneTexte 14">
            <a:extLst>
              <a:ext uri="{FF2B5EF4-FFF2-40B4-BE49-F238E27FC236}">
                <a16:creationId xmlns:a16="http://schemas.microsoft.com/office/drawing/2014/main" id="{A0A13529-4C07-9568-6144-8B4591235BE3}"/>
              </a:ext>
            </a:extLst>
          </p:cNvPr>
          <p:cNvSpPr txBox="1"/>
          <p:nvPr/>
        </p:nvSpPr>
        <p:spPr>
          <a:xfrm>
            <a:off x="9558323" y="2398590"/>
            <a:ext cx="2069926" cy="276999"/>
          </a:xfrm>
          <a:prstGeom prst="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Nouvel indice de performance</a:t>
            </a:r>
          </a:p>
        </p:txBody>
      </p:sp>
      <p:sp>
        <p:nvSpPr>
          <p:cNvPr id="32" name="Rectangle 31">
            <a:extLst>
              <a:ext uri="{FF2B5EF4-FFF2-40B4-BE49-F238E27FC236}">
                <a16:creationId xmlns:a16="http://schemas.microsoft.com/office/drawing/2014/main" id="{E87445C3-CA42-3ACB-2A95-D44AFE635827}"/>
              </a:ext>
            </a:extLst>
          </p:cNvPr>
          <p:cNvSpPr/>
          <p:nvPr/>
        </p:nvSpPr>
        <p:spPr>
          <a:xfrm>
            <a:off x="3020644" y="3224730"/>
            <a:ext cx="6155440" cy="145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avec flèche 33">
            <a:extLst>
              <a:ext uri="{FF2B5EF4-FFF2-40B4-BE49-F238E27FC236}">
                <a16:creationId xmlns:a16="http://schemas.microsoft.com/office/drawing/2014/main" id="{167D1B32-2353-2387-A6C2-6087EA481FB5}"/>
              </a:ext>
            </a:extLst>
          </p:cNvPr>
          <p:cNvCxnSpPr>
            <a:cxnSpLocks/>
            <a:endCxn id="15" idx="1"/>
          </p:cNvCxnSpPr>
          <p:nvPr/>
        </p:nvCxnSpPr>
        <p:spPr>
          <a:xfrm>
            <a:off x="2446794" y="2537089"/>
            <a:ext cx="711152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CEC4485-E878-8165-7636-0CD29BAE5C9D}"/>
              </a:ext>
            </a:extLst>
          </p:cNvPr>
          <p:cNvSpPr txBox="1"/>
          <p:nvPr/>
        </p:nvSpPr>
        <p:spPr>
          <a:xfrm>
            <a:off x="5599165" y="2398590"/>
            <a:ext cx="993670" cy="276999"/>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Optimisation</a:t>
            </a:r>
          </a:p>
        </p:txBody>
      </p:sp>
      <p:cxnSp>
        <p:nvCxnSpPr>
          <p:cNvPr id="39" name="Connecteur droit 38">
            <a:extLst>
              <a:ext uri="{FF2B5EF4-FFF2-40B4-BE49-F238E27FC236}">
                <a16:creationId xmlns:a16="http://schemas.microsoft.com/office/drawing/2014/main" id="{780747E3-7747-2408-5B82-1476D10C3288}"/>
              </a:ext>
            </a:extLst>
          </p:cNvPr>
          <p:cNvCxnSpPr>
            <a:cxnSpLocks/>
            <a:stCxn id="32" idx="0"/>
            <a:endCxn id="32" idx="2"/>
          </p:cNvCxnSpPr>
          <p:nvPr/>
        </p:nvCxnSpPr>
        <p:spPr>
          <a:xfrm>
            <a:off x="6098364" y="3224730"/>
            <a:ext cx="0" cy="145619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7C1CC60C-F4E1-E1DE-BD7D-8D93E7C89F21}"/>
              </a:ext>
            </a:extLst>
          </p:cNvPr>
          <p:cNvSpPr txBox="1"/>
          <p:nvPr/>
        </p:nvSpPr>
        <p:spPr>
          <a:xfrm>
            <a:off x="4213074" y="3246274"/>
            <a:ext cx="534121" cy="276999"/>
          </a:xfrm>
          <a:prstGeom prst="rect">
            <a:avLst/>
          </a:prstGeom>
          <a:noFill/>
        </p:spPr>
        <p:txBody>
          <a:bodyPr wrap="none" rtlCol="0">
            <a:spAutoFit/>
          </a:bodyPr>
          <a:lstStyle/>
          <a:p>
            <a:r>
              <a:rPr lang="fr-FR" sz="1200" dirty="0"/>
              <a:t>Initial</a:t>
            </a:r>
          </a:p>
        </p:txBody>
      </p:sp>
      <p:sp>
        <p:nvSpPr>
          <p:cNvPr id="41" name="ZoneTexte 40">
            <a:extLst>
              <a:ext uri="{FF2B5EF4-FFF2-40B4-BE49-F238E27FC236}">
                <a16:creationId xmlns:a16="http://schemas.microsoft.com/office/drawing/2014/main" id="{3A26953B-CE3F-3779-389C-2F1ECAE6FC26}"/>
              </a:ext>
            </a:extLst>
          </p:cNvPr>
          <p:cNvSpPr txBox="1"/>
          <p:nvPr/>
        </p:nvSpPr>
        <p:spPr>
          <a:xfrm>
            <a:off x="7491715" y="3240124"/>
            <a:ext cx="479618" cy="276999"/>
          </a:xfrm>
          <a:prstGeom prst="rect">
            <a:avLst/>
          </a:prstGeom>
          <a:noFill/>
        </p:spPr>
        <p:txBody>
          <a:bodyPr wrap="none" rtlCol="0">
            <a:spAutoFit/>
          </a:bodyPr>
          <a:lstStyle/>
          <a:p>
            <a:r>
              <a:rPr lang="fr-FR" sz="1200" dirty="0"/>
              <a:t>Final</a:t>
            </a:r>
          </a:p>
        </p:txBody>
      </p:sp>
      <p:pic>
        <p:nvPicPr>
          <p:cNvPr id="2" name="Image 1">
            <a:extLst>
              <a:ext uri="{FF2B5EF4-FFF2-40B4-BE49-F238E27FC236}">
                <a16:creationId xmlns:a16="http://schemas.microsoft.com/office/drawing/2014/main" id="{32EA416C-53A6-EAA5-796B-10A2359D393C}"/>
              </a:ext>
            </a:extLst>
          </p:cNvPr>
          <p:cNvPicPr>
            <a:picLocks noChangeAspect="1"/>
          </p:cNvPicPr>
          <p:nvPr/>
        </p:nvPicPr>
        <p:blipFill rotWithShape="1">
          <a:blip r:embed="rId3"/>
          <a:srcRect l="40323" t="-813" r="40984" b="78295"/>
          <a:stretch/>
        </p:blipFill>
        <p:spPr>
          <a:xfrm>
            <a:off x="1034715" y="5357084"/>
            <a:ext cx="864678" cy="1061042"/>
          </a:xfrm>
          <a:prstGeom prst="rect">
            <a:avLst/>
          </a:prstGeom>
          <a:effectLst>
            <a:outerShdw blurRad="63500" sx="102000" sy="102000" algn="ctr" rotWithShape="0">
              <a:prstClr val="black">
                <a:alpha val="40000"/>
              </a:prstClr>
            </a:outerShdw>
          </a:effectLst>
        </p:spPr>
      </p:pic>
      <p:pic>
        <p:nvPicPr>
          <p:cNvPr id="3" name="Image 2">
            <a:extLst>
              <a:ext uri="{FF2B5EF4-FFF2-40B4-BE49-F238E27FC236}">
                <a16:creationId xmlns:a16="http://schemas.microsoft.com/office/drawing/2014/main" id="{CCD1A038-60BD-4276-7A9C-DB0A83D8A09E}"/>
              </a:ext>
            </a:extLst>
          </p:cNvPr>
          <p:cNvPicPr>
            <a:picLocks noChangeAspect="1"/>
          </p:cNvPicPr>
          <p:nvPr/>
        </p:nvPicPr>
        <p:blipFill rotWithShape="1">
          <a:blip r:embed="rId4"/>
          <a:srcRect l="40515" t="559" r="40687" b="69155"/>
          <a:stretch/>
        </p:blipFill>
        <p:spPr>
          <a:xfrm>
            <a:off x="10040302" y="3389104"/>
            <a:ext cx="864678" cy="1022404"/>
          </a:xfrm>
          <a:prstGeom prst="rect">
            <a:avLst/>
          </a:prstGeom>
          <a:effectLst>
            <a:outerShdw blurRad="63500" sx="102000" sy="102000" algn="ctr" rotWithShape="0">
              <a:prstClr val="black">
                <a:alpha val="40000"/>
              </a:prstClr>
            </a:outerShdw>
          </a:effectLst>
        </p:spPr>
      </p:pic>
      <p:pic>
        <p:nvPicPr>
          <p:cNvPr id="10" name="Image 9">
            <a:extLst>
              <a:ext uri="{FF2B5EF4-FFF2-40B4-BE49-F238E27FC236}">
                <a16:creationId xmlns:a16="http://schemas.microsoft.com/office/drawing/2014/main" id="{638781A5-DFC2-D8C2-1519-66B11851B178}"/>
              </a:ext>
            </a:extLst>
          </p:cNvPr>
          <p:cNvPicPr>
            <a:picLocks noChangeAspect="1"/>
          </p:cNvPicPr>
          <p:nvPr/>
        </p:nvPicPr>
        <p:blipFill rotWithShape="1">
          <a:blip r:embed="rId5"/>
          <a:srcRect t="15558" b="35049"/>
          <a:stretch/>
        </p:blipFill>
        <p:spPr>
          <a:xfrm>
            <a:off x="3081558" y="3839064"/>
            <a:ext cx="2921000" cy="435971"/>
          </a:xfrm>
          <a:prstGeom prst="rect">
            <a:avLst/>
          </a:prstGeom>
        </p:spPr>
      </p:pic>
      <p:sp>
        <p:nvSpPr>
          <p:cNvPr id="17" name="ZoneTexte 16">
            <a:extLst>
              <a:ext uri="{FF2B5EF4-FFF2-40B4-BE49-F238E27FC236}">
                <a16:creationId xmlns:a16="http://schemas.microsoft.com/office/drawing/2014/main" id="{D9CD2188-4458-EDAF-C3BB-0406064B25B1}"/>
              </a:ext>
            </a:extLst>
          </p:cNvPr>
          <p:cNvSpPr txBox="1"/>
          <p:nvPr/>
        </p:nvSpPr>
        <p:spPr>
          <a:xfrm>
            <a:off x="-1606462" y="2804142"/>
            <a:ext cx="6128084" cy="369332"/>
          </a:xfrm>
          <a:prstGeom prst="rect">
            <a:avLst/>
          </a:prstGeom>
          <a:noFill/>
        </p:spPr>
        <p:txBody>
          <a:bodyPr wrap="square">
            <a:spAutoFit/>
          </a:bodyPr>
          <a:lstStyle/>
          <a:p>
            <a:pPr algn="ctr"/>
            <a:r>
              <a:rPr lang="fr-FR" b="1" dirty="0" err="1">
                <a:solidFill>
                  <a:srgbClr val="FF0000"/>
                </a:solidFill>
              </a:rPr>
              <a:t>index.html</a:t>
            </a:r>
            <a:endParaRPr lang="fr-FR" dirty="0"/>
          </a:p>
        </p:txBody>
      </p:sp>
      <p:sp>
        <p:nvSpPr>
          <p:cNvPr id="18" name="Rectangle 17">
            <a:extLst>
              <a:ext uri="{FF2B5EF4-FFF2-40B4-BE49-F238E27FC236}">
                <a16:creationId xmlns:a16="http://schemas.microsoft.com/office/drawing/2014/main" id="{8693F1C6-3B7E-308F-CAB8-DF87B9DC4429}"/>
              </a:ext>
            </a:extLst>
          </p:cNvPr>
          <p:cNvSpPr/>
          <p:nvPr/>
        </p:nvSpPr>
        <p:spPr>
          <a:xfrm>
            <a:off x="3020644" y="5195858"/>
            <a:ext cx="6155440" cy="145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560F92C3-8494-13F7-A4D6-65C3C206D5BA}"/>
              </a:ext>
            </a:extLst>
          </p:cNvPr>
          <p:cNvSpPr txBox="1"/>
          <p:nvPr/>
        </p:nvSpPr>
        <p:spPr>
          <a:xfrm>
            <a:off x="4213074" y="5217402"/>
            <a:ext cx="534121" cy="276999"/>
          </a:xfrm>
          <a:prstGeom prst="rect">
            <a:avLst/>
          </a:prstGeom>
          <a:noFill/>
        </p:spPr>
        <p:txBody>
          <a:bodyPr wrap="none" rtlCol="0">
            <a:spAutoFit/>
          </a:bodyPr>
          <a:lstStyle/>
          <a:p>
            <a:r>
              <a:rPr lang="fr-FR" sz="1200" dirty="0"/>
              <a:t>Initial</a:t>
            </a:r>
          </a:p>
        </p:txBody>
      </p:sp>
      <p:sp>
        <p:nvSpPr>
          <p:cNvPr id="21" name="ZoneTexte 20">
            <a:extLst>
              <a:ext uri="{FF2B5EF4-FFF2-40B4-BE49-F238E27FC236}">
                <a16:creationId xmlns:a16="http://schemas.microsoft.com/office/drawing/2014/main" id="{126A797E-3767-8BBB-7471-B460D8818274}"/>
              </a:ext>
            </a:extLst>
          </p:cNvPr>
          <p:cNvSpPr txBox="1"/>
          <p:nvPr/>
        </p:nvSpPr>
        <p:spPr>
          <a:xfrm>
            <a:off x="7491715" y="5211252"/>
            <a:ext cx="479618" cy="276999"/>
          </a:xfrm>
          <a:prstGeom prst="rect">
            <a:avLst/>
          </a:prstGeom>
          <a:noFill/>
        </p:spPr>
        <p:txBody>
          <a:bodyPr wrap="none" rtlCol="0">
            <a:spAutoFit/>
          </a:bodyPr>
          <a:lstStyle/>
          <a:p>
            <a:r>
              <a:rPr lang="fr-FR" sz="1200" dirty="0"/>
              <a:t>Final</a:t>
            </a:r>
          </a:p>
        </p:txBody>
      </p:sp>
      <p:pic>
        <p:nvPicPr>
          <p:cNvPr id="26" name="Image 25">
            <a:extLst>
              <a:ext uri="{FF2B5EF4-FFF2-40B4-BE49-F238E27FC236}">
                <a16:creationId xmlns:a16="http://schemas.microsoft.com/office/drawing/2014/main" id="{FC89088A-4527-1B74-1224-A669D3DB5501}"/>
              </a:ext>
            </a:extLst>
          </p:cNvPr>
          <p:cNvPicPr>
            <a:picLocks noChangeAspect="1"/>
          </p:cNvPicPr>
          <p:nvPr/>
        </p:nvPicPr>
        <p:blipFill rotWithShape="1">
          <a:blip r:embed="rId6"/>
          <a:srcRect t="13255" r="20657" b="17056"/>
          <a:stretch/>
        </p:blipFill>
        <p:spPr>
          <a:xfrm>
            <a:off x="6182650" y="5796091"/>
            <a:ext cx="2897622" cy="460330"/>
          </a:xfrm>
          <a:prstGeom prst="rect">
            <a:avLst/>
          </a:prstGeom>
        </p:spPr>
      </p:pic>
      <p:sp>
        <p:nvSpPr>
          <p:cNvPr id="27" name="ZoneTexte 26">
            <a:extLst>
              <a:ext uri="{FF2B5EF4-FFF2-40B4-BE49-F238E27FC236}">
                <a16:creationId xmlns:a16="http://schemas.microsoft.com/office/drawing/2014/main" id="{CA21AC7A-06C2-0632-9B13-3110AD3F3E3F}"/>
              </a:ext>
            </a:extLst>
          </p:cNvPr>
          <p:cNvSpPr txBox="1"/>
          <p:nvPr/>
        </p:nvSpPr>
        <p:spPr>
          <a:xfrm>
            <a:off x="-1727349" y="4814118"/>
            <a:ext cx="6128084" cy="369332"/>
          </a:xfrm>
          <a:prstGeom prst="rect">
            <a:avLst/>
          </a:prstGeom>
          <a:noFill/>
        </p:spPr>
        <p:txBody>
          <a:bodyPr wrap="square">
            <a:spAutoFit/>
          </a:bodyPr>
          <a:lstStyle/>
          <a:p>
            <a:pPr algn="ctr"/>
            <a:r>
              <a:rPr lang="fr-FR" b="1" dirty="0" err="1">
                <a:solidFill>
                  <a:srgbClr val="FF0000"/>
                </a:solidFill>
              </a:rPr>
              <a:t>contact.html</a:t>
            </a:r>
            <a:endParaRPr lang="fr-FR" dirty="0"/>
          </a:p>
        </p:txBody>
      </p:sp>
      <p:pic>
        <p:nvPicPr>
          <p:cNvPr id="31" name="Image 30">
            <a:extLst>
              <a:ext uri="{FF2B5EF4-FFF2-40B4-BE49-F238E27FC236}">
                <a16:creationId xmlns:a16="http://schemas.microsoft.com/office/drawing/2014/main" id="{82F1485A-5228-DFD8-BAF0-68029D27F56C}"/>
              </a:ext>
            </a:extLst>
          </p:cNvPr>
          <p:cNvPicPr>
            <a:picLocks noChangeAspect="1"/>
          </p:cNvPicPr>
          <p:nvPr/>
        </p:nvPicPr>
        <p:blipFill rotWithShape="1">
          <a:blip r:embed="rId7"/>
          <a:srcRect t="10695" b="1"/>
          <a:stretch/>
        </p:blipFill>
        <p:spPr>
          <a:xfrm>
            <a:off x="6194171" y="3829458"/>
            <a:ext cx="2897620" cy="455185"/>
          </a:xfrm>
          <a:prstGeom prst="rect">
            <a:avLst/>
          </a:prstGeom>
        </p:spPr>
      </p:pic>
      <p:pic>
        <p:nvPicPr>
          <p:cNvPr id="35" name="Image 34">
            <a:extLst>
              <a:ext uri="{FF2B5EF4-FFF2-40B4-BE49-F238E27FC236}">
                <a16:creationId xmlns:a16="http://schemas.microsoft.com/office/drawing/2014/main" id="{D7C94B25-EE26-C9D2-980F-413D2E204D99}"/>
              </a:ext>
            </a:extLst>
          </p:cNvPr>
          <p:cNvPicPr>
            <a:picLocks noChangeAspect="1"/>
          </p:cNvPicPr>
          <p:nvPr/>
        </p:nvPicPr>
        <p:blipFill>
          <a:blip r:embed="rId8"/>
          <a:stretch>
            <a:fillRect/>
          </a:stretch>
        </p:blipFill>
        <p:spPr>
          <a:xfrm>
            <a:off x="3148639" y="5839760"/>
            <a:ext cx="1752224" cy="219028"/>
          </a:xfrm>
          <a:prstGeom prst="rect">
            <a:avLst/>
          </a:prstGeom>
        </p:spPr>
      </p:pic>
      <p:cxnSp>
        <p:nvCxnSpPr>
          <p:cNvPr id="37" name="Connecteur droit 36">
            <a:extLst>
              <a:ext uri="{FF2B5EF4-FFF2-40B4-BE49-F238E27FC236}">
                <a16:creationId xmlns:a16="http://schemas.microsoft.com/office/drawing/2014/main" id="{F70B4F57-D23B-2CA1-7E57-90F8A8333895}"/>
              </a:ext>
            </a:extLst>
          </p:cNvPr>
          <p:cNvCxnSpPr>
            <a:cxnSpLocks/>
          </p:cNvCxnSpPr>
          <p:nvPr/>
        </p:nvCxnSpPr>
        <p:spPr>
          <a:xfrm>
            <a:off x="6096000" y="5211252"/>
            <a:ext cx="0" cy="145619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44" name="Image 43">
            <a:extLst>
              <a:ext uri="{FF2B5EF4-FFF2-40B4-BE49-F238E27FC236}">
                <a16:creationId xmlns:a16="http://schemas.microsoft.com/office/drawing/2014/main" id="{2E66E4C9-3FAD-F7F8-E33D-57472F53EB3A}"/>
              </a:ext>
            </a:extLst>
          </p:cNvPr>
          <p:cNvPicPr>
            <a:picLocks noChangeAspect="1"/>
          </p:cNvPicPr>
          <p:nvPr/>
        </p:nvPicPr>
        <p:blipFill rotWithShape="1">
          <a:blip r:embed="rId9"/>
          <a:srcRect l="37247" r="36550" b="39703"/>
          <a:stretch/>
        </p:blipFill>
        <p:spPr>
          <a:xfrm>
            <a:off x="1034715" y="3384969"/>
            <a:ext cx="864678" cy="1030674"/>
          </a:xfrm>
          <a:prstGeom prst="rect">
            <a:avLst/>
          </a:prstGeom>
          <a:effectLst>
            <a:outerShdw blurRad="63500" sx="102000" sy="102000" algn="ctr" rotWithShape="0">
              <a:prstClr val="black">
                <a:alpha val="40000"/>
              </a:prstClr>
            </a:outerShdw>
          </a:effectLst>
        </p:spPr>
      </p:pic>
      <p:pic>
        <p:nvPicPr>
          <p:cNvPr id="46" name="Image 45">
            <a:extLst>
              <a:ext uri="{FF2B5EF4-FFF2-40B4-BE49-F238E27FC236}">
                <a16:creationId xmlns:a16="http://schemas.microsoft.com/office/drawing/2014/main" id="{11B13EE6-0582-9836-0CCA-57B86D367CF1}"/>
              </a:ext>
            </a:extLst>
          </p:cNvPr>
          <p:cNvPicPr>
            <a:picLocks noChangeAspect="1"/>
          </p:cNvPicPr>
          <p:nvPr/>
        </p:nvPicPr>
        <p:blipFill rotWithShape="1">
          <a:blip r:embed="rId3"/>
          <a:srcRect l="40323" t="-813" r="40984" b="78295"/>
          <a:stretch/>
        </p:blipFill>
        <p:spPr>
          <a:xfrm>
            <a:off x="10043647" y="5357084"/>
            <a:ext cx="864678" cy="10610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3030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5AF4086-E4F9-400C-439A-69A4DD381368}"/>
              </a:ext>
            </a:extLst>
          </p:cNvPr>
          <p:cNvSpPr txBox="1"/>
          <p:nvPr/>
        </p:nvSpPr>
        <p:spPr>
          <a:xfrm>
            <a:off x="1" y="59609"/>
            <a:ext cx="12192000" cy="369332"/>
          </a:xfrm>
          <a:prstGeom prst="rect">
            <a:avLst/>
          </a:prstGeom>
          <a:noFill/>
        </p:spPr>
        <p:txBody>
          <a:bodyPr wrap="square" rtlCol="0">
            <a:spAutoFit/>
          </a:bodyPr>
          <a:lstStyle/>
          <a:p>
            <a:pPr algn="ctr"/>
            <a:r>
              <a:rPr lang="fr-FR" b="1" dirty="0"/>
              <a:t>Optimisation des dépendances </a:t>
            </a:r>
          </a:p>
        </p:txBody>
      </p:sp>
      <p:sp>
        <p:nvSpPr>
          <p:cNvPr id="7" name="ZoneTexte 6">
            <a:extLst>
              <a:ext uri="{FF2B5EF4-FFF2-40B4-BE49-F238E27FC236}">
                <a16:creationId xmlns:a16="http://schemas.microsoft.com/office/drawing/2014/main" id="{1CEC4A1E-A155-F6B6-9443-3D525E1BB932}"/>
              </a:ext>
            </a:extLst>
          </p:cNvPr>
          <p:cNvSpPr txBox="1"/>
          <p:nvPr/>
        </p:nvSpPr>
        <p:spPr>
          <a:xfrm>
            <a:off x="0" y="39063"/>
            <a:ext cx="237333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a:solidFill>
                  <a:schemeClr val="bg1"/>
                </a:solidFill>
              </a:rPr>
              <a:t>Recommandation SEO</a:t>
            </a:r>
          </a:p>
        </p:txBody>
      </p:sp>
      <p:sp>
        <p:nvSpPr>
          <p:cNvPr id="8" name="ZoneTexte 7">
            <a:extLst>
              <a:ext uri="{FF2B5EF4-FFF2-40B4-BE49-F238E27FC236}">
                <a16:creationId xmlns:a16="http://schemas.microsoft.com/office/drawing/2014/main" id="{231C4DA3-2EE1-9462-D37E-4C8DAE227CE2}"/>
              </a:ext>
            </a:extLst>
          </p:cNvPr>
          <p:cNvSpPr txBox="1"/>
          <p:nvPr/>
        </p:nvSpPr>
        <p:spPr>
          <a:xfrm>
            <a:off x="468367" y="1460133"/>
            <a:ext cx="1978427" cy="276999"/>
          </a:xfrm>
          <a:prstGeom prst="rect">
            <a:avLst/>
          </a:prstGeom>
          <a:solidFill>
            <a:schemeClr val="accent2">
              <a:lumMod val="40000"/>
              <a:lumOff val="6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Indice de performance initial</a:t>
            </a:r>
          </a:p>
        </p:txBody>
      </p:sp>
      <p:sp>
        <p:nvSpPr>
          <p:cNvPr id="9" name="ZoneTexte 8">
            <a:extLst>
              <a:ext uri="{FF2B5EF4-FFF2-40B4-BE49-F238E27FC236}">
                <a16:creationId xmlns:a16="http://schemas.microsoft.com/office/drawing/2014/main" id="{A1A27EE7-2211-9309-0602-1315089ABA6E}"/>
              </a:ext>
            </a:extLst>
          </p:cNvPr>
          <p:cNvSpPr txBox="1"/>
          <p:nvPr/>
        </p:nvSpPr>
        <p:spPr>
          <a:xfrm>
            <a:off x="0" y="754311"/>
            <a:ext cx="12192000" cy="461665"/>
          </a:xfrm>
          <a:prstGeom prst="rect">
            <a:avLst/>
          </a:prstGeom>
          <a:noFill/>
        </p:spPr>
        <p:txBody>
          <a:bodyPr wrap="square" rtlCol="0">
            <a:spAutoFit/>
          </a:bodyPr>
          <a:lstStyle/>
          <a:p>
            <a:pPr algn="ctr"/>
            <a:r>
              <a:rPr lang="fr-FR" sz="1200" dirty="0"/>
              <a:t>Minification des dépendances et </a:t>
            </a:r>
            <a:r>
              <a:rPr lang="fr-FR" sz="1200" dirty="0" err="1"/>
              <a:t>defer</a:t>
            </a:r>
            <a:r>
              <a:rPr lang="fr-FR" sz="1200" dirty="0"/>
              <a:t> des scripts pour améliorer les performances et le SEO.</a:t>
            </a:r>
          </a:p>
          <a:p>
            <a:pPr algn="ctr"/>
            <a:r>
              <a:rPr lang="fr-FR" sz="1200" dirty="0"/>
              <a:t>Report du chargement des polices (font-display: swap)</a:t>
            </a:r>
          </a:p>
        </p:txBody>
      </p:sp>
      <p:sp>
        <p:nvSpPr>
          <p:cNvPr id="15" name="ZoneTexte 14">
            <a:extLst>
              <a:ext uri="{FF2B5EF4-FFF2-40B4-BE49-F238E27FC236}">
                <a16:creationId xmlns:a16="http://schemas.microsoft.com/office/drawing/2014/main" id="{A0A13529-4C07-9568-6144-8B4591235BE3}"/>
              </a:ext>
            </a:extLst>
          </p:cNvPr>
          <p:cNvSpPr txBox="1"/>
          <p:nvPr/>
        </p:nvSpPr>
        <p:spPr>
          <a:xfrm>
            <a:off x="9558323" y="1460133"/>
            <a:ext cx="2069926" cy="276999"/>
          </a:xfrm>
          <a:prstGeom prst="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Nouvel indice de performance</a:t>
            </a:r>
          </a:p>
        </p:txBody>
      </p:sp>
      <p:sp>
        <p:nvSpPr>
          <p:cNvPr id="32" name="Rectangle 31">
            <a:extLst>
              <a:ext uri="{FF2B5EF4-FFF2-40B4-BE49-F238E27FC236}">
                <a16:creationId xmlns:a16="http://schemas.microsoft.com/office/drawing/2014/main" id="{E87445C3-CA42-3ACB-2A95-D44AFE635827}"/>
              </a:ext>
            </a:extLst>
          </p:cNvPr>
          <p:cNvSpPr/>
          <p:nvPr/>
        </p:nvSpPr>
        <p:spPr>
          <a:xfrm>
            <a:off x="3020644" y="1957409"/>
            <a:ext cx="6155440" cy="445205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avec flèche 33">
            <a:extLst>
              <a:ext uri="{FF2B5EF4-FFF2-40B4-BE49-F238E27FC236}">
                <a16:creationId xmlns:a16="http://schemas.microsoft.com/office/drawing/2014/main" id="{167D1B32-2353-2387-A6C2-6087EA481FB5}"/>
              </a:ext>
            </a:extLst>
          </p:cNvPr>
          <p:cNvCxnSpPr>
            <a:cxnSpLocks/>
            <a:endCxn id="15" idx="1"/>
          </p:cNvCxnSpPr>
          <p:nvPr/>
        </p:nvCxnSpPr>
        <p:spPr>
          <a:xfrm>
            <a:off x="2446794" y="1598632"/>
            <a:ext cx="711152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CEC4485-E878-8165-7636-0CD29BAE5C9D}"/>
              </a:ext>
            </a:extLst>
          </p:cNvPr>
          <p:cNvSpPr txBox="1"/>
          <p:nvPr/>
        </p:nvSpPr>
        <p:spPr>
          <a:xfrm>
            <a:off x="5599165" y="1460133"/>
            <a:ext cx="993670" cy="276999"/>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Optimisation</a:t>
            </a:r>
          </a:p>
        </p:txBody>
      </p:sp>
      <p:cxnSp>
        <p:nvCxnSpPr>
          <p:cNvPr id="39" name="Connecteur droit 38">
            <a:extLst>
              <a:ext uri="{FF2B5EF4-FFF2-40B4-BE49-F238E27FC236}">
                <a16:creationId xmlns:a16="http://schemas.microsoft.com/office/drawing/2014/main" id="{780747E3-7747-2408-5B82-1476D10C3288}"/>
              </a:ext>
            </a:extLst>
          </p:cNvPr>
          <p:cNvCxnSpPr>
            <a:stCxn id="32" idx="0"/>
            <a:endCxn id="32" idx="2"/>
          </p:cNvCxnSpPr>
          <p:nvPr/>
        </p:nvCxnSpPr>
        <p:spPr>
          <a:xfrm>
            <a:off x="6098364" y="1957409"/>
            <a:ext cx="0" cy="4452051"/>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7C1CC60C-F4E1-E1DE-BD7D-8D93E7C89F21}"/>
              </a:ext>
            </a:extLst>
          </p:cNvPr>
          <p:cNvSpPr txBox="1"/>
          <p:nvPr/>
        </p:nvSpPr>
        <p:spPr>
          <a:xfrm>
            <a:off x="4213074" y="1978954"/>
            <a:ext cx="534121" cy="276999"/>
          </a:xfrm>
          <a:prstGeom prst="rect">
            <a:avLst/>
          </a:prstGeom>
          <a:noFill/>
        </p:spPr>
        <p:txBody>
          <a:bodyPr wrap="none" rtlCol="0">
            <a:spAutoFit/>
          </a:bodyPr>
          <a:lstStyle/>
          <a:p>
            <a:r>
              <a:rPr lang="fr-FR" sz="1200" dirty="0"/>
              <a:t>Initial</a:t>
            </a:r>
          </a:p>
        </p:txBody>
      </p:sp>
      <p:sp>
        <p:nvSpPr>
          <p:cNvPr id="41" name="ZoneTexte 40">
            <a:extLst>
              <a:ext uri="{FF2B5EF4-FFF2-40B4-BE49-F238E27FC236}">
                <a16:creationId xmlns:a16="http://schemas.microsoft.com/office/drawing/2014/main" id="{3A26953B-CE3F-3779-389C-2F1ECAE6FC26}"/>
              </a:ext>
            </a:extLst>
          </p:cNvPr>
          <p:cNvSpPr txBox="1"/>
          <p:nvPr/>
        </p:nvSpPr>
        <p:spPr>
          <a:xfrm>
            <a:off x="7491715" y="1972804"/>
            <a:ext cx="479618" cy="276999"/>
          </a:xfrm>
          <a:prstGeom prst="rect">
            <a:avLst/>
          </a:prstGeom>
          <a:noFill/>
        </p:spPr>
        <p:txBody>
          <a:bodyPr wrap="none" rtlCol="0">
            <a:spAutoFit/>
          </a:bodyPr>
          <a:lstStyle/>
          <a:p>
            <a:r>
              <a:rPr lang="fr-FR" sz="1200" dirty="0"/>
              <a:t>Final</a:t>
            </a:r>
          </a:p>
        </p:txBody>
      </p:sp>
      <p:pic>
        <p:nvPicPr>
          <p:cNvPr id="2" name="Image 1">
            <a:extLst>
              <a:ext uri="{FF2B5EF4-FFF2-40B4-BE49-F238E27FC236}">
                <a16:creationId xmlns:a16="http://schemas.microsoft.com/office/drawing/2014/main" id="{676C69BD-FDB0-7E4D-71B1-3FE91EFFF2F4}"/>
              </a:ext>
            </a:extLst>
          </p:cNvPr>
          <p:cNvPicPr>
            <a:picLocks noChangeAspect="1"/>
          </p:cNvPicPr>
          <p:nvPr/>
        </p:nvPicPr>
        <p:blipFill rotWithShape="1">
          <a:blip r:embed="rId2"/>
          <a:srcRect r="18174"/>
          <a:stretch/>
        </p:blipFill>
        <p:spPr>
          <a:xfrm>
            <a:off x="190682" y="1972804"/>
            <a:ext cx="2616480" cy="4436656"/>
          </a:xfrm>
          <a:prstGeom prst="rect">
            <a:avLst/>
          </a:prstGeom>
          <a:effectLst>
            <a:outerShdw blurRad="63500" sx="102000" sy="102000" algn="ctr" rotWithShape="0">
              <a:prstClr val="black">
                <a:alpha val="40000"/>
              </a:prstClr>
            </a:outerShdw>
          </a:effectLst>
        </p:spPr>
      </p:pic>
      <p:pic>
        <p:nvPicPr>
          <p:cNvPr id="3" name="Image 2">
            <a:extLst>
              <a:ext uri="{FF2B5EF4-FFF2-40B4-BE49-F238E27FC236}">
                <a16:creationId xmlns:a16="http://schemas.microsoft.com/office/drawing/2014/main" id="{CD00160D-9C8E-753D-C179-F367CBAB3417}"/>
              </a:ext>
            </a:extLst>
          </p:cNvPr>
          <p:cNvPicPr>
            <a:picLocks noChangeAspect="1"/>
          </p:cNvPicPr>
          <p:nvPr/>
        </p:nvPicPr>
        <p:blipFill rotWithShape="1">
          <a:blip r:embed="rId3"/>
          <a:srcRect r="21464"/>
          <a:stretch/>
        </p:blipFill>
        <p:spPr>
          <a:xfrm>
            <a:off x="9371724" y="1957409"/>
            <a:ext cx="2616480" cy="4436656"/>
          </a:xfrm>
          <a:prstGeom prst="rect">
            <a:avLst/>
          </a:prstGeom>
          <a:effectLst>
            <a:outerShdw blurRad="63500" sx="102000" sy="102000" algn="ctr" rotWithShape="0">
              <a:prstClr val="black">
                <a:alpha val="40000"/>
              </a:prstClr>
            </a:outerShdw>
          </a:effectLst>
        </p:spPr>
      </p:pic>
      <p:pic>
        <p:nvPicPr>
          <p:cNvPr id="5" name="Image 4">
            <a:extLst>
              <a:ext uri="{FF2B5EF4-FFF2-40B4-BE49-F238E27FC236}">
                <a16:creationId xmlns:a16="http://schemas.microsoft.com/office/drawing/2014/main" id="{33486DDF-9DB8-3C8C-8A64-9AB20A901B28}"/>
              </a:ext>
            </a:extLst>
          </p:cNvPr>
          <p:cNvPicPr>
            <a:picLocks noChangeAspect="1"/>
          </p:cNvPicPr>
          <p:nvPr/>
        </p:nvPicPr>
        <p:blipFill>
          <a:blip r:embed="rId4"/>
          <a:stretch>
            <a:fillRect/>
          </a:stretch>
        </p:blipFill>
        <p:spPr>
          <a:xfrm>
            <a:off x="3113739" y="2416821"/>
            <a:ext cx="2886805" cy="1138226"/>
          </a:xfrm>
          <a:prstGeom prst="rect">
            <a:avLst/>
          </a:prstGeom>
        </p:spPr>
      </p:pic>
      <p:pic>
        <p:nvPicPr>
          <p:cNvPr id="10" name="Image 9">
            <a:extLst>
              <a:ext uri="{FF2B5EF4-FFF2-40B4-BE49-F238E27FC236}">
                <a16:creationId xmlns:a16="http://schemas.microsoft.com/office/drawing/2014/main" id="{7E1A49F1-0ED2-A06F-9ACA-9E9199FEEF79}"/>
              </a:ext>
            </a:extLst>
          </p:cNvPr>
          <p:cNvPicPr>
            <a:picLocks noChangeAspect="1"/>
          </p:cNvPicPr>
          <p:nvPr/>
        </p:nvPicPr>
        <p:blipFill>
          <a:blip r:embed="rId5"/>
          <a:stretch>
            <a:fillRect/>
          </a:stretch>
        </p:blipFill>
        <p:spPr>
          <a:xfrm>
            <a:off x="6196184" y="2422198"/>
            <a:ext cx="2938660" cy="1124828"/>
          </a:xfrm>
          <a:prstGeom prst="rect">
            <a:avLst/>
          </a:prstGeom>
        </p:spPr>
      </p:pic>
      <p:pic>
        <p:nvPicPr>
          <p:cNvPr id="12" name="Image 11">
            <a:extLst>
              <a:ext uri="{FF2B5EF4-FFF2-40B4-BE49-F238E27FC236}">
                <a16:creationId xmlns:a16="http://schemas.microsoft.com/office/drawing/2014/main" id="{EF2C02F8-A90D-F44D-C571-E17A09B140F7}"/>
              </a:ext>
            </a:extLst>
          </p:cNvPr>
          <p:cNvPicPr>
            <a:picLocks noChangeAspect="1"/>
          </p:cNvPicPr>
          <p:nvPr/>
        </p:nvPicPr>
        <p:blipFill>
          <a:blip r:embed="rId6"/>
          <a:stretch>
            <a:fillRect/>
          </a:stretch>
        </p:blipFill>
        <p:spPr>
          <a:xfrm>
            <a:off x="6196184" y="3777249"/>
            <a:ext cx="2864005" cy="1079500"/>
          </a:xfrm>
          <a:prstGeom prst="rect">
            <a:avLst/>
          </a:prstGeom>
        </p:spPr>
      </p:pic>
      <p:pic>
        <p:nvPicPr>
          <p:cNvPr id="16" name="Image 15">
            <a:extLst>
              <a:ext uri="{FF2B5EF4-FFF2-40B4-BE49-F238E27FC236}">
                <a16:creationId xmlns:a16="http://schemas.microsoft.com/office/drawing/2014/main" id="{4E7C35C7-B7BD-E18A-3B0B-4E2E2FF0BD6E}"/>
              </a:ext>
            </a:extLst>
          </p:cNvPr>
          <p:cNvPicPr>
            <a:picLocks noChangeAspect="1"/>
          </p:cNvPicPr>
          <p:nvPr/>
        </p:nvPicPr>
        <p:blipFill>
          <a:blip r:embed="rId7"/>
          <a:stretch>
            <a:fillRect/>
          </a:stretch>
        </p:blipFill>
        <p:spPr>
          <a:xfrm>
            <a:off x="3102386" y="4021120"/>
            <a:ext cx="2909509" cy="559292"/>
          </a:xfrm>
          <a:prstGeom prst="rect">
            <a:avLst/>
          </a:prstGeom>
        </p:spPr>
      </p:pic>
      <p:pic>
        <p:nvPicPr>
          <p:cNvPr id="21" name="Image 20">
            <a:extLst>
              <a:ext uri="{FF2B5EF4-FFF2-40B4-BE49-F238E27FC236}">
                <a16:creationId xmlns:a16="http://schemas.microsoft.com/office/drawing/2014/main" id="{0722D74F-E9EE-B918-A5DF-B1A633F9C916}"/>
              </a:ext>
            </a:extLst>
          </p:cNvPr>
          <p:cNvPicPr>
            <a:picLocks noChangeAspect="1"/>
          </p:cNvPicPr>
          <p:nvPr/>
        </p:nvPicPr>
        <p:blipFill>
          <a:blip r:embed="rId8"/>
          <a:stretch>
            <a:fillRect/>
          </a:stretch>
        </p:blipFill>
        <p:spPr>
          <a:xfrm>
            <a:off x="6196184" y="4967039"/>
            <a:ext cx="2864002" cy="1393088"/>
          </a:xfrm>
          <a:prstGeom prst="rect">
            <a:avLst/>
          </a:prstGeom>
        </p:spPr>
      </p:pic>
      <p:pic>
        <p:nvPicPr>
          <p:cNvPr id="24" name="Image 23">
            <a:extLst>
              <a:ext uri="{FF2B5EF4-FFF2-40B4-BE49-F238E27FC236}">
                <a16:creationId xmlns:a16="http://schemas.microsoft.com/office/drawing/2014/main" id="{844A6F3F-B970-356C-3E7D-7FD15812B63D}"/>
              </a:ext>
            </a:extLst>
          </p:cNvPr>
          <p:cNvPicPr>
            <a:picLocks noChangeAspect="1"/>
          </p:cNvPicPr>
          <p:nvPr/>
        </p:nvPicPr>
        <p:blipFill>
          <a:blip r:embed="rId9"/>
          <a:stretch>
            <a:fillRect/>
          </a:stretch>
        </p:blipFill>
        <p:spPr>
          <a:xfrm>
            <a:off x="3100467" y="4939188"/>
            <a:ext cx="2881999" cy="1217193"/>
          </a:xfrm>
          <a:prstGeom prst="rect">
            <a:avLst/>
          </a:prstGeom>
        </p:spPr>
      </p:pic>
    </p:spTree>
    <p:extLst>
      <p:ext uri="{BB962C8B-B14F-4D97-AF65-F5344CB8AC3E}">
        <p14:creationId xmlns:p14="http://schemas.microsoft.com/office/powerpoint/2010/main" val="230941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5AF4086-E4F9-400C-439A-69A4DD381368}"/>
              </a:ext>
            </a:extLst>
          </p:cNvPr>
          <p:cNvSpPr txBox="1"/>
          <p:nvPr/>
        </p:nvSpPr>
        <p:spPr>
          <a:xfrm>
            <a:off x="1" y="59609"/>
            <a:ext cx="12192000" cy="369332"/>
          </a:xfrm>
          <a:prstGeom prst="rect">
            <a:avLst/>
          </a:prstGeom>
          <a:noFill/>
        </p:spPr>
        <p:txBody>
          <a:bodyPr wrap="square" rtlCol="0">
            <a:spAutoFit/>
          </a:bodyPr>
          <a:lstStyle/>
          <a:p>
            <a:pPr algn="ctr"/>
            <a:r>
              <a:rPr lang="fr-FR" b="1" dirty="0"/>
              <a:t>Suppression des pratiques de Black Hat</a:t>
            </a:r>
          </a:p>
        </p:txBody>
      </p:sp>
      <p:sp>
        <p:nvSpPr>
          <p:cNvPr id="7" name="ZoneTexte 6">
            <a:extLst>
              <a:ext uri="{FF2B5EF4-FFF2-40B4-BE49-F238E27FC236}">
                <a16:creationId xmlns:a16="http://schemas.microsoft.com/office/drawing/2014/main" id="{1CEC4A1E-A155-F6B6-9443-3D525E1BB932}"/>
              </a:ext>
            </a:extLst>
          </p:cNvPr>
          <p:cNvSpPr txBox="1"/>
          <p:nvPr/>
        </p:nvSpPr>
        <p:spPr>
          <a:xfrm>
            <a:off x="0" y="39063"/>
            <a:ext cx="237333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a:solidFill>
                  <a:schemeClr val="bg1"/>
                </a:solidFill>
              </a:rPr>
              <a:t>Recommandation SEO</a:t>
            </a:r>
          </a:p>
        </p:txBody>
      </p:sp>
      <p:sp>
        <p:nvSpPr>
          <p:cNvPr id="9" name="ZoneTexte 8">
            <a:extLst>
              <a:ext uri="{FF2B5EF4-FFF2-40B4-BE49-F238E27FC236}">
                <a16:creationId xmlns:a16="http://schemas.microsoft.com/office/drawing/2014/main" id="{A1A27EE7-2211-9309-0602-1315089ABA6E}"/>
              </a:ext>
            </a:extLst>
          </p:cNvPr>
          <p:cNvSpPr txBox="1"/>
          <p:nvPr/>
        </p:nvSpPr>
        <p:spPr>
          <a:xfrm>
            <a:off x="0" y="754311"/>
            <a:ext cx="12192000" cy="461665"/>
          </a:xfrm>
          <a:prstGeom prst="rect">
            <a:avLst/>
          </a:prstGeom>
          <a:noFill/>
        </p:spPr>
        <p:txBody>
          <a:bodyPr wrap="square" rtlCol="0">
            <a:spAutoFit/>
          </a:bodyPr>
          <a:lstStyle/>
          <a:p>
            <a:pPr algn="ctr"/>
            <a:r>
              <a:rPr lang="fr-FR" sz="1200" dirty="0"/>
              <a:t>Pratique jugée irrecevable par les moteurs de recherche.</a:t>
            </a:r>
          </a:p>
          <a:p>
            <a:pPr algn="ctr"/>
            <a:r>
              <a:rPr lang="fr-FR" sz="1200" dirty="0"/>
              <a:t>Surpression de la div "keywords". L'ensemble des mots clés étant présents dans l'ensemble du site. Suppression des liens non pertinents</a:t>
            </a:r>
          </a:p>
        </p:txBody>
      </p:sp>
      <p:sp>
        <p:nvSpPr>
          <p:cNvPr id="32" name="Rectangle 31">
            <a:extLst>
              <a:ext uri="{FF2B5EF4-FFF2-40B4-BE49-F238E27FC236}">
                <a16:creationId xmlns:a16="http://schemas.microsoft.com/office/drawing/2014/main" id="{E87445C3-CA42-3ACB-2A95-D44AFE635827}"/>
              </a:ext>
            </a:extLst>
          </p:cNvPr>
          <p:cNvSpPr/>
          <p:nvPr/>
        </p:nvSpPr>
        <p:spPr>
          <a:xfrm>
            <a:off x="160421" y="1957409"/>
            <a:ext cx="11959390" cy="445205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6CEC4485-E878-8165-7636-0CD29BAE5C9D}"/>
              </a:ext>
            </a:extLst>
          </p:cNvPr>
          <p:cNvSpPr txBox="1"/>
          <p:nvPr/>
        </p:nvSpPr>
        <p:spPr>
          <a:xfrm>
            <a:off x="5599165" y="1460133"/>
            <a:ext cx="993670" cy="276999"/>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Optimisation</a:t>
            </a:r>
          </a:p>
        </p:txBody>
      </p:sp>
      <p:pic>
        <p:nvPicPr>
          <p:cNvPr id="14" name="Image 13">
            <a:extLst>
              <a:ext uri="{FF2B5EF4-FFF2-40B4-BE49-F238E27FC236}">
                <a16:creationId xmlns:a16="http://schemas.microsoft.com/office/drawing/2014/main" id="{F9F42A47-8438-C351-3259-B5D6FAE3B1B1}"/>
              </a:ext>
            </a:extLst>
          </p:cNvPr>
          <p:cNvPicPr>
            <a:picLocks noChangeAspect="1"/>
          </p:cNvPicPr>
          <p:nvPr/>
        </p:nvPicPr>
        <p:blipFill>
          <a:blip r:embed="rId2"/>
          <a:stretch>
            <a:fillRect/>
          </a:stretch>
        </p:blipFill>
        <p:spPr>
          <a:xfrm>
            <a:off x="485038" y="2701441"/>
            <a:ext cx="5256091" cy="2201546"/>
          </a:xfrm>
          <a:prstGeom prst="rect">
            <a:avLst/>
          </a:prstGeom>
        </p:spPr>
      </p:pic>
      <p:sp>
        <p:nvSpPr>
          <p:cNvPr id="17" name="ZoneTexte 16">
            <a:extLst>
              <a:ext uri="{FF2B5EF4-FFF2-40B4-BE49-F238E27FC236}">
                <a16:creationId xmlns:a16="http://schemas.microsoft.com/office/drawing/2014/main" id="{800DB6F9-A245-CB70-1CA3-90C592AB991B}"/>
              </a:ext>
            </a:extLst>
          </p:cNvPr>
          <p:cNvSpPr txBox="1"/>
          <p:nvPr/>
        </p:nvSpPr>
        <p:spPr>
          <a:xfrm>
            <a:off x="1747894" y="2289757"/>
            <a:ext cx="2241319" cy="261610"/>
          </a:xfrm>
          <a:prstGeom prst="rect">
            <a:avLst/>
          </a:prstGeom>
          <a:noFill/>
        </p:spPr>
        <p:txBody>
          <a:bodyPr wrap="none" rtlCol="0">
            <a:spAutoFit/>
          </a:bodyPr>
          <a:lstStyle/>
          <a:p>
            <a:r>
              <a:rPr lang="fr-FR" sz="1100" dirty="0"/>
              <a:t>Suppression des keywords black </a:t>
            </a:r>
            <a:r>
              <a:rPr lang="fr-FR" sz="1100" dirty="0" err="1"/>
              <a:t>hat</a:t>
            </a:r>
            <a:endParaRPr lang="fr-FR" sz="1100" dirty="0"/>
          </a:p>
        </p:txBody>
      </p:sp>
      <p:pic>
        <p:nvPicPr>
          <p:cNvPr id="18" name="Image 17">
            <a:extLst>
              <a:ext uri="{FF2B5EF4-FFF2-40B4-BE49-F238E27FC236}">
                <a16:creationId xmlns:a16="http://schemas.microsoft.com/office/drawing/2014/main" id="{99B0C829-390B-852F-9206-90F358062924}"/>
              </a:ext>
            </a:extLst>
          </p:cNvPr>
          <p:cNvPicPr>
            <a:picLocks noChangeAspect="1"/>
          </p:cNvPicPr>
          <p:nvPr/>
        </p:nvPicPr>
        <p:blipFill>
          <a:blip r:embed="rId3"/>
          <a:stretch>
            <a:fillRect/>
          </a:stretch>
        </p:blipFill>
        <p:spPr>
          <a:xfrm>
            <a:off x="485038" y="5037173"/>
            <a:ext cx="5256091" cy="1075975"/>
          </a:xfrm>
          <a:prstGeom prst="rect">
            <a:avLst/>
          </a:prstGeom>
        </p:spPr>
      </p:pic>
      <p:pic>
        <p:nvPicPr>
          <p:cNvPr id="19" name="Image 18">
            <a:extLst>
              <a:ext uri="{FF2B5EF4-FFF2-40B4-BE49-F238E27FC236}">
                <a16:creationId xmlns:a16="http://schemas.microsoft.com/office/drawing/2014/main" id="{73E0706F-AB3E-9A3E-3FA5-627AEB9F65B2}"/>
              </a:ext>
            </a:extLst>
          </p:cNvPr>
          <p:cNvPicPr>
            <a:picLocks noChangeAspect="1"/>
          </p:cNvPicPr>
          <p:nvPr/>
        </p:nvPicPr>
        <p:blipFill rotWithShape="1">
          <a:blip r:embed="rId4"/>
          <a:srcRect l="11843"/>
          <a:stretch/>
        </p:blipFill>
        <p:spPr>
          <a:xfrm>
            <a:off x="8466220" y="2701441"/>
            <a:ext cx="2392992" cy="3546251"/>
          </a:xfrm>
          <a:prstGeom prst="rect">
            <a:avLst/>
          </a:prstGeom>
        </p:spPr>
      </p:pic>
      <p:sp>
        <p:nvSpPr>
          <p:cNvPr id="20" name="ZoneTexte 19">
            <a:extLst>
              <a:ext uri="{FF2B5EF4-FFF2-40B4-BE49-F238E27FC236}">
                <a16:creationId xmlns:a16="http://schemas.microsoft.com/office/drawing/2014/main" id="{A6EC859E-EA1A-9E82-FA97-DFE02CF707BB}"/>
              </a:ext>
            </a:extLst>
          </p:cNvPr>
          <p:cNvSpPr txBox="1"/>
          <p:nvPr/>
        </p:nvSpPr>
        <p:spPr>
          <a:xfrm>
            <a:off x="8577818" y="2329693"/>
            <a:ext cx="2281394" cy="261610"/>
          </a:xfrm>
          <a:prstGeom prst="rect">
            <a:avLst/>
          </a:prstGeom>
          <a:noFill/>
        </p:spPr>
        <p:txBody>
          <a:bodyPr wrap="none" rtlCol="0">
            <a:spAutoFit/>
          </a:bodyPr>
          <a:lstStyle/>
          <a:p>
            <a:r>
              <a:rPr lang="fr-FR" sz="1100" dirty="0"/>
              <a:t>Suppression des liens non pertinents</a:t>
            </a:r>
          </a:p>
        </p:txBody>
      </p:sp>
    </p:spTree>
    <p:extLst>
      <p:ext uri="{BB962C8B-B14F-4D97-AF65-F5344CB8AC3E}">
        <p14:creationId xmlns:p14="http://schemas.microsoft.com/office/powerpoint/2010/main" val="345882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5AF4086-E4F9-400C-439A-69A4DD381368}"/>
              </a:ext>
            </a:extLst>
          </p:cNvPr>
          <p:cNvSpPr txBox="1"/>
          <p:nvPr/>
        </p:nvSpPr>
        <p:spPr>
          <a:xfrm>
            <a:off x="1155031" y="59609"/>
            <a:ext cx="11036969" cy="369332"/>
          </a:xfrm>
          <a:prstGeom prst="rect">
            <a:avLst/>
          </a:prstGeom>
          <a:noFill/>
        </p:spPr>
        <p:txBody>
          <a:bodyPr wrap="square" rtlCol="0">
            <a:spAutoFit/>
          </a:bodyPr>
          <a:lstStyle/>
          <a:p>
            <a:pPr algn="ctr"/>
            <a:r>
              <a:rPr lang="fr-FR" b="1" dirty="0"/>
              <a:t>Refonte de la sémantique du site et de l’architecture des titres – </a:t>
            </a:r>
            <a:r>
              <a:rPr lang="fr-FR" b="1" dirty="0" err="1">
                <a:solidFill>
                  <a:srgbClr val="FF0000"/>
                </a:solidFill>
              </a:rPr>
              <a:t>index.html</a:t>
            </a:r>
            <a:endParaRPr lang="fr-FR" b="1" dirty="0">
              <a:solidFill>
                <a:srgbClr val="FF0000"/>
              </a:solidFill>
            </a:endParaRPr>
          </a:p>
        </p:txBody>
      </p:sp>
      <p:sp>
        <p:nvSpPr>
          <p:cNvPr id="7" name="ZoneTexte 6">
            <a:extLst>
              <a:ext uri="{FF2B5EF4-FFF2-40B4-BE49-F238E27FC236}">
                <a16:creationId xmlns:a16="http://schemas.microsoft.com/office/drawing/2014/main" id="{1CEC4A1E-A155-F6B6-9443-3D525E1BB932}"/>
              </a:ext>
            </a:extLst>
          </p:cNvPr>
          <p:cNvSpPr txBox="1"/>
          <p:nvPr/>
        </p:nvSpPr>
        <p:spPr>
          <a:xfrm>
            <a:off x="0" y="39063"/>
            <a:ext cx="237333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a:solidFill>
                  <a:schemeClr val="bg1"/>
                </a:solidFill>
              </a:rPr>
              <a:t>Recommandation SEO</a:t>
            </a:r>
          </a:p>
        </p:txBody>
      </p:sp>
      <p:sp>
        <p:nvSpPr>
          <p:cNvPr id="9" name="ZoneTexte 8">
            <a:extLst>
              <a:ext uri="{FF2B5EF4-FFF2-40B4-BE49-F238E27FC236}">
                <a16:creationId xmlns:a16="http://schemas.microsoft.com/office/drawing/2014/main" id="{A1A27EE7-2211-9309-0602-1315089ABA6E}"/>
              </a:ext>
            </a:extLst>
          </p:cNvPr>
          <p:cNvSpPr txBox="1"/>
          <p:nvPr/>
        </p:nvSpPr>
        <p:spPr>
          <a:xfrm>
            <a:off x="0" y="754311"/>
            <a:ext cx="12192000" cy="461665"/>
          </a:xfrm>
          <a:prstGeom prst="rect">
            <a:avLst/>
          </a:prstGeom>
          <a:noFill/>
        </p:spPr>
        <p:txBody>
          <a:bodyPr wrap="square" rtlCol="0">
            <a:spAutoFit/>
          </a:bodyPr>
          <a:lstStyle/>
          <a:p>
            <a:pPr algn="ctr"/>
            <a:r>
              <a:rPr lang="fr-FR" sz="1200" dirty="0"/>
              <a:t>La sémantique du HTML est  pauvre, et opère à une mauvaise compréhension du site. Par ailleurs, l'architecture des titres n'est pas cohérente. Les </a:t>
            </a:r>
            <a:r>
              <a:rPr lang="fr-FR" sz="1200" dirty="0" err="1"/>
              <a:t>crawlers</a:t>
            </a:r>
            <a:r>
              <a:rPr lang="fr-FR" sz="1200" dirty="0"/>
              <a:t> ne peuvent pas déchiffrer la page. Cela complique également l’accessibilité. Traitement des anomalies du W3C </a:t>
            </a:r>
            <a:r>
              <a:rPr lang="fr-FR" sz="1200" dirty="0" err="1"/>
              <a:t>validator</a:t>
            </a:r>
            <a:endParaRPr lang="fr-FR" sz="1200" dirty="0"/>
          </a:p>
        </p:txBody>
      </p:sp>
      <p:sp>
        <p:nvSpPr>
          <p:cNvPr id="32" name="Rectangle 31">
            <a:extLst>
              <a:ext uri="{FF2B5EF4-FFF2-40B4-BE49-F238E27FC236}">
                <a16:creationId xmlns:a16="http://schemas.microsoft.com/office/drawing/2014/main" id="{E87445C3-CA42-3ACB-2A95-D44AFE635827}"/>
              </a:ext>
            </a:extLst>
          </p:cNvPr>
          <p:cNvSpPr/>
          <p:nvPr/>
        </p:nvSpPr>
        <p:spPr>
          <a:xfrm>
            <a:off x="176463" y="1957409"/>
            <a:ext cx="11815011" cy="484098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6CEC4485-E878-8165-7636-0CD29BAE5C9D}"/>
              </a:ext>
            </a:extLst>
          </p:cNvPr>
          <p:cNvSpPr txBox="1"/>
          <p:nvPr/>
        </p:nvSpPr>
        <p:spPr>
          <a:xfrm>
            <a:off x="5599165" y="1460133"/>
            <a:ext cx="993670" cy="276999"/>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Optimisation</a:t>
            </a:r>
          </a:p>
        </p:txBody>
      </p:sp>
      <p:cxnSp>
        <p:nvCxnSpPr>
          <p:cNvPr id="39" name="Connecteur droit 38">
            <a:extLst>
              <a:ext uri="{FF2B5EF4-FFF2-40B4-BE49-F238E27FC236}">
                <a16:creationId xmlns:a16="http://schemas.microsoft.com/office/drawing/2014/main" id="{780747E3-7747-2408-5B82-1476D10C3288}"/>
              </a:ext>
            </a:extLst>
          </p:cNvPr>
          <p:cNvCxnSpPr>
            <a:cxnSpLocks/>
            <a:stCxn id="32" idx="0"/>
            <a:endCxn id="32" idx="2"/>
          </p:cNvCxnSpPr>
          <p:nvPr/>
        </p:nvCxnSpPr>
        <p:spPr>
          <a:xfrm>
            <a:off x="6083969" y="1957409"/>
            <a:ext cx="0" cy="4840982"/>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7C1CC60C-F4E1-E1DE-BD7D-8D93E7C89F21}"/>
              </a:ext>
            </a:extLst>
          </p:cNvPr>
          <p:cNvSpPr txBox="1"/>
          <p:nvPr/>
        </p:nvSpPr>
        <p:spPr>
          <a:xfrm>
            <a:off x="2863156" y="1691964"/>
            <a:ext cx="534121" cy="276999"/>
          </a:xfrm>
          <a:prstGeom prst="rect">
            <a:avLst/>
          </a:prstGeom>
          <a:noFill/>
        </p:spPr>
        <p:txBody>
          <a:bodyPr wrap="none" rtlCol="0">
            <a:spAutoFit/>
          </a:bodyPr>
          <a:lstStyle/>
          <a:p>
            <a:r>
              <a:rPr lang="fr-FR" sz="1200" dirty="0"/>
              <a:t>Initial</a:t>
            </a:r>
          </a:p>
        </p:txBody>
      </p:sp>
      <p:sp>
        <p:nvSpPr>
          <p:cNvPr id="41" name="ZoneTexte 40">
            <a:extLst>
              <a:ext uri="{FF2B5EF4-FFF2-40B4-BE49-F238E27FC236}">
                <a16:creationId xmlns:a16="http://schemas.microsoft.com/office/drawing/2014/main" id="{3A26953B-CE3F-3779-389C-2F1ECAE6FC26}"/>
              </a:ext>
            </a:extLst>
          </p:cNvPr>
          <p:cNvSpPr txBox="1"/>
          <p:nvPr/>
        </p:nvSpPr>
        <p:spPr>
          <a:xfrm>
            <a:off x="8770662" y="1679727"/>
            <a:ext cx="479618" cy="276999"/>
          </a:xfrm>
          <a:prstGeom prst="rect">
            <a:avLst/>
          </a:prstGeom>
          <a:noFill/>
        </p:spPr>
        <p:txBody>
          <a:bodyPr wrap="none" rtlCol="0">
            <a:spAutoFit/>
          </a:bodyPr>
          <a:lstStyle/>
          <a:p>
            <a:r>
              <a:rPr lang="fr-FR" sz="1200" dirty="0"/>
              <a:t>Final</a:t>
            </a:r>
          </a:p>
        </p:txBody>
      </p:sp>
      <p:pic>
        <p:nvPicPr>
          <p:cNvPr id="17" name="Image 16">
            <a:extLst>
              <a:ext uri="{FF2B5EF4-FFF2-40B4-BE49-F238E27FC236}">
                <a16:creationId xmlns:a16="http://schemas.microsoft.com/office/drawing/2014/main" id="{AC82C899-2D90-96BD-145A-419CFC87E964}"/>
              </a:ext>
            </a:extLst>
          </p:cNvPr>
          <p:cNvPicPr>
            <a:picLocks noChangeAspect="1"/>
          </p:cNvPicPr>
          <p:nvPr/>
        </p:nvPicPr>
        <p:blipFill>
          <a:blip r:embed="rId2"/>
          <a:stretch>
            <a:fillRect/>
          </a:stretch>
        </p:blipFill>
        <p:spPr>
          <a:xfrm>
            <a:off x="371572" y="2581734"/>
            <a:ext cx="1566917" cy="3335871"/>
          </a:xfrm>
          <a:prstGeom prst="rect">
            <a:avLst/>
          </a:prstGeom>
        </p:spPr>
      </p:pic>
      <p:pic>
        <p:nvPicPr>
          <p:cNvPr id="18" name="Image 17">
            <a:extLst>
              <a:ext uri="{FF2B5EF4-FFF2-40B4-BE49-F238E27FC236}">
                <a16:creationId xmlns:a16="http://schemas.microsoft.com/office/drawing/2014/main" id="{680E90B9-9B68-C08E-8283-4A39819B4B34}"/>
              </a:ext>
            </a:extLst>
          </p:cNvPr>
          <p:cNvPicPr>
            <a:picLocks noChangeAspect="1"/>
          </p:cNvPicPr>
          <p:nvPr/>
        </p:nvPicPr>
        <p:blipFill>
          <a:blip r:embed="rId3"/>
          <a:stretch>
            <a:fillRect/>
          </a:stretch>
        </p:blipFill>
        <p:spPr>
          <a:xfrm>
            <a:off x="6339386" y="2274666"/>
            <a:ext cx="1126967" cy="4206466"/>
          </a:xfrm>
          <a:prstGeom prst="rect">
            <a:avLst/>
          </a:prstGeom>
        </p:spPr>
      </p:pic>
      <p:pic>
        <p:nvPicPr>
          <p:cNvPr id="31" name="Image 30">
            <a:extLst>
              <a:ext uri="{FF2B5EF4-FFF2-40B4-BE49-F238E27FC236}">
                <a16:creationId xmlns:a16="http://schemas.microsoft.com/office/drawing/2014/main" id="{663BF1F8-D62A-AF75-F1AB-F83468E49307}"/>
              </a:ext>
            </a:extLst>
          </p:cNvPr>
          <p:cNvPicPr>
            <a:picLocks noChangeAspect="1"/>
          </p:cNvPicPr>
          <p:nvPr/>
        </p:nvPicPr>
        <p:blipFill>
          <a:blip r:embed="rId4"/>
          <a:stretch>
            <a:fillRect/>
          </a:stretch>
        </p:blipFill>
        <p:spPr>
          <a:xfrm>
            <a:off x="2295819" y="2018367"/>
            <a:ext cx="3303346" cy="4719065"/>
          </a:xfrm>
          <a:prstGeom prst="rect">
            <a:avLst/>
          </a:prstGeom>
        </p:spPr>
      </p:pic>
      <p:pic>
        <p:nvPicPr>
          <p:cNvPr id="6" name="Image 5">
            <a:extLst>
              <a:ext uri="{FF2B5EF4-FFF2-40B4-BE49-F238E27FC236}">
                <a16:creationId xmlns:a16="http://schemas.microsoft.com/office/drawing/2014/main" id="{E5F06F9C-6647-0B8E-1C8F-BA3646C6AC22}"/>
              </a:ext>
            </a:extLst>
          </p:cNvPr>
          <p:cNvPicPr>
            <a:picLocks noChangeAspect="1"/>
          </p:cNvPicPr>
          <p:nvPr/>
        </p:nvPicPr>
        <p:blipFill>
          <a:blip r:embed="rId5"/>
          <a:stretch>
            <a:fillRect/>
          </a:stretch>
        </p:blipFill>
        <p:spPr>
          <a:xfrm>
            <a:off x="7718520" y="2177003"/>
            <a:ext cx="3983745" cy="4480471"/>
          </a:xfrm>
          <a:prstGeom prst="rect">
            <a:avLst/>
          </a:prstGeom>
        </p:spPr>
      </p:pic>
    </p:spTree>
    <p:extLst>
      <p:ext uri="{BB962C8B-B14F-4D97-AF65-F5344CB8AC3E}">
        <p14:creationId xmlns:p14="http://schemas.microsoft.com/office/powerpoint/2010/main" val="359047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5AF4086-E4F9-400C-439A-69A4DD381368}"/>
              </a:ext>
            </a:extLst>
          </p:cNvPr>
          <p:cNvSpPr txBox="1"/>
          <p:nvPr/>
        </p:nvSpPr>
        <p:spPr>
          <a:xfrm>
            <a:off x="681789" y="59609"/>
            <a:ext cx="11510212" cy="369332"/>
          </a:xfrm>
          <a:prstGeom prst="rect">
            <a:avLst/>
          </a:prstGeom>
          <a:noFill/>
        </p:spPr>
        <p:txBody>
          <a:bodyPr wrap="square" rtlCol="0">
            <a:spAutoFit/>
          </a:bodyPr>
          <a:lstStyle/>
          <a:p>
            <a:pPr algn="ctr"/>
            <a:r>
              <a:rPr lang="fr-FR" b="1" dirty="0"/>
              <a:t>Refonte de la sémantique du site et de l’architecture des titres – </a:t>
            </a:r>
            <a:r>
              <a:rPr lang="fr-FR" b="1" dirty="0" err="1">
                <a:solidFill>
                  <a:srgbClr val="FF0000"/>
                </a:solidFill>
              </a:rPr>
              <a:t>Contact.html</a:t>
            </a:r>
            <a:endParaRPr lang="fr-FR" b="1" dirty="0">
              <a:solidFill>
                <a:srgbClr val="FF0000"/>
              </a:solidFill>
            </a:endParaRPr>
          </a:p>
        </p:txBody>
      </p:sp>
      <p:sp>
        <p:nvSpPr>
          <p:cNvPr id="7" name="ZoneTexte 6">
            <a:extLst>
              <a:ext uri="{FF2B5EF4-FFF2-40B4-BE49-F238E27FC236}">
                <a16:creationId xmlns:a16="http://schemas.microsoft.com/office/drawing/2014/main" id="{1CEC4A1E-A155-F6B6-9443-3D525E1BB932}"/>
              </a:ext>
            </a:extLst>
          </p:cNvPr>
          <p:cNvSpPr txBox="1"/>
          <p:nvPr/>
        </p:nvSpPr>
        <p:spPr>
          <a:xfrm>
            <a:off x="0" y="39063"/>
            <a:ext cx="2373331"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a:solidFill>
                  <a:schemeClr val="bg1"/>
                </a:solidFill>
              </a:rPr>
              <a:t>Recommandation SEO</a:t>
            </a:r>
          </a:p>
        </p:txBody>
      </p:sp>
      <p:sp>
        <p:nvSpPr>
          <p:cNvPr id="9" name="ZoneTexte 8">
            <a:extLst>
              <a:ext uri="{FF2B5EF4-FFF2-40B4-BE49-F238E27FC236}">
                <a16:creationId xmlns:a16="http://schemas.microsoft.com/office/drawing/2014/main" id="{A1A27EE7-2211-9309-0602-1315089ABA6E}"/>
              </a:ext>
            </a:extLst>
          </p:cNvPr>
          <p:cNvSpPr txBox="1"/>
          <p:nvPr/>
        </p:nvSpPr>
        <p:spPr>
          <a:xfrm>
            <a:off x="0" y="754311"/>
            <a:ext cx="12192000" cy="461665"/>
          </a:xfrm>
          <a:prstGeom prst="rect">
            <a:avLst/>
          </a:prstGeom>
          <a:noFill/>
        </p:spPr>
        <p:txBody>
          <a:bodyPr wrap="square" rtlCol="0">
            <a:spAutoFit/>
          </a:bodyPr>
          <a:lstStyle/>
          <a:p>
            <a:pPr algn="ctr"/>
            <a:r>
              <a:rPr lang="fr-FR" sz="1200" dirty="0"/>
              <a:t>La sémantique du HTML est  pauvre, et opère à une mauvaise compréhension du site. Par ailleurs, l'architecture des titres n'est pas cohérente. Les </a:t>
            </a:r>
            <a:r>
              <a:rPr lang="fr-FR" sz="1200" dirty="0" err="1"/>
              <a:t>crawlers</a:t>
            </a:r>
            <a:r>
              <a:rPr lang="fr-FR" sz="1200" dirty="0"/>
              <a:t> ne peuvent pas déchiffrer la page. Cela complique également l’accessibilité. Traitement des anomalies du W3C </a:t>
            </a:r>
            <a:r>
              <a:rPr lang="fr-FR" sz="1200" dirty="0" err="1"/>
              <a:t>validator</a:t>
            </a:r>
            <a:endParaRPr lang="fr-FR" sz="1200" dirty="0"/>
          </a:p>
        </p:txBody>
      </p:sp>
      <p:sp>
        <p:nvSpPr>
          <p:cNvPr id="32" name="Rectangle 31">
            <a:extLst>
              <a:ext uri="{FF2B5EF4-FFF2-40B4-BE49-F238E27FC236}">
                <a16:creationId xmlns:a16="http://schemas.microsoft.com/office/drawing/2014/main" id="{E87445C3-CA42-3ACB-2A95-D44AFE635827}"/>
              </a:ext>
            </a:extLst>
          </p:cNvPr>
          <p:cNvSpPr/>
          <p:nvPr/>
        </p:nvSpPr>
        <p:spPr>
          <a:xfrm>
            <a:off x="176463" y="1957409"/>
            <a:ext cx="11815011" cy="484098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6CEC4485-E878-8165-7636-0CD29BAE5C9D}"/>
              </a:ext>
            </a:extLst>
          </p:cNvPr>
          <p:cNvSpPr txBox="1"/>
          <p:nvPr/>
        </p:nvSpPr>
        <p:spPr>
          <a:xfrm>
            <a:off x="5599165" y="1460133"/>
            <a:ext cx="993670" cy="276999"/>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Optimisation</a:t>
            </a:r>
          </a:p>
        </p:txBody>
      </p:sp>
      <p:cxnSp>
        <p:nvCxnSpPr>
          <p:cNvPr id="39" name="Connecteur droit 38">
            <a:extLst>
              <a:ext uri="{FF2B5EF4-FFF2-40B4-BE49-F238E27FC236}">
                <a16:creationId xmlns:a16="http://schemas.microsoft.com/office/drawing/2014/main" id="{780747E3-7747-2408-5B82-1476D10C3288}"/>
              </a:ext>
            </a:extLst>
          </p:cNvPr>
          <p:cNvCxnSpPr>
            <a:cxnSpLocks/>
            <a:stCxn id="32" idx="0"/>
            <a:endCxn id="32" idx="2"/>
          </p:cNvCxnSpPr>
          <p:nvPr/>
        </p:nvCxnSpPr>
        <p:spPr>
          <a:xfrm>
            <a:off x="6083969" y="1957409"/>
            <a:ext cx="0" cy="4840982"/>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7C1CC60C-F4E1-E1DE-BD7D-8D93E7C89F21}"/>
              </a:ext>
            </a:extLst>
          </p:cNvPr>
          <p:cNvSpPr txBox="1"/>
          <p:nvPr/>
        </p:nvSpPr>
        <p:spPr>
          <a:xfrm>
            <a:off x="2863156" y="1691964"/>
            <a:ext cx="534121" cy="276999"/>
          </a:xfrm>
          <a:prstGeom prst="rect">
            <a:avLst/>
          </a:prstGeom>
          <a:noFill/>
        </p:spPr>
        <p:txBody>
          <a:bodyPr wrap="none" rtlCol="0">
            <a:spAutoFit/>
          </a:bodyPr>
          <a:lstStyle/>
          <a:p>
            <a:r>
              <a:rPr lang="fr-FR" sz="1200" dirty="0"/>
              <a:t>Initial</a:t>
            </a:r>
          </a:p>
        </p:txBody>
      </p:sp>
      <p:sp>
        <p:nvSpPr>
          <p:cNvPr id="41" name="ZoneTexte 40">
            <a:extLst>
              <a:ext uri="{FF2B5EF4-FFF2-40B4-BE49-F238E27FC236}">
                <a16:creationId xmlns:a16="http://schemas.microsoft.com/office/drawing/2014/main" id="{3A26953B-CE3F-3779-389C-2F1ECAE6FC26}"/>
              </a:ext>
            </a:extLst>
          </p:cNvPr>
          <p:cNvSpPr txBox="1"/>
          <p:nvPr/>
        </p:nvSpPr>
        <p:spPr>
          <a:xfrm>
            <a:off x="8770662" y="1679727"/>
            <a:ext cx="479618" cy="276999"/>
          </a:xfrm>
          <a:prstGeom prst="rect">
            <a:avLst/>
          </a:prstGeom>
          <a:noFill/>
        </p:spPr>
        <p:txBody>
          <a:bodyPr wrap="none" rtlCol="0">
            <a:spAutoFit/>
          </a:bodyPr>
          <a:lstStyle/>
          <a:p>
            <a:r>
              <a:rPr lang="fr-FR" sz="1200" dirty="0"/>
              <a:t>Final</a:t>
            </a:r>
          </a:p>
        </p:txBody>
      </p:sp>
      <p:pic>
        <p:nvPicPr>
          <p:cNvPr id="19" name="Image 18">
            <a:extLst>
              <a:ext uri="{FF2B5EF4-FFF2-40B4-BE49-F238E27FC236}">
                <a16:creationId xmlns:a16="http://schemas.microsoft.com/office/drawing/2014/main" id="{4A24E202-F163-0C64-6611-5980F459A470}"/>
              </a:ext>
            </a:extLst>
          </p:cNvPr>
          <p:cNvPicPr>
            <a:picLocks noChangeAspect="1"/>
          </p:cNvPicPr>
          <p:nvPr/>
        </p:nvPicPr>
        <p:blipFill rotWithShape="1">
          <a:blip r:embed="rId2"/>
          <a:srcRect t="1" b="57431"/>
          <a:stretch/>
        </p:blipFill>
        <p:spPr>
          <a:xfrm>
            <a:off x="686852" y="3748108"/>
            <a:ext cx="1297248" cy="450067"/>
          </a:xfrm>
          <a:prstGeom prst="rect">
            <a:avLst/>
          </a:prstGeom>
        </p:spPr>
      </p:pic>
      <p:pic>
        <p:nvPicPr>
          <p:cNvPr id="20" name="Image 19">
            <a:extLst>
              <a:ext uri="{FF2B5EF4-FFF2-40B4-BE49-F238E27FC236}">
                <a16:creationId xmlns:a16="http://schemas.microsoft.com/office/drawing/2014/main" id="{9C22A754-C94C-1DE0-5202-750E29A8CD2E}"/>
              </a:ext>
            </a:extLst>
          </p:cNvPr>
          <p:cNvPicPr>
            <a:picLocks noChangeAspect="1"/>
          </p:cNvPicPr>
          <p:nvPr/>
        </p:nvPicPr>
        <p:blipFill>
          <a:blip r:embed="rId3"/>
          <a:stretch>
            <a:fillRect/>
          </a:stretch>
        </p:blipFill>
        <p:spPr>
          <a:xfrm>
            <a:off x="6436895" y="3429000"/>
            <a:ext cx="1101784" cy="1387669"/>
          </a:xfrm>
          <a:prstGeom prst="rect">
            <a:avLst/>
          </a:prstGeom>
        </p:spPr>
      </p:pic>
      <p:pic>
        <p:nvPicPr>
          <p:cNvPr id="28" name="Image 27">
            <a:extLst>
              <a:ext uri="{FF2B5EF4-FFF2-40B4-BE49-F238E27FC236}">
                <a16:creationId xmlns:a16="http://schemas.microsoft.com/office/drawing/2014/main" id="{C8F59CFF-18AD-EFBC-2354-EDDB504AA022}"/>
              </a:ext>
            </a:extLst>
          </p:cNvPr>
          <p:cNvPicPr>
            <a:picLocks noChangeAspect="1"/>
          </p:cNvPicPr>
          <p:nvPr/>
        </p:nvPicPr>
        <p:blipFill rotWithShape="1">
          <a:blip r:embed="rId4"/>
          <a:srcRect t="49705" r="69465" b="38700"/>
          <a:stretch/>
        </p:blipFill>
        <p:spPr>
          <a:xfrm>
            <a:off x="365803" y="6103689"/>
            <a:ext cx="2373330" cy="360947"/>
          </a:xfrm>
          <a:prstGeom prst="rect">
            <a:avLst/>
          </a:prstGeom>
        </p:spPr>
      </p:pic>
      <p:pic>
        <p:nvPicPr>
          <p:cNvPr id="35" name="Image 34">
            <a:extLst>
              <a:ext uri="{FF2B5EF4-FFF2-40B4-BE49-F238E27FC236}">
                <a16:creationId xmlns:a16="http://schemas.microsoft.com/office/drawing/2014/main" id="{26536B08-4279-1D93-7128-BFFA93D3FEF2}"/>
              </a:ext>
            </a:extLst>
          </p:cNvPr>
          <p:cNvPicPr>
            <a:picLocks noChangeAspect="1"/>
          </p:cNvPicPr>
          <p:nvPr/>
        </p:nvPicPr>
        <p:blipFill rotWithShape="1">
          <a:blip r:embed="rId5"/>
          <a:srcRect r="26303"/>
          <a:stretch/>
        </p:blipFill>
        <p:spPr>
          <a:xfrm>
            <a:off x="3078780" y="2684474"/>
            <a:ext cx="2889658" cy="3027403"/>
          </a:xfrm>
          <a:prstGeom prst="rect">
            <a:avLst/>
          </a:prstGeom>
        </p:spPr>
      </p:pic>
      <p:pic>
        <p:nvPicPr>
          <p:cNvPr id="36" name="Image 35">
            <a:extLst>
              <a:ext uri="{FF2B5EF4-FFF2-40B4-BE49-F238E27FC236}">
                <a16:creationId xmlns:a16="http://schemas.microsoft.com/office/drawing/2014/main" id="{A50B0D51-A0EF-5A7B-D3E2-B4AAB3465C80}"/>
              </a:ext>
            </a:extLst>
          </p:cNvPr>
          <p:cNvPicPr>
            <a:picLocks noChangeAspect="1"/>
          </p:cNvPicPr>
          <p:nvPr/>
        </p:nvPicPr>
        <p:blipFill rotWithShape="1">
          <a:blip r:embed="rId4"/>
          <a:srcRect r="69465" b="88082"/>
          <a:stretch/>
        </p:blipFill>
        <p:spPr>
          <a:xfrm>
            <a:off x="3319555" y="6103689"/>
            <a:ext cx="2373330" cy="371003"/>
          </a:xfrm>
          <a:prstGeom prst="rect">
            <a:avLst/>
          </a:prstGeom>
        </p:spPr>
      </p:pic>
      <p:pic>
        <p:nvPicPr>
          <p:cNvPr id="38" name="Image 37">
            <a:extLst>
              <a:ext uri="{FF2B5EF4-FFF2-40B4-BE49-F238E27FC236}">
                <a16:creationId xmlns:a16="http://schemas.microsoft.com/office/drawing/2014/main" id="{285D32A5-7E2A-57D8-DA15-8305332FB773}"/>
              </a:ext>
            </a:extLst>
          </p:cNvPr>
          <p:cNvPicPr>
            <a:picLocks noChangeAspect="1"/>
          </p:cNvPicPr>
          <p:nvPr/>
        </p:nvPicPr>
        <p:blipFill>
          <a:blip r:embed="rId6"/>
          <a:stretch>
            <a:fillRect/>
          </a:stretch>
        </p:blipFill>
        <p:spPr>
          <a:xfrm>
            <a:off x="7816517" y="2716505"/>
            <a:ext cx="3851193" cy="2995372"/>
          </a:xfrm>
          <a:prstGeom prst="rect">
            <a:avLst/>
          </a:prstGeom>
        </p:spPr>
      </p:pic>
    </p:spTree>
    <p:extLst>
      <p:ext uri="{BB962C8B-B14F-4D97-AF65-F5344CB8AC3E}">
        <p14:creationId xmlns:p14="http://schemas.microsoft.com/office/powerpoint/2010/main" val="28177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5AF4086-E4F9-400C-439A-69A4DD381368}"/>
              </a:ext>
            </a:extLst>
          </p:cNvPr>
          <p:cNvSpPr txBox="1"/>
          <p:nvPr/>
        </p:nvSpPr>
        <p:spPr>
          <a:xfrm>
            <a:off x="1" y="59609"/>
            <a:ext cx="12192000" cy="369332"/>
          </a:xfrm>
          <a:prstGeom prst="rect">
            <a:avLst/>
          </a:prstGeom>
          <a:noFill/>
        </p:spPr>
        <p:txBody>
          <a:bodyPr wrap="square" rtlCol="0">
            <a:spAutoFit/>
          </a:bodyPr>
          <a:lstStyle/>
          <a:p>
            <a:pPr algn="ctr"/>
            <a:r>
              <a:rPr lang="fr-FR" b="1" dirty="0"/>
              <a:t>Identification de la langue de page</a:t>
            </a:r>
          </a:p>
        </p:txBody>
      </p:sp>
      <p:sp>
        <p:nvSpPr>
          <p:cNvPr id="7" name="ZoneTexte 6">
            <a:extLst>
              <a:ext uri="{FF2B5EF4-FFF2-40B4-BE49-F238E27FC236}">
                <a16:creationId xmlns:a16="http://schemas.microsoft.com/office/drawing/2014/main" id="{1CEC4A1E-A155-F6B6-9443-3D525E1BB932}"/>
              </a:ext>
            </a:extLst>
          </p:cNvPr>
          <p:cNvSpPr txBox="1"/>
          <p:nvPr/>
        </p:nvSpPr>
        <p:spPr>
          <a:xfrm>
            <a:off x="0" y="39063"/>
            <a:ext cx="2373331" cy="646331"/>
          </a:xfrm>
          <a:prstGeom prst="rect">
            <a:avLst/>
          </a:prstGeom>
          <a:solidFill>
            <a:schemeClr val="accent6">
              <a:lumMod val="75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dirty="0">
                <a:solidFill>
                  <a:schemeClr val="bg1"/>
                </a:solidFill>
              </a:rPr>
              <a:t>Recommandation Accessibilité</a:t>
            </a:r>
          </a:p>
        </p:txBody>
      </p:sp>
      <p:sp>
        <p:nvSpPr>
          <p:cNvPr id="8" name="ZoneTexte 7">
            <a:extLst>
              <a:ext uri="{FF2B5EF4-FFF2-40B4-BE49-F238E27FC236}">
                <a16:creationId xmlns:a16="http://schemas.microsoft.com/office/drawing/2014/main" id="{231C4DA3-2EE1-9462-D37E-4C8DAE227CE2}"/>
              </a:ext>
            </a:extLst>
          </p:cNvPr>
          <p:cNvSpPr txBox="1"/>
          <p:nvPr/>
        </p:nvSpPr>
        <p:spPr>
          <a:xfrm>
            <a:off x="468367" y="2398590"/>
            <a:ext cx="1978427" cy="276999"/>
          </a:xfrm>
          <a:prstGeom prst="rect">
            <a:avLst/>
          </a:prstGeom>
          <a:solidFill>
            <a:schemeClr val="accent2">
              <a:lumMod val="40000"/>
              <a:lumOff val="6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Indice de performance initial</a:t>
            </a:r>
          </a:p>
        </p:txBody>
      </p:sp>
      <p:sp>
        <p:nvSpPr>
          <p:cNvPr id="9" name="ZoneTexte 8">
            <a:extLst>
              <a:ext uri="{FF2B5EF4-FFF2-40B4-BE49-F238E27FC236}">
                <a16:creationId xmlns:a16="http://schemas.microsoft.com/office/drawing/2014/main" id="{A1A27EE7-2211-9309-0602-1315089ABA6E}"/>
              </a:ext>
            </a:extLst>
          </p:cNvPr>
          <p:cNvSpPr txBox="1"/>
          <p:nvPr/>
        </p:nvSpPr>
        <p:spPr>
          <a:xfrm>
            <a:off x="1167063" y="1172664"/>
            <a:ext cx="9857874" cy="461665"/>
          </a:xfrm>
          <a:prstGeom prst="rect">
            <a:avLst/>
          </a:prstGeom>
          <a:noFill/>
        </p:spPr>
        <p:txBody>
          <a:bodyPr wrap="square" rtlCol="0">
            <a:spAutoFit/>
          </a:bodyPr>
          <a:lstStyle/>
          <a:p>
            <a:pPr algn="ctr"/>
            <a:r>
              <a:rPr lang="fr-FR" sz="1200" dirty="0"/>
              <a:t>L'identification de la langue de la page ou des éléments de la page permet aux lecteurs d'écran de lire le contenu dans la langue appropriée. Il facilite également la traduction automatique du contenu.</a:t>
            </a:r>
          </a:p>
        </p:txBody>
      </p:sp>
      <p:sp>
        <p:nvSpPr>
          <p:cNvPr id="15" name="ZoneTexte 14">
            <a:extLst>
              <a:ext uri="{FF2B5EF4-FFF2-40B4-BE49-F238E27FC236}">
                <a16:creationId xmlns:a16="http://schemas.microsoft.com/office/drawing/2014/main" id="{A0A13529-4C07-9568-6144-8B4591235BE3}"/>
              </a:ext>
            </a:extLst>
          </p:cNvPr>
          <p:cNvSpPr txBox="1"/>
          <p:nvPr/>
        </p:nvSpPr>
        <p:spPr>
          <a:xfrm>
            <a:off x="9558323" y="2398590"/>
            <a:ext cx="2069926" cy="276999"/>
          </a:xfrm>
          <a:prstGeom prst="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Nouvel indice de performance</a:t>
            </a:r>
          </a:p>
        </p:txBody>
      </p:sp>
      <p:cxnSp>
        <p:nvCxnSpPr>
          <p:cNvPr id="34" name="Connecteur droit avec flèche 33">
            <a:extLst>
              <a:ext uri="{FF2B5EF4-FFF2-40B4-BE49-F238E27FC236}">
                <a16:creationId xmlns:a16="http://schemas.microsoft.com/office/drawing/2014/main" id="{167D1B32-2353-2387-A6C2-6087EA481FB5}"/>
              </a:ext>
            </a:extLst>
          </p:cNvPr>
          <p:cNvCxnSpPr>
            <a:cxnSpLocks/>
            <a:endCxn id="15" idx="1"/>
          </p:cNvCxnSpPr>
          <p:nvPr/>
        </p:nvCxnSpPr>
        <p:spPr>
          <a:xfrm>
            <a:off x="2446794" y="2537089"/>
            <a:ext cx="711152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6CEC4485-E878-8165-7636-0CD29BAE5C9D}"/>
              </a:ext>
            </a:extLst>
          </p:cNvPr>
          <p:cNvSpPr txBox="1"/>
          <p:nvPr/>
        </p:nvSpPr>
        <p:spPr>
          <a:xfrm>
            <a:off x="5599165" y="2398590"/>
            <a:ext cx="993670" cy="276999"/>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fr-FR" sz="1200" dirty="0"/>
              <a:t>Optimisation</a:t>
            </a:r>
          </a:p>
        </p:txBody>
      </p:sp>
      <p:pic>
        <p:nvPicPr>
          <p:cNvPr id="6" name="Image 5">
            <a:extLst>
              <a:ext uri="{FF2B5EF4-FFF2-40B4-BE49-F238E27FC236}">
                <a16:creationId xmlns:a16="http://schemas.microsoft.com/office/drawing/2014/main" id="{7A8F19B1-2D0C-A5E1-8129-6798C6847CC6}"/>
              </a:ext>
            </a:extLst>
          </p:cNvPr>
          <p:cNvPicPr>
            <a:picLocks noChangeAspect="1"/>
          </p:cNvPicPr>
          <p:nvPr/>
        </p:nvPicPr>
        <p:blipFill>
          <a:blip r:embed="rId2"/>
          <a:stretch>
            <a:fillRect/>
          </a:stretch>
        </p:blipFill>
        <p:spPr>
          <a:xfrm>
            <a:off x="3739172" y="3794078"/>
            <a:ext cx="1638300" cy="317500"/>
          </a:xfrm>
          <a:prstGeom prst="rect">
            <a:avLst/>
          </a:prstGeom>
        </p:spPr>
      </p:pic>
      <p:sp>
        <p:nvSpPr>
          <p:cNvPr id="11" name="Rectangle 10">
            <a:extLst>
              <a:ext uri="{FF2B5EF4-FFF2-40B4-BE49-F238E27FC236}">
                <a16:creationId xmlns:a16="http://schemas.microsoft.com/office/drawing/2014/main" id="{659553A7-3FA9-5C9C-922C-9EB87EB782E3}"/>
              </a:ext>
            </a:extLst>
          </p:cNvPr>
          <p:cNvSpPr/>
          <p:nvPr/>
        </p:nvSpPr>
        <p:spPr>
          <a:xfrm>
            <a:off x="3020644" y="3224730"/>
            <a:ext cx="6155440" cy="145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a:extLst>
              <a:ext uri="{FF2B5EF4-FFF2-40B4-BE49-F238E27FC236}">
                <a16:creationId xmlns:a16="http://schemas.microsoft.com/office/drawing/2014/main" id="{B05B67F1-BA2E-60F4-9CD6-8DE0D690B235}"/>
              </a:ext>
            </a:extLst>
          </p:cNvPr>
          <p:cNvCxnSpPr>
            <a:cxnSpLocks/>
            <a:stCxn id="11" idx="0"/>
            <a:endCxn id="11" idx="2"/>
          </p:cNvCxnSpPr>
          <p:nvPr/>
        </p:nvCxnSpPr>
        <p:spPr>
          <a:xfrm>
            <a:off x="6098364" y="3224730"/>
            <a:ext cx="0" cy="145619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CE05185C-0AD9-085D-A266-4689E63619CF}"/>
              </a:ext>
            </a:extLst>
          </p:cNvPr>
          <p:cNvSpPr txBox="1"/>
          <p:nvPr/>
        </p:nvSpPr>
        <p:spPr>
          <a:xfrm>
            <a:off x="4213074" y="3246274"/>
            <a:ext cx="534121" cy="276999"/>
          </a:xfrm>
          <a:prstGeom prst="rect">
            <a:avLst/>
          </a:prstGeom>
          <a:noFill/>
        </p:spPr>
        <p:txBody>
          <a:bodyPr wrap="none" rtlCol="0">
            <a:spAutoFit/>
          </a:bodyPr>
          <a:lstStyle/>
          <a:p>
            <a:r>
              <a:rPr lang="fr-FR" sz="1200" dirty="0"/>
              <a:t>Initial</a:t>
            </a:r>
          </a:p>
        </p:txBody>
      </p:sp>
      <p:sp>
        <p:nvSpPr>
          <p:cNvPr id="17" name="ZoneTexte 16">
            <a:extLst>
              <a:ext uri="{FF2B5EF4-FFF2-40B4-BE49-F238E27FC236}">
                <a16:creationId xmlns:a16="http://schemas.microsoft.com/office/drawing/2014/main" id="{B6D5396D-F2DD-FD68-B5FB-EE46753EB14F}"/>
              </a:ext>
            </a:extLst>
          </p:cNvPr>
          <p:cNvSpPr txBox="1"/>
          <p:nvPr/>
        </p:nvSpPr>
        <p:spPr>
          <a:xfrm>
            <a:off x="7491715" y="3240124"/>
            <a:ext cx="479618" cy="276999"/>
          </a:xfrm>
          <a:prstGeom prst="rect">
            <a:avLst/>
          </a:prstGeom>
          <a:noFill/>
        </p:spPr>
        <p:txBody>
          <a:bodyPr wrap="none" rtlCol="0">
            <a:spAutoFit/>
          </a:bodyPr>
          <a:lstStyle/>
          <a:p>
            <a:r>
              <a:rPr lang="fr-FR" sz="1200" dirty="0"/>
              <a:t>Final</a:t>
            </a:r>
          </a:p>
        </p:txBody>
      </p:sp>
      <p:sp>
        <p:nvSpPr>
          <p:cNvPr id="21" name="Rectangle 20">
            <a:extLst>
              <a:ext uri="{FF2B5EF4-FFF2-40B4-BE49-F238E27FC236}">
                <a16:creationId xmlns:a16="http://schemas.microsoft.com/office/drawing/2014/main" id="{AAC1CF47-1433-A1AA-48A7-BF148D581476}"/>
              </a:ext>
            </a:extLst>
          </p:cNvPr>
          <p:cNvSpPr/>
          <p:nvPr/>
        </p:nvSpPr>
        <p:spPr>
          <a:xfrm>
            <a:off x="3020644" y="5195858"/>
            <a:ext cx="6155440" cy="145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B34EFF02-7321-F627-7C90-4A2FEE9B2CD9}"/>
              </a:ext>
            </a:extLst>
          </p:cNvPr>
          <p:cNvSpPr txBox="1"/>
          <p:nvPr/>
        </p:nvSpPr>
        <p:spPr>
          <a:xfrm>
            <a:off x="4213074" y="5217402"/>
            <a:ext cx="534121" cy="276999"/>
          </a:xfrm>
          <a:prstGeom prst="rect">
            <a:avLst/>
          </a:prstGeom>
          <a:noFill/>
        </p:spPr>
        <p:txBody>
          <a:bodyPr wrap="none" rtlCol="0">
            <a:spAutoFit/>
          </a:bodyPr>
          <a:lstStyle/>
          <a:p>
            <a:r>
              <a:rPr lang="fr-FR" sz="1200" dirty="0"/>
              <a:t>Initial</a:t>
            </a:r>
          </a:p>
        </p:txBody>
      </p:sp>
      <p:sp>
        <p:nvSpPr>
          <p:cNvPr id="23" name="ZoneTexte 22">
            <a:extLst>
              <a:ext uri="{FF2B5EF4-FFF2-40B4-BE49-F238E27FC236}">
                <a16:creationId xmlns:a16="http://schemas.microsoft.com/office/drawing/2014/main" id="{7C2AC452-2728-89D6-B097-15ABE52B14FA}"/>
              </a:ext>
            </a:extLst>
          </p:cNvPr>
          <p:cNvSpPr txBox="1"/>
          <p:nvPr/>
        </p:nvSpPr>
        <p:spPr>
          <a:xfrm>
            <a:off x="7491715" y="5211252"/>
            <a:ext cx="479618" cy="276999"/>
          </a:xfrm>
          <a:prstGeom prst="rect">
            <a:avLst/>
          </a:prstGeom>
          <a:noFill/>
        </p:spPr>
        <p:txBody>
          <a:bodyPr wrap="none" rtlCol="0">
            <a:spAutoFit/>
          </a:bodyPr>
          <a:lstStyle/>
          <a:p>
            <a:r>
              <a:rPr lang="fr-FR" sz="1200" dirty="0"/>
              <a:t>Final</a:t>
            </a:r>
          </a:p>
        </p:txBody>
      </p:sp>
      <p:cxnSp>
        <p:nvCxnSpPr>
          <p:cNvPr id="27" name="Connecteur droit 26">
            <a:extLst>
              <a:ext uri="{FF2B5EF4-FFF2-40B4-BE49-F238E27FC236}">
                <a16:creationId xmlns:a16="http://schemas.microsoft.com/office/drawing/2014/main" id="{58081565-8C7C-A03F-BB75-329116C58425}"/>
              </a:ext>
            </a:extLst>
          </p:cNvPr>
          <p:cNvCxnSpPr>
            <a:cxnSpLocks/>
          </p:cNvCxnSpPr>
          <p:nvPr/>
        </p:nvCxnSpPr>
        <p:spPr>
          <a:xfrm>
            <a:off x="6096000" y="5211252"/>
            <a:ext cx="0" cy="1456196"/>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30" name="Image 29">
            <a:extLst>
              <a:ext uri="{FF2B5EF4-FFF2-40B4-BE49-F238E27FC236}">
                <a16:creationId xmlns:a16="http://schemas.microsoft.com/office/drawing/2014/main" id="{B8F7FFB9-B79B-2933-2646-16DD84622D67}"/>
              </a:ext>
            </a:extLst>
          </p:cNvPr>
          <p:cNvPicPr>
            <a:picLocks noChangeAspect="1"/>
          </p:cNvPicPr>
          <p:nvPr/>
        </p:nvPicPr>
        <p:blipFill>
          <a:blip r:embed="rId2"/>
          <a:stretch>
            <a:fillRect/>
          </a:stretch>
        </p:blipFill>
        <p:spPr>
          <a:xfrm>
            <a:off x="3739172" y="5765206"/>
            <a:ext cx="1638300" cy="317500"/>
          </a:xfrm>
          <a:prstGeom prst="rect">
            <a:avLst/>
          </a:prstGeom>
        </p:spPr>
      </p:pic>
      <p:pic>
        <p:nvPicPr>
          <p:cNvPr id="36" name="Image 35">
            <a:extLst>
              <a:ext uri="{FF2B5EF4-FFF2-40B4-BE49-F238E27FC236}">
                <a16:creationId xmlns:a16="http://schemas.microsoft.com/office/drawing/2014/main" id="{F7AFD1EE-F098-F766-7E4C-0E51A0946894}"/>
              </a:ext>
            </a:extLst>
          </p:cNvPr>
          <p:cNvPicPr>
            <a:picLocks noChangeAspect="1"/>
          </p:cNvPicPr>
          <p:nvPr/>
        </p:nvPicPr>
        <p:blipFill rotWithShape="1">
          <a:blip r:embed="rId3"/>
          <a:srcRect l="33577" t="2234" r="34650" b="34658"/>
          <a:stretch/>
        </p:blipFill>
        <p:spPr>
          <a:xfrm>
            <a:off x="942902" y="3439850"/>
            <a:ext cx="1077764" cy="1038837"/>
          </a:xfrm>
          <a:prstGeom prst="rect">
            <a:avLst/>
          </a:prstGeom>
          <a:effectLst>
            <a:outerShdw blurRad="63500" sx="102000" sy="102000" algn="ctr" rotWithShape="0">
              <a:prstClr val="black">
                <a:alpha val="40000"/>
              </a:prstClr>
            </a:outerShdw>
          </a:effectLst>
        </p:spPr>
      </p:pic>
      <p:pic>
        <p:nvPicPr>
          <p:cNvPr id="38" name="Image 37">
            <a:extLst>
              <a:ext uri="{FF2B5EF4-FFF2-40B4-BE49-F238E27FC236}">
                <a16:creationId xmlns:a16="http://schemas.microsoft.com/office/drawing/2014/main" id="{72CA39D2-B072-8C1B-78CF-EA979D02562B}"/>
              </a:ext>
            </a:extLst>
          </p:cNvPr>
          <p:cNvPicPr>
            <a:picLocks noChangeAspect="1"/>
          </p:cNvPicPr>
          <p:nvPr/>
        </p:nvPicPr>
        <p:blipFill rotWithShape="1">
          <a:blip r:embed="rId4"/>
          <a:srcRect l="30434" r="33041" b="32642"/>
          <a:stretch/>
        </p:blipFill>
        <p:spPr>
          <a:xfrm>
            <a:off x="983540" y="5458915"/>
            <a:ext cx="1118560" cy="1038837"/>
          </a:xfrm>
          <a:prstGeom prst="rect">
            <a:avLst/>
          </a:prstGeom>
          <a:effectLst>
            <a:outerShdw blurRad="63500" sx="102000" sy="102000" algn="ctr" rotWithShape="0">
              <a:prstClr val="black">
                <a:alpha val="40000"/>
              </a:prstClr>
            </a:outerShdw>
          </a:effectLst>
        </p:spPr>
      </p:pic>
      <p:pic>
        <p:nvPicPr>
          <p:cNvPr id="43" name="Image 42">
            <a:extLst>
              <a:ext uri="{FF2B5EF4-FFF2-40B4-BE49-F238E27FC236}">
                <a16:creationId xmlns:a16="http://schemas.microsoft.com/office/drawing/2014/main" id="{E2184A85-CC0B-8F2F-BFBF-AFFFB4DBAD63}"/>
              </a:ext>
            </a:extLst>
          </p:cNvPr>
          <p:cNvPicPr>
            <a:picLocks noChangeAspect="1"/>
          </p:cNvPicPr>
          <p:nvPr/>
        </p:nvPicPr>
        <p:blipFill>
          <a:blip r:embed="rId5"/>
          <a:stretch>
            <a:fillRect/>
          </a:stretch>
        </p:blipFill>
        <p:spPr>
          <a:xfrm>
            <a:off x="9907445" y="3439850"/>
            <a:ext cx="1117492" cy="1038837"/>
          </a:xfrm>
          <a:prstGeom prst="rect">
            <a:avLst/>
          </a:prstGeom>
          <a:effectLst>
            <a:outerShdw blurRad="63500" sx="102000" sy="102000" algn="ctr" rotWithShape="0">
              <a:prstClr val="black">
                <a:alpha val="40000"/>
              </a:prstClr>
            </a:outerShdw>
          </a:effectLst>
        </p:spPr>
      </p:pic>
      <p:sp>
        <p:nvSpPr>
          <p:cNvPr id="44" name="ZoneTexte 43">
            <a:extLst>
              <a:ext uri="{FF2B5EF4-FFF2-40B4-BE49-F238E27FC236}">
                <a16:creationId xmlns:a16="http://schemas.microsoft.com/office/drawing/2014/main" id="{6BDF7645-C92D-1754-8495-BC6FB393B9F5}"/>
              </a:ext>
            </a:extLst>
          </p:cNvPr>
          <p:cNvSpPr txBox="1"/>
          <p:nvPr/>
        </p:nvSpPr>
        <p:spPr>
          <a:xfrm>
            <a:off x="-1606462" y="2804142"/>
            <a:ext cx="6128084" cy="369332"/>
          </a:xfrm>
          <a:prstGeom prst="rect">
            <a:avLst/>
          </a:prstGeom>
          <a:noFill/>
        </p:spPr>
        <p:txBody>
          <a:bodyPr wrap="square">
            <a:spAutoFit/>
          </a:bodyPr>
          <a:lstStyle/>
          <a:p>
            <a:pPr algn="ctr"/>
            <a:r>
              <a:rPr lang="fr-FR" b="1" dirty="0" err="1">
                <a:solidFill>
                  <a:srgbClr val="FF0000"/>
                </a:solidFill>
              </a:rPr>
              <a:t>index.html</a:t>
            </a:r>
            <a:endParaRPr lang="fr-FR" dirty="0"/>
          </a:p>
        </p:txBody>
      </p:sp>
      <p:sp>
        <p:nvSpPr>
          <p:cNvPr id="45" name="ZoneTexte 44">
            <a:extLst>
              <a:ext uri="{FF2B5EF4-FFF2-40B4-BE49-F238E27FC236}">
                <a16:creationId xmlns:a16="http://schemas.microsoft.com/office/drawing/2014/main" id="{6D073B22-F921-1E4D-022E-BBCAFA92EE5A}"/>
              </a:ext>
            </a:extLst>
          </p:cNvPr>
          <p:cNvSpPr txBox="1"/>
          <p:nvPr/>
        </p:nvSpPr>
        <p:spPr>
          <a:xfrm>
            <a:off x="-1727349" y="4814118"/>
            <a:ext cx="6128084" cy="369332"/>
          </a:xfrm>
          <a:prstGeom prst="rect">
            <a:avLst/>
          </a:prstGeom>
          <a:noFill/>
        </p:spPr>
        <p:txBody>
          <a:bodyPr wrap="square">
            <a:spAutoFit/>
          </a:bodyPr>
          <a:lstStyle/>
          <a:p>
            <a:pPr algn="ctr"/>
            <a:r>
              <a:rPr lang="fr-FR" b="1" dirty="0" err="1">
                <a:solidFill>
                  <a:srgbClr val="FF0000"/>
                </a:solidFill>
              </a:rPr>
              <a:t>contact.html</a:t>
            </a:r>
            <a:endParaRPr lang="fr-FR" dirty="0"/>
          </a:p>
        </p:txBody>
      </p:sp>
      <p:pic>
        <p:nvPicPr>
          <p:cNvPr id="47" name="Image 46">
            <a:extLst>
              <a:ext uri="{FF2B5EF4-FFF2-40B4-BE49-F238E27FC236}">
                <a16:creationId xmlns:a16="http://schemas.microsoft.com/office/drawing/2014/main" id="{6A7E7CA0-1E9D-F8D9-5D83-CD3AC66F1C4E}"/>
              </a:ext>
            </a:extLst>
          </p:cNvPr>
          <p:cNvPicPr>
            <a:picLocks noChangeAspect="1"/>
          </p:cNvPicPr>
          <p:nvPr/>
        </p:nvPicPr>
        <p:blipFill>
          <a:blip r:embed="rId6"/>
          <a:stretch>
            <a:fillRect/>
          </a:stretch>
        </p:blipFill>
        <p:spPr>
          <a:xfrm>
            <a:off x="7033974" y="3794078"/>
            <a:ext cx="1206500" cy="317500"/>
          </a:xfrm>
          <a:prstGeom prst="rect">
            <a:avLst/>
          </a:prstGeom>
        </p:spPr>
      </p:pic>
      <p:pic>
        <p:nvPicPr>
          <p:cNvPr id="48" name="Image 47">
            <a:extLst>
              <a:ext uri="{FF2B5EF4-FFF2-40B4-BE49-F238E27FC236}">
                <a16:creationId xmlns:a16="http://schemas.microsoft.com/office/drawing/2014/main" id="{386C5443-4AD5-376D-4824-5ED964108C19}"/>
              </a:ext>
            </a:extLst>
          </p:cNvPr>
          <p:cNvPicPr>
            <a:picLocks noChangeAspect="1"/>
          </p:cNvPicPr>
          <p:nvPr/>
        </p:nvPicPr>
        <p:blipFill>
          <a:blip r:embed="rId6"/>
          <a:stretch>
            <a:fillRect/>
          </a:stretch>
        </p:blipFill>
        <p:spPr>
          <a:xfrm>
            <a:off x="7033974" y="5780600"/>
            <a:ext cx="1206500" cy="317500"/>
          </a:xfrm>
          <a:prstGeom prst="rect">
            <a:avLst/>
          </a:prstGeom>
        </p:spPr>
      </p:pic>
      <p:pic>
        <p:nvPicPr>
          <p:cNvPr id="50" name="Image 49">
            <a:extLst>
              <a:ext uri="{FF2B5EF4-FFF2-40B4-BE49-F238E27FC236}">
                <a16:creationId xmlns:a16="http://schemas.microsoft.com/office/drawing/2014/main" id="{FFC0BCCB-F799-FA58-9762-F6C179268F66}"/>
              </a:ext>
            </a:extLst>
          </p:cNvPr>
          <p:cNvPicPr>
            <a:picLocks noChangeAspect="1"/>
          </p:cNvPicPr>
          <p:nvPr/>
        </p:nvPicPr>
        <p:blipFill>
          <a:blip r:embed="rId7"/>
          <a:stretch>
            <a:fillRect/>
          </a:stretch>
        </p:blipFill>
        <p:spPr>
          <a:xfrm>
            <a:off x="9890135" y="5421977"/>
            <a:ext cx="1134802" cy="103474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98701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1577</TotalTime>
  <Words>400</Words>
  <Application>Microsoft Macintosh PowerPoint</Application>
  <PresentationFormat>Grand écran</PresentationFormat>
  <Paragraphs>63</Paragraphs>
  <Slides>8</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Rapport d’optimisation du site La Panthère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d’optimisation du site La Panthère</dc:title>
  <dc:creator>Microsoft Office User</dc:creator>
  <cp:lastModifiedBy>Microsoft Office User</cp:lastModifiedBy>
  <cp:revision>5</cp:revision>
  <dcterms:created xsi:type="dcterms:W3CDTF">2022-09-01T13:52:27Z</dcterms:created>
  <dcterms:modified xsi:type="dcterms:W3CDTF">2022-09-02T16:10:13Z</dcterms:modified>
</cp:coreProperties>
</file>