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84" r:id="rId4"/>
    <p:sldId id="257" r:id="rId5"/>
    <p:sldId id="285" r:id="rId6"/>
    <p:sldId id="258" r:id="rId7"/>
    <p:sldId id="295" r:id="rId8"/>
    <p:sldId id="261" r:id="rId9"/>
    <p:sldId id="283" r:id="rId10"/>
    <p:sldId id="289" r:id="rId11"/>
    <p:sldId id="260" r:id="rId12"/>
    <p:sldId id="294" r:id="rId13"/>
    <p:sldId id="264" r:id="rId14"/>
    <p:sldId id="291" r:id="rId15"/>
    <p:sldId id="268" r:id="rId16"/>
    <p:sldId id="292" r:id="rId17"/>
    <p:sldId id="293" r:id="rId18"/>
    <p:sldId id="267" r:id="rId19"/>
    <p:sldId id="270" r:id="rId20"/>
    <p:sldId id="296" r:id="rId21"/>
    <p:sldId id="272" r:id="rId22"/>
    <p:sldId id="274" r:id="rId23"/>
    <p:sldId id="273" r:id="rId24"/>
    <p:sldId id="281" r:id="rId25"/>
    <p:sldId id="271" r:id="rId26"/>
    <p:sldId id="277" r:id="rId27"/>
    <p:sldId id="276" r:id="rId28"/>
    <p:sldId id="288" r:id="rId29"/>
    <p:sldId id="280" r:id="rId30"/>
    <p:sldId id="279" r:id="rId31"/>
    <p:sldId id="26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084" autoAdjust="0"/>
  </p:normalViewPr>
  <p:slideViewPr>
    <p:cSldViewPr snapToGrid="0">
      <p:cViewPr varScale="1">
        <p:scale>
          <a:sx n="77" d="100"/>
          <a:sy n="77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D030-DBDF-435F-855E-2BD26EC4F14F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778BB-02FB-4986-8E27-EC8D6D161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15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60CE-681F-4981-96FD-C705932405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E341-6F6E-412E-8C79-75CB47A7A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32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 de l’appli et des participants</a:t>
            </a:r>
            <a:r>
              <a:rPr lang="fr-FR" baseline="0" dirty="0" smtClean="0"/>
              <a:t> au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06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: logiciel de partage de fichier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2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: Outils </a:t>
            </a:r>
            <a:r>
              <a:rPr lang="fr-FR" dirty="0" err="1" smtClean="0"/>
              <a:t>MachineLearning</a:t>
            </a:r>
            <a:r>
              <a:rPr lang="fr-FR" dirty="0" smtClean="0"/>
              <a:t> de Google (open-source depuis 1an, novembre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11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sondes pour le moment : CPU , </a:t>
            </a:r>
            <a:r>
              <a:rPr lang="fr-FR" baseline="0" dirty="0" err="1" smtClean="0"/>
              <a:t>lumi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etat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4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smtClean="0"/>
              <a:t>: - Outils </a:t>
            </a:r>
            <a:r>
              <a:rPr lang="fr-FR" dirty="0" err="1" smtClean="0"/>
              <a:t>MachineLearning</a:t>
            </a:r>
            <a:r>
              <a:rPr lang="fr-FR" dirty="0" smtClean="0"/>
              <a:t> de Google (open-source depuis 1an, novembre 2015)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Librairie d’apprentissage faite par Google (</a:t>
            </a:r>
            <a:r>
              <a:rPr lang="fr-FR" dirty="0" err="1" smtClean="0"/>
              <a:t>MachineLearning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12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fonctionnement</a:t>
            </a:r>
            <a:r>
              <a:rPr lang="fr-FR" baseline="0" dirty="0" smtClean="0"/>
              <a:t> avec 3 sondes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37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Diagramme de séquence</a:t>
            </a:r>
            <a:r>
              <a:rPr lang="fr-FR" baseline="0" dirty="0" smtClean="0"/>
              <a:t> système d’</a:t>
            </a:r>
            <a:r>
              <a:rPr lang="fr-FR" baseline="0" dirty="0" err="1" smtClean="0"/>
              <a:t>appliconso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89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Mac pas pris en compte et </a:t>
            </a:r>
            <a:r>
              <a:rPr lang="fr-FR" dirty="0" err="1" smtClean="0"/>
              <a:t>windows</a:t>
            </a:r>
            <a:r>
              <a:rPr lang="fr-FR" dirty="0" smtClean="0"/>
              <a:t> manque de capteurs</a:t>
            </a:r>
          </a:p>
          <a:p>
            <a:r>
              <a:rPr lang="fr-FR" dirty="0" smtClean="0"/>
              <a:t>Différentes</a:t>
            </a:r>
            <a:r>
              <a:rPr lang="fr-FR" baseline="0" dirty="0" smtClean="0"/>
              <a:t> sondes suivant le système (ou obtenues de façon différente</a:t>
            </a:r>
            <a:endParaRPr lang="fr-FR" dirty="0" smtClean="0"/>
          </a:p>
          <a:p>
            <a:r>
              <a:rPr lang="fr-FR" dirty="0" smtClean="0"/>
              <a:t>APPLICATION</a:t>
            </a:r>
            <a:r>
              <a:rPr lang="fr-FR" baseline="0" dirty="0" smtClean="0"/>
              <a:t> CODEE EN PYTHON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919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: logiciel de partage de fichier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64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5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2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INTRO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L’informatique prend une place de plus en plus importante à une époque où les enjeux énergétiques sont de premier plan pour un développement durable. Notre projet d’application ‘</a:t>
            </a:r>
            <a:r>
              <a:rPr lang="fr-FR" dirty="0" err="1" smtClean="0"/>
              <a:t>AppliConso</a:t>
            </a:r>
            <a:r>
              <a:rPr lang="fr-FR" dirty="0" smtClean="0"/>
              <a:t>’ s’inscrit donc dans une optique « d’éco programmation », afin de permettre à tous d’évaluer la consommation électrique de sa machine et des applications qui y sont installées grâce à un logiciel libre de droits.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</a:t>
            </a:r>
            <a:r>
              <a:rPr lang="fr-FR" baseline="0" dirty="0" smtClean="0"/>
              <a:t> client et projet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Mr Da Silva (IRIT)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Pb : Comment permettre à tous d’évaluer sa consommation électrique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139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Robuste = pas de plantage quand appli surveillée</a:t>
            </a:r>
            <a:r>
              <a:rPr lang="fr-FR" baseline="0" dirty="0" smtClean="0"/>
              <a:t> fermée et pas de perte du modèle lorsque plante avant apprentissage,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1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Perte</a:t>
            </a:r>
            <a:r>
              <a:rPr lang="fr-FR" baseline="0" dirty="0" smtClean="0"/>
              <a:t> de temps à comprendre </a:t>
            </a:r>
            <a:r>
              <a:rPr lang="fr-FR" baseline="0" dirty="0" err="1" smtClean="0"/>
              <a:t>tensorflow</a:t>
            </a:r>
            <a:r>
              <a:rPr lang="fr-FR" baseline="0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08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20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: logiciel de partage de fichier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84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gestion de cas imprévu:</a:t>
            </a:r>
          </a:p>
          <a:p>
            <a:pPr lvl="2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Mauvaise gestion des mails </a:t>
            </a:r>
            <a:r>
              <a:rPr lang="fr-FR" dirty="0" smtClean="0">
                <a:sym typeface="Wingdings" panose="05000000000000000000" pitchFamily="2" charset="2"/>
              </a:rPr>
              <a:t> réunion avec le superviseur organisée le jour même</a:t>
            </a:r>
          </a:p>
          <a:p>
            <a:pPr marL="914400" lvl="2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MAIS : tout le monde présent + réunion pertinente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71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76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INTRO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L’informatique prend une place de plus en plus importante à une époque où les enjeux énergétiques sont de premier plan pour un développement durable. Notre projet d’application ‘</a:t>
            </a:r>
            <a:r>
              <a:rPr lang="fr-FR" dirty="0" err="1" smtClean="0"/>
              <a:t>AppliConso</a:t>
            </a:r>
            <a:r>
              <a:rPr lang="fr-FR" dirty="0" smtClean="0"/>
              <a:t>’ s’inscrit donc dans une optique « d’éco programmation », afin de permettre à tous d’évaluer la consommation électrique de sa machine et des applications qui y sont installées grâce à un logiciel libre de droits.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</a:t>
            </a:r>
            <a:r>
              <a:rPr lang="fr-FR" baseline="0" dirty="0" smtClean="0"/>
              <a:t> client et projet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Mr Da Silva (IRIT)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Pb : Comment permettre à tous d’évaluer sa consommation électrique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INTRO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L’informatique prend une place de plus en plus importante à une époque où les enjeux énergétiques sont de premier plan pour un développement durable. Notre projet d’application ‘</a:t>
            </a:r>
            <a:r>
              <a:rPr lang="fr-FR" dirty="0" err="1" smtClean="0"/>
              <a:t>AppliConso</a:t>
            </a:r>
            <a:r>
              <a:rPr lang="fr-FR" dirty="0" smtClean="0"/>
              <a:t>’ s’inscrit donc dans une optique « d’éco programmation », afin de permettre à tous d’évaluer la consommation électrique de sa machine et des applications qui y sont installées grâce à un logiciel libre de droits.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Présentation</a:t>
            </a:r>
            <a:r>
              <a:rPr lang="fr-FR" baseline="0" dirty="0" smtClean="0"/>
              <a:t> client et projet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Mr Da Silva (IRIT)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Pb : Comment permettre à tous d’évaluer sa consommation électrique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3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: logiciel de partage de fichier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39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21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: logiciel de partage de fichier</a:t>
            </a:r>
          </a:p>
          <a:p>
            <a:r>
              <a:rPr lang="fr-FR" dirty="0" smtClean="0"/>
              <a:t>Pas de chef de projet</a:t>
            </a:r>
            <a:r>
              <a:rPr lang="fr-FR" baseline="0" dirty="0" smtClean="0"/>
              <a:t> à proprement parler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44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</a:t>
            </a:r>
            <a:r>
              <a:rPr lang="fr-FR" baseline="0" dirty="0" smtClean="0"/>
              <a:t> : 26 octobre au 18 novembre</a:t>
            </a:r>
          </a:p>
          <a:p>
            <a:r>
              <a:rPr lang="fr-FR" baseline="0" dirty="0" smtClean="0"/>
              <a:t>V1 : 21 novembre au 16 décembre</a:t>
            </a:r>
          </a:p>
          <a:p>
            <a:r>
              <a:rPr lang="fr-FR" baseline="0" dirty="0" smtClean="0"/>
              <a:t>V2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E341-6F6E-412E-8C79-75CB47A7A3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50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457F-29C9-42D9-984A-0339807AF94B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4342" y="5998168"/>
            <a:ext cx="1239137" cy="8166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F25D6EAD-11EF-4618-AA76-F2C8B75D9442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8" name="Picture 2" descr="Afficher l'image d'origi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0"/>
            <a:ext cx="2276783" cy="14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8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3C4E-8F4C-4CA4-8084-86630A93843E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87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51D-D61C-40B7-A9F4-35ECB8F4CF59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7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ADC-7D01-4D8F-8E96-683CCDBD6604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38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B89-86B8-4FAF-B8F0-535B79D11452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28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CD58-C5F2-4DE7-A5C8-AB01CF9DA792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65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6E5-7AD9-4520-93D0-600EBEC68D63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07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16E0-01C4-4B6E-A33B-14FA92BE5E2D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DC43-18DC-4954-8BC7-32A5C75D8EB3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Introduction – </a:t>
            </a:r>
            <a:r>
              <a:rPr lang="fr-FR" dirty="0" err="1" smtClean="0"/>
              <a:t>I.Objectifs</a:t>
            </a:r>
            <a:r>
              <a:rPr lang="fr-FR" dirty="0" smtClean="0"/>
              <a:t> – </a:t>
            </a:r>
            <a:r>
              <a:rPr lang="fr-FR" dirty="0" err="1" smtClean="0"/>
              <a:t>II.Solutions</a:t>
            </a:r>
            <a:r>
              <a:rPr lang="fr-FR" dirty="0" smtClean="0"/>
              <a:t> techniques – </a:t>
            </a:r>
            <a:r>
              <a:rPr lang="fr-FR" dirty="0" err="1" smtClean="0"/>
              <a:t>III.Bilan</a:t>
            </a:r>
            <a:r>
              <a:rPr lang="fr-FR" dirty="0" smtClean="0"/>
              <a:t> - Conclusion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6046" y="6406487"/>
            <a:ext cx="1270825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F25D6EAD-11EF-4618-AA76-F2C8B75D9442}" type="slidenum">
              <a:rPr lang="fr-FR" smtClean="0"/>
              <a:pPr/>
              <a:t>‹N°›</a:t>
            </a:fld>
            <a:r>
              <a:rPr lang="fr-FR" dirty="0" smtClean="0"/>
              <a:t>/31</a:t>
            </a:r>
            <a:endParaRPr lang="fr-FR" dirty="0"/>
          </a:p>
        </p:txBody>
      </p:sp>
      <p:pic>
        <p:nvPicPr>
          <p:cNvPr id="8" name="Picture 2" descr="Afficher l'image d'origi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355" y="0"/>
            <a:ext cx="1279927" cy="80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1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CA9-20E3-4B72-95DC-7B996DEEE4D9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9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6886-0079-46F2-B9A6-02241E7AD434}" type="datetime1">
              <a:rPr lang="fr-FR" smtClean="0"/>
              <a:t>26/01/2017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75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251-A400-4D7E-8314-57DD297C3A9D}" type="datetime1">
              <a:rPr lang="fr-FR" smtClean="0"/>
              <a:t>26/01/2017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2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E9AB-C313-411D-981B-89671F60309D}" type="datetime1">
              <a:rPr lang="fr-FR" smtClean="0"/>
              <a:t>26/01/2017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C5DB-7BFF-48BD-AE26-CCD0D4A1DDBA}" type="datetime1">
              <a:rPr lang="fr-FR" smtClean="0"/>
              <a:t>26/01/2017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BD9A-2A27-4D2C-9562-7B4351BD5B36}" type="datetime1">
              <a:rPr lang="fr-FR" smtClean="0"/>
              <a:t>26/01/2017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B69A-1834-4E5D-A944-06CCC983C7D7}" type="datetime1">
              <a:rPr lang="fr-FR" smtClean="0"/>
              <a:t>26/01/2017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E0E6-70F3-4161-8547-160ACFD983AD}" type="datetime1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Introduction – I.Objectifs – II.Solutions techniques – III.Bilan - Conclusion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5D6EAD-11EF-4618-AA76-F2C8B75D94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Tuteuré S3 :</a:t>
            </a:r>
            <a:br>
              <a:rPr lang="fr-FR" dirty="0" smtClean="0"/>
            </a:br>
            <a:r>
              <a:rPr lang="fr-FR" dirty="0" err="1" smtClean="0"/>
              <a:t>AppliConso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1821" y="4050833"/>
            <a:ext cx="8182182" cy="109689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Membres du groupe : Charles </a:t>
            </a:r>
            <a:r>
              <a:rPr lang="fr-FR" dirty="0" err="1" smtClean="0"/>
              <a:t>Thiebaud</a:t>
            </a:r>
            <a:r>
              <a:rPr lang="fr-FR" dirty="0" smtClean="0"/>
              <a:t>, </a:t>
            </a:r>
            <a:r>
              <a:rPr lang="fr-FR" dirty="0"/>
              <a:t>Clément Lopez, </a:t>
            </a:r>
            <a:r>
              <a:rPr lang="fr-FR" dirty="0" smtClean="0"/>
              <a:t>Emmanuel </a:t>
            </a:r>
            <a:r>
              <a:rPr lang="fr-FR" dirty="0" err="1" smtClean="0"/>
              <a:t>Tocabens</a:t>
            </a:r>
            <a:endParaRPr lang="fr-FR" dirty="0" smtClean="0"/>
          </a:p>
          <a:p>
            <a:r>
              <a:rPr lang="fr-FR" dirty="0" smtClean="0"/>
              <a:t>Superviseur : Patricia </a:t>
            </a:r>
            <a:r>
              <a:rPr lang="fr-FR" dirty="0" err="1" smtClean="0"/>
              <a:t>Stolf</a:t>
            </a:r>
            <a:endParaRPr lang="fr-FR" dirty="0" smtClean="0"/>
          </a:p>
          <a:p>
            <a:r>
              <a:rPr lang="fr-FR" dirty="0" smtClean="0"/>
              <a:t>Client : Georges Da Costa (IRIT)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35749" cy="10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06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I.1 : Objectifs généraux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logiciel python capable d’évaluer :</a:t>
            </a:r>
          </a:p>
          <a:p>
            <a:pPr lvl="1"/>
            <a:r>
              <a:rPr lang="fr-FR" dirty="0" smtClean="0"/>
              <a:t>La consommation d’un ordinateur</a:t>
            </a:r>
          </a:p>
          <a:p>
            <a:pPr lvl="1"/>
            <a:r>
              <a:rPr lang="fr-FR" dirty="0" smtClean="0"/>
              <a:t>La consommation d’un logiciel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Ajouter aisément de nouveaux capteurs de consommation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Rendre l’application portable sous :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9" r="6377" b="6461"/>
          <a:stretch/>
        </p:blipFill>
        <p:spPr bwMode="auto">
          <a:xfrm>
            <a:off x="4868688" y="4489178"/>
            <a:ext cx="1047135" cy="17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r="29222"/>
          <a:stretch/>
        </p:blipFill>
        <p:spPr bwMode="auto">
          <a:xfrm>
            <a:off x="6044250" y="4637900"/>
            <a:ext cx="3036448" cy="17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10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 : Contrat </a:t>
            </a:r>
            <a:r>
              <a:rPr lang="fr-FR" dirty="0" smtClean="0"/>
              <a:t>d’équipe et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de chef de projet</a:t>
            </a:r>
          </a:p>
          <a:p>
            <a:r>
              <a:rPr lang="fr-FR" dirty="0"/>
              <a:t>Un chargé de la communication avec le </a:t>
            </a:r>
            <a:r>
              <a:rPr lang="fr-FR" dirty="0" smtClean="0"/>
              <a:t>client : Charles </a:t>
            </a:r>
            <a:r>
              <a:rPr lang="fr-FR" dirty="0" err="1" smtClean="0"/>
              <a:t>Thiebaud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Être présent aux réunions</a:t>
            </a:r>
          </a:p>
          <a:p>
            <a:r>
              <a:rPr lang="fr-FR" dirty="0" smtClean="0"/>
              <a:t>Respecter les délais fixés au sein du groupe</a:t>
            </a:r>
          </a:p>
          <a:p>
            <a:r>
              <a:rPr lang="fr-FR" dirty="0" smtClean="0"/>
              <a:t>Communiquer (groupe et client)</a:t>
            </a:r>
          </a:p>
          <a:p>
            <a:r>
              <a:rPr lang="fr-FR" dirty="0" smtClean="0"/>
              <a:t>Garder à jour le dépôt GIT</a:t>
            </a:r>
          </a:p>
          <a:p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11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6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I.3 : Planification prévisionnelle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592" y="1757176"/>
            <a:ext cx="1877076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88931" y="2181276"/>
            <a:ext cx="2366127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655058" y="2442182"/>
            <a:ext cx="1206631" cy="18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861689" y="2684564"/>
            <a:ext cx="2828963" cy="17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3249" y="1412596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Prise en main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213599" y="1781928"/>
            <a:ext cx="17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V0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937019" y="2097608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32868" y="2078568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21j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08045" y="2520592"/>
            <a:ext cx="13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35j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39300" y="2720423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7j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07557" y="2923371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987027" y="2327931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0966" y="2832390"/>
            <a:ext cx="895834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/>
              <a:t>Réunion : prise en main : 29/09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CDCU : 26/10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V0 : Consommation système Linux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Démonstration de concept : 18/11</a:t>
            </a:r>
          </a:p>
          <a:p>
            <a:pPr>
              <a:spcAft>
                <a:spcPts val="600"/>
              </a:spcAft>
            </a:pPr>
            <a:r>
              <a:rPr lang="fr-FR" dirty="0" smtClean="0">
                <a:sym typeface="Wingdings" panose="05000000000000000000" pitchFamily="2" charset="2"/>
              </a:rPr>
              <a:t>DAC : 16/12</a:t>
            </a:r>
            <a:endParaRPr lang="fr-FR" dirty="0" smtClean="0"/>
          </a:p>
          <a:p>
            <a:pPr>
              <a:spcAft>
                <a:spcPts val="600"/>
              </a:spcAft>
            </a:pPr>
            <a:r>
              <a:rPr lang="fr-FR" dirty="0" smtClean="0"/>
              <a:t>V1 : Consommation applications Linux + Web basique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Prototype fonctionnel : 27/01</a:t>
            </a:r>
            <a:endParaRPr lang="fr-FR" dirty="0" smtClean="0"/>
          </a:p>
          <a:p>
            <a:pPr>
              <a:spcAft>
                <a:spcPts val="600"/>
              </a:spcAft>
            </a:pPr>
            <a:r>
              <a:rPr lang="fr-FR" dirty="0" smtClean="0"/>
              <a:t>V2 : Web amélioré + Windows</a:t>
            </a:r>
          </a:p>
          <a:p>
            <a:pPr lvl="1">
              <a:spcAft>
                <a:spcPts val="600"/>
              </a:spcAft>
            </a:pPr>
            <a:r>
              <a:rPr lang="fr-FR" dirty="0" smtClean="0">
                <a:sym typeface="Wingdings" panose="05000000000000000000" pitchFamily="2" charset="2"/>
              </a:rPr>
              <a:t> Application finale : 26/02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082300" y="1953288"/>
            <a:ext cx="1206631" cy="18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64261" y="1608714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CDCU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66542" y="2231529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7j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90652" y="2905090"/>
            <a:ext cx="2097157" cy="174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0512920" y="2527855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89959" y="3079618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12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4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dirty="0" smtClean="0"/>
              <a:t>II. Solutions techniques mises en place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060"/>
          </a:xfrm>
        </p:spPr>
        <p:txBody>
          <a:bodyPr>
            <a:normAutofit/>
          </a:bodyPr>
          <a:lstStyle/>
          <a:p>
            <a:r>
              <a:rPr lang="fr-FR" dirty="0" smtClean="0"/>
              <a:t>II.1 </a:t>
            </a:r>
            <a:r>
              <a:rPr lang="fr-FR" dirty="0"/>
              <a:t>: Phases de décharge/charge</a:t>
            </a:r>
          </a:p>
          <a:p>
            <a:endParaRPr lang="fr-FR" dirty="0"/>
          </a:p>
          <a:p>
            <a:r>
              <a:rPr lang="fr-FR" dirty="0" smtClean="0"/>
              <a:t>II.2 </a:t>
            </a:r>
            <a:r>
              <a:rPr lang="fr-FR" dirty="0"/>
              <a:t>: Utilisation de c</a:t>
            </a:r>
            <a:r>
              <a:rPr lang="fr-FR" dirty="0" smtClean="0"/>
              <a:t>apteurs</a:t>
            </a:r>
          </a:p>
          <a:p>
            <a:endParaRPr lang="fr-FR" dirty="0"/>
          </a:p>
          <a:p>
            <a:r>
              <a:rPr lang="fr-FR" dirty="0" smtClean="0"/>
              <a:t>II.3 </a:t>
            </a:r>
            <a:r>
              <a:rPr lang="fr-FR" dirty="0"/>
              <a:t>: Utilisation de </a:t>
            </a:r>
            <a:r>
              <a:rPr lang="fr-FR" dirty="0" err="1"/>
              <a:t>Tensorflow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II.4 : </a:t>
            </a:r>
            <a:r>
              <a:rPr lang="fr-FR" dirty="0"/>
              <a:t>Portabilité</a:t>
            </a:r>
            <a:endParaRPr lang="fr-FR" dirty="0" smtClean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13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5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II.1 Phases de décharge/charge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060"/>
          </a:xfrm>
        </p:spPr>
        <p:txBody>
          <a:bodyPr>
            <a:normAutofit/>
          </a:bodyPr>
          <a:lstStyle/>
          <a:p>
            <a:r>
              <a:rPr lang="fr-FR" dirty="0" smtClean="0"/>
              <a:t>Identifier si la machine est branché au secteur (en charge).</a:t>
            </a:r>
          </a:p>
          <a:p>
            <a:endParaRPr lang="fr-FR" dirty="0"/>
          </a:p>
          <a:p>
            <a:r>
              <a:rPr lang="fr-FR" dirty="0" smtClean="0"/>
              <a:t>Collecter ou traiter les données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47" y="4145842"/>
            <a:ext cx="1538038" cy="10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46" y="4145842"/>
            <a:ext cx="1541582" cy="10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28800" y="5369898"/>
            <a:ext cx="805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Débranché : Collecte			En charge : Traitement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14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9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II.2 Utilisation de capteurs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85586"/>
            <a:ext cx="8596668" cy="4512060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capteurs les plus importants.</a:t>
            </a:r>
          </a:p>
          <a:p>
            <a:endParaRPr lang="fr-FR" dirty="0"/>
          </a:p>
          <a:p>
            <a:r>
              <a:rPr lang="fr-FR" dirty="0" smtClean="0"/>
              <a:t>Identification de l’endroit où sont accessibles ces données.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914400" lvl="2" indent="0">
              <a:buNone/>
            </a:pPr>
            <a:r>
              <a:rPr lang="fr-FR" dirty="0" err="1" smtClean="0"/>
              <a:t>Luminosity</a:t>
            </a:r>
            <a:r>
              <a:rPr lang="fr-FR" dirty="0"/>
              <a:t>	</a:t>
            </a:r>
            <a:r>
              <a:rPr lang="fr-FR" dirty="0" smtClean="0"/>
              <a:t>           		 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r>
              <a:rPr lang="fr-FR" dirty="0" smtClean="0"/>
              <a:t>         		       CPU </a:t>
            </a:r>
            <a:r>
              <a:rPr lang="fr-FR" dirty="0" err="1" smtClean="0"/>
              <a:t>consumption</a:t>
            </a:r>
            <a:endParaRPr lang="fr-FR" dirty="0" smtClean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12" y="3289427"/>
            <a:ext cx="787397" cy="7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69" y="3289425"/>
            <a:ext cx="787397" cy="7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26" y="3289424"/>
            <a:ext cx="787397" cy="7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/>
          <a:srcRect l="713" t="3828"/>
          <a:stretch/>
        </p:blipFill>
        <p:spPr>
          <a:xfrm>
            <a:off x="139147" y="4824751"/>
            <a:ext cx="5221787" cy="1156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607" y="4884385"/>
            <a:ext cx="4694592" cy="859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necteur droit avec flèche 10"/>
          <p:cNvCxnSpPr/>
          <p:nvPr/>
        </p:nvCxnSpPr>
        <p:spPr>
          <a:xfrm flipV="1">
            <a:off x="2156791" y="4363280"/>
            <a:ext cx="9939" cy="431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7908119" y="4393096"/>
            <a:ext cx="6841" cy="461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15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II.3 Utilisation de </a:t>
            </a:r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81" y="2648891"/>
            <a:ext cx="5366286" cy="301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ZoneTexte 13"/>
          <p:cNvSpPr txBox="1"/>
          <p:nvPr/>
        </p:nvSpPr>
        <p:spPr>
          <a:xfrm>
            <a:off x="781665" y="1725561"/>
            <a:ext cx="674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TensorFlow</a:t>
            </a:r>
            <a:r>
              <a:rPr lang="fr-FR" dirty="0" smtClean="0"/>
              <a:t> : Outil de « Machine Learning » créé par Google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ym typeface="Wingdings" panose="05000000000000000000" pitchFamily="2" charset="2"/>
              </a:rPr>
              <a:t> Permet de créer des modèles mathématiques à plusieurs dimensions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16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0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II.3 Utilisation de </a:t>
            </a:r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1674" t="26714" r="80303" b="46471"/>
          <a:stretch/>
        </p:blipFill>
        <p:spPr>
          <a:xfrm>
            <a:off x="1016548" y="1270000"/>
            <a:ext cx="3118822" cy="26088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1673" t="26915" r="80418" b="36391"/>
          <a:stretch/>
        </p:blipFill>
        <p:spPr>
          <a:xfrm>
            <a:off x="5824572" y="1215897"/>
            <a:ext cx="3058625" cy="3523226"/>
          </a:xfrm>
          <a:prstGeom prst="rect">
            <a:avLst/>
          </a:prstGeom>
        </p:spPr>
      </p:pic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71" y="4440868"/>
            <a:ext cx="1993376" cy="15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ithosphere.i.lithium.com/t5/image/serverpage/image-id/7328iDE7CBB60D06091A8?v=1.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51" y="5217656"/>
            <a:ext cx="1748284" cy="12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343297" y="4024620"/>
            <a:ext cx="374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du modèle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746461" y="4775428"/>
            <a:ext cx="351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17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4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II.3 Utilisation de </a:t>
            </a:r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0" y="1153438"/>
            <a:ext cx="6636075" cy="488792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18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7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II.4 Portabilité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060"/>
          </a:xfrm>
        </p:spPr>
        <p:txBody>
          <a:bodyPr>
            <a:normAutofit/>
          </a:bodyPr>
          <a:lstStyle/>
          <a:p>
            <a:r>
              <a:rPr lang="fr-FR" dirty="0" smtClean="0"/>
              <a:t>Identifier le système d’exploitation de la machine</a:t>
            </a:r>
          </a:p>
          <a:p>
            <a:endParaRPr lang="fr-FR" dirty="0"/>
          </a:p>
          <a:p>
            <a:r>
              <a:rPr lang="fr-FR" dirty="0" smtClean="0"/>
              <a:t>Adapter l’application en fonction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	capteurs </a:t>
            </a:r>
            <a:r>
              <a:rPr lang="fr-FR" dirty="0"/>
              <a:t>W</a:t>
            </a:r>
            <a:r>
              <a:rPr lang="fr-FR" dirty="0" smtClean="0"/>
              <a:t>indows</a:t>
            </a:r>
            <a:r>
              <a:rPr lang="fr-FR" dirty="0"/>
              <a:t>		</a:t>
            </a:r>
            <a:r>
              <a:rPr lang="fr-FR" dirty="0" smtClean="0"/>
              <a:t>capteurs Linux		capteurs </a:t>
            </a:r>
            <a:r>
              <a:rPr lang="fr-FR" dirty="0" err="1" smtClean="0"/>
              <a:t>MacOS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64" y="3771735"/>
            <a:ext cx="1289767" cy="12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64" y="3771735"/>
            <a:ext cx="1289767" cy="12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64" y="3771735"/>
            <a:ext cx="1289767" cy="12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600" b="1" dirty="0" err="1">
                <a:solidFill>
                  <a:schemeClr val="accent2"/>
                </a:solidFill>
              </a:rPr>
              <a:t>II.Solutions</a:t>
            </a:r>
            <a:r>
              <a:rPr lang="fr-FR" sz="1600" b="1" dirty="0">
                <a:solidFill>
                  <a:schemeClr val="accent2"/>
                </a:solidFill>
              </a:rPr>
              <a:t> techniques </a:t>
            </a:r>
            <a:r>
              <a:rPr lang="fr-FR" sz="1200" dirty="0"/>
              <a:t>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112" y="1802780"/>
            <a:ext cx="4896124" cy="1380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19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9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AppliConso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Client : M. Da Costa, enseignant-chercheur à l’IRIT (Institut de Recherche Informatique de Toulouse)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smtClean="0"/>
              <a:t>Superviseur : Mme </a:t>
            </a:r>
            <a:r>
              <a:rPr lang="fr-FR" dirty="0" err="1" smtClean="0"/>
              <a:t>Stolf</a:t>
            </a:r>
            <a:r>
              <a:rPr lang="fr-FR" dirty="0" smtClean="0"/>
              <a:t>, enseignante-chercheuse à </a:t>
            </a:r>
            <a:r>
              <a:rPr lang="fr-FR" dirty="0"/>
              <a:t>l’IRIT (Institut de Recherche Informatique de Toulouse)</a:t>
            </a:r>
          </a:p>
          <a:p>
            <a:pPr lvl="1"/>
            <a:endParaRPr lang="fr-FR" dirty="0" smtClean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accent2"/>
                </a:solidFill>
                <a:latin typeface="+mj-lt"/>
              </a:rPr>
              <a:t>Introduction</a:t>
            </a:r>
            <a:r>
              <a:rPr lang="fr-FR" sz="1200" dirty="0" smtClean="0">
                <a:latin typeface="+mj-lt"/>
              </a:rPr>
              <a:t> – </a:t>
            </a:r>
            <a:r>
              <a:rPr lang="fr-FR" sz="1200" dirty="0" err="1" smtClean="0">
                <a:latin typeface="+mj-lt"/>
              </a:rPr>
              <a:t>I.Objectifs</a:t>
            </a:r>
            <a:r>
              <a:rPr lang="fr-FR" sz="1200" dirty="0" smtClean="0">
                <a:latin typeface="+mj-lt"/>
              </a:rPr>
              <a:t> – </a:t>
            </a:r>
            <a:r>
              <a:rPr lang="fr-FR" sz="1200" dirty="0" err="1" smtClean="0">
                <a:latin typeface="+mj-lt"/>
              </a:rPr>
              <a:t>II.Solutions</a:t>
            </a:r>
            <a:r>
              <a:rPr lang="fr-FR" sz="1200" dirty="0" smtClean="0">
                <a:latin typeface="+mj-lt"/>
              </a:rPr>
              <a:t> techniques – </a:t>
            </a:r>
            <a:r>
              <a:rPr lang="fr-FR" sz="1200" dirty="0" err="1" smtClean="0">
                <a:latin typeface="+mj-lt"/>
              </a:rPr>
              <a:t>III.Bilan</a:t>
            </a:r>
            <a:r>
              <a:rPr lang="fr-FR" sz="1200" dirty="0" smtClean="0">
                <a:latin typeface="+mj-lt"/>
              </a:rPr>
              <a:t> - Conclusion</a:t>
            </a:r>
            <a:endParaRPr lang="fr-FR" sz="1200" dirty="0">
              <a:latin typeface="+mj-lt"/>
            </a:endParaRPr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71" y="4761825"/>
            <a:ext cx="5135749" cy="10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dirty="0"/>
              <a:t>III. Bilan sur le déroulement du </a:t>
            </a:r>
            <a:r>
              <a:rPr lang="fr-FR" sz="4400" dirty="0" smtClean="0"/>
              <a:t>projet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06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III.1 </a:t>
            </a:r>
            <a:r>
              <a:rPr lang="fr-FR" dirty="0"/>
              <a:t>: </a:t>
            </a:r>
            <a:r>
              <a:rPr lang="fr-FR" dirty="0" smtClean="0"/>
              <a:t>Bilan Technique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III.2 </a:t>
            </a:r>
            <a:r>
              <a:rPr lang="fr-FR" dirty="0"/>
              <a:t>: </a:t>
            </a:r>
            <a:r>
              <a:rPr lang="fr-FR" dirty="0" smtClean="0"/>
              <a:t>Bilan Humain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20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9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III. Bilan </a:t>
            </a:r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Une V1 fonctionnelle :</a:t>
            </a:r>
          </a:p>
          <a:p>
            <a:pPr lvl="1"/>
            <a:r>
              <a:rPr lang="fr-FR" dirty="0" smtClean="0"/>
              <a:t>Consommation système et application(s)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Détection de l’état de la batterie (branchée/débranchée)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Collecte de données quand débranché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Apprentissage quand rebranché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21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</a:t>
            </a:r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Une V1 fonctionnelle :</a:t>
            </a:r>
          </a:p>
          <a:p>
            <a:pPr lvl="1"/>
            <a:endParaRPr lang="fr-FR" dirty="0" smtClean="0"/>
          </a:p>
          <a:p>
            <a:pPr lvl="1"/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/>
              <a:t>capteurs effectifs (batterie, </a:t>
            </a:r>
            <a:r>
              <a:rPr lang="fr-FR" dirty="0" smtClean="0"/>
              <a:t>luminosité</a:t>
            </a:r>
            <a:r>
              <a:rPr lang="fr-FR" dirty="0"/>
              <a:t>, charge processeur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Possibilité d’ajouter des capteurs </a:t>
            </a:r>
            <a:r>
              <a:rPr lang="fr-FR" dirty="0" smtClean="0"/>
              <a:t>facilement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Peut être lancé sous Windows et Linux (mais pas de capteurs sous Windows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500 lignes de code en python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22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</a:t>
            </a:r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 qu’il reste à faire :</a:t>
            </a:r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Construire une interface web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Ajouter les capteurs </a:t>
            </a:r>
            <a:r>
              <a:rPr lang="fr-FR" dirty="0"/>
              <a:t>W</a:t>
            </a:r>
            <a:r>
              <a:rPr lang="fr-FR" dirty="0" smtClean="0"/>
              <a:t>indows et </a:t>
            </a:r>
            <a:r>
              <a:rPr lang="fr-FR" dirty="0" err="1"/>
              <a:t>M</a:t>
            </a:r>
            <a:r>
              <a:rPr lang="fr-FR" dirty="0" err="1" smtClean="0"/>
              <a:t>acOS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Réimporter et gérer les modèles de différentes dimensions (impossible)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Rendre l’application robuste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Faire un fichier de sauvegarde des données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23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</a:t>
            </a:r>
            <a:r>
              <a:rPr lang="fr-FR" dirty="0" smtClean="0"/>
              <a:t>Humain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35958" y="1916899"/>
            <a:ext cx="1877076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229297" y="2340999"/>
            <a:ext cx="2366127" cy="17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595424" y="2601905"/>
            <a:ext cx="1206631" cy="18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802055" y="2844287"/>
            <a:ext cx="2828963" cy="17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63615" y="1572319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Prise en main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153965" y="1941651"/>
            <a:ext cx="17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V0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877385" y="2257331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73234" y="2238291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21j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148411" y="2680315"/>
            <a:ext cx="13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35j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979666" y="2880146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7j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47923" y="3083094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927393" y="2487654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V1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022666" y="2113011"/>
            <a:ext cx="1206631" cy="18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304627" y="1768437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CDCU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406908" y="2391252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7j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631018" y="3064813"/>
            <a:ext cx="2097157" cy="174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10453286" y="2687578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10430325" y="3239341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6487" y="4330806"/>
            <a:ext cx="3093339" cy="161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249827" y="4754906"/>
            <a:ext cx="3572758" cy="199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843559" y="5015812"/>
            <a:ext cx="979026" cy="1810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6822585" y="5258195"/>
            <a:ext cx="3607740" cy="1647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384145" y="3986226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Prise en main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4174495" y="4355558"/>
            <a:ext cx="17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V0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866149" y="5575956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DAC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1175170" y="4543064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28j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168941" y="5094222"/>
            <a:ext cx="13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000196" y="5294053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968453" y="5497001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42j + ?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7947923" y="4901561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V1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2427438" y="4526918"/>
            <a:ext cx="822389" cy="1979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440805" y="5015812"/>
            <a:ext cx="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CDCU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2595678" y="4732153"/>
            <a:ext cx="6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bg1">
                    <a:lumMod val="50000"/>
                  </a:schemeClr>
                </a:solidFill>
              </a:rPr>
              <a:t>3j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651548" y="5478720"/>
            <a:ext cx="2097157" cy="174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0473816" y="5101485"/>
            <a:ext cx="187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10450855" y="5653248"/>
            <a:ext cx="175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32j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24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5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Humain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Difficultés rencontrées :</a:t>
            </a:r>
          </a:p>
          <a:p>
            <a:pPr lvl="1"/>
            <a:r>
              <a:rPr lang="fr-FR" dirty="0" err="1" smtClean="0"/>
              <a:t>TensorFlow</a:t>
            </a:r>
            <a:r>
              <a:rPr lang="fr-FR" dirty="0" smtClean="0"/>
              <a:t> : problèmes d’installation avec 2 machines sur 3</a:t>
            </a:r>
          </a:p>
          <a:p>
            <a:pPr lvl="2"/>
            <a:r>
              <a:rPr lang="fr-FR" dirty="0" smtClean="0"/>
              <a:t>2 méthodes :</a:t>
            </a:r>
          </a:p>
          <a:p>
            <a:pPr lvl="3"/>
            <a:r>
              <a:rPr lang="fr-FR" dirty="0" smtClean="0"/>
              <a:t>Installation </a:t>
            </a:r>
            <a:r>
              <a:rPr lang="fr-FR" dirty="0" err="1" smtClean="0"/>
              <a:t>pip</a:t>
            </a:r>
            <a:endParaRPr lang="fr-FR" dirty="0" smtClean="0"/>
          </a:p>
          <a:p>
            <a:pPr lvl="3"/>
            <a:r>
              <a:rPr lang="fr-FR" dirty="0" err="1" smtClean="0"/>
              <a:t>Insallation</a:t>
            </a:r>
            <a:r>
              <a:rPr lang="fr-FR" dirty="0" smtClean="0"/>
              <a:t> </a:t>
            </a:r>
            <a:r>
              <a:rPr lang="fr-FR" dirty="0" err="1" smtClean="0"/>
              <a:t>Conda</a:t>
            </a:r>
            <a:endParaRPr lang="fr-FR" dirty="0" smtClean="0"/>
          </a:p>
          <a:p>
            <a:pPr lvl="3"/>
            <a:endParaRPr lang="fr-F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Faire un tutoriel d’installation simple</a:t>
            </a: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Conception : Difficultés à structurer le code</a:t>
            </a:r>
            <a:endParaRPr lang="fr-FR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Réorganiser le code </a:t>
            </a:r>
            <a:endParaRPr lang="fr-FR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25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Humain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480" y="2719554"/>
            <a:ext cx="8596668" cy="3880773"/>
          </a:xfrm>
        </p:spPr>
        <p:txBody>
          <a:bodyPr/>
          <a:lstStyle/>
          <a:p>
            <a:r>
              <a:rPr lang="fr-FR" dirty="0" smtClean="0"/>
              <a:t>Être présent aux réunions</a:t>
            </a:r>
          </a:p>
          <a:p>
            <a:endParaRPr lang="fr-FR" dirty="0" smtClean="0"/>
          </a:p>
          <a:p>
            <a:r>
              <a:rPr lang="fr-FR" dirty="0" smtClean="0"/>
              <a:t>Respecter les délais</a:t>
            </a:r>
          </a:p>
          <a:p>
            <a:endParaRPr lang="fr-FR" dirty="0" smtClean="0"/>
          </a:p>
          <a:p>
            <a:r>
              <a:rPr lang="fr-FR" dirty="0" smtClean="0"/>
              <a:t>Communiquer</a:t>
            </a:r>
          </a:p>
          <a:p>
            <a:endParaRPr lang="fr-FR" dirty="0" smtClean="0"/>
          </a:p>
          <a:p>
            <a:r>
              <a:rPr lang="fr-FR" dirty="0" smtClean="0"/>
              <a:t>Garder à jour le dépôt GIT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85480" y="2064470"/>
            <a:ext cx="5354424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Contrat d’équipe: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41" y="2575612"/>
            <a:ext cx="708664" cy="7086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6" y="4962164"/>
            <a:ext cx="708664" cy="7086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03" y="3225473"/>
            <a:ext cx="1047105" cy="10471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98" y="4160349"/>
            <a:ext cx="853085" cy="780482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26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 Bilan Humain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Difficultés à se voir (agenda respectif) + autres projets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Solution: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Messenger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Mails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Dépôt GIT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600" b="1" dirty="0" err="1">
                <a:solidFill>
                  <a:schemeClr val="accent2"/>
                </a:solidFill>
              </a:rPr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27</a:t>
            </a:fld>
            <a:r>
              <a:rPr lang="fr-FR" smtClean="0"/>
              <a:t>/31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84" y="3454610"/>
            <a:ext cx="799337" cy="7993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57" y="4974038"/>
            <a:ext cx="890189" cy="833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70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20652"/>
            <a:ext cx="10322351" cy="950012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smtClean="0"/>
              <a:t>Introduction – </a:t>
            </a:r>
            <a:r>
              <a:rPr lang="fr-FR" sz="1200" dirty="0" err="1" smtClean="0"/>
              <a:t>I.Objectifs</a:t>
            </a:r>
            <a:r>
              <a:rPr lang="fr-FR" sz="1200" dirty="0" smtClean="0"/>
              <a:t> – </a:t>
            </a:r>
            <a:r>
              <a:rPr lang="fr-FR" sz="1200" dirty="0" err="1" smtClean="0"/>
              <a:t>II.Solutions</a:t>
            </a:r>
            <a:r>
              <a:rPr lang="fr-FR" sz="1200" dirty="0" smtClean="0"/>
              <a:t> techniques – </a:t>
            </a:r>
            <a:r>
              <a:rPr lang="fr-FR" sz="1200" dirty="0" err="1" smtClean="0"/>
              <a:t>III.Bilan</a:t>
            </a:r>
            <a:r>
              <a:rPr lang="fr-FR" sz="1200" dirty="0" smtClean="0"/>
              <a:t> - </a:t>
            </a:r>
            <a:r>
              <a:rPr lang="fr-FR" sz="1600" b="1" dirty="0" smtClean="0">
                <a:solidFill>
                  <a:schemeClr val="accent2"/>
                </a:solidFill>
              </a:rPr>
              <a:t>Conclusion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28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compétences mises en œuvre: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Auto-formation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Conception logicielle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Bases du Python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Communication formelle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</a:t>
            </a:r>
            <a:r>
              <a:rPr lang="fr-FR" sz="1600" b="1" dirty="0">
                <a:solidFill>
                  <a:schemeClr val="accent2"/>
                </a:solidFill>
              </a:rPr>
              <a:t>Conclusion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29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ordinateur </a:t>
            </a:r>
            <a:r>
              <a:rPr lang="fr-FR" dirty="0"/>
              <a:t>portable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40 W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90 </a:t>
            </a:r>
            <a:r>
              <a:rPr lang="fr-FR" dirty="0" err="1" smtClean="0"/>
              <a:t>kwh</a:t>
            </a:r>
            <a:r>
              <a:rPr lang="fr-FR" dirty="0" smtClean="0"/>
              <a:t>/an (6h d’utilisation journalière)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= environ 50kg de CO2 </a:t>
            </a:r>
            <a:r>
              <a:rPr lang="fr-FR" dirty="0"/>
              <a:t>par </a:t>
            </a:r>
            <a:r>
              <a:rPr lang="fr-FR" dirty="0" smtClean="0"/>
              <a:t>an</a:t>
            </a:r>
          </a:p>
          <a:p>
            <a:pPr marL="0" indent="0" algn="ctr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500 km en voiture</a:t>
            </a:r>
          </a:p>
          <a:p>
            <a:pPr algn="ctr">
              <a:buFont typeface="Wingdings" panose="05000000000000000000" pitchFamily="2" charset="2"/>
              <a:buChar char="à"/>
            </a:pPr>
            <a:endParaRPr lang="fr-FR" dirty="0" smtClean="0"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enjeux énergétiques</a:t>
            </a:r>
            <a:endParaRPr lang="fr-FR" dirty="0" smtClean="0"/>
          </a:p>
        </p:txBody>
      </p:sp>
      <p:pic>
        <p:nvPicPr>
          <p:cNvPr id="7172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96" y="4100975"/>
            <a:ext cx="1769806" cy="17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accent2"/>
                </a:solidFill>
              </a:rPr>
              <a:t>Introduction</a:t>
            </a:r>
            <a:r>
              <a:rPr lang="fr-FR" sz="1200" dirty="0" smtClean="0"/>
              <a:t> – </a:t>
            </a:r>
            <a:r>
              <a:rPr lang="fr-FR" sz="1200" dirty="0" err="1" smtClean="0"/>
              <a:t>I.Objectifs</a:t>
            </a:r>
            <a:r>
              <a:rPr lang="fr-FR" sz="1200" dirty="0" smtClean="0"/>
              <a:t> – </a:t>
            </a:r>
            <a:r>
              <a:rPr lang="fr-FR" sz="1200" dirty="0" err="1" smtClean="0"/>
              <a:t>II.Solutions</a:t>
            </a:r>
            <a:r>
              <a:rPr lang="fr-FR" sz="1200" dirty="0" smtClean="0"/>
              <a:t> techniques – </a:t>
            </a:r>
            <a:r>
              <a:rPr lang="fr-FR" sz="1200" dirty="0" err="1" smtClean="0"/>
              <a:t>III.Bilan</a:t>
            </a:r>
            <a:r>
              <a:rPr lang="fr-FR" sz="1200" dirty="0" smtClean="0"/>
              <a:t> - Conclusion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3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5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retenir: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Meilleure communication avec le client (mails) et l’équipe (difficultés)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Accorder plus d’importance à la documentation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Mieux définir la structure de l’application dès le début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Définir des dates </a:t>
            </a:r>
            <a:r>
              <a:rPr lang="fr-FR" dirty="0" err="1" smtClean="0"/>
              <a:t>buttoires</a:t>
            </a:r>
            <a:r>
              <a:rPr lang="fr-FR" dirty="0" smtClean="0"/>
              <a:t> plus précises et s’y tenir</a:t>
            </a:r>
          </a:p>
          <a:p>
            <a:pPr lvl="1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</a:t>
            </a:r>
            <a:r>
              <a:rPr lang="fr-FR" sz="1600" b="1" dirty="0">
                <a:solidFill>
                  <a:schemeClr val="accent2"/>
                </a:solidFill>
              </a:rPr>
              <a:t>Conclusion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30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9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écoute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sz="3600" dirty="0" smtClean="0"/>
          </a:p>
          <a:p>
            <a:r>
              <a:rPr lang="fr-FR" sz="3600" dirty="0" smtClean="0"/>
              <a:t> Notre groupe est prêt à répondre à vos questions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200" dirty="0" err="1"/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</a:t>
            </a:r>
            <a:r>
              <a:rPr lang="fr-FR" sz="1600" b="1" dirty="0">
                <a:solidFill>
                  <a:schemeClr val="accent2"/>
                </a:solidFill>
              </a:rPr>
              <a:t>Conclusion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r="629" b="36560"/>
          <a:stretch/>
        </p:blipFill>
        <p:spPr>
          <a:xfrm>
            <a:off x="6974946" y="1502242"/>
            <a:ext cx="2683795" cy="1914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26805"/>
            <a:ext cx="3752748" cy="12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53" y="4515534"/>
            <a:ext cx="5135749" cy="104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31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6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des foyers français sont équipés d’un </a:t>
            </a:r>
            <a:r>
              <a:rPr lang="fr-FR" dirty="0" smtClean="0"/>
              <a:t>ordinateur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315 millions d’ordinateurs vendus en 2014 dans le monde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Eco </a:t>
            </a:r>
            <a:r>
              <a:rPr lang="fr-FR" dirty="0"/>
              <a:t>programmation </a:t>
            </a:r>
            <a:r>
              <a:rPr lang="fr-FR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Surveiller sa consommation électrique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3"/>
          <p:cNvPicPr/>
          <p:nvPr/>
        </p:nvPicPr>
        <p:blipFill>
          <a:blip r:embed="rId4"/>
          <a:stretch/>
        </p:blipFill>
        <p:spPr>
          <a:xfrm>
            <a:off x="7566270" y="2701278"/>
            <a:ext cx="2160000" cy="2161800"/>
          </a:xfrm>
          <a:prstGeom prst="rect">
            <a:avLst/>
          </a:prstGeom>
          <a:ln>
            <a:noFill/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accent2"/>
                </a:solidFill>
              </a:rPr>
              <a:t>Introduction</a:t>
            </a:r>
            <a:r>
              <a:rPr lang="fr-FR" sz="1200" dirty="0" smtClean="0"/>
              <a:t> – </a:t>
            </a:r>
            <a:r>
              <a:rPr lang="fr-FR" sz="1200" dirty="0" err="1" smtClean="0"/>
              <a:t>I.Objectifs</a:t>
            </a:r>
            <a:r>
              <a:rPr lang="fr-FR" sz="1200" dirty="0" smtClean="0"/>
              <a:t> – </a:t>
            </a:r>
            <a:r>
              <a:rPr lang="fr-FR" sz="1200" dirty="0" err="1" smtClean="0"/>
              <a:t>II.Solutions</a:t>
            </a:r>
            <a:r>
              <a:rPr lang="fr-FR" sz="1200" dirty="0" smtClean="0"/>
              <a:t> techniques – </a:t>
            </a:r>
            <a:r>
              <a:rPr lang="fr-FR" sz="1200" dirty="0" err="1" smtClean="0"/>
              <a:t>III.Bilan</a:t>
            </a:r>
            <a:r>
              <a:rPr lang="fr-FR" sz="1200" dirty="0" smtClean="0"/>
              <a:t> - Conclusion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4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6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sz="3600" dirty="0" smtClean="0"/>
              <a:t> Comment </a:t>
            </a:r>
            <a:r>
              <a:rPr lang="fr-FR" sz="3600" dirty="0"/>
              <a:t>permettre à tous et à toutes </a:t>
            </a:r>
            <a:r>
              <a:rPr lang="fr-FR" sz="3600"/>
              <a:t>d’évaluer </a:t>
            </a:r>
            <a:r>
              <a:rPr lang="fr-FR" sz="3600" smtClean="0"/>
              <a:t>la </a:t>
            </a:r>
            <a:r>
              <a:rPr lang="fr-FR" sz="3600" dirty="0"/>
              <a:t>consommation électrique d’une machine ou d’une application ?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accent2"/>
                </a:solidFill>
              </a:rPr>
              <a:t>Introduction</a:t>
            </a:r>
            <a:r>
              <a:rPr lang="fr-FR" sz="1200" dirty="0" smtClean="0"/>
              <a:t> – </a:t>
            </a:r>
            <a:r>
              <a:rPr lang="fr-FR" sz="1200" dirty="0" err="1" smtClean="0"/>
              <a:t>I.Objectifs</a:t>
            </a:r>
            <a:r>
              <a:rPr lang="fr-FR" sz="1200" dirty="0" smtClean="0"/>
              <a:t> – </a:t>
            </a:r>
            <a:r>
              <a:rPr lang="fr-FR" sz="1200" dirty="0" err="1" smtClean="0"/>
              <a:t>II.Solutions</a:t>
            </a:r>
            <a:r>
              <a:rPr lang="fr-FR" sz="1200" dirty="0" smtClean="0"/>
              <a:t> techniques – </a:t>
            </a:r>
            <a:r>
              <a:rPr lang="fr-FR" sz="1200" dirty="0" err="1" smtClean="0"/>
              <a:t>III.Bilan</a:t>
            </a:r>
            <a:r>
              <a:rPr lang="fr-FR" sz="1200" dirty="0" smtClean="0"/>
              <a:t> - Conclusion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5</a:t>
            </a:fld>
            <a:r>
              <a:rPr lang="fr-FR" smtClean="0"/>
              <a:t>/31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Plan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</a:t>
            </a:r>
            <a:r>
              <a:rPr lang="fr-FR" sz="2800" dirty="0" smtClean="0"/>
              <a:t>. Objectifs du projet</a:t>
            </a:r>
          </a:p>
          <a:p>
            <a:endParaRPr lang="fr-FR" sz="2800" dirty="0" smtClean="0"/>
          </a:p>
          <a:p>
            <a:r>
              <a:rPr lang="fr-FR" sz="2800" dirty="0" smtClean="0"/>
              <a:t>II. Solutions techniques mises en place</a:t>
            </a:r>
          </a:p>
          <a:p>
            <a:endParaRPr lang="fr-FR" sz="2800" dirty="0" smtClean="0"/>
          </a:p>
          <a:p>
            <a:r>
              <a:rPr lang="fr-FR" sz="2800" dirty="0"/>
              <a:t>III. </a:t>
            </a:r>
            <a:r>
              <a:rPr lang="fr-FR" sz="2800" dirty="0" smtClean="0"/>
              <a:t>Bilan sur le déroulement du projet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accent2"/>
                </a:solidFill>
              </a:rPr>
              <a:t>Introduction</a:t>
            </a:r>
            <a:r>
              <a:rPr lang="fr-FR" sz="1200" dirty="0" smtClean="0"/>
              <a:t> – </a:t>
            </a:r>
            <a:r>
              <a:rPr lang="fr-FR" sz="1200" dirty="0" err="1" smtClean="0"/>
              <a:t>I.Objectifs</a:t>
            </a:r>
            <a:r>
              <a:rPr lang="fr-FR" sz="1200" dirty="0" smtClean="0"/>
              <a:t> – </a:t>
            </a:r>
            <a:r>
              <a:rPr lang="fr-FR" sz="1200" dirty="0" err="1" smtClean="0"/>
              <a:t>II.Solutions</a:t>
            </a:r>
            <a:r>
              <a:rPr lang="fr-FR" sz="1200" dirty="0" smtClean="0"/>
              <a:t> techniques – </a:t>
            </a:r>
            <a:r>
              <a:rPr lang="fr-FR" sz="1200" dirty="0" err="1" smtClean="0"/>
              <a:t>III.Bilan</a:t>
            </a:r>
            <a:r>
              <a:rPr lang="fr-FR" sz="1200" dirty="0" smtClean="0"/>
              <a:t> - Conclusion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6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3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I. Objectifs du projet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060"/>
          </a:xfrm>
        </p:spPr>
        <p:txBody>
          <a:bodyPr>
            <a:normAutofit/>
          </a:bodyPr>
          <a:lstStyle/>
          <a:p>
            <a:r>
              <a:rPr lang="fr-FR" dirty="0" smtClean="0"/>
              <a:t>I.1 </a:t>
            </a:r>
            <a:r>
              <a:rPr lang="fr-FR" dirty="0"/>
              <a:t>: </a:t>
            </a:r>
            <a:r>
              <a:rPr lang="fr-FR" dirty="0" smtClean="0"/>
              <a:t>Objectifs généraux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I.2 </a:t>
            </a:r>
            <a:r>
              <a:rPr lang="fr-FR" dirty="0"/>
              <a:t>: </a:t>
            </a:r>
            <a:r>
              <a:rPr lang="fr-FR" dirty="0" smtClean="0"/>
              <a:t>Contrat d’équipe et organisation</a:t>
            </a:r>
          </a:p>
          <a:p>
            <a:endParaRPr lang="fr-FR" dirty="0"/>
          </a:p>
          <a:p>
            <a:r>
              <a:rPr lang="fr-FR" dirty="0" smtClean="0"/>
              <a:t>I.3 </a:t>
            </a:r>
            <a:r>
              <a:rPr lang="fr-FR" dirty="0"/>
              <a:t>: </a:t>
            </a:r>
            <a:r>
              <a:rPr lang="fr-FR" dirty="0" smtClean="0"/>
              <a:t>Planification prévisionnelle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7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4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b="1456"/>
          <a:stretch/>
        </p:blipFill>
        <p:spPr>
          <a:xfrm>
            <a:off x="337929" y="1266408"/>
            <a:ext cx="4730637" cy="473682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I.1 : Objectifs généraux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18872" y="3346641"/>
            <a:ext cx="552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Affichage en ligne de commande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Affichage en web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8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6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I.1 : Objectifs généraux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95988"/>
            <a:ext cx="8596668" cy="4545374"/>
          </a:xfrm>
        </p:spPr>
        <p:txBody>
          <a:bodyPr>
            <a:normAutofit/>
          </a:bodyPr>
          <a:lstStyle/>
          <a:p>
            <a:r>
              <a:rPr lang="fr-FR" dirty="0" smtClean="0"/>
              <a:t>Afficher les résultats obtenus à l’aide :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Web 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Ligne de commandes 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768" t="15826" r="11407" b="45262"/>
          <a:stretch/>
        </p:blipFill>
        <p:spPr>
          <a:xfrm>
            <a:off x="2937669" y="1930400"/>
            <a:ext cx="8952763" cy="2230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6" y="4337905"/>
            <a:ext cx="4211561" cy="1703457"/>
          </a:xfrm>
          <a:prstGeom prst="rect">
            <a:avLst/>
          </a:prstGeom>
        </p:spPr>
      </p:pic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sz="1200" dirty="0"/>
              <a:t>Introduction – </a:t>
            </a:r>
            <a:r>
              <a:rPr lang="fr-FR" sz="1600" b="1" dirty="0" err="1">
                <a:solidFill>
                  <a:schemeClr val="accent2"/>
                </a:solidFill>
              </a:rPr>
              <a:t>I.Objectifs</a:t>
            </a:r>
            <a:r>
              <a:rPr lang="fr-FR" sz="1200" dirty="0"/>
              <a:t> – </a:t>
            </a:r>
            <a:r>
              <a:rPr lang="fr-FR" sz="1200" dirty="0" err="1"/>
              <a:t>II.Solutions</a:t>
            </a:r>
            <a:r>
              <a:rPr lang="fr-FR" sz="1200" dirty="0"/>
              <a:t> techniques – </a:t>
            </a:r>
            <a:r>
              <a:rPr lang="fr-FR" sz="1200" dirty="0" err="1"/>
              <a:t>III.Bilan</a:t>
            </a:r>
            <a:r>
              <a:rPr lang="fr-FR" sz="1200" dirty="0"/>
              <a:t> -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EAD-11EF-4618-AA76-F2C8B75D9442}" type="slidenum">
              <a:rPr lang="fr-FR" smtClean="0"/>
              <a:pPr/>
              <a:t>9</a:t>
            </a:fld>
            <a:r>
              <a:rPr lang="fr-FR" smtClean="0"/>
              <a:t>/31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7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YPERLIEN_FIL_ARIANE" val="NON"/>
  <p:tag name="FORE_COLOR" val="#0A347C"/>
  <p:tag name="BACK_COLOR" val="#B2B2B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Planification prévisionnelle"/>
  <p:tag name="PLAN_TITRE_LONG" val="Planification prévisionnel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 Solutions techniques mises en place"/>
  <p:tag name="PLAN_TITRE_LONG" val="2. Solutions techniques mises en pla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3 Phases de charge/décharge"/>
  <p:tag name="PLAN_TITRE_LONG" val="2.3 Phases de charge/déchar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2 Utilisation de Capteurs"/>
  <p:tag name="PLAN_TITRE_LONG" val="2.2 Utilisation de Capteur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1 Utilisation de Tensorflow"/>
  <p:tag name="PLAN_TITRE_LONG" val="2.1 Utilisation de Tensorfl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1 Utilisation de Tensorflow"/>
  <p:tag name="PLAN_TITRE_LONG" val="2.1 Utilisation de Tensorfl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1 Utilisation de Tensorflow"/>
  <p:tag name="PLAN_TITRE_LONG" val="2.1 Utilisation de Tensorfl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4 Systèmes d’exploitation"/>
  <p:tag name="PLAN_TITRE_LONG" val="2.4 Systèmes d’exploita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 Solutions techniques mises en place"/>
  <p:tag name="PLAN_TITRE_LONG" val="2. Solutions techniques mises en pla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3. Bilan sur le déroulement du projet"/>
  <p:tag name="PLAN_TITRE_LONG" val="3. Bilan sur le déroulement du proje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Contexte"/>
  <p:tag name="PLAN_TITRE_LONG" val="Contex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3. Bilan sur le déroulement du projet"/>
  <p:tag name="PLAN_TITRE_LONG" val="3. Bilan sur le déroulement du proje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3. Bilan sur le déroulement du projet"/>
  <p:tag name="PLAN_TITRE_LONG" val="3. Bilan sur le déroulement du proje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3. Bilan sur le déroulement du projet"/>
  <p:tag name="PLAN_TITRE_LONG" val="3. Bilan sur le déroulement du proje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Contrat d’équipe"/>
  <p:tag name="PLAN_TITRE_LONG" val="Contrat d’équi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3. Bilan sur le déroulement du projet"/>
  <p:tag name="PLAN_TITRE_LONG" val="3. Bilan sur le déroulement du proje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Contexte"/>
  <p:tag name="PLAN_TITRE_LONG" val="Contex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Plan"/>
  <p:tag name="PLAN_TITRE_LONG" val="Pla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2. Solutions techniques mises en place"/>
  <p:tag name="PLAN_TITRE_LONG" val="2. Solutions techniques mises en pla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1. Objectifs du projet"/>
  <p:tag name="PLAN_TITRE_LONG" val="1. Objectifs du proje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1. Objectifs du projet"/>
  <p:tag name="PLAN_TITRE_LONG" val="1. Objectifs du proje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1. Objectifs du projet"/>
  <p:tag name="PLAN_TITRE_LONG" val="1. Objectifs du proje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N_TITRE" val="Contrat d’équipe"/>
  <p:tag name="PLAN_TITRE_LONG" val="Contrat d’équipe"/>
</p:tagLst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</TotalTime>
  <Words>1434</Words>
  <Application>Microsoft Office PowerPoint</Application>
  <PresentationFormat>Grand écran</PresentationFormat>
  <Paragraphs>399</Paragraphs>
  <Slides>31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Trebuchet MS</vt:lpstr>
      <vt:lpstr>Wingdings</vt:lpstr>
      <vt:lpstr>Wingdings 3</vt:lpstr>
      <vt:lpstr>Facette</vt:lpstr>
      <vt:lpstr>Projet Tuteuré S3 : AppliConso</vt:lpstr>
      <vt:lpstr>Contexte</vt:lpstr>
      <vt:lpstr>Contexte</vt:lpstr>
      <vt:lpstr>Contexte</vt:lpstr>
      <vt:lpstr>Contexte</vt:lpstr>
      <vt:lpstr>Plan</vt:lpstr>
      <vt:lpstr>I. Objectifs du projet</vt:lpstr>
      <vt:lpstr>I.1 : Objectifs généraux</vt:lpstr>
      <vt:lpstr>I.1 : Objectifs généraux</vt:lpstr>
      <vt:lpstr>I.1 : Objectifs généraux</vt:lpstr>
      <vt:lpstr>I.2 : Contrat d’équipe et organisation</vt:lpstr>
      <vt:lpstr>I.3 : Planification prévisionnelle</vt:lpstr>
      <vt:lpstr>II. Solutions techniques mises en place</vt:lpstr>
      <vt:lpstr>II.1 Phases de décharge/charge</vt:lpstr>
      <vt:lpstr>II.2 Utilisation de capteurs</vt:lpstr>
      <vt:lpstr>II.3 Utilisation de Tensorflow</vt:lpstr>
      <vt:lpstr>II.3 Utilisation de Tensorflow</vt:lpstr>
      <vt:lpstr>II.3 Utilisation de Tensorflow</vt:lpstr>
      <vt:lpstr>II.4 Portabilité</vt:lpstr>
      <vt:lpstr>III. Bilan sur le déroulement du projet</vt:lpstr>
      <vt:lpstr>III. Bilan Technique</vt:lpstr>
      <vt:lpstr>III. Bilan Technique</vt:lpstr>
      <vt:lpstr>III. Bilan Technique</vt:lpstr>
      <vt:lpstr>III. Bilan Humain</vt:lpstr>
      <vt:lpstr>III. Bilan Humain</vt:lpstr>
      <vt:lpstr>III. Bilan Humain</vt:lpstr>
      <vt:lpstr>III. Bilan Humain</vt:lpstr>
      <vt:lpstr>Conclusion</vt:lpstr>
      <vt:lpstr>Conclusion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S3 : Appli conso</dc:title>
  <dc:creator>Manu</dc:creator>
  <cp:lastModifiedBy>clément Lopez</cp:lastModifiedBy>
  <cp:revision>172</cp:revision>
  <dcterms:created xsi:type="dcterms:W3CDTF">2016-11-28T07:23:08Z</dcterms:created>
  <dcterms:modified xsi:type="dcterms:W3CDTF">2017-01-26T17:11:04Z</dcterms:modified>
</cp:coreProperties>
</file>