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13"/>
  </p:notesMasterIdLst>
  <p:sldIdLst>
    <p:sldId id="257" r:id="rId2"/>
    <p:sldId id="256" r:id="rId3"/>
    <p:sldId id="260" r:id="rId4"/>
    <p:sldId id="264" r:id="rId5"/>
    <p:sldId id="258" r:id="rId6"/>
    <p:sldId id="265" r:id="rId7"/>
    <p:sldId id="266" r:id="rId8"/>
    <p:sldId id="263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33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F099B-C519-45E8-8159-4A58FF2CA04F}" v="141" dt="2024-03-26T12:59:01.933"/>
    <p1510:client id="{2D974152-45FB-4A9A-99A9-2EA92DD87F1D}" v="3816" dt="2024-03-26T14:42:55.688"/>
    <p1510:client id="{5CBE81F6-1734-4A65-A97F-3E46648E53F8}" v="1005" dt="2024-03-26T11:45:45.901"/>
    <p1510:client id="{A7474BAA-7BB3-4304-B5E7-834919B32AC5}" v="152" dt="2024-03-26T13:24:10.108"/>
    <p1510:client id="{C89396BE-70F4-40C6-B86D-AFC99AC8036D}" v="96" dt="2024-03-26T14:43:55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16B78-0EA1-40E0-8607-1D5090308BE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CF7E-F62D-4DF4-ABF8-62986AEF2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87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CF7E-F62D-4DF4-ABF8-62986AEF290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74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CF7E-F62D-4DF4-ABF8-62986AEF29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1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CF7E-F62D-4DF4-ABF8-62986AEF29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4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CF7E-F62D-4DF4-ABF8-62986AEF29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64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CF7E-F62D-4DF4-ABF8-62986AEF29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4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CF7E-F62D-4DF4-ABF8-62986AEF29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66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FCF7E-F62D-4DF4-ABF8-62986AEF290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88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622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75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05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48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04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33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20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79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080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11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95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3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C4A4A-2CA0-96BB-FEAC-4B17FAE16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6F37A9-63B8-6F86-3521-4F7854E99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64FEB-4530-84D1-6D2B-6BE6C058D832}"/>
              </a:ext>
            </a:extLst>
          </p:cNvPr>
          <p:cNvSpPr/>
          <p:nvPr/>
        </p:nvSpPr>
        <p:spPr>
          <a:xfrm>
            <a:off x="-235131" y="-470263"/>
            <a:ext cx="12618720" cy="7628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10" descr="Une image contenant dessin humoristique, Personnage de fiction, Armure, Héros&#10;&#10;Description générée automatiquement">
            <a:extLst>
              <a:ext uri="{FF2B5EF4-FFF2-40B4-BE49-F238E27FC236}">
                <a16:creationId xmlns:a16="http://schemas.microsoft.com/office/drawing/2014/main" id="{B8CAB359-5524-D5AE-AAE9-C3393D216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043" y="0"/>
            <a:ext cx="1219200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5E31E2-1E66-483C-F600-5F6697F0D9D2}"/>
              </a:ext>
            </a:extLst>
          </p:cNvPr>
          <p:cNvSpPr/>
          <p:nvPr/>
        </p:nvSpPr>
        <p:spPr>
          <a:xfrm>
            <a:off x="-5601063" y="-483326"/>
            <a:ext cx="4781006" cy="84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9AA19302-7BEA-381C-B2E8-CBD6AE41179F}"/>
              </a:ext>
            </a:extLst>
          </p:cNvPr>
          <p:cNvSpPr/>
          <p:nvPr/>
        </p:nvSpPr>
        <p:spPr>
          <a:xfrm>
            <a:off x="-5339805" y="195943"/>
            <a:ext cx="4519750" cy="1097280"/>
          </a:xfrm>
          <a:prstGeom prst="snip2Diag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>
                <a:latin typeface="Copperplate Gothic Bold" panose="020E0705020206020404" pitchFamily="34" charset="0"/>
              </a:rPr>
              <a:t>ROBARATHON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866EE42-6388-F885-58BE-4B907FF8A11D}"/>
              </a:ext>
            </a:extLst>
          </p:cNvPr>
          <p:cNvSpPr/>
          <p:nvPr/>
        </p:nvSpPr>
        <p:spPr>
          <a:xfrm>
            <a:off x="-5339805" y="5251269"/>
            <a:ext cx="4519750" cy="160673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26/03/24</a:t>
            </a:r>
          </a:p>
          <a:p>
            <a:pPr algn="ctr"/>
            <a:r>
              <a:rPr lang="fr-FR"/>
              <a:t>Projet NOSQL</a:t>
            </a:r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96363E5C-7750-4002-D7A2-07352855A30C}"/>
              </a:ext>
            </a:extLst>
          </p:cNvPr>
          <p:cNvSpPr/>
          <p:nvPr/>
        </p:nvSpPr>
        <p:spPr>
          <a:xfrm>
            <a:off x="-5130800" y="2723604"/>
            <a:ext cx="3331026" cy="1683922"/>
          </a:xfrm>
          <a:prstGeom prst="homePlat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RÉMY CROIZET</a:t>
            </a:r>
          </a:p>
          <a:p>
            <a:pPr algn="ctr"/>
            <a:r>
              <a:rPr lang="fr-FR"/>
              <a:t>CLÉMENT MANANT</a:t>
            </a:r>
          </a:p>
          <a:p>
            <a:pPr algn="ctr"/>
            <a:r>
              <a:rPr lang="fr-FR"/>
              <a:t>THÉO FEUGNET</a:t>
            </a:r>
          </a:p>
          <a:p>
            <a:pPr algn="ctr"/>
            <a:r>
              <a:rPr lang="fr-FR"/>
              <a:t>TAO LOPEZ</a:t>
            </a:r>
          </a:p>
          <a:p>
            <a:pPr algn="ctr"/>
            <a:r>
              <a:rPr lang="fr-FR"/>
              <a:t>ALEXIS TORIBIO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10E6727E-21D9-C68F-ED0F-67982190E1A1}"/>
              </a:ext>
            </a:extLst>
          </p:cNvPr>
          <p:cNvSpPr/>
          <p:nvPr/>
        </p:nvSpPr>
        <p:spPr>
          <a:xfrm>
            <a:off x="-2400666" y="2723604"/>
            <a:ext cx="1541418" cy="1699315"/>
          </a:xfrm>
          <a:prstGeom prst="chevron">
            <a:avLst>
              <a:gd name="adj" fmla="val 54944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45000C-86BA-2BBA-7DDA-D971F8CDF484}"/>
              </a:ext>
            </a:extLst>
          </p:cNvPr>
          <p:cNvSpPr/>
          <p:nvPr/>
        </p:nvSpPr>
        <p:spPr>
          <a:xfrm>
            <a:off x="-285750" y="-247650"/>
            <a:ext cx="12611100" cy="73723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capture d’écran, Jeu PC, intérieur, bar">
            <a:extLst>
              <a:ext uri="{FF2B5EF4-FFF2-40B4-BE49-F238E27FC236}">
                <a16:creationId xmlns:a16="http://schemas.microsoft.com/office/drawing/2014/main" id="{1FCA1BEE-8A54-370A-35BB-DC33AF8C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" t="1782" r="6629" b="1782"/>
          <a:stretch>
            <a:fillRect/>
          </a:stretch>
        </p:blipFill>
        <p:spPr>
          <a:xfrm>
            <a:off x="1964872" y="1988457"/>
            <a:ext cx="8262257" cy="4592776"/>
          </a:xfrm>
          <a:custGeom>
            <a:avLst/>
            <a:gdLst>
              <a:gd name="connsiteX0" fmla="*/ 0 w 8262257"/>
              <a:gd name="connsiteY0" fmla="*/ 0 h 4592776"/>
              <a:gd name="connsiteX1" fmla="*/ 8262257 w 8262257"/>
              <a:gd name="connsiteY1" fmla="*/ 0 h 4592776"/>
              <a:gd name="connsiteX2" fmla="*/ 8262257 w 8262257"/>
              <a:gd name="connsiteY2" fmla="*/ 4592776 h 4592776"/>
              <a:gd name="connsiteX3" fmla="*/ 0 w 8262257"/>
              <a:gd name="connsiteY3" fmla="*/ 4592776 h 45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2257" h="4592776">
                <a:moveTo>
                  <a:pt x="0" y="0"/>
                </a:moveTo>
                <a:lnTo>
                  <a:pt x="8262257" y="0"/>
                </a:lnTo>
                <a:lnTo>
                  <a:pt x="8262257" y="4592776"/>
                </a:lnTo>
                <a:lnTo>
                  <a:pt x="0" y="4592776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</p:pic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6E56471-1185-7253-EE09-A1E845F4D384}"/>
              </a:ext>
            </a:extLst>
          </p:cNvPr>
          <p:cNvSpPr/>
          <p:nvPr/>
        </p:nvSpPr>
        <p:spPr>
          <a:xfrm>
            <a:off x="-133350" y="276767"/>
            <a:ext cx="3905250" cy="141868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  <a:latin typeface="Copperplate Gothic Bold" panose="020E0705020206020404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66528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1D4F88F-9370-B480-660E-FD32F2F92A1E}"/>
              </a:ext>
            </a:extLst>
          </p:cNvPr>
          <p:cNvGrpSpPr/>
          <p:nvPr/>
        </p:nvGrpSpPr>
        <p:grpSpPr>
          <a:xfrm>
            <a:off x="-12176583" y="67678"/>
            <a:ext cx="12239416" cy="6339858"/>
            <a:chOff x="278791" y="154093"/>
            <a:chExt cx="12239416" cy="633985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426E644-AC56-B6A9-9ED5-E006C4408B14}"/>
                </a:ext>
              </a:extLst>
            </p:cNvPr>
            <p:cNvSpPr txBox="1"/>
            <p:nvPr/>
          </p:nvSpPr>
          <p:spPr>
            <a:xfrm>
              <a:off x="3188675" y="154093"/>
              <a:ext cx="932953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800">
                  <a:solidFill>
                    <a:schemeClr val="lt1"/>
                  </a:solidFill>
                  <a:latin typeface="Copperplate Gothic Bold"/>
                </a:rPr>
                <a:t>Mise en relation des éléments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B7721F2-107E-C100-321E-C84A3A50DCD0}"/>
                </a:ext>
              </a:extLst>
            </p:cNvPr>
            <p:cNvSpPr/>
            <p:nvPr/>
          </p:nvSpPr>
          <p:spPr>
            <a:xfrm>
              <a:off x="5459036" y="2962830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Api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EDDF0DFA-6D56-5DD8-5701-471CE5EB1845}"/>
                </a:ext>
              </a:extLst>
            </p:cNvPr>
            <p:cNvSpPr/>
            <p:nvPr/>
          </p:nvSpPr>
          <p:spPr>
            <a:xfrm>
              <a:off x="5450752" y="4569655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Robot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19F7639F-1717-BA8C-71D2-DBC2054460A4}"/>
                </a:ext>
              </a:extLst>
            </p:cNvPr>
            <p:cNvSpPr/>
            <p:nvPr/>
          </p:nvSpPr>
          <p:spPr>
            <a:xfrm>
              <a:off x="5425905" y="1389133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App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181742B-ECF1-21A8-E0A7-A44D002B2327}"/>
                </a:ext>
              </a:extLst>
            </p:cNvPr>
            <p:cNvSpPr/>
            <p:nvPr/>
          </p:nvSpPr>
          <p:spPr>
            <a:xfrm>
              <a:off x="5450753" y="5870024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service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BDFEB1-26FF-02CB-E629-AD36298834D2}"/>
                </a:ext>
              </a:extLst>
            </p:cNvPr>
            <p:cNvSpPr/>
            <p:nvPr/>
          </p:nvSpPr>
          <p:spPr>
            <a:xfrm>
              <a:off x="7680927" y="1176517"/>
              <a:ext cx="4215847" cy="53174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B2AB6A-1BB6-B06A-DBF5-7DC6BAA1C651}"/>
                </a:ext>
              </a:extLst>
            </p:cNvPr>
            <p:cNvSpPr/>
            <p:nvPr/>
          </p:nvSpPr>
          <p:spPr>
            <a:xfrm>
              <a:off x="284558" y="1068843"/>
              <a:ext cx="4215847" cy="5425108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8BD018-0F84-B467-F033-1C7C15A87359}"/>
                </a:ext>
              </a:extLst>
            </p:cNvPr>
            <p:cNvSpPr/>
            <p:nvPr/>
          </p:nvSpPr>
          <p:spPr>
            <a:xfrm>
              <a:off x="278791" y="1018803"/>
              <a:ext cx="4224130" cy="405848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Redis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31C3-B58C-80E7-9C49-2005D6EAED0E}"/>
                </a:ext>
              </a:extLst>
            </p:cNvPr>
            <p:cNvSpPr/>
            <p:nvPr/>
          </p:nvSpPr>
          <p:spPr>
            <a:xfrm>
              <a:off x="7675160" y="1068498"/>
              <a:ext cx="4224130" cy="4058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err="1"/>
                <a:t>MangoDB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B2A7CA53-7FFD-04C0-16F0-21EF91498FA1}"/>
                </a:ext>
              </a:extLst>
            </p:cNvPr>
            <p:cNvSpPr/>
            <p:nvPr/>
          </p:nvSpPr>
          <p:spPr>
            <a:xfrm>
              <a:off x="1159436" y="4405229"/>
              <a:ext cx="2029239" cy="114300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Liste d'attente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FB56A57-4138-A9AA-EFAC-C5B1586A9F5C}"/>
                </a:ext>
              </a:extLst>
            </p:cNvPr>
            <p:cNvSpPr/>
            <p:nvPr/>
          </p:nvSpPr>
          <p:spPr>
            <a:xfrm>
              <a:off x="1084892" y="1994989"/>
              <a:ext cx="2029239" cy="114300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Panier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7554F6B-7C7B-70DC-4D29-F58A4A6FFB4C}"/>
                </a:ext>
              </a:extLst>
            </p:cNvPr>
            <p:cNvSpPr/>
            <p:nvPr/>
          </p:nvSpPr>
          <p:spPr>
            <a:xfrm>
              <a:off x="8746304" y="2069533"/>
              <a:ext cx="2078935" cy="9856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Liste cocktails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B972DC75-55BB-8B05-F43C-E736873E67D9}"/>
                </a:ext>
              </a:extLst>
            </p:cNvPr>
            <p:cNvSpPr/>
            <p:nvPr/>
          </p:nvSpPr>
          <p:spPr>
            <a:xfrm>
              <a:off x="8895391" y="4363817"/>
              <a:ext cx="2012674" cy="108502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ea typeface="+mn-lt"/>
                  <a:cs typeface="+mn-lt"/>
                </a:rPr>
                <a:t>Liste ingrédients</a:t>
              </a:r>
              <a:endParaRPr lang="fr-FR" err="1"/>
            </a:p>
          </p:txBody>
        </p:sp>
        <p:sp>
          <p:nvSpPr>
            <p:cNvPr id="25" name="Flèche : bas 24">
              <a:extLst>
                <a:ext uri="{FF2B5EF4-FFF2-40B4-BE49-F238E27FC236}">
                  <a16:creationId xmlns:a16="http://schemas.microsoft.com/office/drawing/2014/main" id="{B1F38FA3-3316-7E78-B0AD-A1FA20626D61}"/>
                </a:ext>
              </a:extLst>
            </p:cNvPr>
            <p:cNvSpPr/>
            <p:nvPr/>
          </p:nvSpPr>
          <p:spPr>
            <a:xfrm rot="15360000">
              <a:off x="7504219" y="1856613"/>
              <a:ext cx="281607" cy="206236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lèche : bas 26">
              <a:extLst>
                <a:ext uri="{FF2B5EF4-FFF2-40B4-BE49-F238E27FC236}">
                  <a16:creationId xmlns:a16="http://schemas.microsoft.com/office/drawing/2014/main" id="{01FB3CB2-0B7C-2F85-E299-A8469DA5BB19}"/>
                </a:ext>
              </a:extLst>
            </p:cNvPr>
            <p:cNvSpPr/>
            <p:nvPr/>
          </p:nvSpPr>
          <p:spPr>
            <a:xfrm>
              <a:off x="9638288" y="3135686"/>
              <a:ext cx="306456" cy="114299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 : bas 27">
              <a:extLst>
                <a:ext uri="{FF2B5EF4-FFF2-40B4-BE49-F238E27FC236}">
                  <a16:creationId xmlns:a16="http://schemas.microsoft.com/office/drawing/2014/main" id="{FC861012-EAD0-36EC-5D78-58AE84904AD0}"/>
                </a:ext>
              </a:extLst>
            </p:cNvPr>
            <p:cNvSpPr/>
            <p:nvPr/>
          </p:nvSpPr>
          <p:spPr>
            <a:xfrm rot="6420000">
              <a:off x="4194310" y="1765288"/>
              <a:ext cx="248478" cy="219488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bas 28">
              <a:extLst>
                <a:ext uri="{FF2B5EF4-FFF2-40B4-BE49-F238E27FC236}">
                  <a16:creationId xmlns:a16="http://schemas.microsoft.com/office/drawing/2014/main" id="{53A3BEC9-6F71-DA45-C3AA-0BB5F747028C}"/>
                </a:ext>
              </a:extLst>
            </p:cNvPr>
            <p:cNvSpPr/>
            <p:nvPr/>
          </p:nvSpPr>
          <p:spPr>
            <a:xfrm>
              <a:off x="1976876" y="3259925"/>
              <a:ext cx="240195" cy="93593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bas 29">
              <a:extLst>
                <a:ext uri="{FF2B5EF4-FFF2-40B4-BE49-F238E27FC236}">
                  <a16:creationId xmlns:a16="http://schemas.microsoft.com/office/drawing/2014/main" id="{3DB5F847-D803-27C6-8A5E-93E4943222EF}"/>
                </a:ext>
              </a:extLst>
            </p:cNvPr>
            <p:cNvSpPr/>
            <p:nvPr/>
          </p:nvSpPr>
          <p:spPr>
            <a:xfrm rot="5400000" flipH="1">
              <a:off x="4213349" y="3915394"/>
              <a:ext cx="215347" cy="198782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lèche : bas 30">
              <a:extLst>
                <a:ext uri="{FF2B5EF4-FFF2-40B4-BE49-F238E27FC236}">
                  <a16:creationId xmlns:a16="http://schemas.microsoft.com/office/drawing/2014/main" id="{764F800A-B206-FA79-A631-63913DD35B9A}"/>
                </a:ext>
              </a:extLst>
            </p:cNvPr>
            <p:cNvSpPr/>
            <p:nvPr/>
          </p:nvSpPr>
          <p:spPr>
            <a:xfrm rot="10800000">
              <a:off x="5853136" y="3533251"/>
              <a:ext cx="240195" cy="93593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bas 31">
              <a:extLst>
                <a:ext uri="{FF2B5EF4-FFF2-40B4-BE49-F238E27FC236}">
                  <a16:creationId xmlns:a16="http://schemas.microsoft.com/office/drawing/2014/main" id="{CE149605-9B99-815E-24BB-7161518F512A}"/>
                </a:ext>
              </a:extLst>
            </p:cNvPr>
            <p:cNvSpPr/>
            <p:nvPr/>
          </p:nvSpPr>
          <p:spPr>
            <a:xfrm>
              <a:off x="5828288" y="1951272"/>
              <a:ext cx="207065" cy="844826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 : bas 32">
              <a:extLst>
                <a:ext uri="{FF2B5EF4-FFF2-40B4-BE49-F238E27FC236}">
                  <a16:creationId xmlns:a16="http://schemas.microsoft.com/office/drawing/2014/main" id="{1DEE1E79-F8CE-1565-EB37-3E787C5C380B}"/>
                </a:ext>
              </a:extLst>
            </p:cNvPr>
            <p:cNvSpPr/>
            <p:nvPr/>
          </p:nvSpPr>
          <p:spPr>
            <a:xfrm>
              <a:off x="5894549" y="5123511"/>
              <a:ext cx="207065" cy="646043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" name="Espace réservé du contenu 10" descr="Une image contenant dessin humoristique, Personnage de fiction, Armure, Héros&#10;&#10;Description générée automatiquement">
            <a:extLst>
              <a:ext uri="{FF2B5EF4-FFF2-40B4-BE49-F238E27FC236}">
                <a16:creationId xmlns:a16="http://schemas.microsoft.com/office/drawing/2014/main" id="{8935C1FD-2681-F7AC-F2D8-3CFA9B6DA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442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5F0B012-BBC0-AD23-42FD-5BD36180B58C}"/>
              </a:ext>
            </a:extLst>
          </p:cNvPr>
          <p:cNvSpPr/>
          <p:nvPr/>
        </p:nvSpPr>
        <p:spPr>
          <a:xfrm>
            <a:off x="1849526" y="2373685"/>
            <a:ext cx="8674373" cy="3303841"/>
          </a:xfrm>
          <a:prstGeom prst="rect">
            <a:avLst/>
          </a:prstGeom>
          <a:solidFill>
            <a:srgbClr val="000000">
              <a:alpha val="74902"/>
            </a:srgbClr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2400">
                <a:solidFill>
                  <a:schemeClr val="tx1"/>
                </a:solidFill>
                <a:latin typeface="Copperplate Gothic Bold"/>
              </a:rPr>
              <a:t> Pistes d’améliorations : </a:t>
            </a:r>
          </a:p>
          <a:p>
            <a:pPr marL="285750" indent="-285750">
              <a:buFont typeface="Arial"/>
              <a:buChar char="•"/>
            </a:pPr>
            <a:endParaRPr lang="fr-FR">
              <a:latin typeface="Copperplate Gothic Bold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fr-FR">
              <a:latin typeface="Copperplate Gothic Bold"/>
              <a:ea typeface="+mn-lt"/>
              <a:cs typeface="+mn-lt"/>
            </a:endParaRPr>
          </a:p>
          <a:p>
            <a:pPr marL="1200150" lvl="2" indent="-285750">
              <a:buFont typeface="Wingdings"/>
              <a:buChar char="§"/>
            </a:pPr>
            <a:r>
              <a:rPr lang="fr-FR">
                <a:latin typeface="Copperplate Gothic Bold"/>
                <a:ea typeface="+mn-lt"/>
                <a:cs typeface="+mn-lt"/>
              </a:rPr>
              <a:t>Ajout d’une base Neo4j  ( recommandations aux clients )</a:t>
            </a:r>
            <a:endParaRPr lang="fr-FR">
              <a:latin typeface="Copperplate Gothic Bold"/>
            </a:endParaRPr>
          </a:p>
          <a:p>
            <a:pPr marL="1200150" lvl="2" indent="-285750">
              <a:buFont typeface="Wingdings"/>
              <a:buChar char="§"/>
            </a:pPr>
            <a:r>
              <a:rPr lang="fr-FR">
                <a:latin typeface="Copperplate Gothic Bold"/>
                <a:ea typeface="+mn-lt"/>
                <a:cs typeface="+mn-lt"/>
              </a:rPr>
              <a:t>Interface web </a:t>
            </a:r>
            <a:endParaRPr lang="fr-FR">
              <a:latin typeface="Copperplate Gothic Bold"/>
            </a:endParaRPr>
          </a:p>
          <a:p>
            <a:pPr marL="1200150" lvl="2" indent="-285750">
              <a:buFont typeface="Wingdings"/>
              <a:buChar char="§"/>
            </a:pPr>
            <a:r>
              <a:rPr lang="fr-FR">
                <a:latin typeface="Copperplate Gothic Bold"/>
                <a:ea typeface="+mn-lt"/>
                <a:cs typeface="+mn-lt"/>
              </a:rPr>
              <a:t>Notifications à l’utilisateur</a:t>
            </a:r>
          </a:p>
          <a:p>
            <a:pPr marL="1200150" lvl="2" indent="-285750">
              <a:buFont typeface="Wingdings"/>
              <a:buChar char="§"/>
            </a:pPr>
            <a:r>
              <a:rPr lang="fr-FR">
                <a:latin typeface="Copperplate Gothic Bold"/>
                <a:ea typeface="+mn-lt"/>
                <a:cs typeface="+mn-lt"/>
              </a:rPr>
              <a:t>Mise en place d’un frontend </a:t>
            </a:r>
            <a:endParaRPr lang="fr-FR">
              <a:latin typeface="Copperplate Gothic Bold"/>
            </a:endParaRPr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6E56471-1185-7253-EE09-A1E845F4D384}"/>
              </a:ext>
            </a:extLst>
          </p:cNvPr>
          <p:cNvSpPr/>
          <p:nvPr/>
        </p:nvSpPr>
        <p:spPr>
          <a:xfrm>
            <a:off x="-828" y="293332"/>
            <a:ext cx="3905250" cy="141868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  <a:latin typeface="Copperplate Gothic Bold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10747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 descr="Une image contenant dessin humoristique, Personnage de fiction, Armure, Héros&#10;&#10;Description générée automatiquement">
            <a:extLst>
              <a:ext uri="{FF2B5EF4-FFF2-40B4-BE49-F238E27FC236}">
                <a16:creationId xmlns:a16="http://schemas.microsoft.com/office/drawing/2014/main" id="{93E4D94D-2147-6E57-7109-18E9E3ADA0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60" y="0"/>
            <a:ext cx="12192000" cy="685800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5F3C4B-1790-58B4-1C70-2A41DCE54CA0}"/>
              </a:ext>
            </a:extLst>
          </p:cNvPr>
          <p:cNvSpPr/>
          <p:nvPr/>
        </p:nvSpPr>
        <p:spPr>
          <a:xfrm>
            <a:off x="-470263" y="-483326"/>
            <a:ext cx="4781006" cy="84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avec coins rognés en diagonale 14">
            <a:extLst>
              <a:ext uri="{FF2B5EF4-FFF2-40B4-BE49-F238E27FC236}">
                <a16:creationId xmlns:a16="http://schemas.microsoft.com/office/drawing/2014/main" id="{F5635C1B-0001-7DF3-919D-81F4F35F05AB}"/>
              </a:ext>
            </a:extLst>
          </p:cNvPr>
          <p:cNvSpPr/>
          <p:nvPr/>
        </p:nvSpPr>
        <p:spPr>
          <a:xfrm>
            <a:off x="-209005" y="195943"/>
            <a:ext cx="4519750" cy="1097280"/>
          </a:xfrm>
          <a:prstGeom prst="snip2Diag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>
                <a:latin typeface="Copperplate Gothic Bold" panose="020E0705020206020404" pitchFamily="34" charset="0"/>
              </a:rPr>
              <a:t>ROBARATHON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0F51E61-DAC5-AF71-5802-88A2778F7525}"/>
              </a:ext>
            </a:extLst>
          </p:cNvPr>
          <p:cNvSpPr/>
          <p:nvPr/>
        </p:nvSpPr>
        <p:spPr>
          <a:xfrm>
            <a:off x="-209005" y="5251269"/>
            <a:ext cx="4519750" cy="160673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26/03/24</a:t>
            </a:r>
          </a:p>
          <a:p>
            <a:pPr algn="ctr"/>
            <a:r>
              <a:rPr lang="fr-FR"/>
              <a:t>Projet NOSQL</a:t>
            </a:r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D001FC21-D9D5-8CB2-0498-7E2E16D53DD1}"/>
              </a:ext>
            </a:extLst>
          </p:cNvPr>
          <p:cNvSpPr/>
          <p:nvPr/>
        </p:nvSpPr>
        <p:spPr>
          <a:xfrm>
            <a:off x="0" y="2723604"/>
            <a:ext cx="3331026" cy="1683922"/>
          </a:xfrm>
          <a:prstGeom prst="homePlat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RÉMY CROIZET</a:t>
            </a:r>
          </a:p>
          <a:p>
            <a:pPr algn="ctr"/>
            <a:r>
              <a:rPr lang="fr-FR"/>
              <a:t>CLÉMENT MANANT</a:t>
            </a:r>
          </a:p>
          <a:p>
            <a:pPr algn="ctr"/>
            <a:r>
              <a:rPr lang="fr-FR"/>
              <a:t>THÉO FEUGNET</a:t>
            </a:r>
          </a:p>
          <a:p>
            <a:pPr algn="ctr"/>
            <a:r>
              <a:rPr lang="fr-FR"/>
              <a:t>TAO LOPEZ</a:t>
            </a:r>
          </a:p>
          <a:p>
            <a:pPr algn="ctr"/>
            <a:r>
              <a:rPr lang="fr-FR"/>
              <a:t>ALEXIS TORIBIO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4816A371-095A-8BE8-BF65-8E8388B1085D}"/>
              </a:ext>
            </a:extLst>
          </p:cNvPr>
          <p:cNvSpPr/>
          <p:nvPr/>
        </p:nvSpPr>
        <p:spPr>
          <a:xfrm>
            <a:off x="2730134" y="2723604"/>
            <a:ext cx="1541418" cy="1699315"/>
          </a:xfrm>
          <a:prstGeom prst="chevron">
            <a:avLst>
              <a:gd name="adj" fmla="val 54944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06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7D2CACFA-55B0-71B6-0ED7-41439CF81A88}"/>
              </a:ext>
            </a:extLst>
          </p:cNvPr>
          <p:cNvGrpSpPr/>
          <p:nvPr/>
        </p:nvGrpSpPr>
        <p:grpSpPr>
          <a:xfrm>
            <a:off x="-8526966" y="-353782"/>
            <a:ext cx="15991987" cy="7554686"/>
            <a:chOff x="-8526966" y="-353782"/>
            <a:chExt cx="15991987" cy="755468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5E2FD2-5C2A-4073-3284-40FC00CCFD07}"/>
                </a:ext>
              </a:extLst>
            </p:cNvPr>
            <p:cNvSpPr/>
            <p:nvPr/>
          </p:nvSpPr>
          <p:spPr>
            <a:xfrm>
              <a:off x="-8526966" y="-353782"/>
              <a:ext cx="13616217" cy="755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A3C8A73-2503-4487-6EC7-9E1FC5EFFAE7}"/>
                </a:ext>
              </a:extLst>
            </p:cNvPr>
            <p:cNvSpPr txBox="1"/>
            <p:nvPr/>
          </p:nvSpPr>
          <p:spPr>
            <a:xfrm>
              <a:off x="405990" y="716541"/>
              <a:ext cx="42379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800" b="1" u="sng">
                  <a:latin typeface="Copperplate Gothic Bold"/>
                </a:rPr>
                <a:t>Sommaire</a:t>
              </a:r>
              <a:r>
                <a:rPr lang="fr-FR" sz="3600" b="1" u="sng">
                  <a:latin typeface="Copperplate Gothic Bold"/>
                </a:rPr>
                <a:t> 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FF2EC55-7FEF-770A-E040-DAB9E418BF38}"/>
                </a:ext>
              </a:extLst>
            </p:cNvPr>
            <p:cNvSpPr txBox="1"/>
            <p:nvPr/>
          </p:nvSpPr>
          <p:spPr>
            <a:xfrm>
              <a:off x="692384" y="2029684"/>
              <a:ext cx="6772637" cy="334174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/>
                <a:buChar char="•"/>
              </a:pPr>
              <a:r>
                <a:rPr lang="fr-FR">
                  <a:ea typeface="+mn-lt"/>
                  <a:cs typeface="+mn-lt"/>
                </a:rPr>
                <a:t>Présentation système</a:t>
              </a:r>
              <a:endParaRPr lang="fr-FR"/>
            </a:p>
            <a:p>
              <a:pPr marL="285750" indent="-285750">
                <a:lnSpc>
                  <a:spcPct val="200000"/>
                </a:lnSpc>
                <a:buFont typeface="Arial"/>
                <a:buChar char="•"/>
              </a:pPr>
              <a:r>
                <a:rPr lang="fr-FR">
                  <a:ea typeface="+mn-lt"/>
                  <a:cs typeface="+mn-lt"/>
                </a:rPr>
                <a:t>Technologies Utilisées</a:t>
              </a:r>
            </a:p>
            <a:p>
              <a:pPr marL="285750" indent="-285750">
                <a:lnSpc>
                  <a:spcPct val="200000"/>
                </a:lnSpc>
                <a:buFont typeface="Arial"/>
                <a:buChar char="•"/>
              </a:pPr>
              <a:r>
                <a:rPr lang="fr-FR">
                  <a:ea typeface="+mn-lt"/>
                  <a:cs typeface="+mn-lt"/>
                </a:rPr>
                <a:t>Mise en relation des éléments</a:t>
              </a:r>
            </a:p>
            <a:p>
              <a:pPr marL="285750" indent="-285750">
                <a:lnSpc>
                  <a:spcPct val="200000"/>
                </a:lnSpc>
                <a:buFont typeface="Arial"/>
                <a:buChar char="•"/>
              </a:pPr>
              <a:r>
                <a:rPr lang="fr-FR">
                  <a:ea typeface="+mn-lt"/>
                  <a:cs typeface="+mn-lt"/>
                </a:rPr>
                <a:t>Organisation du Projet</a:t>
              </a:r>
              <a:endParaRPr lang="fr-FR"/>
            </a:p>
            <a:p>
              <a:pPr marL="285750" indent="-285750">
                <a:lnSpc>
                  <a:spcPct val="200000"/>
                </a:lnSpc>
                <a:buFont typeface="Arial"/>
                <a:buChar char="•"/>
              </a:pPr>
              <a:r>
                <a:rPr lang="fr-FR">
                  <a:ea typeface="+mn-lt"/>
                  <a:cs typeface="+mn-lt"/>
                </a:rPr>
                <a:t>Démonstration</a:t>
              </a:r>
              <a:endParaRPr lang="fr-FR"/>
            </a:p>
            <a:p>
              <a:pPr marL="285750" indent="-285750">
                <a:lnSpc>
                  <a:spcPct val="200000"/>
                </a:lnSpc>
                <a:buFont typeface="Arial"/>
                <a:buChar char="•"/>
              </a:pPr>
              <a:r>
                <a:rPr lang="fr-FR">
                  <a:ea typeface="+mn-lt"/>
                  <a:cs typeface="+mn-lt"/>
                </a:rPr>
                <a:t>Conclusion et axes d’améliorations</a:t>
              </a:r>
            </a:p>
          </p:txBody>
        </p:sp>
      </p:grpSp>
      <p:pic>
        <p:nvPicPr>
          <p:cNvPr id="40" name="Image 39" descr="Une image contenant capture d’écran, intérieur&#10;&#10;Description générée automatiquement">
            <a:extLst>
              <a:ext uri="{FF2B5EF4-FFF2-40B4-BE49-F238E27FC236}">
                <a16:creationId xmlns:a16="http://schemas.microsoft.com/office/drawing/2014/main" id="{76B6C8C0-E440-4803-8978-0EED116EE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4" r="15960"/>
          <a:stretch>
            <a:fillRect/>
          </a:stretch>
        </p:blipFill>
        <p:spPr>
          <a:xfrm>
            <a:off x="3624703" y="-205091"/>
            <a:ext cx="9742955" cy="7257303"/>
          </a:xfrm>
          <a:custGeom>
            <a:avLst/>
            <a:gdLst>
              <a:gd name="connsiteX0" fmla="*/ 0 w 9742955"/>
              <a:gd name="connsiteY0" fmla="*/ 0 h 7257303"/>
              <a:gd name="connsiteX1" fmla="*/ 9742955 w 9742955"/>
              <a:gd name="connsiteY1" fmla="*/ 0 h 7257303"/>
              <a:gd name="connsiteX2" fmla="*/ 9742955 w 9742955"/>
              <a:gd name="connsiteY2" fmla="*/ 7257303 h 7257303"/>
              <a:gd name="connsiteX3" fmla="*/ 1463540 w 9742955"/>
              <a:gd name="connsiteY3" fmla="*/ 7257303 h 725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2955" h="7257303">
                <a:moveTo>
                  <a:pt x="0" y="0"/>
                </a:moveTo>
                <a:lnTo>
                  <a:pt x="9742955" y="0"/>
                </a:lnTo>
                <a:lnTo>
                  <a:pt x="9742955" y="7257303"/>
                </a:lnTo>
                <a:lnTo>
                  <a:pt x="1463540" y="7257303"/>
                </a:lnTo>
                <a:close/>
              </a:path>
            </a:pathLst>
          </a:cu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2CCFDF-6488-7855-94DD-671499971D5D}"/>
              </a:ext>
            </a:extLst>
          </p:cNvPr>
          <p:cNvGrpSpPr/>
          <p:nvPr/>
        </p:nvGrpSpPr>
        <p:grpSpPr>
          <a:xfrm>
            <a:off x="13571224" y="1847850"/>
            <a:ext cx="9646002" cy="4648200"/>
            <a:chOff x="1802942" y="1847850"/>
            <a:chExt cx="9646002" cy="4648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5A4363-0C0A-87AE-AA65-FFD74EDA056A}"/>
                </a:ext>
              </a:extLst>
            </p:cNvPr>
            <p:cNvSpPr/>
            <p:nvPr/>
          </p:nvSpPr>
          <p:spPr>
            <a:xfrm>
              <a:off x="1802942" y="1847850"/>
              <a:ext cx="8586115" cy="4648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3" name="Image 42" descr="Une image contenant Téléphone mobile, capture d’écran, Appareil de communication, Appareil mobile&#10;&#10;Description générée automatiquement">
              <a:extLst>
                <a:ext uri="{FF2B5EF4-FFF2-40B4-BE49-F238E27FC236}">
                  <a16:creationId xmlns:a16="http://schemas.microsoft.com/office/drawing/2014/main" id="{86FAC710-6333-0796-407E-693926FF5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36" t="6858" r="6372" b="6372"/>
            <a:stretch/>
          </p:blipFill>
          <p:spPr>
            <a:xfrm>
              <a:off x="1812794" y="2036280"/>
              <a:ext cx="2095911" cy="3989230"/>
            </a:xfrm>
            <a:prstGeom prst="rect">
              <a:avLst/>
            </a:prstGeom>
          </p:spPr>
        </p:pic>
        <p:pic>
          <p:nvPicPr>
            <p:cNvPr id="44" name="Graphique 43" descr="Chariot de courses avec un remplissage uni">
              <a:extLst>
                <a:ext uri="{FF2B5EF4-FFF2-40B4-BE49-F238E27FC236}">
                  <a16:creationId xmlns:a16="http://schemas.microsoft.com/office/drawing/2014/main" id="{D1E52EA9-00D6-45E0-8071-9521F46F8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60794" y="3076575"/>
              <a:ext cx="1800603" cy="1800603"/>
            </a:xfrm>
            <a:prstGeom prst="rect">
              <a:avLst/>
            </a:prstGeom>
          </p:spPr>
        </p:pic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84035B7E-AE4B-2004-8F7F-AE9070441597}"/>
                </a:ext>
              </a:extLst>
            </p:cNvPr>
            <p:cNvGrpSpPr/>
            <p:nvPr/>
          </p:nvGrpSpPr>
          <p:grpSpPr>
            <a:xfrm>
              <a:off x="5559453" y="2761859"/>
              <a:ext cx="2498510" cy="2534141"/>
              <a:chOff x="5933991" y="2463546"/>
              <a:chExt cx="2364813" cy="20955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01C4248-46B2-BE71-30E9-D974EC139287}"/>
                  </a:ext>
                </a:extLst>
              </p:cNvPr>
              <p:cNvSpPr/>
              <p:nvPr/>
            </p:nvSpPr>
            <p:spPr>
              <a:xfrm>
                <a:off x="5933991" y="2463546"/>
                <a:ext cx="2364813" cy="20955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0" name="Image 49" descr="Une image contenant capture d’écran, intérieur&#10;&#10;Description générée automatiquement">
                <a:extLst>
                  <a:ext uri="{FF2B5EF4-FFF2-40B4-BE49-F238E27FC236}">
                    <a16:creationId xmlns:a16="http://schemas.microsoft.com/office/drawing/2014/main" id="{E5616427-B365-4627-0966-EAB77433B1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8158" r="17592" b="4310"/>
              <a:stretch/>
            </p:blipFill>
            <p:spPr>
              <a:xfrm>
                <a:off x="6019800" y="2534983"/>
                <a:ext cx="2184620" cy="1952625"/>
              </a:xfrm>
              <a:prstGeom prst="rect">
                <a:avLst/>
              </a:prstGeom>
            </p:spPr>
          </p:pic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DD1BB634-6BA5-D100-E23F-F60F78AFB92E}"/>
                </a:ext>
              </a:extLst>
            </p:cNvPr>
            <p:cNvGrpSpPr/>
            <p:nvPr/>
          </p:nvGrpSpPr>
          <p:grpSpPr>
            <a:xfrm>
              <a:off x="6992190" y="2146474"/>
              <a:ext cx="4456754" cy="3934133"/>
              <a:chOff x="6992190" y="2060749"/>
              <a:chExt cx="4456754" cy="3934133"/>
            </a:xfrm>
          </p:grpSpPr>
          <p:pic>
            <p:nvPicPr>
              <p:cNvPr id="47" name="Image 46" descr="Une image contenant gadget, Appareil électronique, Téléphone mobile, Appareil de communications portable&#10;&#10;Description générée automatiquement">
                <a:extLst>
                  <a:ext uri="{FF2B5EF4-FFF2-40B4-BE49-F238E27FC236}">
                    <a16:creationId xmlns:a16="http://schemas.microsoft.com/office/drawing/2014/main" id="{49AAA987-B574-E588-0F27-F2FD1A391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2190" y="2060749"/>
                <a:ext cx="4456754" cy="3934133"/>
              </a:xfrm>
              <a:prstGeom prst="rect">
                <a:avLst/>
              </a:prstGeom>
            </p:spPr>
          </p:pic>
          <p:pic>
            <p:nvPicPr>
              <p:cNvPr id="48" name="Image 47" descr="Une image contenant texte, capture d’écran, Police, logo&#10;&#10;Description générée automatiquement">
                <a:extLst>
                  <a:ext uri="{FF2B5EF4-FFF2-40B4-BE49-F238E27FC236}">
                    <a16:creationId xmlns:a16="http://schemas.microsoft.com/office/drawing/2014/main" id="{3D78B155-7495-50BC-46BF-5016E6CBF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1775" y="2321108"/>
                <a:ext cx="1737583" cy="4145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724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45000C-86BA-2BBA-7DDA-D971F8CDF484}"/>
              </a:ext>
            </a:extLst>
          </p:cNvPr>
          <p:cNvSpPr/>
          <p:nvPr/>
        </p:nvSpPr>
        <p:spPr>
          <a:xfrm>
            <a:off x="-285750" y="-247650"/>
            <a:ext cx="12611100" cy="73723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6E56471-1185-7253-EE09-A1E845F4D384}"/>
              </a:ext>
            </a:extLst>
          </p:cNvPr>
          <p:cNvSpPr/>
          <p:nvPr/>
        </p:nvSpPr>
        <p:spPr>
          <a:xfrm>
            <a:off x="-399598" y="142111"/>
            <a:ext cx="5370739" cy="141868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  <a:latin typeface="Copperplate Gothic Bold" panose="020E0705020206020404" pitchFamily="34" charset="0"/>
              </a:rPr>
              <a:t>Présentation système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6453A5C-8E06-9C8F-E4E9-250A417DF896}"/>
              </a:ext>
            </a:extLst>
          </p:cNvPr>
          <p:cNvGrpSpPr/>
          <p:nvPr/>
        </p:nvGrpSpPr>
        <p:grpSpPr>
          <a:xfrm>
            <a:off x="15409182" y="244112"/>
            <a:ext cx="3086007" cy="6369776"/>
            <a:chOff x="7918703" y="88742"/>
            <a:chExt cx="3086007" cy="63697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1DC4DD-5903-2B3B-6335-E63C7E83FD5F}"/>
                </a:ext>
              </a:extLst>
            </p:cNvPr>
            <p:cNvSpPr/>
            <p:nvPr/>
          </p:nvSpPr>
          <p:spPr>
            <a:xfrm>
              <a:off x="8589508" y="2308176"/>
              <a:ext cx="1885950" cy="209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REDIS</a:t>
              </a:r>
            </a:p>
          </p:txBody>
        </p:sp>
        <p:pic>
          <p:nvPicPr>
            <p:cNvPr id="30" name="Image 29" descr="Une image contenant boisson, Bouteille en verre, nourriture, alcool&#10;&#10;Description générée automatiquement">
              <a:extLst>
                <a:ext uri="{FF2B5EF4-FFF2-40B4-BE49-F238E27FC236}">
                  <a16:creationId xmlns:a16="http://schemas.microsoft.com/office/drawing/2014/main" id="{A6B1CC52-22A0-7BBA-8F4C-461BFFB68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5"/>
            <a:stretch/>
          </p:blipFill>
          <p:spPr>
            <a:xfrm>
              <a:off x="7918703" y="88742"/>
              <a:ext cx="3086007" cy="6369776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CBB66FE5-7ECE-C91C-7437-8F8CDAF4F2F6}"/>
              </a:ext>
            </a:extLst>
          </p:cNvPr>
          <p:cNvGrpSpPr/>
          <p:nvPr/>
        </p:nvGrpSpPr>
        <p:grpSpPr>
          <a:xfrm>
            <a:off x="1575932" y="1708150"/>
            <a:ext cx="10287458" cy="5010150"/>
            <a:chOff x="1802942" y="1847850"/>
            <a:chExt cx="9646002" cy="4648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81339B-E97C-5F0A-5F94-3595C3E1D4F5}"/>
                </a:ext>
              </a:extLst>
            </p:cNvPr>
            <p:cNvSpPr/>
            <p:nvPr/>
          </p:nvSpPr>
          <p:spPr>
            <a:xfrm>
              <a:off x="1802942" y="1847850"/>
              <a:ext cx="8586115" cy="4648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Téléphone mobile, capture d’écran, Appareil de communication, Appareil mobile&#10;&#10;Description générée automatiquement">
              <a:extLst>
                <a:ext uri="{FF2B5EF4-FFF2-40B4-BE49-F238E27FC236}">
                  <a16:creationId xmlns:a16="http://schemas.microsoft.com/office/drawing/2014/main" id="{C6F131A0-C693-0F9C-05B7-413DBDBB5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36" t="6858" r="6372" b="6372"/>
            <a:stretch/>
          </p:blipFill>
          <p:spPr>
            <a:xfrm>
              <a:off x="1812794" y="2036280"/>
              <a:ext cx="2095911" cy="3989230"/>
            </a:xfrm>
            <a:prstGeom prst="rect">
              <a:avLst/>
            </a:prstGeom>
          </p:spPr>
        </p:pic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BF6DC214-A6D0-0737-80FF-B161ADEA7747}"/>
                </a:ext>
              </a:extLst>
            </p:cNvPr>
            <p:cNvGrpSpPr/>
            <p:nvPr/>
          </p:nvGrpSpPr>
          <p:grpSpPr>
            <a:xfrm>
              <a:off x="4604741" y="2762027"/>
              <a:ext cx="2817770" cy="2697160"/>
              <a:chOff x="5030366" y="2463686"/>
              <a:chExt cx="2666989" cy="223030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246F930-BD9C-9A7B-2435-34AF18B2C03E}"/>
                  </a:ext>
                </a:extLst>
              </p:cNvPr>
              <p:cNvSpPr/>
              <p:nvPr/>
            </p:nvSpPr>
            <p:spPr>
              <a:xfrm>
                <a:off x="5030366" y="2463686"/>
                <a:ext cx="2666989" cy="223030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39" descr="Une image contenant capture d’écran, intérieur&#10;&#10;Description générée automatiquement">
                <a:extLst>
                  <a:ext uri="{FF2B5EF4-FFF2-40B4-BE49-F238E27FC236}">
                    <a16:creationId xmlns:a16="http://schemas.microsoft.com/office/drawing/2014/main" id="{67D2BB4D-DCA2-8CF1-B512-4C11E82CA5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21" t="8158" r="17592" b="4310"/>
              <a:stretch/>
            </p:blipFill>
            <p:spPr>
              <a:xfrm>
                <a:off x="5109764" y="2512756"/>
                <a:ext cx="2508192" cy="2128614"/>
              </a:xfrm>
              <a:prstGeom prst="rect">
                <a:avLst/>
              </a:prstGeom>
            </p:spPr>
          </p:pic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B84E4A1A-8D89-1219-3819-67CD68E4F884}"/>
                </a:ext>
              </a:extLst>
            </p:cNvPr>
            <p:cNvGrpSpPr/>
            <p:nvPr/>
          </p:nvGrpSpPr>
          <p:grpSpPr>
            <a:xfrm>
              <a:off x="6992190" y="2146474"/>
              <a:ext cx="4456754" cy="3934133"/>
              <a:chOff x="6992190" y="2060749"/>
              <a:chExt cx="4456754" cy="3934133"/>
            </a:xfrm>
          </p:grpSpPr>
          <p:pic>
            <p:nvPicPr>
              <p:cNvPr id="44" name="Image 43" descr="Une image contenant gadget, Appareil électronique, Téléphone mobile, Appareil de communications portable&#10;&#10;Description générée automatiquement">
                <a:extLst>
                  <a:ext uri="{FF2B5EF4-FFF2-40B4-BE49-F238E27FC236}">
                    <a16:creationId xmlns:a16="http://schemas.microsoft.com/office/drawing/2014/main" id="{4CBF17F9-A076-19D7-877F-F909F3980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2190" y="2060749"/>
                <a:ext cx="4456754" cy="3934133"/>
              </a:xfrm>
              <a:prstGeom prst="rect">
                <a:avLst/>
              </a:prstGeom>
            </p:spPr>
          </p:pic>
          <p:pic>
            <p:nvPicPr>
              <p:cNvPr id="46" name="Image 45" descr="Une image contenant texte, capture d’écran, Police, logo&#10;&#10;Description générée automatiquement">
                <a:extLst>
                  <a:ext uri="{FF2B5EF4-FFF2-40B4-BE49-F238E27FC236}">
                    <a16:creationId xmlns:a16="http://schemas.microsoft.com/office/drawing/2014/main" id="{91619821-3747-5D19-D84A-C02AB946D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1775" y="2321108"/>
                <a:ext cx="1737583" cy="414535"/>
              </a:xfrm>
              <a:prstGeom prst="rect">
                <a:avLst/>
              </a:prstGeom>
            </p:spPr>
          </p:pic>
        </p:grpSp>
      </p:grpSp>
      <p:pic>
        <p:nvPicPr>
          <p:cNvPr id="58" name="Image 57" descr="Une image contenant capture d’écran, Graphique, diagramme, conception&#10;&#10;Description générée automatiquement">
            <a:extLst>
              <a:ext uri="{FF2B5EF4-FFF2-40B4-BE49-F238E27FC236}">
                <a16:creationId xmlns:a16="http://schemas.microsoft.com/office/drawing/2014/main" id="{866760AE-0555-23C6-7F7C-A9A620DF79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4980" y="2352134"/>
            <a:ext cx="2007226" cy="2007226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013F2D4E-D232-487F-52E8-5683D5DCD8EA}"/>
              </a:ext>
            </a:extLst>
          </p:cNvPr>
          <p:cNvGrpSpPr/>
          <p:nvPr/>
        </p:nvGrpSpPr>
        <p:grpSpPr>
          <a:xfrm>
            <a:off x="-2405754" y="2528376"/>
            <a:ext cx="1466850" cy="1820297"/>
            <a:chOff x="628650" y="4826246"/>
            <a:chExt cx="1466850" cy="1820297"/>
          </a:xfrm>
          <a:solidFill>
            <a:schemeClr val="bg1"/>
          </a:solidFill>
        </p:grpSpPr>
        <p:sp>
          <p:nvSpPr>
            <p:cNvPr id="60" name="Organigramme : Disque magnétique 59">
              <a:extLst>
                <a:ext uri="{FF2B5EF4-FFF2-40B4-BE49-F238E27FC236}">
                  <a16:creationId xmlns:a16="http://schemas.microsoft.com/office/drawing/2014/main" id="{10C0EE7D-F9C5-D960-78AF-6CFB3FF898E3}"/>
                </a:ext>
              </a:extLst>
            </p:cNvPr>
            <p:cNvSpPr/>
            <p:nvPr/>
          </p:nvSpPr>
          <p:spPr>
            <a:xfrm>
              <a:off x="628650" y="5548583"/>
              <a:ext cx="1466850" cy="1097960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Organigramme : Disque magnétique 60">
              <a:extLst>
                <a:ext uri="{FF2B5EF4-FFF2-40B4-BE49-F238E27FC236}">
                  <a16:creationId xmlns:a16="http://schemas.microsoft.com/office/drawing/2014/main" id="{CE4D37B5-AA2E-758E-3EA8-94B08062E6DC}"/>
                </a:ext>
              </a:extLst>
            </p:cNvPr>
            <p:cNvSpPr/>
            <p:nvPr/>
          </p:nvSpPr>
          <p:spPr>
            <a:xfrm>
              <a:off x="628650" y="4826246"/>
              <a:ext cx="1466850" cy="1097960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C2758D2-B94D-26F4-3AE5-55867E5DCF15}"/>
              </a:ext>
            </a:extLst>
          </p:cNvPr>
          <p:cNvGrpSpPr/>
          <p:nvPr/>
        </p:nvGrpSpPr>
        <p:grpSpPr>
          <a:xfrm>
            <a:off x="-3863511" y="4348673"/>
            <a:ext cx="2051034" cy="2733133"/>
            <a:chOff x="1584789" y="4348673"/>
            <a:chExt cx="2051034" cy="27331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F2F77B9-02E1-C32F-1073-ACCB18157755}"/>
                </a:ext>
              </a:extLst>
            </p:cNvPr>
            <p:cNvSpPr/>
            <p:nvPr/>
          </p:nvSpPr>
          <p:spPr>
            <a:xfrm>
              <a:off x="1788913" y="5486400"/>
              <a:ext cx="1673243" cy="607273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Police, capture d’écran, Graphique, noir&#10;&#10;Description générée automatiquement">
              <a:extLst>
                <a:ext uri="{FF2B5EF4-FFF2-40B4-BE49-F238E27FC236}">
                  <a16:creationId xmlns:a16="http://schemas.microsoft.com/office/drawing/2014/main" id="{295F69B6-67E1-44D7-0948-401203B71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789" y="4348673"/>
              <a:ext cx="2051034" cy="2733133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6A4E035-8886-9ABD-1A66-2D3FCE16990B}"/>
              </a:ext>
            </a:extLst>
          </p:cNvPr>
          <p:cNvGrpSpPr/>
          <p:nvPr/>
        </p:nvGrpSpPr>
        <p:grpSpPr>
          <a:xfrm>
            <a:off x="13057083" y="244112"/>
            <a:ext cx="2195109" cy="6369776"/>
            <a:chOff x="9170883" y="244112"/>
            <a:chExt cx="2195109" cy="636977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55C6EA2-74DE-198B-5A49-5D7C71CFB5E1}"/>
                </a:ext>
              </a:extLst>
            </p:cNvPr>
            <p:cNvSpPr/>
            <p:nvPr/>
          </p:nvSpPr>
          <p:spPr>
            <a:xfrm>
              <a:off x="9427708" y="2990850"/>
              <a:ext cx="1638300" cy="10096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latin typeface="Copperplate Gothic Bold" panose="020E0705020206020404" pitchFamily="34" charset="0"/>
                </a:rPr>
                <a:t>MONGODB</a:t>
              </a:r>
            </a:p>
          </p:txBody>
        </p:sp>
        <p:pic>
          <p:nvPicPr>
            <p:cNvPr id="67" name="Image 66" descr="Une image contenant boisson, Bouteille en verre, nourriture, alcool&#10;&#10;Description générée automatiquement">
              <a:extLst>
                <a:ext uri="{FF2B5EF4-FFF2-40B4-BE49-F238E27FC236}">
                  <a16:creationId xmlns:a16="http://schemas.microsoft.com/office/drawing/2014/main" id="{6F9BA054-C106-8005-925C-60620A30B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86"/>
            <a:stretch/>
          </p:blipFill>
          <p:spPr>
            <a:xfrm>
              <a:off x="9170883" y="244112"/>
              <a:ext cx="2195109" cy="6369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23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45000C-86BA-2BBA-7DDA-D971F8CDF484}"/>
              </a:ext>
            </a:extLst>
          </p:cNvPr>
          <p:cNvSpPr/>
          <p:nvPr/>
        </p:nvSpPr>
        <p:spPr>
          <a:xfrm>
            <a:off x="-285750" y="-247650"/>
            <a:ext cx="12611100" cy="73723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6E56471-1185-7253-EE09-A1E845F4D384}"/>
              </a:ext>
            </a:extLst>
          </p:cNvPr>
          <p:cNvSpPr/>
          <p:nvPr/>
        </p:nvSpPr>
        <p:spPr>
          <a:xfrm>
            <a:off x="-133350" y="276767"/>
            <a:ext cx="3905250" cy="141868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  <a:latin typeface="Copperplate Gothic Bold" panose="020E0705020206020404" pitchFamily="34" charset="0"/>
              </a:rPr>
              <a:t>Technologies utilisées</a:t>
            </a:r>
          </a:p>
        </p:txBody>
      </p:sp>
      <p:pic>
        <p:nvPicPr>
          <p:cNvPr id="28" name="Image 27" descr="Une image contenant capture d’écran, Graphique, diagramme, conception&#10;&#10;Description générée automatiquement">
            <a:extLst>
              <a:ext uri="{FF2B5EF4-FFF2-40B4-BE49-F238E27FC236}">
                <a16:creationId xmlns:a16="http://schemas.microsoft.com/office/drawing/2014/main" id="{2AA594EB-1ED2-A392-A310-6F1D7ACDC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" y="2352134"/>
            <a:ext cx="2007226" cy="2007226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E550C854-D359-8B14-C347-1A5FA946FD4D}"/>
              </a:ext>
            </a:extLst>
          </p:cNvPr>
          <p:cNvGrpSpPr/>
          <p:nvPr/>
        </p:nvGrpSpPr>
        <p:grpSpPr>
          <a:xfrm>
            <a:off x="3042546" y="2528376"/>
            <a:ext cx="1466850" cy="1820297"/>
            <a:chOff x="628650" y="4826246"/>
            <a:chExt cx="1466850" cy="1820297"/>
          </a:xfrm>
          <a:solidFill>
            <a:schemeClr val="bg1"/>
          </a:solidFill>
        </p:grpSpPr>
        <p:sp>
          <p:nvSpPr>
            <p:cNvPr id="34" name="Organigramme : Disque magnétique 33">
              <a:extLst>
                <a:ext uri="{FF2B5EF4-FFF2-40B4-BE49-F238E27FC236}">
                  <a16:creationId xmlns:a16="http://schemas.microsoft.com/office/drawing/2014/main" id="{AB2847AC-74DF-23C7-49A9-34623D29F8B9}"/>
                </a:ext>
              </a:extLst>
            </p:cNvPr>
            <p:cNvSpPr/>
            <p:nvPr/>
          </p:nvSpPr>
          <p:spPr>
            <a:xfrm>
              <a:off x="628650" y="5548583"/>
              <a:ext cx="1466850" cy="1097960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Organigramme : Disque magnétique 34">
              <a:extLst>
                <a:ext uri="{FF2B5EF4-FFF2-40B4-BE49-F238E27FC236}">
                  <a16:creationId xmlns:a16="http://schemas.microsoft.com/office/drawing/2014/main" id="{D189F132-7D12-1C86-EDCD-C040F5EAF13A}"/>
                </a:ext>
              </a:extLst>
            </p:cNvPr>
            <p:cNvSpPr/>
            <p:nvPr/>
          </p:nvSpPr>
          <p:spPr>
            <a:xfrm>
              <a:off x="628650" y="4826246"/>
              <a:ext cx="1466850" cy="1097960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839FBD8-4AC0-C0A1-BBBC-705000589ED9}"/>
              </a:ext>
            </a:extLst>
          </p:cNvPr>
          <p:cNvGrpSpPr/>
          <p:nvPr/>
        </p:nvGrpSpPr>
        <p:grpSpPr>
          <a:xfrm>
            <a:off x="7846332" y="815612"/>
            <a:ext cx="3086007" cy="6369776"/>
            <a:chOff x="7918703" y="88742"/>
            <a:chExt cx="3086007" cy="63697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1F61AD-9CCA-7F55-3209-47A36B2EAF95}"/>
                </a:ext>
              </a:extLst>
            </p:cNvPr>
            <p:cNvSpPr/>
            <p:nvPr/>
          </p:nvSpPr>
          <p:spPr>
            <a:xfrm>
              <a:off x="8589508" y="2308176"/>
              <a:ext cx="1885950" cy="209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REDIS</a:t>
              </a:r>
            </a:p>
          </p:txBody>
        </p:sp>
        <p:pic>
          <p:nvPicPr>
            <p:cNvPr id="44" name="Image 43" descr="Une image contenant boisson, Bouteille en verre, nourriture, alcool&#10;&#10;Description générée automatiquement">
              <a:extLst>
                <a:ext uri="{FF2B5EF4-FFF2-40B4-BE49-F238E27FC236}">
                  <a16:creationId xmlns:a16="http://schemas.microsoft.com/office/drawing/2014/main" id="{E989AA91-08A0-5C84-9428-91B1902C4A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5"/>
            <a:stretch/>
          </p:blipFill>
          <p:spPr>
            <a:xfrm>
              <a:off x="7918703" y="88742"/>
              <a:ext cx="3086007" cy="6369776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B0FC942-DBD5-6412-5AA2-383484232E0E}"/>
              </a:ext>
            </a:extLst>
          </p:cNvPr>
          <p:cNvGrpSpPr/>
          <p:nvPr/>
        </p:nvGrpSpPr>
        <p:grpSpPr>
          <a:xfrm>
            <a:off x="1584789" y="4348673"/>
            <a:ext cx="2051034" cy="2733133"/>
            <a:chOff x="1584789" y="4348673"/>
            <a:chExt cx="2051034" cy="27331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0DF6D0-7CAA-C967-4545-B24C561F3349}"/>
                </a:ext>
              </a:extLst>
            </p:cNvPr>
            <p:cNvSpPr/>
            <p:nvPr/>
          </p:nvSpPr>
          <p:spPr>
            <a:xfrm>
              <a:off x="1788913" y="5486400"/>
              <a:ext cx="1673243" cy="607273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 descr="Une image contenant Police, capture d’écran, Graphique, noir&#10;&#10;Description générée automatiquement">
              <a:extLst>
                <a:ext uri="{FF2B5EF4-FFF2-40B4-BE49-F238E27FC236}">
                  <a16:creationId xmlns:a16="http://schemas.microsoft.com/office/drawing/2014/main" id="{1273722D-3FEB-9F1A-5DA1-06D507ADB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789" y="4348673"/>
              <a:ext cx="2051034" cy="2733133"/>
            </a:xfrm>
            <a:prstGeom prst="rect">
              <a:avLst/>
            </a:prstGeom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50BD8FC-0E42-FCC1-E4DD-CF376C979AD1}"/>
              </a:ext>
            </a:extLst>
          </p:cNvPr>
          <p:cNvGrpSpPr/>
          <p:nvPr/>
        </p:nvGrpSpPr>
        <p:grpSpPr>
          <a:xfrm>
            <a:off x="5494233" y="244112"/>
            <a:ext cx="2195109" cy="6369776"/>
            <a:chOff x="9170883" y="244112"/>
            <a:chExt cx="2195109" cy="636977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F5C385-E25B-2BAA-8216-950139C32AEA}"/>
                </a:ext>
              </a:extLst>
            </p:cNvPr>
            <p:cNvSpPr/>
            <p:nvPr/>
          </p:nvSpPr>
          <p:spPr>
            <a:xfrm>
              <a:off x="9427708" y="2990850"/>
              <a:ext cx="1638300" cy="10096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latin typeface="Copperplate Gothic Bold" panose="020E0705020206020404" pitchFamily="34" charset="0"/>
                </a:rPr>
                <a:t>MONGODB</a:t>
              </a:r>
            </a:p>
          </p:txBody>
        </p:sp>
        <p:pic>
          <p:nvPicPr>
            <p:cNvPr id="48" name="Image 47" descr="Une image contenant boisson, Bouteille en verre, nourriture, alcool&#10;&#10;Description générée automatiquement">
              <a:extLst>
                <a:ext uri="{FF2B5EF4-FFF2-40B4-BE49-F238E27FC236}">
                  <a16:creationId xmlns:a16="http://schemas.microsoft.com/office/drawing/2014/main" id="{A91F5D18-6AC7-E182-A048-79CC21B34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86"/>
            <a:stretch/>
          </p:blipFill>
          <p:spPr>
            <a:xfrm>
              <a:off x="9170883" y="244112"/>
              <a:ext cx="2195109" cy="6369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2462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45000C-86BA-2BBA-7DDA-D971F8CDF484}"/>
              </a:ext>
            </a:extLst>
          </p:cNvPr>
          <p:cNvSpPr/>
          <p:nvPr/>
        </p:nvSpPr>
        <p:spPr>
          <a:xfrm>
            <a:off x="-285750" y="-247650"/>
            <a:ext cx="12611100" cy="73723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6E56471-1185-7253-EE09-A1E845F4D384}"/>
              </a:ext>
            </a:extLst>
          </p:cNvPr>
          <p:cNvSpPr/>
          <p:nvPr/>
        </p:nvSpPr>
        <p:spPr>
          <a:xfrm>
            <a:off x="-133350" y="276767"/>
            <a:ext cx="3905250" cy="141868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  <a:latin typeface="Copperplate Gothic Bold" panose="020E0705020206020404" pitchFamily="34" charset="0"/>
              </a:rPr>
              <a:t>MongoDB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A24F640E-D128-9545-E4B5-EBD0131F40CB}"/>
              </a:ext>
            </a:extLst>
          </p:cNvPr>
          <p:cNvGrpSpPr/>
          <p:nvPr/>
        </p:nvGrpSpPr>
        <p:grpSpPr>
          <a:xfrm>
            <a:off x="9170883" y="244112"/>
            <a:ext cx="2195109" cy="6369776"/>
            <a:chOff x="9170883" y="244112"/>
            <a:chExt cx="2195109" cy="63697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F386C7-5669-3FCC-7BC0-CF591C73A034}"/>
                </a:ext>
              </a:extLst>
            </p:cNvPr>
            <p:cNvSpPr/>
            <p:nvPr/>
          </p:nvSpPr>
          <p:spPr>
            <a:xfrm>
              <a:off x="9427708" y="2990850"/>
              <a:ext cx="1638300" cy="10096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latin typeface="Copperplate Gothic Bold" panose="020E0705020206020404" pitchFamily="34" charset="0"/>
                </a:rPr>
                <a:t>MONGODB</a:t>
              </a:r>
            </a:p>
          </p:txBody>
        </p:sp>
        <p:pic>
          <p:nvPicPr>
            <p:cNvPr id="13" name="Image 12" descr="Une image contenant boisson, Bouteille en verre, nourriture, alcool&#10;&#10;Description générée automatiquement">
              <a:extLst>
                <a:ext uri="{FF2B5EF4-FFF2-40B4-BE49-F238E27FC236}">
                  <a16:creationId xmlns:a16="http://schemas.microsoft.com/office/drawing/2014/main" id="{76791046-2C15-E949-A030-63F37BCE2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86"/>
            <a:stretch/>
          </p:blipFill>
          <p:spPr>
            <a:xfrm>
              <a:off x="9170883" y="244112"/>
              <a:ext cx="2195109" cy="6369776"/>
            </a:xfrm>
            <a:prstGeom prst="rect">
              <a:avLst/>
            </a:prstGeom>
          </p:spPr>
        </p:pic>
      </p:grpSp>
      <p:sp>
        <p:nvSpPr>
          <p:cNvPr id="15" name="Parchemin : vertical 14">
            <a:extLst>
              <a:ext uri="{FF2B5EF4-FFF2-40B4-BE49-F238E27FC236}">
                <a16:creationId xmlns:a16="http://schemas.microsoft.com/office/drawing/2014/main" id="{61D11703-C053-9728-8D5F-1EDF5DFD255D}"/>
              </a:ext>
            </a:extLst>
          </p:cNvPr>
          <p:cNvSpPr/>
          <p:nvPr/>
        </p:nvSpPr>
        <p:spPr>
          <a:xfrm>
            <a:off x="1636776" y="2551176"/>
            <a:ext cx="2029968" cy="2322576"/>
          </a:xfrm>
          <a:prstGeom prst="verticalScroll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Collection Ingrédients</a:t>
            </a:r>
          </a:p>
        </p:txBody>
      </p:sp>
      <p:sp>
        <p:nvSpPr>
          <p:cNvPr id="16" name="Parchemin : vertical 15">
            <a:extLst>
              <a:ext uri="{FF2B5EF4-FFF2-40B4-BE49-F238E27FC236}">
                <a16:creationId xmlns:a16="http://schemas.microsoft.com/office/drawing/2014/main" id="{9A0F7F92-6C56-9095-BE71-408B89F8F3B4}"/>
              </a:ext>
            </a:extLst>
          </p:cNvPr>
          <p:cNvSpPr/>
          <p:nvPr/>
        </p:nvSpPr>
        <p:spPr>
          <a:xfrm>
            <a:off x="4055364" y="2551176"/>
            <a:ext cx="2029968" cy="2322576"/>
          </a:xfrm>
          <a:prstGeom prst="verticalScroll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Collection Produits</a:t>
            </a:r>
          </a:p>
        </p:txBody>
      </p:sp>
      <p:sp>
        <p:nvSpPr>
          <p:cNvPr id="17" name="Parchemin : vertical 16">
            <a:extLst>
              <a:ext uri="{FF2B5EF4-FFF2-40B4-BE49-F238E27FC236}">
                <a16:creationId xmlns:a16="http://schemas.microsoft.com/office/drawing/2014/main" id="{C8BAC48B-79E0-2FC8-6825-4679298AF324}"/>
              </a:ext>
            </a:extLst>
          </p:cNvPr>
          <p:cNvSpPr/>
          <p:nvPr/>
        </p:nvSpPr>
        <p:spPr>
          <a:xfrm>
            <a:off x="6473952" y="2551176"/>
            <a:ext cx="2029968" cy="2322576"/>
          </a:xfrm>
          <a:prstGeom prst="verticalScroll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Schéma Produits / </a:t>
            </a:r>
            <a:r>
              <a:rPr lang="fr-FR" err="1"/>
              <a:t>Steps</a:t>
            </a:r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5F99DC-5A6A-2D53-8D0B-E3FA12049AD1}"/>
              </a:ext>
            </a:extLst>
          </p:cNvPr>
          <p:cNvGrpSpPr/>
          <p:nvPr/>
        </p:nvGrpSpPr>
        <p:grpSpPr>
          <a:xfrm>
            <a:off x="12698496" y="244112"/>
            <a:ext cx="3086007" cy="6369776"/>
            <a:chOff x="7918703" y="88742"/>
            <a:chExt cx="3086007" cy="63697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08AC4B-9572-8580-448D-E489D6AF319F}"/>
                </a:ext>
              </a:extLst>
            </p:cNvPr>
            <p:cNvSpPr/>
            <p:nvPr/>
          </p:nvSpPr>
          <p:spPr>
            <a:xfrm>
              <a:off x="8589508" y="2308176"/>
              <a:ext cx="1885950" cy="209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REDIS</a:t>
              </a:r>
            </a:p>
          </p:txBody>
        </p:sp>
        <p:pic>
          <p:nvPicPr>
            <p:cNvPr id="25" name="Image 24" descr="Une image contenant boisson, Bouteille en verre, nourriture, alcool&#10;&#10;Description générée automatiquement">
              <a:extLst>
                <a:ext uri="{FF2B5EF4-FFF2-40B4-BE49-F238E27FC236}">
                  <a16:creationId xmlns:a16="http://schemas.microsoft.com/office/drawing/2014/main" id="{997C1F92-C3F1-EAFF-A0F5-2302C9E023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5"/>
            <a:stretch/>
          </p:blipFill>
          <p:spPr>
            <a:xfrm>
              <a:off x="7918703" y="88742"/>
              <a:ext cx="3086007" cy="6369776"/>
            </a:xfrm>
            <a:prstGeom prst="rect">
              <a:avLst/>
            </a:prstGeom>
          </p:spPr>
        </p:pic>
      </p:grpSp>
      <p:pic>
        <p:nvPicPr>
          <p:cNvPr id="37" name="Image 36" descr="Une image contenant capture d’écran, Graphique, diagramme, conception&#10;&#10;Description générée automatiquement">
            <a:extLst>
              <a:ext uri="{FF2B5EF4-FFF2-40B4-BE49-F238E27FC236}">
                <a16:creationId xmlns:a16="http://schemas.microsoft.com/office/drawing/2014/main" id="{4E878CD2-6AD3-D6AB-4D5B-B556DADA2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4980" y="2352134"/>
            <a:ext cx="2007226" cy="2007226"/>
          </a:xfrm>
          <a:prstGeom prst="rect">
            <a:avLst/>
          </a:prstGeom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A7E550C0-2530-0B38-EC7D-CE5EEF06DF4D}"/>
              </a:ext>
            </a:extLst>
          </p:cNvPr>
          <p:cNvGrpSpPr/>
          <p:nvPr/>
        </p:nvGrpSpPr>
        <p:grpSpPr>
          <a:xfrm>
            <a:off x="-2405754" y="2528376"/>
            <a:ext cx="1466850" cy="1820297"/>
            <a:chOff x="628650" y="4826246"/>
            <a:chExt cx="1466850" cy="1820297"/>
          </a:xfrm>
          <a:solidFill>
            <a:schemeClr val="bg1"/>
          </a:solidFill>
        </p:grpSpPr>
        <p:sp>
          <p:nvSpPr>
            <p:cNvPr id="39" name="Organigramme : Disque magnétique 38">
              <a:extLst>
                <a:ext uri="{FF2B5EF4-FFF2-40B4-BE49-F238E27FC236}">
                  <a16:creationId xmlns:a16="http://schemas.microsoft.com/office/drawing/2014/main" id="{8751C7C1-18BF-3E34-79C9-9D56DFA567A2}"/>
                </a:ext>
              </a:extLst>
            </p:cNvPr>
            <p:cNvSpPr/>
            <p:nvPr/>
          </p:nvSpPr>
          <p:spPr>
            <a:xfrm>
              <a:off x="628650" y="5548583"/>
              <a:ext cx="1466850" cy="1097960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Organigramme : Disque magnétique 39">
              <a:extLst>
                <a:ext uri="{FF2B5EF4-FFF2-40B4-BE49-F238E27FC236}">
                  <a16:creationId xmlns:a16="http://schemas.microsoft.com/office/drawing/2014/main" id="{64260106-FBE5-199C-8C4C-295F8DB99728}"/>
                </a:ext>
              </a:extLst>
            </p:cNvPr>
            <p:cNvSpPr/>
            <p:nvPr/>
          </p:nvSpPr>
          <p:spPr>
            <a:xfrm>
              <a:off x="628650" y="4826246"/>
              <a:ext cx="1466850" cy="1097960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42ADABF-4574-83B3-2735-C35FEDCE8BBF}"/>
              </a:ext>
            </a:extLst>
          </p:cNvPr>
          <p:cNvGrpSpPr/>
          <p:nvPr/>
        </p:nvGrpSpPr>
        <p:grpSpPr>
          <a:xfrm>
            <a:off x="-3863511" y="4348673"/>
            <a:ext cx="2051034" cy="2733133"/>
            <a:chOff x="1584789" y="4348673"/>
            <a:chExt cx="2051034" cy="27331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6B3337-D50C-465E-C461-BEFF35EBCB07}"/>
                </a:ext>
              </a:extLst>
            </p:cNvPr>
            <p:cNvSpPr/>
            <p:nvPr/>
          </p:nvSpPr>
          <p:spPr>
            <a:xfrm>
              <a:off x="1788913" y="5486400"/>
              <a:ext cx="1673243" cy="607273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3" name="Image 42" descr="Une image contenant Police, capture d’écran, Graphique, noir&#10;&#10;Description générée automatiquement">
              <a:extLst>
                <a:ext uri="{FF2B5EF4-FFF2-40B4-BE49-F238E27FC236}">
                  <a16:creationId xmlns:a16="http://schemas.microsoft.com/office/drawing/2014/main" id="{DFBA35FE-E0A3-2A4D-699C-7F9955D43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789" y="4348673"/>
              <a:ext cx="2051034" cy="2733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16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45000C-86BA-2BBA-7DDA-D971F8CDF484}"/>
              </a:ext>
            </a:extLst>
          </p:cNvPr>
          <p:cNvSpPr/>
          <p:nvPr/>
        </p:nvSpPr>
        <p:spPr>
          <a:xfrm>
            <a:off x="-285750" y="-247650"/>
            <a:ext cx="12611100" cy="73723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6E56471-1185-7253-EE09-A1E845F4D384}"/>
              </a:ext>
            </a:extLst>
          </p:cNvPr>
          <p:cNvSpPr/>
          <p:nvPr/>
        </p:nvSpPr>
        <p:spPr>
          <a:xfrm>
            <a:off x="-133350" y="276767"/>
            <a:ext cx="3905250" cy="141868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  <a:latin typeface="Copperplate Gothic Bold" panose="020E0705020206020404" pitchFamily="34" charset="0"/>
              </a:rPr>
              <a:t>Redis</a:t>
            </a:r>
          </a:p>
        </p:txBody>
      </p:sp>
      <p:sp>
        <p:nvSpPr>
          <p:cNvPr id="15" name="Parchemin : vertical 14">
            <a:extLst>
              <a:ext uri="{FF2B5EF4-FFF2-40B4-BE49-F238E27FC236}">
                <a16:creationId xmlns:a16="http://schemas.microsoft.com/office/drawing/2014/main" id="{61D11703-C053-9728-8D5F-1EDF5DFD255D}"/>
              </a:ext>
            </a:extLst>
          </p:cNvPr>
          <p:cNvSpPr/>
          <p:nvPr/>
        </p:nvSpPr>
        <p:spPr>
          <a:xfrm>
            <a:off x="2513470" y="2551176"/>
            <a:ext cx="2029968" cy="2322576"/>
          </a:xfrm>
          <a:prstGeom prst="verticalScroll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Liste d’attente</a:t>
            </a:r>
          </a:p>
        </p:txBody>
      </p:sp>
      <p:sp>
        <p:nvSpPr>
          <p:cNvPr id="17" name="Parchemin : vertical 16">
            <a:extLst>
              <a:ext uri="{FF2B5EF4-FFF2-40B4-BE49-F238E27FC236}">
                <a16:creationId xmlns:a16="http://schemas.microsoft.com/office/drawing/2014/main" id="{C8BAC48B-79E0-2FC8-6825-4679298AF324}"/>
              </a:ext>
            </a:extLst>
          </p:cNvPr>
          <p:cNvSpPr/>
          <p:nvPr/>
        </p:nvSpPr>
        <p:spPr>
          <a:xfrm>
            <a:off x="5804648" y="2551176"/>
            <a:ext cx="2029968" cy="2322576"/>
          </a:xfrm>
          <a:prstGeom prst="verticalScroll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Panier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11314BB-6D58-50E7-300F-3A013245AF79}"/>
              </a:ext>
            </a:extLst>
          </p:cNvPr>
          <p:cNvGrpSpPr/>
          <p:nvPr/>
        </p:nvGrpSpPr>
        <p:grpSpPr>
          <a:xfrm>
            <a:off x="8880641" y="244112"/>
            <a:ext cx="3086007" cy="6369776"/>
            <a:chOff x="7918703" y="88742"/>
            <a:chExt cx="3086007" cy="63697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47B944-0E7B-A27C-5B30-BCE701039189}"/>
                </a:ext>
              </a:extLst>
            </p:cNvPr>
            <p:cNvSpPr/>
            <p:nvPr/>
          </p:nvSpPr>
          <p:spPr>
            <a:xfrm>
              <a:off x="8589508" y="2308176"/>
              <a:ext cx="1885950" cy="209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REDIS</a:t>
              </a:r>
            </a:p>
          </p:txBody>
        </p:sp>
        <p:pic>
          <p:nvPicPr>
            <p:cNvPr id="4" name="Image 3" descr="Une image contenant boisson, Bouteille en verre, nourriture, alcool&#10;&#10;Description générée automatiquement">
              <a:extLst>
                <a:ext uri="{FF2B5EF4-FFF2-40B4-BE49-F238E27FC236}">
                  <a16:creationId xmlns:a16="http://schemas.microsoft.com/office/drawing/2014/main" id="{DBC8074B-3C37-567A-AEF8-8A01F222B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5"/>
            <a:stretch/>
          </p:blipFill>
          <p:spPr>
            <a:xfrm>
              <a:off x="7918703" y="88742"/>
              <a:ext cx="3086007" cy="6369776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830723E0-FF2D-F05A-0644-1AE155C54726}"/>
              </a:ext>
            </a:extLst>
          </p:cNvPr>
          <p:cNvGrpSpPr/>
          <p:nvPr/>
        </p:nvGrpSpPr>
        <p:grpSpPr>
          <a:xfrm>
            <a:off x="12585091" y="154093"/>
            <a:ext cx="12239416" cy="6339858"/>
            <a:chOff x="278791" y="154093"/>
            <a:chExt cx="12239416" cy="6339858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5D9D786-99CF-EC26-53A4-474A749976E6}"/>
                </a:ext>
              </a:extLst>
            </p:cNvPr>
            <p:cNvSpPr txBox="1"/>
            <p:nvPr/>
          </p:nvSpPr>
          <p:spPr>
            <a:xfrm>
              <a:off x="3188675" y="154093"/>
              <a:ext cx="932953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800">
                  <a:solidFill>
                    <a:schemeClr val="lt1"/>
                  </a:solidFill>
                  <a:latin typeface="Copperplate Gothic Bold"/>
                </a:rPr>
                <a:t>Mise en relation des éléments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7FAAD33C-1426-A8F2-24B2-4F062A620617}"/>
                </a:ext>
              </a:extLst>
            </p:cNvPr>
            <p:cNvSpPr/>
            <p:nvPr/>
          </p:nvSpPr>
          <p:spPr>
            <a:xfrm>
              <a:off x="5459036" y="2962830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Api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49FC16DA-1125-0BB9-0D0F-2988920C3510}"/>
                </a:ext>
              </a:extLst>
            </p:cNvPr>
            <p:cNvSpPr/>
            <p:nvPr/>
          </p:nvSpPr>
          <p:spPr>
            <a:xfrm>
              <a:off x="5450752" y="4569655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Robot</a:t>
              </a:r>
            </a:p>
          </p:txBody>
        </p:sp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8C081348-6F46-150E-D5BF-7EEA61AE6052}"/>
                </a:ext>
              </a:extLst>
            </p:cNvPr>
            <p:cNvSpPr/>
            <p:nvPr/>
          </p:nvSpPr>
          <p:spPr>
            <a:xfrm>
              <a:off x="5425905" y="1389133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App</a:t>
              </a:r>
            </a:p>
          </p:txBody>
        </p:sp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06C793D-C5FE-B977-D079-B598EE7F8E52}"/>
                </a:ext>
              </a:extLst>
            </p:cNvPr>
            <p:cNvSpPr/>
            <p:nvPr/>
          </p:nvSpPr>
          <p:spPr>
            <a:xfrm>
              <a:off x="5450753" y="5870024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service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476A46-5A74-8457-695D-E6F50A174936}"/>
                </a:ext>
              </a:extLst>
            </p:cNvPr>
            <p:cNvSpPr/>
            <p:nvPr/>
          </p:nvSpPr>
          <p:spPr>
            <a:xfrm>
              <a:off x="7680927" y="1176517"/>
              <a:ext cx="4215847" cy="53174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59CD55C-1CB7-A05D-0228-58CD6ED331A0}"/>
                </a:ext>
              </a:extLst>
            </p:cNvPr>
            <p:cNvSpPr/>
            <p:nvPr/>
          </p:nvSpPr>
          <p:spPr>
            <a:xfrm>
              <a:off x="284558" y="1068843"/>
              <a:ext cx="4215847" cy="5425108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E1764E3-2C3D-C8E6-0593-8D7E07B5F20B}"/>
                </a:ext>
              </a:extLst>
            </p:cNvPr>
            <p:cNvSpPr/>
            <p:nvPr/>
          </p:nvSpPr>
          <p:spPr>
            <a:xfrm>
              <a:off x="278791" y="1018803"/>
              <a:ext cx="4224130" cy="405848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Redis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071D5D4-0F1A-0261-B9A5-7ADF4135F4A7}"/>
                </a:ext>
              </a:extLst>
            </p:cNvPr>
            <p:cNvSpPr/>
            <p:nvPr/>
          </p:nvSpPr>
          <p:spPr>
            <a:xfrm>
              <a:off x="7675160" y="1068498"/>
              <a:ext cx="4224130" cy="4058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err="1"/>
                <a:t>MangoDB</a:t>
              </a:r>
            </a:p>
          </p:txBody>
        </p:sp>
        <p:sp>
          <p:nvSpPr>
            <p:cNvPr id="72" name="Rectangle : coins arrondis 71">
              <a:extLst>
                <a:ext uri="{FF2B5EF4-FFF2-40B4-BE49-F238E27FC236}">
                  <a16:creationId xmlns:a16="http://schemas.microsoft.com/office/drawing/2014/main" id="{86C88B55-02AA-4386-854B-7517E9877541}"/>
                </a:ext>
              </a:extLst>
            </p:cNvPr>
            <p:cNvSpPr/>
            <p:nvPr/>
          </p:nvSpPr>
          <p:spPr>
            <a:xfrm>
              <a:off x="1159436" y="4405229"/>
              <a:ext cx="2029239" cy="114300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Liste d'attente</a:t>
              </a:r>
            </a:p>
          </p:txBody>
        </p:sp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DB7CC067-DEB3-A072-1A05-53B85CFAF1FD}"/>
                </a:ext>
              </a:extLst>
            </p:cNvPr>
            <p:cNvSpPr/>
            <p:nvPr/>
          </p:nvSpPr>
          <p:spPr>
            <a:xfrm>
              <a:off x="1084892" y="1994989"/>
              <a:ext cx="2029239" cy="114300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Panier</a:t>
              </a:r>
            </a:p>
          </p:txBody>
        </p:sp>
        <p:sp>
          <p:nvSpPr>
            <p:cNvPr id="74" name="Rectangle : coins arrondis 73">
              <a:extLst>
                <a:ext uri="{FF2B5EF4-FFF2-40B4-BE49-F238E27FC236}">
                  <a16:creationId xmlns:a16="http://schemas.microsoft.com/office/drawing/2014/main" id="{10AABF18-13EE-C2B5-8B2C-73A6EE914F65}"/>
                </a:ext>
              </a:extLst>
            </p:cNvPr>
            <p:cNvSpPr/>
            <p:nvPr/>
          </p:nvSpPr>
          <p:spPr>
            <a:xfrm>
              <a:off x="8746304" y="2069533"/>
              <a:ext cx="2078935" cy="9856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Liste cocktails</a:t>
              </a:r>
            </a:p>
          </p:txBody>
        </p:sp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823586F4-EA18-6B89-7588-8D42A33AB44F}"/>
                </a:ext>
              </a:extLst>
            </p:cNvPr>
            <p:cNvSpPr/>
            <p:nvPr/>
          </p:nvSpPr>
          <p:spPr>
            <a:xfrm>
              <a:off x="8895391" y="4363817"/>
              <a:ext cx="2012674" cy="108502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ea typeface="+mn-lt"/>
                  <a:cs typeface="+mn-lt"/>
                </a:rPr>
                <a:t>Liste ingrédients</a:t>
              </a:r>
              <a:endParaRPr lang="fr-FR" err="1"/>
            </a:p>
          </p:txBody>
        </p:sp>
        <p:sp>
          <p:nvSpPr>
            <p:cNvPr id="76" name="Flèche : bas 75">
              <a:extLst>
                <a:ext uri="{FF2B5EF4-FFF2-40B4-BE49-F238E27FC236}">
                  <a16:creationId xmlns:a16="http://schemas.microsoft.com/office/drawing/2014/main" id="{6D86167B-4349-34A3-B60F-7371772BCFF6}"/>
                </a:ext>
              </a:extLst>
            </p:cNvPr>
            <p:cNvSpPr/>
            <p:nvPr/>
          </p:nvSpPr>
          <p:spPr>
            <a:xfrm rot="15360000">
              <a:off x="7504219" y="1856613"/>
              <a:ext cx="281607" cy="206236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Flèche : bas 76">
              <a:extLst>
                <a:ext uri="{FF2B5EF4-FFF2-40B4-BE49-F238E27FC236}">
                  <a16:creationId xmlns:a16="http://schemas.microsoft.com/office/drawing/2014/main" id="{462FE401-BA2D-C3EA-51D9-58F11A15A6F3}"/>
                </a:ext>
              </a:extLst>
            </p:cNvPr>
            <p:cNvSpPr/>
            <p:nvPr/>
          </p:nvSpPr>
          <p:spPr>
            <a:xfrm>
              <a:off x="9638288" y="3135686"/>
              <a:ext cx="306456" cy="114299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Flèche : bas 77">
              <a:extLst>
                <a:ext uri="{FF2B5EF4-FFF2-40B4-BE49-F238E27FC236}">
                  <a16:creationId xmlns:a16="http://schemas.microsoft.com/office/drawing/2014/main" id="{F11F6E24-8735-339A-82DA-DE7D7757BEA1}"/>
                </a:ext>
              </a:extLst>
            </p:cNvPr>
            <p:cNvSpPr/>
            <p:nvPr/>
          </p:nvSpPr>
          <p:spPr>
            <a:xfrm rot="6420000">
              <a:off x="4194310" y="1765288"/>
              <a:ext cx="248478" cy="219488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Flèche : bas 78">
              <a:extLst>
                <a:ext uri="{FF2B5EF4-FFF2-40B4-BE49-F238E27FC236}">
                  <a16:creationId xmlns:a16="http://schemas.microsoft.com/office/drawing/2014/main" id="{F754BA34-B672-3DB2-977A-0D3AB489ED60}"/>
                </a:ext>
              </a:extLst>
            </p:cNvPr>
            <p:cNvSpPr/>
            <p:nvPr/>
          </p:nvSpPr>
          <p:spPr>
            <a:xfrm>
              <a:off x="1976876" y="3259925"/>
              <a:ext cx="240195" cy="93593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Flèche : bas 79">
              <a:extLst>
                <a:ext uri="{FF2B5EF4-FFF2-40B4-BE49-F238E27FC236}">
                  <a16:creationId xmlns:a16="http://schemas.microsoft.com/office/drawing/2014/main" id="{7C2F0C35-6F05-D5FB-97BA-EC0528EC51FE}"/>
                </a:ext>
              </a:extLst>
            </p:cNvPr>
            <p:cNvSpPr/>
            <p:nvPr/>
          </p:nvSpPr>
          <p:spPr>
            <a:xfrm rot="5400000" flipH="1">
              <a:off x="4213349" y="3915394"/>
              <a:ext cx="215347" cy="198782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Flèche : bas 80">
              <a:extLst>
                <a:ext uri="{FF2B5EF4-FFF2-40B4-BE49-F238E27FC236}">
                  <a16:creationId xmlns:a16="http://schemas.microsoft.com/office/drawing/2014/main" id="{D7DA5A1A-6E31-0BE8-1869-C4BF601B90D1}"/>
                </a:ext>
              </a:extLst>
            </p:cNvPr>
            <p:cNvSpPr/>
            <p:nvPr/>
          </p:nvSpPr>
          <p:spPr>
            <a:xfrm rot="10800000">
              <a:off x="5853136" y="3533251"/>
              <a:ext cx="240195" cy="93593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Flèche : bas 81">
              <a:extLst>
                <a:ext uri="{FF2B5EF4-FFF2-40B4-BE49-F238E27FC236}">
                  <a16:creationId xmlns:a16="http://schemas.microsoft.com/office/drawing/2014/main" id="{74B84ACC-CCD7-B22F-23C4-FC1748A4E11C}"/>
                </a:ext>
              </a:extLst>
            </p:cNvPr>
            <p:cNvSpPr/>
            <p:nvPr/>
          </p:nvSpPr>
          <p:spPr>
            <a:xfrm>
              <a:off x="5828288" y="1951272"/>
              <a:ext cx="207065" cy="844826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Flèche : bas 82">
              <a:extLst>
                <a:ext uri="{FF2B5EF4-FFF2-40B4-BE49-F238E27FC236}">
                  <a16:creationId xmlns:a16="http://schemas.microsoft.com/office/drawing/2014/main" id="{CE76177E-80F4-0642-00C3-73D4F350D45E}"/>
                </a:ext>
              </a:extLst>
            </p:cNvPr>
            <p:cNvSpPr/>
            <p:nvPr/>
          </p:nvSpPr>
          <p:spPr>
            <a:xfrm>
              <a:off x="5894549" y="5123511"/>
              <a:ext cx="207065" cy="646043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0B23E0F-E307-0B10-4D25-0D7649F3DCF4}"/>
              </a:ext>
            </a:extLst>
          </p:cNvPr>
          <p:cNvGrpSpPr/>
          <p:nvPr/>
        </p:nvGrpSpPr>
        <p:grpSpPr>
          <a:xfrm>
            <a:off x="-2944917" y="244112"/>
            <a:ext cx="2195109" cy="6369776"/>
            <a:chOff x="9170883" y="244112"/>
            <a:chExt cx="2195109" cy="636977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84A4585-2E98-4BE7-DF72-10E520D27D8A}"/>
                </a:ext>
              </a:extLst>
            </p:cNvPr>
            <p:cNvSpPr/>
            <p:nvPr/>
          </p:nvSpPr>
          <p:spPr>
            <a:xfrm>
              <a:off x="9427708" y="2990850"/>
              <a:ext cx="1638300" cy="100965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latin typeface="Copperplate Gothic Bold" panose="020E0705020206020404" pitchFamily="34" charset="0"/>
                </a:rPr>
                <a:t>MONGODB</a:t>
              </a:r>
            </a:p>
          </p:txBody>
        </p:sp>
        <p:pic>
          <p:nvPicPr>
            <p:cNvPr id="86" name="Image 85" descr="Une image contenant boisson, Bouteille en verre, nourriture, alcool&#10;&#10;Description générée automatiquement">
              <a:extLst>
                <a:ext uri="{FF2B5EF4-FFF2-40B4-BE49-F238E27FC236}">
                  <a16:creationId xmlns:a16="http://schemas.microsoft.com/office/drawing/2014/main" id="{0F86F092-AC26-5F86-5D8E-21B7936C8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86"/>
            <a:stretch/>
          </p:blipFill>
          <p:spPr>
            <a:xfrm>
              <a:off x="9170883" y="244112"/>
              <a:ext cx="2195109" cy="6369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132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E836FE-9EAA-34CE-7F3B-2D0F1B4C3A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pentagone 51">
            <a:extLst>
              <a:ext uri="{FF2B5EF4-FFF2-40B4-BE49-F238E27FC236}">
                <a16:creationId xmlns:a16="http://schemas.microsoft.com/office/drawing/2014/main" id="{76972E07-B9F5-0D38-FDB4-82A42C40DED8}"/>
              </a:ext>
            </a:extLst>
          </p:cNvPr>
          <p:cNvSpPr/>
          <p:nvPr/>
        </p:nvSpPr>
        <p:spPr>
          <a:xfrm>
            <a:off x="-12439650" y="276767"/>
            <a:ext cx="3905250" cy="141868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  <a:latin typeface="Copperplate Gothic Bold" panose="020E0705020206020404" pitchFamily="34" charset="0"/>
              </a:rPr>
              <a:t>Redis</a:t>
            </a:r>
          </a:p>
        </p:txBody>
      </p:sp>
      <p:sp>
        <p:nvSpPr>
          <p:cNvPr id="53" name="Parchemin : vertical 52">
            <a:extLst>
              <a:ext uri="{FF2B5EF4-FFF2-40B4-BE49-F238E27FC236}">
                <a16:creationId xmlns:a16="http://schemas.microsoft.com/office/drawing/2014/main" id="{16D0FA7E-7435-AFB4-AE38-2B3F7464723B}"/>
              </a:ext>
            </a:extLst>
          </p:cNvPr>
          <p:cNvSpPr/>
          <p:nvPr/>
        </p:nvSpPr>
        <p:spPr>
          <a:xfrm>
            <a:off x="-9792830" y="2551176"/>
            <a:ext cx="2029968" cy="2322576"/>
          </a:xfrm>
          <a:prstGeom prst="verticalScroll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Liste d’attente</a:t>
            </a:r>
          </a:p>
        </p:txBody>
      </p:sp>
      <p:sp>
        <p:nvSpPr>
          <p:cNvPr id="54" name="Parchemin : vertical 53">
            <a:extLst>
              <a:ext uri="{FF2B5EF4-FFF2-40B4-BE49-F238E27FC236}">
                <a16:creationId xmlns:a16="http://schemas.microsoft.com/office/drawing/2014/main" id="{C7B41CF7-2E65-C932-6EF6-D11575177331}"/>
              </a:ext>
            </a:extLst>
          </p:cNvPr>
          <p:cNvSpPr/>
          <p:nvPr/>
        </p:nvSpPr>
        <p:spPr>
          <a:xfrm>
            <a:off x="-6501652" y="2551176"/>
            <a:ext cx="2029968" cy="2322576"/>
          </a:xfrm>
          <a:prstGeom prst="verticalScroll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Panier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6F02373-625D-AB38-F236-ECD88183B300}"/>
              </a:ext>
            </a:extLst>
          </p:cNvPr>
          <p:cNvGrpSpPr/>
          <p:nvPr/>
        </p:nvGrpSpPr>
        <p:grpSpPr>
          <a:xfrm>
            <a:off x="-3425659" y="244112"/>
            <a:ext cx="3086007" cy="6369776"/>
            <a:chOff x="7918703" y="88742"/>
            <a:chExt cx="3086007" cy="636977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9686864-0FB1-170D-F0C8-B9080EDC22B8}"/>
                </a:ext>
              </a:extLst>
            </p:cNvPr>
            <p:cNvSpPr/>
            <p:nvPr/>
          </p:nvSpPr>
          <p:spPr>
            <a:xfrm>
              <a:off x="8589508" y="2308176"/>
              <a:ext cx="1885950" cy="2095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REDIS</a:t>
              </a:r>
            </a:p>
          </p:txBody>
        </p:sp>
        <p:pic>
          <p:nvPicPr>
            <p:cNvPr id="57" name="Image 56" descr="Une image contenant boisson, Bouteille en verre, nourriture, alcool&#10;&#10;Description générée automatiquement">
              <a:extLst>
                <a:ext uri="{FF2B5EF4-FFF2-40B4-BE49-F238E27FC236}">
                  <a16:creationId xmlns:a16="http://schemas.microsoft.com/office/drawing/2014/main" id="{4C7D1B6F-F2D2-F8CA-AC45-9078EA7235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35"/>
            <a:stretch/>
          </p:blipFill>
          <p:spPr>
            <a:xfrm>
              <a:off x="7918703" y="88742"/>
              <a:ext cx="3086007" cy="6369776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D45A046-A1CF-2808-DA05-DF884A31E4EA}"/>
              </a:ext>
            </a:extLst>
          </p:cNvPr>
          <p:cNvGrpSpPr/>
          <p:nvPr/>
        </p:nvGrpSpPr>
        <p:grpSpPr>
          <a:xfrm>
            <a:off x="952786" y="1606908"/>
            <a:ext cx="10299118" cy="4901629"/>
            <a:chOff x="637057" y="1390173"/>
            <a:chExt cx="10655298" cy="5037898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512A1AE-92DE-7C6C-3645-8253BB226B14}"/>
                </a:ext>
              </a:extLst>
            </p:cNvPr>
            <p:cNvSpPr/>
            <p:nvPr/>
          </p:nvSpPr>
          <p:spPr>
            <a:xfrm>
              <a:off x="5387030" y="3178949"/>
              <a:ext cx="949332" cy="4267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Api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ACF69A3B-682D-12F3-BD32-443D8FA7606C}"/>
                </a:ext>
              </a:extLst>
            </p:cNvPr>
            <p:cNvSpPr/>
            <p:nvPr/>
          </p:nvSpPr>
          <p:spPr>
            <a:xfrm>
              <a:off x="5379434" y="4657451"/>
              <a:ext cx="949332" cy="4267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Robot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B9C8721D-26DB-14DF-F5A6-B944BE214C7C}"/>
                </a:ext>
              </a:extLst>
            </p:cNvPr>
            <p:cNvSpPr/>
            <p:nvPr/>
          </p:nvSpPr>
          <p:spPr>
            <a:xfrm>
              <a:off x="5356650" y="1730929"/>
              <a:ext cx="949332" cy="4267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App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239DF549-61A5-EEB5-A155-7B99EDBEB752}"/>
                </a:ext>
              </a:extLst>
            </p:cNvPr>
            <p:cNvSpPr/>
            <p:nvPr/>
          </p:nvSpPr>
          <p:spPr>
            <a:xfrm>
              <a:off x="5330187" y="5847605"/>
              <a:ext cx="1063016" cy="42678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service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6B10C5-4916-5773-05B0-3A5E040BDCC0}"/>
                </a:ext>
              </a:extLst>
            </p:cNvPr>
            <p:cNvSpPr/>
            <p:nvPr/>
          </p:nvSpPr>
          <p:spPr>
            <a:xfrm>
              <a:off x="7424370" y="1535292"/>
              <a:ext cx="3865678" cy="48927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02C1A3-380F-F9AD-19EC-FCEB4E3F0A21}"/>
                </a:ext>
              </a:extLst>
            </p:cNvPr>
            <p:cNvSpPr/>
            <p:nvPr/>
          </p:nvSpPr>
          <p:spPr>
            <a:xfrm>
              <a:off x="642345" y="1436217"/>
              <a:ext cx="3865678" cy="4991854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54C537-0FC9-2D75-56B5-4ABB5BA72E9B}"/>
                </a:ext>
              </a:extLst>
            </p:cNvPr>
            <p:cNvSpPr/>
            <p:nvPr/>
          </p:nvSpPr>
          <p:spPr>
            <a:xfrm>
              <a:off x="637057" y="1390173"/>
              <a:ext cx="3873273" cy="373437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Redis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A29DF7-B3E6-A91B-01AD-3266C9035630}"/>
                </a:ext>
              </a:extLst>
            </p:cNvPr>
            <p:cNvSpPr/>
            <p:nvPr/>
          </p:nvSpPr>
          <p:spPr>
            <a:xfrm>
              <a:off x="7419082" y="1435900"/>
              <a:ext cx="3873273" cy="3734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MongoDB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D7A64DCB-B653-81DF-7B03-76DBF3E5C985}"/>
                </a:ext>
              </a:extLst>
            </p:cNvPr>
            <p:cNvSpPr/>
            <p:nvPr/>
          </p:nvSpPr>
          <p:spPr>
            <a:xfrm>
              <a:off x="1444555" y="4506156"/>
              <a:ext cx="1860690" cy="1051719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Liste d'attente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990BE326-E3FF-6884-E3A9-5CDA2AEDF256}"/>
                </a:ext>
              </a:extLst>
            </p:cNvPr>
            <p:cNvSpPr/>
            <p:nvPr/>
          </p:nvSpPr>
          <p:spPr>
            <a:xfrm>
              <a:off x="1376203" y="2288400"/>
              <a:ext cx="1860690" cy="1051719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Panier</a:t>
              </a: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23D52AE3-7A98-DB29-60EA-CDFD5769CB3A}"/>
                </a:ext>
              </a:extLst>
            </p:cNvPr>
            <p:cNvSpPr/>
            <p:nvPr/>
          </p:nvSpPr>
          <p:spPr>
            <a:xfrm>
              <a:off x="8401256" y="2356991"/>
              <a:ext cx="1906258" cy="90691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Liste cocktails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D47C1D69-B4A1-DF37-76B0-34FAB543C474}"/>
                </a:ext>
              </a:extLst>
            </p:cNvPr>
            <p:cNvSpPr/>
            <p:nvPr/>
          </p:nvSpPr>
          <p:spPr>
            <a:xfrm>
              <a:off x="8537960" y="4468051"/>
              <a:ext cx="1845501" cy="99837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ea typeface="+mn-lt"/>
                  <a:cs typeface="+mn-lt"/>
                </a:rPr>
                <a:t>Liste ingrédients</a:t>
              </a:r>
              <a:endParaRPr lang="fr-FR" err="1"/>
            </a:p>
          </p:txBody>
        </p:sp>
        <p:sp>
          <p:nvSpPr>
            <p:cNvPr id="39" name="Flèche : bas 38">
              <a:extLst>
                <a:ext uri="{FF2B5EF4-FFF2-40B4-BE49-F238E27FC236}">
                  <a16:creationId xmlns:a16="http://schemas.microsoft.com/office/drawing/2014/main" id="{92E0F2C7-D24D-75C6-8806-847B73A61E5E}"/>
                </a:ext>
              </a:extLst>
            </p:cNvPr>
            <p:cNvSpPr/>
            <p:nvPr/>
          </p:nvSpPr>
          <p:spPr>
            <a:xfrm rot="15360000">
              <a:off x="7261889" y="2164374"/>
              <a:ext cx="259118" cy="189106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lèche : bas 39">
              <a:extLst>
                <a:ext uri="{FF2B5EF4-FFF2-40B4-BE49-F238E27FC236}">
                  <a16:creationId xmlns:a16="http://schemas.microsoft.com/office/drawing/2014/main" id="{54776982-10C3-A5CF-38EE-324800BFC6FA}"/>
                </a:ext>
              </a:extLst>
            </p:cNvPr>
            <p:cNvSpPr/>
            <p:nvPr/>
          </p:nvSpPr>
          <p:spPr>
            <a:xfrm>
              <a:off x="9219152" y="3338000"/>
              <a:ext cx="281002" cy="105171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lèche : bas 40">
              <a:extLst>
                <a:ext uri="{FF2B5EF4-FFF2-40B4-BE49-F238E27FC236}">
                  <a16:creationId xmlns:a16="http://schemas.microsoft.com/office/drawing/2014/main" id="{BE857B24-0C7A-0855-6380-053A5B01F3F7}"/>
                </a:ext>
              </a:extLst>
            </p:cNvPr>
            <p:cNvSpPr/>
            <p:nvPr/>
          </p:nvSpPr>
          <p:spPr>
            <a:xfrm rot="6420000">
              <a:off x="4226955" y="2080555"/>
              <a:ext cx="228634" cy="2012581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lèche : bas 42">
              <a:extLst>
                <a:ext uri="{FF2B5EF4-FFF2-40B4-BE49-F238E27FC236}">
                  <a16:creationId xmlns:a16="http://schemas.microsoft.com/office/drawing/2014/main" id="{C24CAF93-97C8-B6C6-77A5-B77242D65939}"/>
                </a:ext>
              </a:extLst>
            </p:cNvPr>
            <p:cNvSpPr/>
            <p:nvPr/>
          </p:nvSpPr>
          <p:spPr>
            <a:xfrm>
              <a:off x="2194099" y="3452317"/>
              <a:ext cx="220244" cy="86118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lèche : bas 43">
              <a:extLst>
                <a:ext uri="{FF2B5EF4-FFF2-40B4-BE49-F238E27FC236}">
                  <a16:creationId xmlns:a16="http://schemas.microsoft.com/office/drawing/2014/main" id="{0E3500C3-CC1E-F10C-A577-B9F29344244A}"/>
                </a:ext>
              </a:extLst>
            </p:cNvPr>
            <p:cNvSpPr/>
            <p:nvPr/>
          </p:nvSpPr>
          <p:spPr>
            <a:xfrm rot="5400000" flipH="1">
              <a:off x="4244465" y="4058620"/>
              <a:ext cx="198149" cy="182271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lèche : bas 46">
              <a:extLst>
                <a:ext uri="{FF2B5EF4-FFF2-40B4-BE49-F238E27FC236}">
                  <a16:creationId xmlns:a16="http://schemas.microsoft.com/office/drawing/2014/main" id="{915D4768-679E-8BF3-2A48-AA1431DE1641}"/>
                </a:ext>
              </a:extLst>
            </p:cNvPr>
            <p:cNvSpPr/>
            <p:nvPr/>
          </p:nvSpPr>
          <p:spPr>
            <a:xfrm rot="10800000">
              <a:off x="5748395" y="3703815"/>
              <a:ext cx="220244" cy="86118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lèche : bas 47">
              <a:extLst>
                <a:ext uri="{FF2B5EF4-FFF2-40B4-BE49-F238E27FC236}">
                  <a16:creationId xmlns:a16="http://schemas.microsoft.com/office/drawing/2014/main" id="{9B1C1137-1981-0D2B-360C-8423561DC665}"/>
                </a:ext>
              </a:extLst>
            </p:cNvPr>
            <p:cNvSpPr/>
            <p:nvPr/>
          </p:nvSpPr>
          <p:spPr>
            <a:xfrm>
              <a:off x="5725611" y="2248175"/>
              <a:ext cx="189866" cy="77735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lèche : bas 49">
              <a:extLst>
                <a:ext uri="{FF2B5EF4-FFF2-40B4-BE49-F238E27FC236}">
                  <a16:creationId xmlns:a16="http://schemas.microsoft.com/office/drawing/2014/main" id="{7CDBB680-6A35-4DDB-E66C-BFDB5837E398}"/>
                </a:ext>
              </a:extLst>
            </p:cNvPr>
            <p:cNvSpPr/>
            <p:nvPr/>
          </p:nvSpPr>
          <p:spPr>
            <a:xfrm>
              <a:off x="5786369" y="5167076"/>
              <a:ext cx="189866" cy="59444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Flèche : pentagone 57">
            <a:extLst>
              <a:ext uri="{FF2B5EF4-FFF2-40B4-BE49-F238E27FC236}">
                <a16:creationId xmlns:a16="http://schemas.microsoft.com/office/drawing/2014/main" id="{FC1FA9B5-10A9-B766-52D5-819FE2F5E1F2}"/>
              </a:ext>
            </a:extLst>
          </p:cNvPr>
          <p:cNvSpPr/>
          <p:nvPr/>
        </p:nvSpPr>
        <p:spPr>
          <a:xfrm>
            <a:off x="-55582" y="269911"/>
            <a:ext cx="4130901" cy="98067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lt1"/>
                </a:solidFill>
                <a:latin typeface="Copperplate Gothic Bold"/>
              </a:rPr>
              <a:t>Mise en relation des éléments</a:t>
            </a:r>
          </a:p>
        </p:txBody>
      </p:sp>
    </p:spTree>
    <p:extLst>
      <p:ext uri="{BB962C8B-B14F-4D97-AF65-F5344CB8AC3E}">
        <p14:creationId xmlns:p14="http://schemas.microsoft.com/office/powerpoint/2010/main" val="1641346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45000C-86BA-2BBA-7DDA-D971F8CDF484}"/>
              </a:ext>
            </a:extLst>
          </p:cNvPr>
          <p:cNvSpPr/>
          <p:nvPr/>
        </p:nvSpPr>
        <p:spPr>
          <a:xfrm>
            <a:off x="-285750" y="-259519"/>
            <a:ext cx="12611100" cy="73723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26E56471-1185-7253-EE09-A1E845F4D384}"/>
              </a:ext>
            </a:extLst>
          </p:cNvPr>
          <p:cNvSpPr/>
          <p:nvPr/>
        </p:nvSpPr>
        <p:spPr>
          <a:xfrm>
            <a:off x="-133350" y="276767"/>
            <a:ext cx="3905250" cy="1418683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>
                <a:solidFill>
                  <a:schemeClr val="tx1"/>
                </a:solidFill>
                <a:latin typeface="Copperplate Gothic Bold" panose="020E0705020206020404" pitchFamily="34" charset="0"/>
              </a:rPr>
              <a:t>Organisation du projet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1D4F88F-9370-B480-660E-FD32F2F92A1E}"/>
              </a:ext>
            </a:extLst>
          </p:cNvPr>
          <p:cNvGrpSpPr/>
          <p:nvPr/>
        </p:nvGrpSpPr>
        <p:grpSpPr>
          <a:xfrm>
            <a:off x="-12198354" y="154093"/>
            <a:ext cx="12239416" cy="6339858"/>
            <a:chOff x="278791" y="154093"/>
            <a:chExt cx="12239416" cy="633985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426E644-AC56-B6A9-9ED5-E006C4408B14}"/>
                </a:ext>
              </a:extLst>
            </p:cNvPr>
            <p:cNvSpPr txBox="1"/>
            <p:nvPr/>
          </p:nvSpPr>
          <p:spPr>
            <a:xfrm>
              <a:off x="3188675" y="154093"/>
              <a:ext cx="932953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2800">
                  <a:solidFill>
                    <a:schemeClr val="lt1"/>
                  </a:solidFill>
                  <a:latin typeface="Copperplate Gothic Bold"/>
                </a:rPr>
                <a:t>Mise en relation des éléments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6B7721F2-107E-C100-321E-C84A3A50DCD0}"/>
                </a:ext>
              </a:extLst>
            </p:cNvPr>
            <p:cNvSpPr/>
            <p:nvPr/>
          </p:nvSpPr>
          <p:spPr>
            <a:xfrm>
              <a:off x="5459036" y="2962830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Api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EDDF0DFA-6D56-5DD8-5701-471CE5EB1845}"/>
                </a:ext>
              </a:extLst>
            </p:cNvPr>
            <p:cNvSpPr/>
            <p:nvPr/>
          </p:nvSpPr>
          <p:spPr>
            <a:xfrm>
              <a:off x="5450752" y="4569655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Robot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19F7639F-1717-BA8C-71D2-DBC2054460A4}"/>
                </a:ext>
              </a:extLst>
            </p:cNvPr>
            <p:cNvSpPr/>
            <p:nvPr/>
          </p:nvSpPr>
          <p:spPr>
            <a:xfrm>
              <a:off x="5425905" y="1389133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lnSpc>
                  <a:spcPct val="150000"/>
                </a:lnSpc>
              </a:pPr>
              <a:r>
                <a:rPr lang="fr-FR"/>
                <a:t>App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181742B-ECF1-21A8-E0A7-A44D002B2327}"/>
                </a:ext>
              </a:extLst>
            </p:cNvPr>
            <p:cNvSpPr/>
            <p:nvPr/>
          </p:nvSpPr>
          <p:spPr>
            <a:xfrm>
              <a:off x="5450753" y="5870024"/>
              <a:ext cx="1035326" cy="4638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service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BDFEB1-26FF-02CB-E629-AD36298834D2}"/>
                </a:ext>
              </a:extLst>
            </p:cNvPr>
            <p:cNvSpPr/>
            <p:nvPr/>
          </p:nvSpPr>
          <p:spPr>
            <a:xfrm>
              <a:off x="7680927" y="1176517"/>
              <a:ext cx="4215847" cy="53174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B2AB6A-1BB6-B06A-DBF5-7DC6BAA1C651}"/>
                </a:ext>
              </a:extLst>
            </p:cNvPr>
            <p:cNvSpPr/>
            <p:nvPr/>
          </p:nvSpPr>
          <p:spPr>
            <a:xfrm>
              <a:off x="284558" y="1068843"/>
              <a:ext cx="4215847" cy="5425108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8BD018-0F84-B467-F033-1C7C15A87359}"/>
                </a:ext>
              </a:extLst>
            </p:cNvPr>
            <p:cNvSpPr/>
            <p:nvPr/>
          </p:nvSpPr>
          <p:spPr>
            <a:xfrm>
              <a:off x="278791" y="1018803"/>
              <a:ext cx="4224130" cy="405848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Redis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31C3-B58C-80E7-9C49-2005D6EAED0E}"/>
                </a:ext>
              </a:extLst>
            </p:cNvPr>
            <p:cNvSpPr/>
            <p:nvPr/>
          </p:nvSpPr>
          <p:spPr>
            <a:xfrm>
              <a:off x="7675160" y="1068498"/>
              <a:ext cx="4224130" cy="4058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err="1"/>
                <a:t>MangoDB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B2A7CA53-7FFD-04C0-16F0-21EF91498FA1}"/>
                </a:ext>
              </a:extLst>
            </p:cNvPr>
            <p:cNvSpPr/>
            <p:nvPr/>
          </p:nvSpPr>
          <p:spPr>
            <a:xfrm>
              <a:off x="1159436" y="4405229"/>
              <a:ext cx="2029239" cy="114300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Liste d'attente</a:t>
              </a: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CFB56A57-4138-A9AA-EFAC-C5B1586A9F5C}"/>
                </a:ext>
              </a:extLst>
            </p:cNvPr>
            <p:cNvSpPr/>
            <p:nvPr/>
          </p:nvSpPr>
          <p:spPr>
            <a:xfrm>
              <a:off x="1084892" y="1994989"/>
              <a:ext cx="2029239" cy="1143000"/>
            </a:xfrm>
            <a:prstGeom prst="roundRect">
              <a:avLst/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Panier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7554F6B-7C7B-70DC-4D29-F58A4A6FFB4C}"/>
                </a:ext>
              </a:extLst>
            </p:cNvPr>
            <p:cNvSpPr/>
            <p:nvPr/>
          </p:nvSpPr>
          <p:spPr>
            <a:xfrm>
              <a:off x="8746304" y="2069533"/>
              <a:ext cx="2078935" cy="98563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/>
                <a:t>Liste cocktails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B972DC75-55BB-8B05-F43C-E736873E67D9}"/>
                </a:ext>
              </a:extLst>
            </p:cNvPr>
            <p:cNvSpPr/>
            <p:nvPr/>
          </p:nvSpPr>
          <p:spPr>
            <a:xfrm>
              <a:off x="8895391" y="4363817"/>
              <a:ext cx="2012674" cy="1085022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>
                  <a:ea typeface="+mn-lt"/>
                  <a:cs typeface="+mn-lt"/>
                </a:rPr>
                <a:t>Liste ingrédients</a:t>
              </a:r>
              <a:endParaRPr lang="fr-FR" err="1"/>
            </a:p>
          </p:txBody>
        </p:sp>
        <p:sp>
          <p:nvSpPr>
            <p:cNvPr id="25" name="Flèche : bas 24">
              <a:extLst>
                <a:ext uri="{FF2B5EF4-FFF2-40B4-BE49-F238E27FC236}">
                  <a16:creationId xmlns:a16="http://schemas.microsoft.com/office/drawing/2014/main" id="{B1F38FA3-3316-7E78-B0AD-A1FA20626D61}"/>
                </a:ext>
              </a:extLst>
            </p:cNvPr>
            <p:cNvSpPr/>
            <p:nvPr/>
          </p:nvSpPr>
          <p:spPr>
            <a:xfrm rot="15360000">
              <a:off x="7504219" y="1856613"/>
              <a:ext cx="281607" cy="206236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lèche : bas 26">
              <a:extLst>
                <a:ext uri="{FF2B5EF4-FFF2-40B4-BE49-F238E27FC236}">
                  <a16:creationId xmlns:a16="http://schemas.microsoft.com/office/drawing/2014/main" id="{01FB3CB2-0B7C-2F85-E299-A8469DA5BB19}"/>
                </a:ext>
              </a:extLst>
            </p:cNvPr>
            <p:cNvSpPr/>
            <p:nvPr/>
          </p:nvSpPr>
          <p:spPr>
            <a:xfrm>
              <a:off x="9638288" y="3135686"/>
              <a:ext cx="306456" cy="114299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 : bas 27">
              <a:extLst>
                <a:ext uri="{FF2B5EF4-FFF2-40B4-BE49-F238E27FC236}">
                  <a16:creationId xmlns:a16="http://schemas.microsoft.com/office/drawing/2014/main" id="{FC861012-EAD0-36EC-5D78-58AE84904AD0}"/>
                </a:ext>
              </a:extLst>
            </p:cNvPr>
            <p:cNvSpPr/>
            <p:nvPr/>
          </p:nvSpPr>
          <p:spPr>
            <a:xfrm rot="6420000">
              <a:off x="4194310" y="1765288"/>
              <a:ext cx="248478" cy="219488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bas 28">
              <a:extLst>
                <a:ext uri="{FF2B5EF4-FFF2-40B4-BE49-F238E27FC236}">
                  <a16:creationId xmlns:a16="http://schemas.microsoft.com/office/drawing/2014/main" id="{53A3BEC9-6F71-DA45-C3AA-0BB5F747028C}"/>
                </a:ext>
              </a:extLst>
            </p:cNvPr>
            <p:cNvSpPr/>
            <p:nvPr/>
          </p:nvSpPr>
          <p:spPr>
            <a:xfrm>
              <a:off x="1976876" y="3259925"/>
              <a:ext cx="240195" cy="93593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 : bas 29">
              <a:extLst>
                <a:ext uri="{FF2B5EF4-FFF2-40B4-BE49-F238E27FC236}">
                  <a16:creationId xmlns:a16="http://schemas.microsoft.com/office/drawing/2014/main" id="{3DB5F847-D803-27C6-8A5E-93E4943222EF}"/>
                </a:ext>
              </a:extLst>
            </p:cNvPr>
            <p:cNvSpPr/>
            <p:nvPr/>
          </p:nvSpPr>
          <p:spPr>
            <a:xfrm rot="5400000" flipH="1">
              <a:off x="4213349" y="3915394"/>
              <a:ext cx="215347" cy="198782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lèche : bas 30">
              <a:extLst>
                <a:ext uri="{FF2B5EF4-FFF2-40B4-BE49-F238E27FC236}">
                  <a16:creationId xmlns:a16="http://schemas.microsoft.com/office/drawing/2014/main" id="{764F800A-B206-FA79-A631-63913DD35B9A}"/>
                </a:ext>
              </a:extLst>
            </p:cNvPr>
            <p:cNvSpPr/>
            <p:nvPr/>
          </p:nvSpPr>
          <p:spPr>
            <a:xfrm rot="10800000">
              <a:off x="5853136" y="3533251"/>
              <a:ext cx="240195" cy="93593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bas 31">
              <a:extLst>
                <a:ext uri="{FF2B5EF4-FFF2-40B4-BE49-F238E27FC236}">
                  <a16:creationId xmlns:a16="http://schemas.microsoft.com/office/drawing/2014/main" id="{CE149605-9B99-815E-24BB-7161518F512A}"/>
                </a:ext>
              </a:extLst>
            </p:cNvPr>
            <p:cNvSpPr/>
            <p:nvPr/>
          </p:nvSpPr>
          <p:spPr>
            <a:xfrm>
              <a:off x="5828288" y="1951272"/>
              <a:ext cx="207065" cy="844826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 : bas 32">
              <a:extLst>
                <a:ext uri="{FF2B5EF4-FFF2-40B4-BE49-F238E27FC236}">
                  <a16:creationId xmlns:a16="http://schemas.microsoft.com/office/drawing/2014/main" id="{1DEE1E79-F8CE-1565-EB37-3E787C5C380B}"/>
                </a:ext>
              </a:extLst>
            </p:cNvPr>
            <p:cNvSpPr/>
            <p:nvPr/>
          </p:nvSpPr>
          <p:spPr>
            <a:xfrm>
              <a:off x="5894549" y="5123511"/>
              <a:ext cx="207065" cy="646043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5F0B012-BBC0-AD23-42FD-5BD36180B58C}"/>
              </a:ext>
            </a:extLst>
          </p:cNvPr>
          <p:cNvSpPr/>
          <p:nvPr/>
        </p:nvSpPr>
        <p:spPr>
          <a:xfrm>
            <a:off x="1840511" y="1827125"/>
            <a:ext cx="8972550" cy="4239776"/>
          </a:xfrm>
          <a:prstGeom prst="rect">
            <a:avLst/>
          </a:prstGeom>
          <a:solidFill>
            <a:schemeClr val="bg1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avec coins rognés en diagonale 34">
            <a:extLst>
              <a:ext uri="{FF2B5EF4-FFF2-40B4-BE49-F238E27FC236}">
                <a16:creationId xmlns:a16="http://schemas.microsoft.com/office/drawing/2014/main" id="{88279355-1ADB-3003-1CD1-DE1490CC4DDC}"/>
              </a:ext>
            </a:extLst>
          </p:cNvPr>
          <p:cNvSpPr/>
          <p:nvPr/>
        </p:nvSpPr>
        <p:spPr>
          <a:xfrm>
            <a:off x="5369523" y="2060021"/>
            <a:ext cx="1914525" cy="1052971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Copperplate Gothic Bold" panose="020E0705020206020404" pitchFamily="34" charset="0"/>
              </a:rPr>
              <a:t>Chef de projet</a:t>
            </a:r>
          </a:p>
          <a:p>
            <a:pPr algn="ctr"/>
            <a:r>
              <a:rPr lang="fr-FR" sz="1400">
                <a:latin typeface="Copperplate Gothic Bold" panose="020E0705020206020404" pitchFamily="34" charset="0"/>
              </a:rPr>
              <a:t>Clément</a:t>
            </a:r>
          </a:p>
        </p:txBody>
      </p:sp>
      <p:sp>
        <p:nvSpPr>
          <p:cNvPr id="36" name="Rectangle : avec coins rognés en haut 35">
            <a:extLst>
              <a:ext uri="{FF2B5EF4-FFF2-40B4-BE49-F238E27FC236}">
                <a16:creationId xmlns:a16="http://schemas.microsoft.com/office/drawing/2014/main" id="{8FED6057-C2D4-181F-EA58-CC9108446CF8}"/>
              </a:ext>
            </a:extLst>
          </p:cNvPr>
          <p:cNvSpPr/>
          <p:nvPr/>
        </p:nvSpPr>
        <p:spPr>
          <a:xfrm>
            <a:off x="2486025" y="4552950"/>
            <a:ext cx="1285875" cy="849685"/>
          </a:xfrm>
          <a:prstGeom prst="snip2SameRect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Tao</a:t>
            </a:r>
          </a:p>
        </p:txBody>
      </p:sp>
      <p:sp>
        <p:nvSpPr>
          <p:cNvPr id="37" name="Rectangle : avec coins rognés en haut 36">
            <a:extLst>
              <a:ext uri="{FF2B5EF4-FFF2-40B4-BE49-F238E27FC236}">
                <a16:creationId xmlns:a16="http://schemas.microsoft.com/office/drawing/2014/main" id="{F54BC0BF-B1A2-22B1-1D74-619195D29C1A}"/>
              </a:ext>
            </a:extLst>
          </p:cNvPr>
          <p:cNvSpPr/>
          <p:nvPr/>
        </p:nvSpPr>
        <p:spPr>
          <a:xfrm>
            <a:off x="3926876" y="4552950"/>
            <a:ext cx="1285875" cy="849685"/>
          </a:xfrm>
          <a:prstGeom prst="snip2SameRect">
            <a:avLst/>
          </a:prstGeom>
          <a:solidFill>
            <a:srgbClr val="00206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Alexis</a:t>
            </a:r>
          </a:p>
        </p:txBody>
      </p:sp>
      <p:sp>
        <p:nvSpPr>
          <p:cNvPr id="38" name="Rectangle : avec coins rognés en haut 37">
            <a:extLst>
              <a:ext uri="{FF2B5EF4-FFF2-40B4-BE49-F238E27FC236}">
                <a16:creationId xmlns:a16="http://schemas.microsoft.com/office/drawing/2014/main" id="{E26C2229-1444-4FBA-AAB6-933E9EC87096}"/>
              </a:ext>
            </a:extLst>
          </p:cNvPr>
          <p:cNvSpPr/>
          <p:nvPr/>
        </p:nvSpPr>
        <p:spPr>
          <a:xfrm>
            <a:off x="7449448" y="4549166"/>
            <a:ext cx="1285875" cy="849685"/>
          </a:xfrm>
          <a:prstGeom prst="snip2SameRect">
            <a:avLst/>
          </a:prstGeom>
          <a:solidFill>
            <a:srgbClr val="00206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Théo</a:t>
            </a:r>
          </a:p>
        </p:txBody>
      </p:sp>
      <p:sp>
        <p:nvSpPr>
          <p:cNvPr id="39" name="Rectangle : avec coins rognés en haut 38">
            <a:extLst>
              <a:ext uri="{FF2B5EF4-FFF2-40B4-BE49-F238E27FC236}">
                <a16:creationId xmlns:a16="http://schemas.microsoft.com/office/drawing/2014/main" id="{B046F6BE-C27A-D496-DEBF-8F4713C3CCB4}"/>
              </a:ext>
            </a:extLst>
          </p:cNvPr>
          <p:cNvSpPr/>
          <p:nvPr/>
        </p:nvSpPr>
        <p:spPr>
          <a:xfrm>
            <a:off x="8961737" y="4549166"/>
            <a:ext cx="1285875" cy="849685"/>
          </a:xfrm>
          <a:prstGeom prst="snip2SameRect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Rémy</a:t>
            </a:r>
          </a:p>
        </p:txBody>
      </p:sp>
      <p:sp>
        <p:nvSpPr>
          <p:cNvPr id="40" name="Organigramme : Préparation 39">
            <a:extLst>
              <a:ext uri="{FF2B5EF4-FFF2-40B4-BE49-F238E27FC236}">
                <a16:creationId xmlns:a16="http://schemas.microsoft.com/office/drawing/2014/main" id="{B1FAA8C6-C292-C2CF-38D1-43819DF6E690}"/>
              </a:ext>
            </a:extLst>
          </p:cNvPr>
          <p:cNvSpPr/>
          <p:nvPr/>
        </p:nvSpPr>
        <p:spPr>
          <a:xfrm>
            <a:off x="2047875" y="3770225"/>
            <a:ext cx="3581400" cy="467967"/>
          </a:xfrm>
          <a:prstGeom prst="flowChartPreparation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MongoDB</a:t>
            </a:r>
          </a:p>
        </p:txBody>
      </p:sp>
      <p:sp>
        <p:nvSpPr>
          <p:cNvPr id="41" name="Organigramme : Préparation 40">
            <a:extLst>
              <a:ext uri="{FF2B5EF4-FFF2-40B4-BE49-F238E27FC236}">
                <a16:creationId xmlns:a16="http://schemas.microsoft.com/office/drawing/2014/main" id="{2F380EB7-7A52-2537-CADA-8F3607898B3A}"/>
              </a:ext>
            </a:extLst>
          </p:cNvPr>
          <p:cNvSpPr/>
          <p:nvPr/>
        </p:nvSpPr>
        <p:spPr>
          <a:xfrm>
            <a:off x="7108103" y="3763498"/>
            <a:ext cx="3581400" cy="467967"/>
          </a:xfrm>
          <a:prstGeom prst="flowChartPreparation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78573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Grand écran</PresentationFormat>
  <Slides>11</Slides>
  <Notes>7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tao lopez</dc:creator>
  <cp:revision>3</cp:revision>
  <dcterms:created xsi:type="dcterms:W3CDTF">2024-03-26T09:00:00Z</dcterms:created>
  <dcterms:modified xsi:type="dcterms:W3CDTF">2024-03-26T15:04:03Z</dcterms:modified>
</cp:coreProperties>
</file>