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1" r:id="rId5"/>
    <p:sldId id="298" r:id="rId6"/>
    <p:sldId id="284" r:id="rId7"/>
    <p:sldId id="293" r:id="rId8"/>
    <p:sldId id="294" r:id="rId9"/>
    <p:sldId id="278" r:id="rId10"/>
    <p:sldId id="295" r:id="rId11"/>
    <p:sldId id="297" r:id="rId12"/>
    <p:sldId id="261" r:id="rId13"/>
    <p:sldId id="273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925A"/>
    <a:srgbClr val="692949"/>
    <a:srgbClr val="B352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E43948-247B-4EC2-A1F8-C5DEF286BFF3}" v="1573" dt="2025-01-24T14:59:28.769"/>
    <p1510:client id="{33C65686-D915-948B-C85B-E86593F8DE1B}" v="25" dt="2025-01-24T10:21:05.048"/>
    <p1510:client id="{42D172FF-2153-452F-B8E0-2CA607B8A1AF}" v="15" dt="2025-01-24T13:38:22"/>
    <p1510:client id="{503062A9-D77B-F807-9991-9ADC367D8F99}" v="341" dt="2025-01-24T13:24:16.062"/>
    <p1510:client id="{6ECFF51C-73A0-30AF-CACF-3301122F53BC}" v="343" dt="2025-01-24T12:26:23.253"/>
    <p1510:client id="{B1FB734C-74D4-C36D-97DE-A14DE2CEFBE8}" v="467" dt="2025-01-24T14:02:12.925"/>
    <p1510:client id="{C100FFDA-8C80-D3D4-4C95-F9D66DD12D44}" v="46" dt="2025-01-24T14:46:45.105"/>
    <p1510:client id="{F032D729-707C-0EF4-52D7-B1697A9DD31A}" v="192" dt="2025-01-24T13:39:59.456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52F3B-DF1E-96D0-76A5-3869AF58C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A9026E-686F-8E06-5E6E-6EDA41F506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116464-EA15-A47A-699C-402EE5BBA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C6CA2-10CC-EE6E-8606-1248732852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56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53F62-07D0-2328-8CE6-318DFFE0F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2EDB71-2574-E5D9-8DD6-544089E318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F2E5EB-48C3-FABB-08A0-E1728DC09F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C88C6-1208-9F2B-AC61-4A3800B0DB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67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01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9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39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3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p:blipFill>
        <p:spPr>
          <a:xfrm>
            <a:off x="0" y="0"/>
            <a:ext cx="12192000" cy="6858000"/>
          </a:xfr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317" y="2241023"/>
            <a:ext cx="4348976" cy="1858537"/>
          </a:xfrm>
        </p:spPr>
        <p:txBody>
          <a:bodyPr anchor="ctr">
            <a:normAutofit/>
          </a:bodyPr>
          <a:lstStyle/>
          <a:p>
            <a:r>
              <a:rPr lang="en-US" err="1"/>
              <a:t>Projet</a:t>
            </a:r>
            <a:r>
              <a:rPr lang="en-US"/>
              <a:t> </a:t>
            </a:r>
            <a:br>
              <a:rPr lang="en-US"/>
            </a:br>
            <a:r>
              <a:rPr lang="en-US"/>
              <a:t>Hackathon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613B0E-C1BC-B974-4C34-3C571F811DB7}"/>
              </a:ext>
            </a:extLst>
          </p:cNvPr>
          <p:cNvSpPr txBox="1"/>
          <p:nvPr/>
        </p:nvSpPr>
        <p:spPr>
          <a:xfrm>
            <a:off x="385" y="5657577"/>
            <a:ext cx="3549569" cy="120032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TAHIRI Manelle</a:t>
            </a:r>
          </a:p>
          <a:p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CROIZET Remy</a:t>
            </a:r>
          </a:p>
          <a:p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LOPEZ Tao</a:t>
            </a:r>
          </a:p>
          <a:p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MANANT Clément</a:t>
            </a: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>
            <a:extLst>
              <a:ext uri="{FF2B5EF4-FFF2-40B4-BE49-F238E27FC236}">
                <a16:creationId xmlns:a16="http://schemas.microsoft.com/office/drawing/2014/main" id="{A336FEA9-C85A-3569-16F0-5ECBABBE0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8608"/>
            <a:ext cx="9144000" cy="683219"/>
          </a:xfrm>
        </p:spPr>
        <p:txBody>
          <a:bodyPr/>
          <a:lstStyle/>
          <a:p>
            <a:r>
              <a:rPr lang="en-US"/>
              <a:t>JAVA POSIBILITY</a:t>
            </a:r>
          </a:p>
        </p:txBody>
      </p:sp>
      <p:pic>
        <p:nvPicPr>
          <p:cNvPr id="8" name="Image 7" descr="Une image contenant texte, capture d’écran, logiciel, Logiciel multimédia&#10;&#10;Le contenu généré par l’IA peut être incorrect.">
            <a:extLst>
              <a:ext uri="{FF2B5EF4-FFF2-40B4-BE49-F238E27FC236}">
                <a16:creationId xmlns:a16="http://schemas.microsoft.com/office/drawing/2014/main" id="{502784B6-E951-0F2C-36F7-3E0ECF7F2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96" y="1826034"/>
            <a:ext cx="7412600" cy="4699204"/>
          </a:xfrm>
          <a:prstGeom prst="rect">
            <a:avLst/>
          </a:prstGeom>
          <a:ln w="57150">
            <a:solidFill>
              <a:srgbClr val="E3925A"/>
            </a:solidFill>
          </a:ln>
        </p:spPr>
      </p:pic>
      <p:pic>
        <p:nvPicPr>
          <p:cNvPr id="10" name="Image 9" descr="Une image contenant texte, capture d’écran, logiciel, Logiciel multimédia&#10;&#10;Le contenu généré par l’IA peut être incorrect.">
            <a:extLst>
              <a:ext uri="{FF2B5EF4-FFF2-40B4-BE49-F238E27FC236}">
                <a16:creationId xmlns:a16="http://schemas.microsoft.com/office/drawing/2014/main" id="{3533B999-5AAE-BE94-3EB5-5610C5761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991" y="1828031"/>
            <a:ext cx="3425619" cy="4695211"/>
          </a:xfrm>
          <a:prstGeom prst="rect">
            <a:avLst/>
          </a:prstGeom>
          <a:ln w="57150">
            <a:solidFill>
              <a:srgbClr val="692949"/>
            </a:solidFill>
          </a:ln>
        </p:spPr>
      </p:pic>
    </p:spTree>
    <p:extLst>
      <p:ext uri="{BB962C8B-B14F-4D97-AF65-F5344CB8AC3E}">
        <p14:creationId xmlns:p14="http://schemas.microsoft.com/office/powerpoint/2010/main" val="16799366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7" y="1278309"/>
            <a:ext cx="9467127" cy="2527911"/>
          </a:xfrm>
        </p:spPr>
        <p:txBody>
          <a:bodyPr/>
          <a:lstStyle/>
          <a:p>
            <a:r>
              <a:rPr lang="en-US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7BCD2-1E02-69E4-B5C1-0DCF94BD2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abstract image">
            <a:extLst>
              <a:ext uri="{FF2B5EF4-FFF2-40B4-BE49-F238E27FC236}">
                <a16:creationId xmlns:a16="http://schemas.microsoft.com/office/drawing/2014/main" id="{F26BED90-BF9F-8C65-A000-B4821FBCE6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p:blipFill>
        <p:spPr>
          <a:xfrm>
            <a:off x="-717182" y="0"/>
            <a:ext cx="6032500" cy="6858000"/>
          </a:xfrm>
          <a:prstGeom prst="parallelogram">
            <a:avLst/>
          </a:prstGeom>
          <a:noFill/>
          <a:ln>
            <a:noFill/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0E147DC-FBCF-7644-CC8F-75859FE79B84}"/>
              </a:ext>
            </a:extLst>
          </p:cNvPr>
          <p:cNvSpPr txBox="1"/>
          <p:nvPr/>
        </p:nvSpPr>
        <p:spPr>
          <a:xfrm>
            <a:off x="7506814" y="423761"/>
            <a:ext cx="2909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/>
              <a:t>Cahier des charges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41896B-191C-117B-1615-F1625D5F9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47814" y="6303963"/>
            <a:ext cx="5644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0349AE9-EBED-85E7-928B-103D56F0977B}"/>
              </a:ext>
            </a:extLst>
          </p:cNvPr>
          <p:cNvSpPr txBox="1"/>
          <p:nvPr/>
        </p:nvSpPr>
        <p:spPr>
          <a:xfrm>
            <a:off x="6945510" y="1543589"/>
            <a:ext cx="4439477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000"/>
              <a:t>Plus de modernité</a:t>
            </a:r>
            <a:endParaRPr lang="fr-FR" sz="2000"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000"/>
              <a:t>Possibilités de personnalisations</a:t>
            </a:r>
            <a:endParaRPr lang="fr-FR" sz="2000"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000"/>
              <a:t>Scalabilité</a:t>
            </a:r>
            <a:endParaRPr lang="fr-FR" sz="2000"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000">
                <a:ea typeface="Calibri"/>
                <a:cs typeface="Calibri"/>
              </a:rPr>
              <a:t>Adaptabilité de résolution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000">
                <a:ea typeface="Calibri"/>
                <a:cs typeface="Calibri"/>
              </a:rPr>
              <a:t>Sécurité</a:t>
            </a:r>
          </a:p>
          <a:p>
            <a:endParaRPr lang="fr-FR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405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C4A8-49EE-CF82-CFDC-BA9308ED0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814" y="2724912"/>
            <a:ext cx="4837174" cy="3136392"/>
          </a:xfrm>
          <a:noFill/>
        </p:spPr>
        <p:txBody>
          <a:bodyPr anchor="t">
            <a:normAutofit/>
          </a:bodyPr>
          <a:lstStyle/>
          <a:p>
            <a:endParaRPr lang="en-US">
              <a:ea typeface="Calibri"/>
              <a:cs typeface="Calibri"/>
            </a:endParaRPr>
          </a:p>
          <a:p>
            <a:endParaRPr lang="en-US"/>
          </a:p>
        </p:txBody>
      </p:sp>
      <p:pic>
        <p:nvPicPr>
          <p:cNvPr id="5" name="Picture Placeholder 7" descr="abstract image">
            <a:extLst>
              <a:ext uri="{FF2B5EF4-FFF2-40B4-BE49-F238E27FC236}">
                <a16:creationId xmlns:a16="http://schemas.microsoft.com/office/drawing/2014/main" id="{B1830306-7282-01DB-022B-8807BEE10B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p:blipFill>
        <p:spPr>
          <a:xfrm>
            <a:off x="-717182" y="0"/>
            <a:ext cx="6032500" cy="6858000"/>
          </a:xfrm>
          <a:prstGeom prst="parallelogram">
            <a:avLst/>
          </a:prstGeom>
          <a:noFill/>
          <a:ln>
            <a:noFill/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9A497BF-D7B4-CC92-E79B-34AFCC7879B0}"/>
              </a:ext>
            </a:extLst>
          </p:cNvPr>
          <p:cNvSpPr txBox="1"/>
          <p:nvPr/>
        </p:nvSpPr>
        <p:spPr>
          <a:xfrm>
            <a:off x="6241870" y="473476"/>
            <a:ext cx="5458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/>
              <a:t>Comparatif des différentes solutions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3827A9B2-7FCC-5D04-16FB-99D83D6FF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005992"/>
            <a:ext cx="5731529" cy="270316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09BC484-2F3C-187E-1DAE-37D2EF154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47814" y="6303963"/>
            <a:ext cx="5644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5F6A170-0597-A021-A637-4C7126EB5D97}"/>
              </a:ext>
            </a:extLst>
          </p:cNvPr>
          <p:cNvSpPr txBox="1"/>
          <p:nvPr/>
        </p:nvSpPr>
        <p:spPr>
          <a:xfrm>
            <a:off x="749710" y="2378177"/>
            <a:ext cx="484238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4800">
                <a:solidFill>
                  <a:schemeClr val="accent2"/>
                </a:solidFill>
                <a:ea typeface="Calibri"/>
                <a:cs typeface="Calibri"/>
              </a:rPr>
              <a:t>Première </a:t>
            </a:r>
          </a:p>
          <a:p>
            <a:r>
              <a:rPr lang="fr-FR" sz="4800">
                <a:solidFill>
                  <a:schemeClr val="accent2"/>
                </a:solidFill>
                <a:ea typeface="Calibri"/>
                <a:cs typeface="Calibri"/>
              </a:rPr>
              <a:t>proposition</a:t>
            </a:r>
          </a:p>
        </p:txBody>
      </p:sp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A5F1E-7A9D-0C13-08EB-D4F150E2F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>
            <a:extLst>
              <a:ext uri="{FF2B5EF4-FFF2-40B4-BE49-F238E27FC236}">
                <a16:creationId xmlns:a16="http://schemas.microsoft.com/office/drawing/2014/main" id="{31A126D0-ABC6-34F6-FD66-06DA16F5C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600" y="1566672"/>
            <a:ext cx="5066250" cy="690880"/>
          </a:xfrm>
        </p:spPr>
        <p:txBody>
          <a:bodyPr/>
          <a:lstStyle/>
          <a:p>
            <a:r>
              <a:rPr lang="en-US"/>
              <a:t>PROBLEMATIQUES</a:t>
            </a:r>
          </a:p>
        </p:txBody>
      </p:sp>
      <p:pic>
        <p:nvPicPr>
          <p:cNvPr id="3" name="Image 2" descr="Une image contenant Police, Graphique, logo, graphisme&#10;&#10;Description générée automatiquement">
            <a:extLst>
              <a:ext uri="{FF2B5EF4-FFF2-40B4-BE49-F238E27FC236}">
                <a16:creationId xmlns:a16="http://schemas.microsoft.com/office/drawing/2014/main" id="{C1446AE1-1A90-A63B-1894-6998734F1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13" y="-39332"/>
            <a:ext cx="2630424" cy="1117930"/>
          </a:xfrm>
          <a:prstGeom prst="rect">
            <a:avLst/>
          </a:prstGeom>
        </p:spPr>
      </p:pic>
      <p:sp>
        <p:nvSpPr>
          <p:cNvPr id="4" name="Rectangle : avec coins rognés en diagonale 3">
            <a:extLst>
              <a:ext uri="{FF2B5EF4-FFF2-40B4-BE49-F238E27FC236}">
                <a16:creationId xmlns:a16="http://schemas.microsoft.com/office/drawing/2014/main" id="{549DD627-06B9-9B04-972F-D26B7C9A082C}"/>
              </a:ext>
            </a:extLst>
          </p:cNvPr>
          <p:cNvSpPr/>
          <p:nvPr/>
        </p:nvSpPr>
        <p:spPr>
          <a:xfrm>
            <a:off x="2496312" y="2615184"/>
            <a:ext cx="3687538" cy="621792"/>
          </a:xfrm>
          <a:prstGeom prst="snip2DiagRect">
            <a:avLst/>
          </a:prstGeom>
          <a:gradFill>
            <a:gsLst>
              <a:gs pos="0">
                <a:srgbClr val="E3925A"/>
              </a:gs>
              <a:gs pos="38000">
                <a:srgbClr val="B35253"/>
              </a:gs>
              <a:gs pos="60000">
                <a:srgbClr val="692949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ENVIRONNEMENT DE TRAVAIL</a:t>
            </a:r>
          </a:p>
        </p:txBody>
      </p:sp>
      <p:sp>
        <p:nvSpPr>
          <p:cNvPr id="5" name="Rectangle : avec coins rognés en diagonale 4">
            <a:extLst>
              <a:ext uri="{FF2B5EF4-FFF2-40B4-BE49-F238E27FC236}">
                <a16:creationId xmlns:a16="http://schemas.microsoft.com/office/drawing/2014/main" id="{3B3FDFD9-059C-F577-5495-B2099786B6A8}"/>
              </a:ext>
            </a:extLst>
          </p:cNvPr>
          <p:cNvSpPr/>
          <p:nvPr/>
        </p:nvSpPr>
        <p:spPr>
          <a:xfrm>
            <a:off x="2523671" y="3646424"/>
            <a:ext cx="3687538" cy="621792"/>
          </a:xfrm>
          <a:prstGeom prst="snip2DiagRect">
            <a:avLst/>
          </a:prstGeom>
          <a:gradFill>
            <a:gsLst>
              <a:gs pos="0">
                <a:srgbClr val="E3925A"/>
              </a:gs>
              <a:gs pos="38000">
                <a:srgbClr val="B35253"/>
              </a:gs>
              <a:gs pos="60000">
                <a:srgbClr val="692949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LANGAGE DE PROGRAMMATION</a:t>
            </a:r>
          </a:p>
        </p:txBody>
      </p:sp>
      <p:pic>
        <p:nvPicPr>
          <p:cNvPr id="20" name="Picture Placeholder 7" descr="abstract image">
            <a:extLst>
              <a:ext uri="{FF2B5EF4-FFF2-40B4-BE49-F238E27FC236}">
                <a16:creationId xmlns:a16="http://schemas.microsoft.com/office/drawing/2014/main" id="{AA117E8C-8B8A-810E-79D2-17141250B6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p:blipFill>
        <p:spPr>
          <a:xfrm>
            <a:off x="7441298" y="-40640"/>
            <a:ext cx="4752340" cy="6898640"/>
          </a:xfrm>
          <a:prstGeom prst="parallelogram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84417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DB311B7-E444-9BF9-43C3-B22E8115D5D1}"/>
              </a:ext>
            </a:extLst>
          </p:cNvPr>
          <p:cNvSpPr/>
          <p:nvPr/>
        </p:nvSpPr>
        <p:spPr>
          <a:xfrm>
            <a:off x="4423298" y="246888"/>
            <a:ext cx="3531585" cy="369332"/>
          </a:xfrm>
          <a:prstGeom prst="roundRect">
            <a:avLst/>
          </a:prstGeom>
          <a:gradFill flip="none" rotWithShape="1">
            <a:gsLst>
              <a:gs pos="0">
                <a:srgbClr val="E3925A"/>
              </a:gs>
              <a:gs pos="50000">
                <a:srgbClr val="692949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07414B7-8D15-A0C3-102E-8E60070A6471}"/>
              </a:ext>
            </a:extLst>
          </p:cNvPr>
          <p:cNvSpPr txBox="1"/>
          <p:nvPr/>
        </p:nvSpPr>
        <p:spPr>
          <a:xfrm>
            <a:off x="4546201" y="240743"/>
            <a:ext cx="3851133" cy="37547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PREMIERE IDEE DE L’INTERFACE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381A7-CCDF-BCA3-6184-B70D7D65C189}"/>
              </a:ext>
            </a:extLst>
          </p:cNvPr>
          <p:cNvSpPr/>
          <p:nvPr/>
        </p:nvSpPr>
        <p:spPr>
          <a:xfrm>
            <a:off x="5013960" y="6236208"/>
            <a:ext cx="5596128" cy="1973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70DD78-1E5F-E192-4CA2-EEB88307DC9A}"/>
              </a:ext>
            </a:extLst>
          </p:cNvPr>
          <p:cNvSpPr/>
          <p:nvPr/>
        </p:nvSpPr>
        <p:spPr>
          <a:xfrm>
            <a:off x="2651760" y="1065527"/>
            <a:ext cx="6888480" cy="4909825"/>
          </a:xfrm>
          <a:prstGeom prst="rect">
            <a:avLst/>
          </a:prstGeom>
          <a:gradFill flip="none" rotWithShape="1">
            <a:gsLst>
              <a:gs pos="0">
                <a:srgbClr val="E3925A"/>
              </a:gs>
              <a:gs pos="69000">
                <a:srgbClr val="692949"/>
              </a:gs>
              <a:gs pos="100000">
                <a:schemeClr val="accent5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" name="Image 28" descr="Une image contenant Caractère coloré, Graphique, capture d’écran, cœur&#10;&#10;Description générée automatiquement">
            <a:extLst>
              <a:ext uri="{FF2B5EF4-FFF2-40B4-BE49-F238E27FC236}">
                <a16:creationId xmlns:a16="http://schemas.microsoft.com/office/drawing/2014/main" id="{635A8281-378A-4C6B-BBD3-8CF02D149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184" y="0"/>
            <a:ext cx="2808732" cy="1404366"/>
          </a:xfrm>
          <a:prstGeom prst="rect">
            <a:avLst/>
          </a:prstGeom>
        </p:spPr>
      </p:pic>
      <p:pic>
        <p:nvPicPr>
          <p:cNvPr id="30" name="Image 29" descr="Une image contenant texte, capture d’écran, cercle, diagramme&#10;&#10;Description générée automatiquement">
            <a:extLst>
              <a:ext uri="{FF2B5EF4-FFF2-40B4-BE49-F238E27FC236}">
                <a16:creationId xmlns:a16="http://schemas.microsoft.com/office/drawing/2014/main" id="{6DB9C05A-9E8A-68FD-4F38-D87EA7B32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501" y="1227953"/>
            <a:ext cx="6590998" cy="460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918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>
            <a:extLst>
              <a:ext uri="{FF2B5EF4-FFF2-40B4-BE49-F238E27FC236}">
                <a16:creationId xmlns:a16="http://schemas.microsoft.com/office/drawing/2014/main" id="{9C373000-EEA1-D16F-189A-338FFDA2E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960" y="1717040"/>
            <a:ext cx="5066250" cy="690880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CONTREMESURE A JAVAFX GRACE A</a:t>
            </a:r>
            <a:endParaRPr lang="en-US"/>
          </a:p>
        </p:txBody>
      </p:sp>
      <p:pic>
        <p:nvPicPr>
          <p:cNvPr id="7" name="Picture 6" descr="Choisir son interface de développement pour coder en python -">
            <a:extLst>
              <a:ext uri="{FF2B5EF4-FFF2-40B4-BE49-F238E27FC236}">
                <a16:creationId xmlns:a16="http://schemas.microsoft.com/office/drawing/2014/main" id="{87B94428-C5D5-FAAB-C6E7-E9AB295E8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60" y="-22098"/>
            <a:ext cx="3952240" cy="1354836"/>
          </a:xfrm>
          <a:prstGeom prst="rect">
            <a:avLst/>
          </a:prstGeom>
        </p:spPr>
      </p:pic>
      <p:sp>
        <p:nvSpPr>
          <p:cNvPr id="10" name="Rectangle : avec coins rognés en diagonale 4">
            <a:extLst>
              <a:ext uri="{FF2B5EF4-FFF2-40B4-BE49-F238E27FC236}">
                <a16:creationId xmlns:a16="http://schemas.microsoft.com/office/drawing/2014/main" id="{A2E16F17-DC69-0DAA-19AB-A2504EC4F527}"/>
              </a:ext>
            </a:extLst>
          </p:cNvPr>
          <p:cNvSpPr/>
          <p:nvPr/>
        </p:nvSpPr>
        <p:spPr>
          <a:xfrm>
            <a:off x="1954711" y="2948432"/>
            <a:ext cx="3687538" cy="621792"/>
          </a:xfrm>
          <a:prstGeom prst="snip2DiagRect">
            <a:avLst/>
          </a:prstGeom>
          <a:gradFill>
            <a:gsLst>
              <a:gs pos="0">
                <a:srgbClr val="E3925A"/>
              </a:gs>
              <a:gs pos="38000">
                <a:srgbClr val="B35253"/>
              </a:gs>
              <a:gs pos="60000">
                <a:srgbClr val="692949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SIMPLICITE DU LANGAGE</a:t>
            </a:r>
          </a:p>
        </p:txBody>
      </p:sp>
      <p:sp>
        <p:nvSpPr>
          <p:cNvPr id="12" name="Rectangle : avec coins rognés en diagonale 3">
            <a:extLst>
              <a:ext uri="{FF2B5EF4-FFF2-40B4-BE49-F238E27FC236}">
                <a16:creationId xmlns:a16="http://schemas.microsoft.com/office/drawing/2014/main" id="{F5EBE864-40B6-8711-40DE-70C9F7F09ED3}"/>
              </a:ext>
            </a:extLst>
          </p:cNvPr>
          <p:cNvSpPr/>
          <p:nvPr/>
        </p:nvSpPr>
        <p:spPr>
          <a:xfrm>
            <a:off x="1957832" y="4078224"/>
            <a:ext cx="3687538" cy="621792"/>
          </a:xfrm>
          <a:prstGeom prst="snip2DiagRect">
            <a:avLst/>
          </a:prstGeom>
          <a:gradFill>
            <a:gsLst>
              <a:gs pos="0">
                <a:srgbClr val="E3925A"/>
              </a:gs>
              <a:gs pos="38000">
                <a:srgbClr val="B35253"/>
              </a:gs>
              <a:gs pos="60000">
                <a:srgbClr val="692949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ea typeface="Calibri"/>
                <a:cs typeface="Calibri"/>
              </a:rPr>
              <a:t>RAPIDITE</a:t>
            </a:r>
          </a:p>
        </p:txBody>
      </p:sp>
      <p:pic>
        <p:nvPicPr>
          <p:cNvPr id="5" name="Picture Placeholder 7" descr="abstract image">
            <a:extLst>
              <a:ext uri="{FF2B5EF4-FFF2-40B4-BE49-F238E27FC236}">
                <a16:creationId xmlns:a16="http://schemas.microsoft.com/office/drawing/2014/main" id="{E6CA2424-8A19-F694-B8B0-FD5BC83322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p:blipFill>
        <p:spPr>
          <a:xfrm>
            <a:off x="6161138" y="0"/>
            <a:ext cx="6032500" cy="6858000"/>
          </a:xfrm>
          <a:prstGeom prst="parallelogram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04385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>
            <a:extLst>
              <a:ext uri="{FF2B5EF4-FFF2-40B4-BE49-F238E27FC236}">
                <a16:creationId xmlns:a16="http://schemas.microsoft.com/office/drawing/2014/main" id="{7A75B57B-00EE-08C9-62D2-48BD76442794}"/>
              </a:ext>
            </a:extLst>
          </p:cNvPr>
          <p:cNvSpPr/>
          <p:nvPr/>
        </p:nvSpPr>
        <p:spPr>
          <a:xfrm>
            <a:off x="1993392" y="1332738"/>
            <a:ext cx="8238744" cy="4528567"/>
          </a:xfrm>
          <a:prstGeom prst="rect">
            <a:avLst/>
          </a:prstGeom>
          <a:gradFill flip="none" rotWithShape="1">
            <a:gsLst>
              <a:gs pos="0">
                <a:srgbClr val="E3925A"/>
              </a:gs>
              <a:gs pos="69000">
                <a:srgbClr val="692949"/>
              </a:gs>
              <a:gs pos="100000">
                <a:schemeClr val="accent5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DE5CE6-6406-C218-1E8A-8CBEA1F62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432" y="1435019"/>
            <a:ext cx="7999135" cy="4270838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70A0B5B0-F8AB-2AE4-12F7-9BCC88027F65}"/>
              </a:ext>
            </a:extLst>
          </p:cNvPr>
          <p:cNvGrpSpPr/>
          <p:nvPr/>
        </p:nvGrpSpPr>
        <p:grpSpPr>
          <a:xfrm>
            <a:off x="4423298" y="246888"/>
            <a:ext cx="3138295" cy="369332"/>
            <a:chOff x="4423298" y="246888"/>
            <a:chExt cx="3138295" cy="369332"/>
          </a:xfrm>
        </p:grpSpPr>
        <p:sp>
          <p:nvSpPr>
            <p:cNvPr id="76" name="Rectangle : coins arrondis 9">
              <a:extLst>
                <a:ext uri="{FF2B5EF4-FFF2-40B4-BE49-F238E27FC236}">
                  <a16:creationId xmlns:a16="http://schemas.microsoft.com/office/drawing/2014/main" id="{3DFA2E4D-9642-7AA7-2CD7-B3436B1F8429}"/>
                </a:ext>
              </a:extLst>
            </p:cNvPr>
            <p:cNvSpPr/>
            <p:nvPr/>
          </p:nvSpPr>
          <p:spPr>
            <a:xfrm>
              <a:off x="4423298" y="246888"/>
              <a:ext cx="3138295" cy="369332"/>
            </a:xfrm>
            <a:prstGeom prst="roundRect">
              <a:avLst/>
            </a:prstGeom>
            <a:gradFill flip="none" rotWithShape="1">
              <a:gsLst>
                <a:gs pos="0">
                  <a:srgbClr val="E3925A"/>
                </a:gs>
                <a:gs pos="50000">
                  <a:srgbClr val="692949"/>
                </a:gs>
                <a:gs pos="100000">
                  <a:schemeClr val="accent5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8">
              <a:extLst>
                <a:ext uri="{FF2B5EF4-FFF2-40B4-BE49-F238E27FC236}">
                  <a16:creationId xmlns:a16="http://schemas.microsoft.com/office/drawing/2014/main" id="{32004EF3-9EEA-0446-2032-AAE52794FDC0}"/>
                </a:ext>
              </a:extLst>
            </p:cNvPr>
            <p:cNvSpPr txBox="1"/>
            <p:nvPr/>
          </p:nvSpPr>
          <p:spPr>
            <a:xfrm>
              <a:off x="4789058" y="246888"/>
              <a:ext cx="27625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fr-FR">
                  <a:solidFill>
                    <a:schemeClr val="bg1"/>
                  </a:solidFill>
                </a:rPr>
                <a:t>PREMIERE INTERFACE</a:t>
              </a:r>
            </a:p>
          </p:txBody>
        </p:sp>
      </p:grpSp>
      <p:pic>
        <p:nvPicPr>
          <p:cNvPr id="130" name="Image 129" descr="Une image contenant Police, Graphique, clipart, logo&#10;&#10;Description générée automatiquement">
            <a:extLst>
              <a:ext uri="{FF2B5EF4-FFF2-40B4-BE49-F238E27FC236}">
                <a16:creationId xmlns:a16="http://schemas.microsoft.com/office/drawing/2014/main" id="{13EE0B47-3ACD-F018-BF3A-7142958A98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353" y="68818"/>
            <a:ext cx="39528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93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7CB46-08C0-BA1C-46D9-9F1416D53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4D8EFB-9976-C945-CBDC-6794F7D0590A}"/>
              </a:ext>
            </a:extLst>
          </p:cNvPr>
          <p:cNvSpPr/>
          <p:nvPr/>
        </p:nvSpPr>
        <p:spPr>
          <a:xfrm>
            <a:off x="2971800" y="1144238"/>
            <a:ext cx="6089904" cy="5412010"/>
          </a:xfrm>
          <a:prstGeom prst="rect">
            <a:avLst/>
          </a:prstGeom>
          <a:gradFill flip="none" rotWithShape="1">
            <a:gsLst>
              <a:gs pos="0">
                <a:srgbClr val="E3925A"/>
              </a:gs>
              <a:gs pos="69000">
                <a:srgbClr val="692949"/>
              </a:gs>
              <a:gs pos="100000">
                <a:schemeClr val="accent5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26852F6-8994-7FEE-25FF-16F3EE4A7E44}"/>
              </a:ext>
            </a:extLst>
          </p:cNvPr>
          <p:cNvGrpSpPr/>
          <p:nvPr/>
        </p:nvGrpSpPr>
        <p:grpSpPr>
          <a:xfrm>
            <a:off x="4423298" y="246888"/>
            <a:ext cx="3138295" cy="369332"/>
            <a:chOff x="4423298" y="246888"/>
            <a:chExt cx="3138295" cy="369332"/>
          </a:xfrm>
        </p:grpSpPr>
        <p:sp>
          <p:nvSpPr>
            <p:cNvPr id="76" name="Rectangle : coins arrondis 9">
              <a:extLst>
                <a:ext uri="{FF2B5EF4-FFF2-40B4-BE49-F238E27FC236}">
                  <a16:creationId xmlns:a16="http://schemas.microsoft.com/office/drawing/2014/main" id="{87407475-4C8F-F24E-8F0F-BA7CE3397883}"/>
                </a:ext>
              </a:extLst>
            </p:cNvPr>
            <p:cNvSpPr/>
            <p:nvPr/>
          </p:nvSpPr>
          <p:spPr>
            <a:xfrm>
              <a:off x="4423298" y="246888"/>
              <a:ext cx="3138295" cy="369332"/>
            </a:xfrm>
            <a:prstGeom prst="roundRect">
              <a:avLst/>
            </a:prstGeom>
            <a:gradFill flip="none" rotWithShape="1">
              <a:gsLst>
                <a:gs pos="0">
                  <a:srgbClr val="E3925A"/>
                </a:gs>
                <a:gs pos="50000">
                  <a:srgbClr val="692949"/>
                </a:gs>
                <a:gs pos="100000">
                  <a:schemeClr val="accent5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8">
              <a:extLst>
                <a:ext uri="{FF2B5EF4-FFF2-40B4-BE49-F238E27FC236}">
                  <a16:creationId xmlns:a16="http://schemas.microsoft.com/office/drawing/2014/main" id="{1EB4FF67-2873-3434-D6A7-DB367DD98C6F}"/>
                </a:ext>
              </a:extLst>
            </p:cNvPr>
            <p:cNvSpPr txBox="1"/>
            <p:nvPr/>
          </p:nvSpPr>
          <p:spPr>
            <a:xfrm>
              <a:off x="4789058" y="246888"/>
              <a:ext cx="27625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fr-FR">
                  <a:solidFill>
                    <a:schemeClr val="bg1"/>
                  </a:solidFill>
                </a:rPr>
                <a:t>DEUXIEME INTERFACE</a:t>
              </a:r>
            </a:p>
          </p:txBody>
        </p:sp>
      </p:grpSp>
      <p:pic>
        <p:nvPicPr>
          <p:cNvPr id="3" name="Image 2" descr="Une image contenant texte, capture d’écran, diagramme, logiciel&#10;&#10;Description générée automatiquement">
            <a:extLst>
              <a:ext uri="{FF2B5EF4-FFF2-40B4-BE49-F238E27FC236}">
                <a16:creationId xmlns:a16="http://schemas.microsoft.com/office/drawing/2014/main" id="{75F04B0A-E8B7-B033-C572-58832601B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651" y="1277874"/>
            <a:ext cx="5841893" cy="5246658"/>
          </a:xfrm>
          <a:prstGeom prst="rect">
            <a:avLst/>
          </a:prstGeom>
        </p:spPr>
      </p:pic>
      <p:pic>
        <p:nvPicPr>
          <p:cNvPr id="5" name="Image 4" descr="Une image contenant Police, Graphique, clipart, logo&#10;&#10;Description générée automatiquement">
            <a:extLst>
              <a:ext uri="{FF2B5EF4-FFF2-40B4-BE49-F238E27FC236}">
                <a16:creationId xmlns:a16="http://schemas.microsoft.com/office/drawing/2014/main" id="{A11CA6C6-3F14-233A-B28A-C20D2D0BA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353" y="68818"/>
            <a:ext cx="39528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866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44D81D-6355-42F5-E205-0184C0D8C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30952" y="6303963"/>
            <a:ext cx="6861048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8C220F8E-A796-CE47-BF67-D0FA18CF9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425" y="-23368"/>
            <a:ext cx="6241651" cy="826434"/>
          </a:xfrm>
        </p:spPr>
        <p:txBody>
          <a:bodyPr/>
          <a:lstStyle/>
          <a:p>
            <a:pPr algn="ctr"/>
            <a:r>
              <a:rPr lang="fr-FR"/>
              <a:t>Comparatif d’utilisation</a:t>
            </a:r>
          </a:p>
        </p:txBody>
      </p:sp>
      <p:pic>
        <p:nvPicPr>
          <p:cNvPr id="10" name="Image 9" descr="Une image contenant Police, Graphique, logo, graphisme&#10;&#10;Description générée automatiquement">
            <a:extLst>
              <a:ext uri="{FF2B5EF4-FFF2-40B4-BE49-F238E27FC236}">
                <a16:creationId xmlns:a16="http://schemas.microsoft.com/office/drawing/2014/main" id="{9E8DE6A2-02A1-9046-E253-0D6404E9A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332" y="491020"/>
            <a:ext cx="2630424" cy="1117930"/>
          </a:xfrm>
          <a:prstGeom prst="rect">
            <a:avLst/>
          </a:prstGeom>
        </p:spPr>
      </p:pic>
      <p:pic>
        <p:nvPicPr>
          <p:cNvPr id="13" name="Image 12" descr="Une image contenant Police, Graphique, clipart, logo&#10;&#10;Description générée automatiquement">
            <a:extLst>
              <a:ext uri="{FF2B5EF4-FFF2-40B4-BE49-F238E27FC236}">
                <a16:creationId xmlns:a16="http://schemas.microsoft.com/office/drawing/2014/main" id="{64DC091A-BDA8-2176-E0D6-47C15069B2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250" y="438056"/>
            <a:ext cx="3952875" cy="1352550"/>
          </a:xfrm>
          <a:prstGeom prst="rect">
            <a:avLst/>
          </a:prstGeom>
        </p:spPr>
      </p:pic>
      <p:sp>
        <p:nvSpPr>
          <p:cNvPr id="14" name="Rectangle : avec coins rognés en diagonale 13">
            <a:extLst>
              <a:ext uri="{FF2B5EF4-FFF2-40B4-BE49-F238E27FC236}">
                <a16:creationId xmlns:a16="http://schemas.microsoft.com/office/drawing/2014/main" id="{5C708812-7D8D-9E47-35E4-B375FC93FC17}"/>
              </a:ext>
            </a:extLst>
          </p:cNvPr>
          <p:cNvSpPr/>
          <p:nvPr/>
        </p:nvSpPr>
        <p:spPr>
          <a:xfrm rot="5400000">
            <a:off x="6557522" y="3849030"/>
            <a:ext cx="3611456" cy="67332"/>
          </a:xfrm>
          <a:prstGeom prst="snip2DiagRect">
            <a:avLst/>
          </a:prstGeom>
          <a:gradFill>
            <a:gsLst>
              <a:gs pos="0">
                <a:srgbClr val="E3925A"/>
              </a:gs>
              <a:gs pos="38000">
                <a:srgbClr val="B35253"/>
              </a:gs>
              <a:gs pos="60000">
                <a:srgbClr val="692949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DD4F761-1B56-DC54-82DD-FA31B9DDABFA}"/>
              </a:ext>
            </a:extLst>
          </p:cNvPr>
          <p:cNvSpPr txBox="1"/>
          <p:nvPr/>
        </p:nvSpPr>
        <p:spPr>
          <a:xfrm>
            <a:off x="5010332" y="1711118"/>
            <a:ext cx="3159898" cy="49859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000"/>
              <a:t>Difficultés de mise en place</a:t>
            </a:r>
            <a:endParaRPr lang="fr-FR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000"/>
              <a:t>Usage long terme</a:t>
            </a:r>
            <a:endParaRPr lang="fr-FR"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000">
                <a:ea typeface="Calibri"/>
                <a:cs typeface="Calibri"/>
              </a:rPr>
              <a:t>Rapidité d'exécution grâce à JIT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000">
                <a:ea typeface="Calibri"/>
                <a:cs typeface="Calibri"/>
              </a:rPr>
              <a:t>Meilleure gestion des threads =&gt; Temps réel sur l'interface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000" err="1">
                <a:ea typeface="Calibri"/>
                <a:cs typeface="Calibri"/>
              </a:rPr>
              <a:t>JavaFX</a:t>
            </a:r>
            <a:r>
              <a:rPr lang="fr-FR" sz="2000">
                <a:ea typeface="Calibri"/>
                <a:cs typeface="Calibri"/>
              </a:rPr>
              <a:t> peut utiliser CSS</a:t>
            </a:r>
          </a:p>
          <a:p>
            <a:pPr>
              <a:lnSpc>
                <a:spcPct val="150000"/>
              </a:lnSpc>
            </a:pPr>
            <a:endParaRPr lang="fr-FR" sz="2000">
              <a:ea typeface="Calibri"/>
              <a:cs typeface="Calibri"/>
            </a:endParaRPr>
          </a:p>
          <a:p>
            <a:endParaRPr lang="fr-FR">
              <a:ea typeface="Calibri"/>
              <a:cs typeface="Calibri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7CAC97B-BCD2-EC93-12B0-16609773B149}"/>
              </a:ext>
            </a:extLst>
          </p:cNvPr>
          <p:cNvSpPr txBox="1"/>
          <p:nvPr/>
        </p:nvSpPr>
        <p:spPr>
          <a:xfrm>
            <a:off x="8760719" y="1716664"/>
            <a:ext cx="3396052" cy="36009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000"/>
              <a:t>Simplicité de mise en place</a:t>
            </a:r>
            <a:endParaRPr lang="fr-FR" sz="2000"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,Sans-Serif" panose="05000000000000000000" pitchFamily="2" charset="2"/>
              <a:buChar char="v"/>
            </a:pPr>
            <a:r>
              <a:rPr lang="fr-FR" sz="2000">
                <a:ea typeface="Calibri"/>
                <a:cs typeface="Calibri"/>
              </a:rPr>
              <a:t>Usage court terme</a:t>
            </a:r>
            <a:endParaRPr lang="en-US" sz="2000"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000">
                <a:ea typeface="Calibri"/>
                <a:cs typeface="Calibri"/>
              </a:rPr>
              <a:t>Complet mais manque de performance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000">
                <a:ea typeface="Calibri"/>
                <a:cs typeface="Calibri"/>
              </a:rPr>
              <a:t>Limité sur la personnalisation visuelle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fr-FR" sz="2000">
              <a:ea typeface="Calibri"/>
              <a:cs typeface="Calibri"/>
            </a:endParaRPr>
          </a:p>
          <a:p>
            <a:endParaRPr lang="fr-FR">
              <a:ea typeface="Calibri"/>
              <a:cs typeface="Calibri"/>
            </a:endParaRPr>
          </a:p>
        </p:txBody>
      </p:sp>
      <p:pic>
        <p:nvPicPr>
          <p:cNvPr id="3" name="Picture Placeholder 7" descr="abstract image">
            <a:extLst>
              <a:ext uri="{FF2B5EF4-FFF2-40B4-BE49-F238E27FC236}">
                <a16:creationId xmlns:a16="http://schemas.microsoft.com/office/drawing/2014/main" id="{95AACFF9-5FA2-AF9A-59BA-4E1E9073EC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p:blipFill>
        <p:spPr>
          <a:xfrm>
            <a:off x="-1499502" y="0"/>
            <a:ext cx="6042660" cy="6858000"/>
          </a:xfrm>
          <a:prstGeom prst="parallelogram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in32_SL_V16" id="{C08B0D31-9878-4B86-9AA2-489D9D63805D}" vid="{DECC9CCA-8386-4D88-B03D-E024FA4FDF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C2645A-E767-4D7E-984D-234E531E4556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F2A2379-DD35-4769-BFD6-4857D72F808A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Application>Microsoft Office PowerPoint</Application>
  <PresentationFormat>Grand écran</PresentationFormat>
  <Slides>11</Slides>
  <Notes>7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Custom</vt:lpstr>
      <vt:lpstr>Projet  Hackathon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Comparatif d’utilisation</vt:lpstr>
      <vt:lpstr>Présentation PowerPoint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2025-01-24T10:05:36Z</dcterms:created>
  <dcterms:modified xsi:type="dcterms:W3CDTF">2025-01-24T15:49:24Z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