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3" r:id="rId6"/>
    <p:sldId id="261" r:id="rId7"/>
    <p:sldId id="262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9" d="100"/>
          <a:sy n="139" d="100"/>
        </p:scale>
        <p:origin x="-15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4000">
                <a:schemeClr val="accent1">
                  <a:lumMod val="60000"/>
                  <a:lumOff val="40000"/>
                </a:schemeClr>
              </a:gs>
              <a:gs pos="83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chemeClr val="accent1">
                  <a:alpha val="0"/>
                </a:schemeClr>
              </a:gs>
              <a:gs pos="57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alpha val="0"/>
                </a:scheme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50000">
                <a:schemeClr val="accent3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1676400"/>
            <a:ext cx="3886200" cy="1524000"/>
          </a:xfrm>
        </p:spPr>
        <p:txBody>
          <a:bodyPr anchor="b" anchorCtr="0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3203574"/>
            <a:ext cx="3886200" cy="1825625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5ECD5-515E-4817-8A06-1D2ED2C83850}" type="datetime4">
              <a:rPr lang="en-US" smtClean="0"/>
              <a:pPr/>
              <a:t>May 8,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 userDrawn="1"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 userDrawn="1"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 userDrawn="1"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 userDrawn="1"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B59F4-DDCB-41FF-83F5-A48440F36FA7}" type="datetime4">
              <a:rPr lang="en-US" smtClean="0"/>
              <a:pPr/>
              <a:t>May 8,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 userDrawn="1"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 userDrawn="1"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 userDrawn="1"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 userDrawn="1"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6348-D703-428C-A1C4-7D6796EF5F41}" type="datetime4">
              <a:rPr lang="en-US" smtClean="0"/>
              <a:pPr/>
              <a:t>May 8,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3733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D1919-1B5F-4141-B613-3E5C6008A186}" type="datetime4">
              <a:rPr lang="en-US" smtClean="0"/>
              <a:pPr/>
              <a:t>May 8,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14000">
                <a:srgbClr val="333333"/>
              </a:gs>
              <a:gs pos="83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rgbClr val="000000">
                  <a:alpha val="0"/>
                </a:srgbClr>
              </a:gs>
              <a:gs pos="57000">
                <a:srgbClr val="4D4D4D"/>
              </a:gs>
              <a:gs pos="10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33787"/>
            <a:ext cx="7772400" cy="1362075"/>
          </a:xfrm>
        </p:spPr>
        <p:txBody>
          <a:bodyPr anchor="t"/>
          <a:lstStyle>
            <a:lvl1pPr algn="l">
              <a:defRPr sz="40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36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22427-B1DD-49E6-9F05-DE0F1467D7DC}" type="datetime4">
              <a:rPr lang="en-US" smtClean="0"/>
              <a:pPr/>
              <a:t>May 8,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CA7B5-8BC9-491C-A887-7C3E7ED947D8}" type="datetime4">
              <a:rPr lang="en-US" smtClean="0"/>
              <a:pPr/>
              <a:t>May 8,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6858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8006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Freeform 11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18ED0-40F2-434C-A848-B92581875164}" type="datetime4">
              <a:rPr lang="en-US" smtClean="0"/>
              <a:pPr/>
              <a:t>May 8, 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6858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5437F-F4F9-44A9-B4D3-9191CA04E889}" type="datetime4">
              <a:rPr lang="en-US" smtClean="0"/>
              <a:pPr/>
              <a:t>May 8, 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3"/>
              </a:gs>
              <a:gs pos="50000">
                <a:schemeClr val="accent3">
                  <a:lumMod val="40000"/>
                  <a:lumOff val="60000"/>
                </a:schemeClr>
              </a:gs>
              <a:gs pos="5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0" y="5381627"/>
            <a:ext cx="3286124" cy="1207294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6996854"/>
              <a:gd name="connsiteY0" fmla="*/ 0 h 1571625"/>
              <a:gd name="connsiteX1" fmla="*/ 6996854 w 6996854"/>
              <a:gd name="connsiteY1" fmla="*/ 1266825 h 1571625"/>
              <a:gd name="connsiteX2" fmla="*/ 0 w 6996854"/>
              <a:gd name="connsiteY2" fmla="*/ 1571625 h 1571625"/>
              <a:gd name="connsiteX3" fmla="*/ 0 w 6996854"/>
              <a:gd name="connsiteY3" fmla="*/ 0 h 1571625"/>
              <a:gd name="connsiteX0" fmla="*/ 0 w 7583417"/>
              <a:gd name="connsiteY0" fmla="*/ 0 h 800100"/>
              <a:gd name="connsiteX1" fmla="*/ 7583417 w 7583417"/>
              <a:gd name="connsiteY1" fmla="*/ 495300 h 800100"/>
              <a:gd name="connsiteX2" fmla="*/ 586563 w 7583417"/>
              <a:gd name="connsiteY2" fmla="*/ 800100 h 800100"/>
              <a:gd name="connsiteX3" fmla="*/ 0 w 7583417"/>
              <a:gd name="connsiteY3" fmla="*/ 0 h 800100"/>
              <a:gd name="connsiteX0" fmla="*/ 0 w 7017803"/>
              <a:gd name="connsiteY0" fmla="*/ 0 h 1200150"/>
              <a:gd name="connsiteX1" fmla="*/ 7017803 w 7017803"/>
              <a:gd name="connsiteY1" fmla="*/ 895350 h 1200150"/>
              <a:gd name="connsiteX2" fmla="*/ 20949 w 7017803"/>
              <a:gd name="connsiteY2" fmla="*/ 1200150 h 1200150"/>
              <a:gd name="connsiteX3" fmla="*/ 0 w 7017803"/>
              <a:gd name="connsiteY3" fmla="*/ 0 h 1200150"/>
              <a:gd name="connsiteX0" fmla="*/ 0 w 6410292"/>
              <a:gd name="connsiteY0" fmla="*/ 0 h 1752600"/>
              <a:gd name="connsiteX1" fmla="*/ 6410292 w 6410292"/>
              <a:gd name="connsiteY1" fmla="*/ 1752600 h 1752600"/>
              <a:gd name="connsiteX2" fmla="*/ 20949 w 6410292"/>
              <a:gd name="connsiteY2" fmla="*/ 1200150 h 1752600"/>
              <a:gd name="connsiteX3" fmla="*/ 0 w 6410292"/>
              <a:gd name="connsiteY3" fmla="*/ 0 h 1752600"/>
              <a:gd name="connsiteX0" fmla="*/ 0 w 7227290"/>
              <a:gd name="connsiteY0" fmla="*/ 0 h 1200150"/>
              <a:gd name="connsiteX1" fmla="*/ 7227290 w 7227290"/>
              <a:gd name="connsiteY1" fmla="*/ 885825 h 1200150"/>
              <a:gd name="connsiteX2" fmla="*/ 20949 w 7227290"/>
              <a:gd name="connsiteY2" fmla="*/ 1200150 h 1200150"/>
              <a:gd name="connsiteX3" fmla="*/ 0 w 7227290"/>
              <a:gd name="connsiteY3" fmla="*/ 0 h 1200150"/>
              <a:gd name="connsiteX0" fmla="*/ 0 w 7227290"/>
              <a:gd name="connsiteY0" fmla="*/ 0 h 885825"/>
              <a:gd name="connsiteX1" fmla="*/ 7227290 w 7227290"/>
              <a:gd name="connsiteY1" fmla="*/ 885825 h 885825"/>
              <a:gd name="connsiteX2" fmla="*/ 555141 w 7227290"/>
              <a:gd name="connsiteY2" fmla="*/ 862013 h 885825"/>
              <a:gd name="connsiteX3" fmla="*/ 0 w 7227290"/>
              <a:gd name="connsiteY3" fmla="*/ 0 h 885825"/>
              <a:gd name="connsiteX0" fmla="*/ 0 w 7227290"/>
              <a:gd name="connsiteY0" fmla="*/ 0 h 1207294"/>
              <a:gd name="connsiteX1" fmla="*/ 7227290 w 7227290"/>
              <a:gd name="connsiteY1" fmla="*/ 885825 h 1207294"/>
              <a:gd name="connsiteX2" fmla="*/ 0 w 7227290"/>
              <a:gd name="connsiteY2" fmla="*/ 1207294 h 1207294"/>
              <a:gd name="connsiteX3" fmla="*/ 0 w 7227290"/>
              <a:gd name="connsiteY3" fmla="*/ 0 h 1207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27290" h="1207294">
                <a:moveTo>
                  <a:pt x="0" y="0"/>
                </a:moveTo>
                <a:lnTo>
                  <a:pt x="7227290" y="885825"/>
                </a:lnTo>
                <a:lnTo>
                  <a:pt x="0" y="120729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196" y="5347020"/>
            <a:ext cx="3426231" cy="944725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2830674 w 7605568"/>
              <a:gd name="connsiteY2" fmla="*/ 806612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2930931"/>
              <a:gd name="connsiteY0" fmla="*/ 0 h 806612"/>
              <a:gd name="connsiteX1" fmla="*/ 0 w 2930931"/>
              <a:gd name="connsiteY1" fmla="*/ 75665 h 806612"/>
              <a:gd name="connsiteX2" fmla="*/ 2830674 w 2930931"/>
              <a:gd name="connsiteY2" fmla="*/ 806612 h 806612"/>
              <a:gd name="connsiteX3" fmla="*/ 2930931 w 2930931"/>
              <a:gd name="connsiteY3" fmla="*/ 785765 h 806612"/>
              <a:gd name="connsiteX4" fmla="*/ 1 w 2930931"/>
              <a:gd name="connsiteY4" fmla="*/ 0 h 806612"/>
              <a:gd name="connsiteX0" fmla="*/ 1 w 3204530"/>
              <a:gd name="connsiteY0" fmla="*/ 0 h 944725"/>
              <a:gd name="connsiteX1" fmla="*/ 0 w 3204530"/>
              <a:gd name="connsiteY1" fmla="*/ 75665 h 944725"/>
              <a:gd name="connsiteX2" fmla="*/ 3204530 w 3204530"/>
              <a:gd name="connsiteY2" fmla="*/ 944725 h 944725"/>
              <a:gd name="connsiteX3" fmla="*/ 2930931 w 3204530"/>
              <a:gd name="connsiteY3" fmla="*/ 785765 h 944725"/>
              <a:gd name="connsiteX4" fmla="*/ 1 w 3204530"/>
              <a:gd name="connsiteY4" fmla="*/ 0 h 944725"/>
              <a:gd name="connsiteX0" fmla="*/ 1 w 3426231"/>
              <a:gd name="connsiteY0" fmla="*/ 0 h 944725"/>
              <a:gd name="connsiteX1" fmla="*/ 0 w 3426231"/>
              <a:gd name="connsiteY1" fmla="*/ 75665 h 944725"/>
              <a:gd name="connsiteX2" fmla="*/ 3204530 w 3426231"/>
              <a:gd name="connsiteY2" fmla="*/ 944725 h 944725"/>
              <a:gd name="connsiteX3" fmla="*/ 3426231 w 3426231"/>
              <a:gd name="connsiteY3" fmla="*/ 923877 h 944725"/>
              <a:gd name="connsiteX4" fmla="*/ 1 w 3426231"/>
              <a:gd name="connsiteY4" fmla="*/ 0 h 944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6231" h="944725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3204530" y="944725"/>
                </a:lnTo>
                <a:lnTo>
                  <a:pt x="3426231" y="923877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24E59-01D0-4537-B876-7E5EC75B028D}" type="datetime4">
              <a:rPr lang="en-US" smtClean="0"/>
              <a:pPr/>
              <a:t>May 8, 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2E49-18A1-40BC-BA5D-5A2EC8FDDF15}" type="datetime4">
              <a:rPr lang="en-US" smtClean="0"/>
              <a:pPr/>
              <a:t>May 8,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4572000" y="609600"/>
            <a:ext cx="3886200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76274" y="1527048"/>
            <a:ext cx="3383280" cy="329184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0" y="609600"/>
            <a:ext cx="3886200" cy="4190999"/>
          </a:xfrm>
          <a:ln w="79375">
            <a:solidFill>
              <a:schemeClr val="tx1"/>
            </a:solidFill>
            <a:miter lim="800000"/>
          </a:ln>
          <a:effectLst>
            <a:outerShdw blurRad="50800" dist="38100" dir="5400000" algn="ctr" rotWithShape="0">
              <a:srgbClr val="000000">
                <a:alpha val="42000"/>
              </a:srgb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5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3DA4-3B24-449B-95CA-514EB7E30A99}" type="datetime4">
              <a:rPr lang="en-US" smtClean="0"/>
              <a:pPr/>
              <a:t>May 8,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676656" y="1524000"/>
            <a:ext cx="3381375" cy="329565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13">
              <a:alphaModFix amt="15000"/>
            </a:blip>
            <a:srcRect/>
            <a:tile tx="0" ty="0" sx="76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00200"/>
            <a:ext cx="7772400" cy="4525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416675"/>
            <a:ext cx="1981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lang="en-US" sz="900" kern="1200" cap="all" spc="110" baseline="0" smtClean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42120D2-3948-4F8F-BE5D-E7E7D97880B2}" type="datetime4">
              <a:rPr lang="en-US" smtClean="0"/>
              <a:pPr/>
              <a:t>May 8, 2014</a:t>
            </a:fld>
            <a:endParaRPr lang="en-US" dirty="0" err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" y="6416675"/>
            <a:ext cx="28956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l">
              <a:defRPr sz="900" cap="all" spc="110" baseline="0">
                <a:solidFill>
                  <a:srgbClr val="4D4D4D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16675"/>
            <a:ext cx="457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 b="1" baseline="0">
                <a:solidFill>
                  <a:srgbClr val="4D4D4D"/>
                </a:solidFill>
              </a:defRPr>
            </a:lvl1pPr>
          </a:lstStyle>
          <a:p>
            <a:fld id="{1D72EBF8-7CF5-44B7-B2BF-E22DE4D0703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Batter-pitcher matchups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Prototype Update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69" y="1252976"/>
            <a:ext cx="4271363" cy="312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436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83774"/>
            <a:ext cx="7772400" cy="1143000"/>
          </a:xfrm>
        </p:spPr>
        <p:txBody>
          <a:bodyPr/>
          <a:lstStyle/>
          <a:p>
            <a:r>
              <a:rPr lang="en-US" dirty="0" err="1" smtClean="0"/>
              <a:t>REminder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While individual matchups don’t happen that often, the hitter has probably faced pitchers who throw similar types of pitches much more often. </a:t>
            </a:r>
          </a:p>
          <a:p>
            <a:r>
              <a:rPr lang="en-US" dirty="0" smtClean="0"/>
              <a:t>Maybe seeing how a hitter does against that pitcher type can provide more accurate information about what the actual chance of success would be.</a:t>
            </a:r>
          </a:p>
          <a:p>
            <a:r>
              <a:rPr lang="en-US" dirty="0" smtClean="0"/>
              <a:t>Our goal is to develop a system that based on the current hitter/pitcher, to recommend which pinch hitter or reliever a coach should use from the players on his roster based on how the hitter has fared against pitchers of similar type.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193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Initially, we intended to pull the data from an R repository, however we realize that the dataset was incomplete</a:t>
            </a:r>
          </a:p>
          <a:p>
            <a:r>
              <a:rPr lang="en-US" dirty="0" smtClean="0"/>
              <a:t>Through research, we found and modified a </a:t>
            </a:r>
            <a:r>
              <a:rPr lang="en-US" dirty="0" err="1" smtClean="0"/>
              <a:t>perl</a:t>
            </a:r>
            <a:r>
              <a:rPr lang="en-US" dirty="0" smtClean="0"/>
              <a:t> script developed by Mike Fast to pull one year’s worth sample data for our analysis</a:t>
            </a:r>
          </a:p>
          <a:p>
            <a:r>
              <a:rPr lang="en-US" dirty="0" smtClean="0"/>
              <a:t>We then wrote a script to translate the xml data into JSON data, since it is easier to load into </a:t>
            </a:r>
            <a:r>
              <a:rPr lang="en-US" dirty="0" err="1" smtClean="0"/>
              <a:t>javascript</a:t>
            </a:r>
            <a:r>
              <a:rPr lang="en-US" dirty="0" smtClean="0"/>
              <a:t> (for the front end later), and the message size is smaller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678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the purpose of our project, we needed a dataset of pitchers and not pitches, with each pitcher having a vector of attributes</a:t>
            </a:r>
          </a:p>
          <a:p>
            <a:r>
              <a:rPr lang="en-US" dirty="0" smtClean="0"/>
              <a:t>Since the data was a folder of pitches, we wrote a python script to aggregate the data into a dictionary, which we then pickled</a:t>
            </a:r>
          </a:p>
          <a:p>
            <a:r>
              <a:rPr lang="en-US" dirty="0" smtClean="0"/>
              <a:t>For each attribute, we had to determine how we would aggregate them, taking the average per pitch type of each attribute</a:t>
            </a:r>
          </a:p>
          <a:p>
            <a:r>
              <a:rPr lang="en-US" dirty="0" smtClean="0"/>
              <a:t>As a result, there is definitely room in improving both the speed of aggregation, as well as determining the important attributes, and the formula for aggregating them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9689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4-05-08 at 2.32.2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604581" cy="6858000"/>
          </a:xfrm>
          <a:prstGeom prst="rect">
            <a:avLst/>
          </a:prstGeom>
        </p:spPr>
      </p:pic>
      <p:pic>
        <p:nvPicPr>
          <p:cNvPr id="5" name="Picture 4" descr="Screen Shot 2014-05-08 at 2.32.5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000" y="0"/>
            <a:ext cx="3130455" cy="6858000"/>
          </a:xfrm>
          <a:prstGeom prst="rect">
            <a:avLst/>
          </a:prstGeom>
        </p:spPr>
      </p:pic>
      <p:pic>
        <p:nvPicPr>
          <p:cNvPr id="6" name="Picture 5" descr="Screen Shot 2014-05-08 at 2.33.12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0626" y="1456815"/>
            <a:ext cx="3610444" cy="395954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4702" y="0"/>
            <a:ext cx="793710" cy="1400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971" y="242802"/>
            <a:ext cx="2605655" cy="14381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218947" y="5173558"/>
            <a:ext cx="1120531" cy="1680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632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implemented a k-nearest neighbor algorithms</a:t>
            </a:r>
          </a:p>
          <a:p>
            <a:r>
              <a:rPr lang="en-US" dirty="0" smtClean="0"/>
              <a:t>We believe it is the best method out of the ones we have tried, for our purposes</a:t>
            </a:r>
          </a:p>
          <a:p>
            <a:r>
              <a:rPr lang="en-US" dirty="0" smtClean="0"/>
              <a:t>We can easily change how many pitchers we look at in order to get a reasonable sample size for specific hitters</a:t>
            </a:r>
            <a:endParaRPr lang="en-US" dirty="0" smtClean="0"/>
          </a:p>
          <a:p>
            <a:r>
              <a:rPr lang="en-US" dirty="0" smtClean="0"/>
              <a:t>It appears that pitchers do not divid</a:t>
            </a:r>
            <a:r>
              <a:rPr lang="en-US" dirty="0" smtClean="0"/>
              <a:t>e neatly into clusters, so we are hesitant to move forward with k means clustering (our attempts have not led to stable clusters)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18698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Remaining Tasks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Matchups: We need to go through each hitter and find how they did </a:t>
            </a:r>
            <a:r>
              <a:rPr lang="en-US" dirty="0" err="1"/>
              <a:t>aginst</a:t>
            </a:r>
            <a:r>
              <a:rPr lang="en-US" dirty="0"/>
              <a:t> different clusters that we determine from our analysis. Since all of the data is organized by at-bats, </a:t>
            </a:r>
            <a:r>
              <a:rPr lang="en-US" dirty="0" err="1"/>
              <a:t>aggragating</a:t>
            </a:r>
            <a:r>
              <a:rPr lang="en-US" dirty="0"/>
              <a:t> a single hitter's at-bats could be more computationally expensive and might require parallelization</a:t>
            </a:r>
            <a:r>
              <a:rPr lang="en-US" dirty="0" smtClean="0"/>
              <a:t>.</a:t>
            </a:r>
          </a:p>
          <a:p>
            <a:r>
              <a:rPr lang="en-US" dirty="0"/>
              <a:t>Parallelization: The Aggregation task can be converted into a map-reduce task, whereas the clustering could also be performed in a similar fashion. Additionally, the matchups could be parallelized using MPI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Recommendation engine: Given our data, and if we implement the matchups part correctly, putting the data inside a graph database will allow for fast traversals hence fast recommendation for coaches. </a:t>
            </a:r>
            <a:endParaRPr lang="en-US" dirty="0" smtClean="0"/>
          </a:p>
          <a:p>
            <a:r>
              <a:rPr lang="en-US" dirty="0" smtClean="0"/>
              <a:t>Visualization</a:t>
            </a:r>
            <a:r>
              <a:rPr lang="en-US" dirty="0"/>
              <a:t>: If enough time, we would like to be able to visualize the clusters.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48442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Ahead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With our current project, we believe that the benefits of parallelization are not fully maximized, as they would be more significant if we had a larger data set, or if we had more computationally expensive algorithms/</a:t>
            </a:r>
            <a:r>
              <a:rPr lang="en-US" dirty="0" smtClean="0"/>
              <a:t>analysis</a:t>
            </a:r>
          </a:p>
          <a:p>
            <a:r>
              <a:rPr lang="en-US" dirty="0" smtClean="0"/>
              <a:t>We </a:t>
            </a:r>
            <a:r>
              <a:rPr lang="en-US" dirty="0"/>
              <a:t>are looking into performing more complex operations than pure clustering, even though we are running through multiple clustering methods</a:t>
            </a:r>
            <a:r>
              <a:rPr lang="en-US" dirty="0" smtClean="0"/>
              <a:t>.</a:t>
            </a:r>
          </a:p>
          <a:p>
            <a:r>
              <a:rPr lang="en-US" dirty="0"/>
              <a:t>Making </a:t>
            </a:r>
            <a:r>
              <a:rPr lang="en-US"/>
              <a:t>our </a:t>
            </a:r>
            <a:r>
              <a:rPr lang="en-US" smtClean="0"/>
              <a:t>recommendation </a:t>
            </a:r>
            <a:r>
              <a:rPr lang="en-US" dirty="0"/>
              <a:t>smart enough to potentially predict the other manager's </a:t>
            </a:r>
            <a:r>
              <a:rPr lang="en-US" dirty="0" smtClean="0"/>
              <a:t>move</a:t>
            </a:r>
          </a:p>
          <a:p>
            <a:r>
              <a:rPr lang="en-US" dirty="0"/>
              <a:t>Performing Time-Series Analyses of players, either over a game or across the past few years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79365"/>
      </p:ext>
    </p:extLst>
  </p:cSld>
  <p:clrMapOvr>
    <a:masterClrMapping/>
  </p:clrMapOvr>
</p:sld>
</file>

<file path=ppt/theme/theme1.xml><?xml version="1.0" encoding="utf-8"?>
<a:theme xmlns:a="http://schemas.openxmlformats.org/drawingml/2006/main" name="Urban Pop">
  <a:themeElements>
    <a:clrScheme name="Urban Pop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86CE24"/>
      </a:accent1>
      <a:accent2>
        <a:srgbClr val="00A2E6"/>
      </a:accent2>
      <a:accent3>
        <a:srgbClr val="FAC810"/>
      </a:accent3>
      <a:accent4>
        <a:srgbClr val="7D8F8C"/>
      </a:accent4>
      <a:accent5>
        <a:srgbClr val="D06B20"/>
      </a:accent5>
      <a:accent6>
        <a:srgbClr val="958B8B"/>
      </a:accent6>
      <a:hlink>
        <a:srgbClr val="FF9900"/>
      </a:hlink>
      <a:folHlink>
        <a:srgbClr val="969696"/>
      </a:folHlink>
    </a:clrScheme>
    <a:fontScheme name="Urban Pop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Urban Pop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58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contourW="15875">
            <a:bevelT w="95250" h="1270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alpha val="100000"/>
                <a:satMod val="100000"/>
                <a:lumMod val="100000"/>
              </a:schemeClr>
            </a:gs>
            <a:gs pos="9000">
              <a:schemeClr val="phClr">
                <a:tint val="90000"/>
                <a:shade val="100000"/>
                <a:alpha val="100000"/>
                <a:satMod val="100000"/>
                <a:lumMod val="100000"/>
              </a:schemeClr>
            </a:gs>
            <a:gs pos="34000">
              <a:schemeClr val="phClr">
                <a:tint val="83000"/>
                <a:shade val="100000"/>
                <a:alpha val="100000"/>
                <a:satMod val="100000"/>
                <a:lumMod val="100000"/>
              </a:schemeClr>
            </a:gs>
            <a:gs pos="62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  <a:gs pos="90000">
              <a:schemeClr val="phClr">
                <a:tint val="92000"/>
                <a:shade val="100000"/>
                <a:alpha val="100000"/>
                <a:satMod val="100000"/>
                <a:lumMod val="90000"/>
              </a:schemeClr>
            </a:gs>
            <a:gs pos="100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8000"/>
              </a:schemeClr>
            </a:gs>
            <a:gs pos="100000">
              <a:schemeClr val="phClr">
                <a:tint val="95000"/>
                <a:shade val="98000"/>
                <a:lumMod val="80000"/>
              </a:schemeClr>
            </a:gs>
          </a:gsLst>
          <a:path path="circle">
            <a:fillToRect l="50000" t="100000" r="10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 Pop.thmx</Template>
  <TotalTime>216</TotalTime>
  <Words>611</Words>
  <Application>Microsoft Macintosh PowerPoint</Application>
  <PresentationFormat>On-screen Show (4:3)</PresentationFormat>
  <Paragraphs>30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Urban Pop</vt:lpstr>
      <vt:lpstr>Batter-pitcher matchups</vt:lpstr>
      <vt:lpstr>REminder</vt:lpstr>
      <vt:lpstr>The Data</vt:lpstr>
      <vt:lpstr>Aggregation</vt:lpstr>
      <vt:lpstr>PowerPoint Presentation</vt:lpstr>
      <vt:lpstr>CLUSTERING </vt:lpstr>
      <vt:lpstr>Remaining Tasks </vt:lpstr>
      <vt:lpstr>Challenges Ahead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Batter-pitcher matchups</dc:title>
  <dc:creator>Clement Miao</dc:creator>
  <cp:lastModifiedBy>Clement Miao</cp:lastModifiedBy>
  <cp:revision>57</cp:revision>
  <dcterms:created xsi:type="dcterms:W3CDTF">2014-04-17T20:08:20Z</dcterms:created>
  <dcterms:modified xsi:type="dcterms:W3CDTF">2014-05-08T20:13:55Z</dcterms:modified>
</cp:coreProperties>
</file>