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380" r:id="rId3"/>
    <p:sldId id="388" r:id="rId4"/>
    <p:sldId id="383" r:id="rId5"/>
    <p:sldId id="381" r:id="rId6"/>
    <p:sldId id="384" r:id="rId7"/>
    <p:sldId id="367" r:id="rId8"/>
    <p:sldId id="392" r:id="rId9"/>
    <p:sldId id="389" r:id="rId10"/>
    <p:sldId id="368" r:id="rId11"/>
    <p:sldId id="387" r:id="rId12"/>
    <p:sldId id="390" r:id="rId13"/>
    <p:sldId id="393" r:id="rId14"/>
    <p:sldId id="391" r:id="rId15"/>
    <p:sldId id="378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o" initials="V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33CC33"/>
    <a:srgbClr val="FFFF99"/>
    <a:srgbClr val="FF9999"/>
    <a:srgbClr val="FF99CC"/>
    <a:srgbClr val="CC9900"/>
    <a:srgbClr val="003300"/>
    <a:srgbClr val="99FF99"/>
    <a:srgbClr val="CC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1ED23-0096-4DB6-9410-D1378908D15D}" type="datetimeFigureOut">
              <a:rPr lang="it-IT" smtClean="0"/>
              <a:pPr/>
              <a:t>31/08/2022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78A52-A638-44C1-86BB-15D3BB47791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78A52-A638-44C1-86BB-15D3BB477916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878E-C339-45B0-AE35-CBF9F185C151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E38A-30D9-4BBB-910A-F23125DBB1CA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3C89-2E24-41EE-B2C1-6274598E63CF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9009-2418-4319-92C1-E93265F7094E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A2F0-32E7-40FA-BEA4-B01465240C27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0988-2229-4057-846F-ABBD95808BE8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6B7B-E6DE-42A0-A102-63CD373465B8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9859-E0D5-48E1-BEE6-B8D2520422D5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B424-2A44-41A3-8A49-215081822DC0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A57A-8CAB-48A4-A124-D6413F51D262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727D-BF87-4486-8CEC-6399B686FAFB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4C6DA"/>
            </a:gs>
            <a:gs pos="50000">
              <a:schemeClr val="bg1"/>
            </a:gs>
            <a:gs pos="100000">
              <a:srgbClr val="C4C6D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5B0D-003F-4553-8FF2-E92396D45ED5}" type="datetime1">
              <a:rPr lang="it-IT" smtClean="0"/>
              <a:pPr/>
              <a:t>31/08/2022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A881-8180-4A2D-89F1-C546E6ACDA8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boz/VBBinaryLens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sica.unisa.it/GravitationAstrophysics/RTModel.htm" TargetMode="External"/><Relationship Id="rId2" Type="http://schemas.openxmlformats.org/officeDocument/2006/relationships/hyperlink" Target="https://github.com/valboz/VBBinaryLens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uLAn-project/muLAn" TargetMode="External"/><Relationship Id="rId5" Type="http://schemas.openxmlformats.org/officeDocument/2006/relationships/hyperlink" Target="https://github.com/rpoleski/MulensModel" TargetMode="External"/><Relationship Id="rId4" Type="http://schemas.openxmlformats.org/officeDocument/2006/relationships/hyperlink" Target="https://github.com/ebachelet/pyLIM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69776" y="842352"/>
            <a:ext cx="8204448" cy="864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VBBinaryLensing’s</a:t>
            </a:r>
            <a:r>
              <a:rPr lang="en-US" dirty="0"/>
              <a:t> extension to Astrometric Microlensing</a:t>
            </a:r>
            <a:br>
              <a:rPr lang="en-US" dirty="0"/>
            </a:br>
            <a:r>
              <a:rPr lang="en-US" sz="1000" dirty="0"/>
              <a:t> </a:t>
            </a:r>
            <a:endParaRPr lang="en-US" sz="2700" i="1" dirty="0">
              <a:solidFill>
                <a:schemeClr val="bg1"/>
              </a:solidFill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685800" y="5661248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Valerio Bozza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University of Salerno, Italy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58" y="1848466"/>
            <a:ext cx="4794483" cy="35958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58579" y="188640"/>
            <a:ext cx="502688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Single-lens + Finite-source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-10404" y="834041"/>
            <a:ext cx="9144000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The centroid for a single-lens describes an ellipse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-10404" y="1264928"/>
            <a:ext cx="6613429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The finite-source effect can be taken into account through pre-calculated tables of elliptic integrals.</a:t>
            </a:r>
          </a:p>
          <a:p>
            <a:r>
              <a:rPr lang="en-US" sz="2200" dirty="0"/>
              <a:t>			</a:t>
            </a:r>
            <a:r>
              <a:rPr lang="en-US" sz="2200" b="1" i="1" dirty="0">
                <a:solidFill>
                  <a:srgbClr val="FF0000"/>
                </a:solidFill>
              </a:rPr>
              <a:t>Much faster!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6" y="4149080"/>
            <a:ext cx="7855171" cy="27089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93" y="2591674"/>
            <a:ext cx="6011114" cy="12479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B9A6CBE-A323-7A25-5AFE-455E30891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80" y="747325"/>
            <a:ext cx="2547554" cy="24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86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E8578F4-0DD8-CDB4-08A4-AFEBBE9BF493}"/>
              </a:ext>
            </a:extLst>
          </p:cNvPr>
          <p:cNvSpPr/>
          <p:nvPr/>
        </p:nvSpPr>
        <p:spPr>
          <a:xfrm>
            <a:off x="382249" y="4931764"/>
            <a:ext cx="3305331" cy="281469"/>
          </a:xfrm>
          <a:prstGeom prst="rect">
            <a:avLst/>
          </a:prstGeom>
          <a:solidFill>
            <a:srgbClr val="CCFFCC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C2B09B-EE6F-2600-1936-2D27D254966E}"/>
              </a:ext>
            </a:extLst>
          </p:cNvPr>
          <p:cNvSpPr/>
          <p:nvPr/>
        </p:nvSpPr>
        <p:spPr>
          <a:xfrm>
            <a:off x="4821836" y="5866535"/>
            <a:ext cx="3490210" cy="281469"/>
          </a:xfrm>
          <a:prstGeom prst="rect">
            <a:avLst/>
          </a:prstGeom>
          <a:solidFill>
            <a:srgbClr val="CCFFCC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2918074" y="188640"/>
            <a:ext cx="30152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Example of use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0" y="908720"/>
            <a:ext cx="91440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“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VBBinaryLensingLibrary.h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”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182" y="1711551"/>
            <a:ext cx="9144000" cy="984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VBBinaryLensing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VBBL;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-24315" y="2585229"/>
            <a:ext cx="9144000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double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Mag,s,q,y1,y2,rho,a1,accuracy;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s=0.8;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//separation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q=0.1;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mass ratio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y1=0.01;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source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y2=0.3;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rho=0.01;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source radius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-24680" y="4339555"/>
            <a:ext cx="91440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VBBL.a1=0.51;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Linear limb darkening coefficient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VBBL.Tol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=1.e-2;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Accuracy goal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noProof="0" dirty="0" err="1">
                <a:latin typeface="Courier New" pitchFamily="49" charset="0"/>
                <a:cs typeface="Courier New" pitchFamily="49" charset="0"/>
              </a:rPr>
              <a:t>VBBL.astrometry</a:t>
            </a:r>
            <a:r>
              <a:rPr lang="en-US" b="1" noProof="0" dirty="0">
                <a:latin typeface="Courier New" pitchFamily="49" charset="0"/>
                <a:cs typeface="Courier New" pitchFamily="49" charset="0"/>
              </a:rPr>
              <a:t> = true;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=VBBL.BinaryMag2(s,q,y1,y2,rho);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0" y="5539884"/>
            <a:ext cx="9107488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("Magnification = %lf\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,Mag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/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(“Centroid = (%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lf,%lf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)\n"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,VBBL.astrox1,VBBL.astrox2);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return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	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220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0" y="188640"/>
            <a:ext cx="64375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Parallax,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Xallarap</a:t>
            </a:r>
            <a:r>
              <a:rPr lang="en-US" sz="3600" dirty="0">
                <a:solidFill>
                  <a:prstClr val="black"/>
                </a:solidFill>
                <a:latin typeface="Calibri"/>
                <a:cs typeface="Arial" pitchFamily="34" charset="0"/>
              </a:rPr>
              <a:t>, Orbital motion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452" y="825673"/>
            <a:ext cx="9144000" cy="20621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pr[0] = log(s);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log(q);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u0;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 = alpha;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log(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log(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t0;</a:t>
            </a:r>
          </a:p>
          <a:p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VBBL.BinaryLightCurve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E34CF51-7EBD-0F76-BC36-417F1F3AE9DB}"/>
              </a:ext>
            </a:extLst>
          </p:cNvPr>
          <p:cNvSpPr txBox="1"/>
          <p:nvPr/>
        </p:nvSpPr>
        <p:spPr>
          <a:xfrm>
            <a:off x="0" y="2949082"/>
            <a:ext cx="91440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 =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paiN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=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paiE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VBBL.BinaryLightCurveParallax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3AD32A-389E-7678-FEE8-0DE83C8D6A85}"/>
              </a:ext>
            </a:extLst>
          </p:cNvPr>
          <p:cNvSpPr txBox="1"/>
          <p:nvPr/>
        </p:nvSpPr>
        <p:spPr>
          <a:xfrm>
            <a:off x="0" y="3844451"/>
            <a:ext cx="91440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= gamma1; 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 = gamma2;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dalpha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endParaRPr lang="it-IT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[11] = gamma3;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dsz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  <a:endParaRPr lang="it-IT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VBBL.BinaryLightCurveOrbital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7998361-AACD-F251-CFBD-A5F90D11ED72}"/>
                  </a:ext>
                </a:extLst>
              </p:cNvPr>
              <p:cNvSpPr txBox="1"/>
              <p:nvPr/>
            </p:nvSpPr>
            <p:spPr>
              <a:xfrm>
                <a:off x="0" y="4997494"/>
                <a:ext cx="9144000" cy="88293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it-IT" sz="160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[12] = </a:t>
                </a:r>
                <a:r>
                  <a:rPr lang="it-IT" sz="160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szs</a:t>
                </a:r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   </a:t>
                </a:r>
                <a:r>
                  <a:rPr lang="it-IT" sz="16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it-IT" sz="1600" b="1" dirty="0" err="1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sz</a:t>
                </a:r>
                <a:r>
                  <a:rPr lang="it-IT" sz="16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/s</a:t>
                </a:r>
              </a:p>
              <a:p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it-IT" sz="160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[13] = </a:t>
                </a:r>
                <a:r>
                  <a:rPr lang="it-IT" sz="160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</a:t>
                </a:r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    </a:t>
                </a:r>
                <a:r>
                  <a:rPr lang="it-IT" sz="1600" b="1" dirty="0">
                    <a:solidFill>
                      <a:srgbClr val="92D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it-IT" sz="1600" b="1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𝐚</m:t>
                    </m:r>
                    <m:r>
                      <a:rPr lang="it-IT" sz="1600" b="1" i="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it-IT" sz="1600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sz="16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it-IT" sz="1600" b="1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it-IT" sz="16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sz="1600" b="1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6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SupPr>
                          <m:e>
                            <m:r>
                              <a:rPr lang="it-IT" sz="16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it-IT" sz="16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it-IT" sz="16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𝟐</m:t>
                            </m:r>
                          </m:sup>
                        </m:sSubSup>
                      </m:e>
                    </m:rad>
                  </m:oMath>
                </a14:m>
                <a:endParaRPr lang="it-IT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0" lang="it-IT" sz="16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VBBL</a:t>
                </a:r>
                <a:r>
                  <a:rPr lang="it-IT" sz="16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 </a:t>
                </a:r>
                <a:r>
                  <a:rPr lang="it-IT" sz="1600" b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BinaryLightCurveKepler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0" lang="it-IT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  <a:r>
                  <a: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rPr>
                  <a:t>, t);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7998361-AACD-F251-CFBD-A5F90D11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7494"/>
                <a:ext cx="9144000" cy="882934"/>
              </a:xfrm>
              <a:prstGeom prst="rect">
                <a:avLst/>
              </a:prstGeom>
              <a:blipFill>
                <a:blip r:embed="rId2"/>
                <a:stretch>
                  <a:fillRect t="-2069" b="-82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8C19111-DDF8-98E1-79A1-C6D64DB88823}"/>
              </a:ext>
            </a:extLst>
          </p:cNvPr>
          <p:cNvSpPr txBox="1"/>
          <p:nvPr/>
        </p:nvSpPr>
        <p:spPr>
          <a:xfrm>
            <a:off x="5767084" y="1458942"/>
            <a:ext cx="337446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Static binary light curve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B8B814-D929-A6DE-FFDA-6DF0F6441C94}"/>
              </a:ext>
            </a:extLst>
          </p:cNvPr>
          <p:cNvSpPr txBox="1"/>
          <p:nvPr/>
        </p:nvSpPr>
        <p:spPr>
          <a:xfrm>
            <a:off x="5769536" y="2935226"/>
            <a:ext cx="337446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Parallax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CBB53E-E66A-282D-A54C-A7FAB0E09CC7}"/>
              </a:ext>
            </a:extLst>
          </p:cNvPr>
          <p:cNvSpPr txBox="1"/>
          <p:nvPr/>
        </p:nvSpPr>
        <p:spPr>
          <a:xfrm>
            <a:off x="5756149" y="4077072"/>
            <a:ext cx="337446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Circular orbital motion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D72EE9-2DF5-914C-47C4-FDFC8AB31E58}"/>
              </a:ext>
            </a:extLst>
          </p:cNvPr>
          <p:cNvSpPr txBox="1"/>
          <p:nvPr/>
        </p:nvSpPr>
        <p:spPr>
          <a:xfrm>
            <a:off x="5751094" y="5270026"/>
            <a:ext cx="337446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Keplerian orbital motion</a:t>
            </a:r>
          </a:p>
        </p:txBody>
      </p:sp>
    </p:spTree>
    <p:extLst>
      <p:ext uri="{BB962C8B-B14F-4D97-AF65-F5344CB8AC3E}">
        <p14:creationId xmlns:p14="http://schemas.microsoft.com/office/powerpoint/2010/main" val="3394611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0" y="188640"/>
            <a:ext cx="64375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Parallax,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Xallarap</a:t>
            </a:r>
            <a:r>
              <a:rPr lang="en-US" sz="3600" dirty="0">
                <a:solidFill>
                  <a:prstClr val="black"/>
                </a:solidFill>
                <a:latin typeface="Calibri"/>
                <a:cs typeface="Arial" pitchFamily="34" charset="0"/>
              </a:rPr>
              <a:t>, Orbital motion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452" y="825673"/>
            <a:ext cx="9144000" cy="20621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pr[0] = log(s);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log(q);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u0;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 = alpha;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log(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log(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[6] = t0;</a:t>
            </a:r>
          </a:p>
          <a:p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VBBL.BinaryLightCurve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998361-AACD-F251-CFBD-A5F90D11ED72}"/>
              </a:ext>
            </a:extLst>
          </p:cNvPr>
          <p:cNvSpPr txBox="1"/>
          <p:nvPr/>
        </p:nvSpPr>
        <p:spPr>
          <a:xfrm>
            <a:off x="0" y="3021208"/>
            <a:ext cx="914400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 = xi1; 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xallarap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endParaRPr lang="it-IT" sz="16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= xi2;    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= omega;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2Pi/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 =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orbital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inclination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[11] = phi0; 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from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[12] = log(</a:t>
            </a:r>
            <a:r>
              <a:rPr lang="it-IT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Mass ratio of the </a:t>
            </a:r>
            <a:r>
              <a:rPr lang="it-IT" sz="16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sources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it-IT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VBBL.BinSourceBinLensXallarap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itchFamily="49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8C19111-DDF8-98E1-79A1-C6D64DB88823}"/>
              </a:ext>
            </a:extLst>
          </p:cNvPr>
          <p:cNvSpPr txBox="1"/>
          <p:nvPr/>
        </p:nvSpPr>
        <p:spPr>
          <a:xfrm>
            <a:off x="5767084" y="1458942"/>
            <a:ext cx="337446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Static binary light curve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D72EE9-2DF5-914C-47C4-FDFC8AB31E58}"/>
              </a:ext>
            </a:extLst>
          </p:cNvPr>
          <p:cNvSpPr txBox="1"/>
          <p:nvPr/>
        </p:nvSpPr>
        <p:spPr>
          <a:xfrm>
            <a:off x="5751094" y="3451052"/>
            <a:ext cx="337446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0000"/>
                </a:solidFill>
              </a:rPr>
              <a:t>Xallarap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522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9613BE7-C7DF-568F-54C9-E3DD19957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70" y="785362"/>
            <a:ext cx="4616918" cy="348731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315732" y="188640"/>
            <a:ext cx="62199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Circular vs Linear Orbital Motion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2E8326-8F24-F4E8-45B4-E9F4FBE3D6F0}"/>
              </a:ext>
            </a:extLst>
          </p:cNvPr>
          <p:cNvSpPr txBox="1"/>
          <p:nvPr/>
        </p:nvSpPr>
        <p:spPr>
          <a:xfrm>
            <a:off x="-13587" y="986158"/>
            <a:ext cx="5233659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Linear orbital motion approximation: constant ds/dt/s and d</a:t>
            </a:r>
            <a:r>
              <a:rPr lang="en-US" sz="2200" dirty="0">
                <a:sym typeface="Symbol" panose="05050102010706020507" pitchFamily="18" charset="2"/>
              </a:rPr>
              <a:t>/dt.</a:t>
            </a:r>
            <a:endParaRPr lang="en-US" sz="2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9434C3-73D3-4D9A-5E69-E76041D166A3}"/>
              </a:ext>
            </a:extLst>
          </p:cNvPr>
          <p:cNvSpPr txBox="1"/>
          <p:nvPr/>
        </p:nvSpPr>
        <p:spPr>
          <a:xfrm>
            <a:off x="-42798" y="1766275"/>
            <a:ext cx="529208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Circular orbital motion adds </a:t>
            </a:r>
            <a:br>
              <a:rPr lang="en-US" sz="2200" dirty="0"/>
            </a:br>
            <a:r>
              <a:rPr lang="en-US" sz="2200" dirty="0" err="1"/>
              <a:t>w</a:t>
            </a:r>
            <a:r>
              <a:rPr lang="en-US" sz="2200" baseline="-25000" dirty="0" err="1"/>
              <a:t>z</a:t>
            </a:r>
            <a:r>
              <a:rPr lang="en-US" sz="2200" dirty="0"/>
              <a:t>=</a:t>
            </a:r>
            <a:r>
              <a:rPr lang="en-US" sz="2200" dirty="0" err="1"/>
              <a:t>dsz</a:t>
            </a:r>
            <a:r>
              <a:rPr lang="en-US" sz="2200" dirty="0"/>
              <a:t>/dt/s (poorly constrained).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AE20D2-603B-7031-9A8A-FD62FE3A6131}"/>
              </a:ext>
            </a:extLst>
          </p:cNvPr>
          <p:cNvSpPr txBox="1"/>
          <p:nvPr/>
        </p:nvSpPr>
        <p:spPr>
          <a:xfrm>
            <a:off x="202436" y="2930596"/>
            <a:ext cx="4491779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However, linear orbital motion is unphysical!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9AB2215-F958-4A38-433E-6CCB67E96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61048"/>
            <a:ext cx="4586711" cy="29263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4DD373-51DB-9B06-E42C-A1C5A9E4F10A}"/>
              </a:ext>
            </a:extLst>
          </p:cNvPr>
          <p:cNvSpPr txBox="1"/>
          <p:nvPr/>
        </p:nvSpPr>
        <p:spPr>
          <a:xfrm>
            <a:off x="4694215" y="6415334"/>
            <a:ext cx="443762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i="1" dirty="0"/>
              <a:t>Parameters from OB180022 (Han et al. 2019)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E774A4-FF52-B0EB-4C30-F5AD719E311A}"/>
              </a:ext>
            </a:extLst>
          </p:cNvPr>
          <p:cNvSpPr txBox="1"/>
          <p:nvPr/>
        </p:nvSpPr>
        <p:spPr>
          <a:xfrm>
            <a:off x="6913029" y="2743355"/>
            <a:ext cx="62267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1t</a:t>
            </a:r>
            <a:r>
              <a:rPr lang="en-US" baseline="-25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A8DCBE2-F525-F075-8A6C-62E16FD0887A}"/>
              </a:ext>
            </a:extLst>
          </p:cNvPr>
          <p:cNvSpPr txBox="1"/>
          <p:nvPr/>
        </p:nvSpPr>
        <p:spPr>
          <a:xfrm>
            <a:off x="7569395" y="2176994"/>
            <a:ext cx="62267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2t</a:t>
            </a:r>
            <a:r>
              <a:rPr lang="en-US" baseline="-25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70616CB-B160-4C6E-3DF6-B297D3606407}"/>
              </a:ext>
            </a:extLst>
          </p:cNvPr>
          <p:cNvSpPr txBox="1"/>
          <p:nvPr/>
        </p:nvSpPr>
        <p:spPr>
          <a:xfrm>
            <a:off x="8316416" y="1386267"/>
            <a:ext cx="62267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3t</a:t>
            </a:r>
            <a:r>
              <a:rPr lang="en-US" baseline="-25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7058ED9-9C0F-43D0-19DF-BFC185F14E0C}"/>
              </a:ext>
            </a:extLst>
          </p:cNvPr>
          <p:cNvSpPr txBox="1"/>
          <p:nvPr/>
        </p:nvSpPr>
        <p:spPr>
          <a:xfrm>
            <a:off x="7887803" y="801492"/>
            <a:ext cx="62267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3t</a:t>
            </a:r>
            <a:r>
              <a:rPr lang="en-US" baseline="-25000" dirty="0"/>
              <a:t>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1CD582-2970-F275-34D7-F894BBD1D254}"/>
              </a:ext>
            </a:extLst>
          </p:cNvPr>
          <p:cNvSpPr txBox="1"/>
          <p:nvPr/>
        </p:nvSpPr>
        <p:spPr>
          <a:xfrm>
            <a:off x="4788024" y="4444100"/>
            <a:ext cx="4343819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Linear approximation deviates from any physical trajectories</a:t>
            </a:r>
          </a:p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000" i="1" dirty="0"/>
              <a:t>See also Ma, Zhu &amp; Yang (2021)</a:t>
            </a:r>
          </a:p>
        </p:txBody>
      </p:sp>
    </p:spTree>
    <p:extLst>
      <p:ext uri="{BB962C8B-B14F-4D97-AF65-F5344CB8AC3E}">
        <p14:creationId xmlns:p14="http://schemas.microsoft.com/office/powerpoint/2010/main" val="10885736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64828" y="188640"/>
            <a:ext cx="24144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Conclusions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-12078" y="1171634"/>
            <a:ext cx="91440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potential for </a:t>
            </a:r>
            <a:r>
              <a:rPr lang="en-US" sz="2400" b="1" dirty="0">
                <a:solidFill>
                  <a:srgbClr val="0070C0"/>
                </a:solidFill>
              </a:rPr>
              <a:t>astrometric microlensing</a:t>
            </a:r>
            <a:r>
              <a:rPr lang="en-US" sz="2400" dirty="0">
                <a:solidFill>
                  <a:prstClr val="black"/>
                </a:solidFill>
              </a:rPr>
              <a:t> with </a:t>
            </a:r>
            <a:r>
              <a:rPr lang="en-US" sz="2400" i="1" dirty="0">
                <a:solidFill>
                  <a:prstClr val="black"/>
                </a:solidFill>
              </a:rPr>
              <a:t>Gaia</a:t>
            </a:r>
            <a:r>
              <a:rPr lang="en-US" sz="2400" dirty="0">
                <a:solidFill>
                  <a:prstClr val="black"/>
                </a:solidFill>
              </a:rPr>
              <a:t> and </a:t>
            </a:r>
            <a:r>
              <a:rPr lang="en-US" sz="2400" i="1" dirty="0">
                <a:solidFill>
                  <a:prstClr val="black"/>
                </a:solidFill>
              </a:rPr>
              <a:t>Roman</a:t>
            </a:r>
            <a:r>
              <a:rPr lang="en-US" sz="2400" dirty="0">
                <a:solidFill>
                  <a:prstClr val="black"/>
                </a:solidFill>
              </a:rPr>
              <a:t> is very high and yet to be fully investigated.</a:t>
            </a:r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-39900" y="2161807"/>
            <a:ext cx="91440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Mass measurement </a:t>
            </a:r>
            <a:r>
              <a:rPr lang="en-US" sz="2400" dirty="0">
                <a:solidFill>
                  <a:prstClr val="black"/>
                </a:solidFill>
              </a:rPr>
              <a:t>for hundreds of dark lenses (black holes, remnants, brown dwarfs, …)</a:t>
            </a:r>
            <a:endParaRPr lang="en-US" sz="2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07" y="3151980"/>
            <a:ext cx="91440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C000"/>
                </a:solidFill>
              </a:rPr>
              <a:t>VBBinaryLensing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has become the reference code for photometric and astrometric microlensing. </a:t>
            </a:r>
            <a:endParaRPr lang="en-US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-12078" y="5427285"/>
            <a:ext cx="955263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https://github.com/valboz/VBBinaryLensing</a:t>
            </a:r>
            <a:endParaRPr lang="en-US" dirty="0"/>
          </a:p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dirty="0"/>
              <a:t>VB, MNRAS 408 (2010) 2188</a:t>
            </a:r>
          </a:p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dirty="0"/>
              <a:t>VB, E. Bachelet, F. Bartolic, T.M. Heintz, A.R. Hoag, M. Hundertmark, MNRAS 479 (2018) 5157</a:t>
            </a:r>
          </a:p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dirty="0"/>
              <a:t>VB, E. Khalouei and E. Bachelet, MNRAS 505 (2021) 126</a:t>
            </a:r>
            <a:endParaRPr lang="en-US" sz="20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C45E42-863F-B70C-2E2D-2F4A2E366652}"/>
              </a:ext>
            </a:extLst>
          </p:cNvPr>
          <p:cNvSpPr txBox="1"/>
          <p:nvPr/>
        </p:nvSpPr>
        <p:spPr>
          <a:xfrm>
            <a:off x="7507" y="4021613"/>
            <a:ext cx="91440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lvl="0" indent="-3600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Wide range </a:t>
            </a:r>
            <a:r>
              <a:rPr lang="en-US" sz="2400" dirty="0">
                <a:solidFill>
                  <a:prstClr val="black"/>
                </a:solidFill>
              </a:rPr>
              <a:t>or possible use: from basic calculations to advanced functions tracking parallax, </a:t>
            </a:r>
            <a:r>
              <a:rPr lang="en-US" sz="2400" dirty="0" err="1">
                <a:solidFill>
                  <a:prstClr val="black"/>
                </a:solidFill>
              </a:rPr>
              <a:t>xallarap</a:t>
            </a:r>
            <a:r>
              <a:rPr lang="en-US" sz="2400" dirty="0">
                <a:solidFill>
                  <a:prstClr val="black"/>
                </a:solidFill>
              </a:rPr>
              <a:t> and orbital motion.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605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6911" y="188640"/>
            <a:ext cx="49101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Astrometric Microlensing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-18808" y="1040238"/>
            <a:ext cx="519542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Individual images in microlensing remain </a:t>
            </a:r>
            <a:r>
              <a:rPr lang="en-US" sz="2200" b="1" dirty="0">
                <a:solidFill>
                  <a:srgbClr val="33CC33"/>
                </a:solidFill>
              </a:rPr>
              <a:t>unresolved</a:t>
            </a:r>
            <a:r>
              <a:rPr lang="en-US" sz="2200" dirty="0"/>
              <a:t> (order 1 mas needed!)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73403"/>
            <a:ext cx="3660147" cy="353890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067944" y="4424028"/>
            <a:ext cx="519542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Precision astrometry may detect the </a:t>
            </a:r>
            <a:r>
              <a:rPr lang="en-US" sz="2200" b="1" dirty="0">
                <a:solidFill>
                  <a:srgbClr val="0070C0"/>
                </a:solidFill>
              </a:rPr>
              <a:t>centroid shift</a:t>
            </a:r>
            <a:r>
              <a:rPr lang="en-US" sz="2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4377270" y="5409311"/>
                <a:ext cx="2032048" cy="575286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𝜹𝜽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70" y="5409311"/>
                <a:ext cx="2032048" cy="575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0" y="2847938"/>
            <a:ext cx="3636660" cy="3516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-10404" y="6418826"/>
                <a:ext cx="9154404" cy="43088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 algn="ctr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Direct measurement of the Einstein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it-IT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4" y="6418826"/>
                <a:ext cx="9154404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558162" y="5359375"/>
                <a:ext cx="2736304" cy="66691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62" y="5359375"/>
                <a:ext cx="2736304" cy="666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42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51077" y="188640"/>
            <a:ext cx="74419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Detections of astrometric microlensing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62" y="1994545"/>
            <a:ext cx="3398675" cy="310014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384513" y="3185100"/>
            <a:ext cx="5749977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it-IT" sz="2200" dirty="0"/>
              <a:t>MOA-2011-BLG-191/OGLE-2011-BLG-0462:</a:t>
            </a:r>
            <a:br>
              <a:rPr lang="it-IT" sz="2200" dirty="0"/>
            </a:br>
            <a:r>
              <a:rPr lang="it-IT" sz="2200" dirty="0"/>
              <a:t>an </a:t>
            </a:r>
            <a:r>
              <a:rPr lang="it-IT" sz="2200" dirty="0" err="1"/>
              <a:t>isolated</a:t>
            </a:r>
            <a:r>
              <a:rPr lang="it-IT" sz="2200" dirty="0"/>
              <a:t> BH of 7 M</a:t>
            </a:r>
            <a:r>
              <a:rPr lang="it-IT" sz="2200" baseline="-25000" dirty="0">
                <a:sym typeface="Wingdings" panose="05000000000000000000" pitchFamily="2" charset="2"/>
              </a:rPr>
              <a:t></a:t>
            </a:r>
            <a:r>
              <a:rPr lang="it-IT" sz="2200" i="1" dirty="0"/>
              <a:t> by HST </a:t>
            </a:r>
            <a:br>
              <a:rPr lang="it-IT" sz="2200" baseline="-25000" dirty="0">
                <a:sym typeface="Wingdings" panose="05000000000000000000" pitchFamily="2" charset="2"/>
              </a:rPr>
            </a:br>
            <a:r>
              <a:rPr lang="it-IT" sz="2000" i="1" dirty="0"/>
              <a:t>Sahu et al. (2022)</a:t>
            </a:r>
            <a:r>
              <a:rPr lang="en-US" sz="2000" i="1" dirty="0"/>
              <a:t>, </a:t>
            </a:r>
            <a:r>
              <a:rPr lang="it-IT" sz="2000" i="1" dirty="0" err="1"/>
              <a:t>Lam</a:t>
            </a:r>
            <a:r>
              <a:rPr lang="it-IT" sz="2000" i="1" dirty="0"/>
              <a:t> et al. (2022)</a:t>
            </a:r>
            <a:endParaRPr lang="en-US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091659-5FC3-5DEF-727E-68122486F638}"/>
              </a:ext>
            </a:extLst>
          </p:cNvPr>
          <p:cNvSpPr txBox="1"/>
          <p:nvPr/>
        </p:nvSpPr>
        <p:spPr>
          <a:xfrm>
            <a:off x="46225" y="836712"/>
            <a:ext cx="6135598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it-IT" sz="2200" dirty="0"/>
              <a:t>White </a:t>
            </a:r>
            <a:r>
              <a:rPr lang="it-IT" sz="2200" dirty="0" err="1"/>
              <a:t>dwarfs</a:t>
            </a:r>
            <a:r>
              <a:rPr lang="it-IT" sz="2200" dirty="0"/>
              <a:t> </a:t>
            </a:r>
            <a:r>
              <a:rPr lang="it-IT" sz="2200" i="1" dirty="0"/>
              <a:t>by HST </a:t>
            </a:r>
            <a:br>
              <a:rPr lang="it-IT" sz="2200" i="1" dirty="0"/>
            </a:br>
            <a:r>
              <a:rPr lang="it-IT" sz="2000" i="1" dirty="0"/>
              <a:t>(Sahu et al. 2017, </a:t>
            </a:r>
            <a:r>
              <a:rPr lang="it-IT" sz="2000" i="1" dirty="0" err="1"/>
              <a:t>Mcgill</a:t>
            </a:r>
            <a:r>
              <a:rPr lang="it-IT" sz="2000" i="1" dirty="0"/>
              <a:t> et al. 2022)</a:t>
            </a:r>
            <a:endParaRPr lang="it-IT" sz="2000" baseline="-25000" dirty="0">
              <a:sym typeface="Wingdings" panose="05000000000000000000" pitchFamily="2" charset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647AF9-A809-BBF2-B29A-857A1ECB015C}"/>
              </a:ext>
            </a:extLst>
          </p:cNvPr>
          <p:cNvSpPr txBox="1"/>
          <p:nvPr/>
        </p:nvSpPr>
        <p:spPr>
          <a:xfrm>
            <a:off x="54589" y="1557953"/>
            <a:ext cx="9097775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it-IT" sz="2200" dirty="0"/>
              <a:t>Proxima Centauri by VLT </a:t>
            </a:r>
            <a:r>
              <a:rPr lang="it-IT" sz="2000" i="1" dirty="0"/>
              <a:t>(Zurlo et al. 2018)</a:t>
            </a:r>
            <a:endParaRPr lang="it-IT" sz="2000" baseline="-25000" dirty="0">
              <a:sym typeface="Wingdings" panose="05000000000000000000" pitchFamily="2" charset="2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B962E8-C4C0-95F3-D163-73AF02C9A998}"/>
              </a:ext>
            </a:extLst>
          </p:cNvPr>
          <p:cNvSpPr txBox="1"/>
          <p:nvPr/>
        </p:nvSpPr>
        <p:spPr>
          <a:xfrm>
            <a:off x="-14162" y="5094687"/>
            <a:ext cx="5162226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it-IT" sz="2200" dirty="0" err="1"/>
              <a:t>Binary</a:t>
            </a:r>
            <a:r>
              <a:rPr lang="it-IT" sz="2200" dirty="0"/>
              <a:t> system in Gaia </a:t>
            </a:r>
            <a:r>
              <a:rPr lang="it-IT" sz="2200" dirty="0" err="1"/>
              <a:t>transient</a:t>
            </a:r>
            <a:r>
              <a:rPr lang="it-IT" sz="2200" dirty="0"/>
              <a:t> Gaia16aye</a:t>
            </a:r>
            <a:r>
              <a:rPr lang="it-IT" sz="2200" baseline="-25000" dirty="0">
                <a:sym typeface="Wingdings" panose="05000000000000000000" pitchFamily="2" charset="2"/>
              </a:rPr>
              <a:t> </a:t>
            </a:r>
            <a:r>
              <a:rPr lang="it-IT" sz="2000" i="1" dirty="0"/>
              <a:t>(Rybicki 2022)</a:t>
            </a:r>
            <a:endParaRPr lang="en-US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E22174-2C28-4814-E650-46BEFFA0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38019"/>
            <a:ext cx="4562491" cy="2547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FBAC73-D11B-5A66-88CB-92185D85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65" y="791716"/>
            <a:ext cx="2987349" cy="22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8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38642" y="188640"/>
            <a:ext cx="72667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Astrometric Microlensing with </a:t>
            </a:r>
            <a:r>
              <a:rPr lang="en-US" sz="3600" i="1" dirty="0">
                <a:cs typeface="Arial" pitchFamily="34" charset="0"/>
              </a:rPr>
              <a:t>Roman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079557" y="835599"/>
                <a:ext cx="4064443" cy="200054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it-IT" sz="2200" dirty="0"/>
                  <a:t>Distribution of </a:t>
                </a:r>
                <a:r>
                  <a:rPr lang="it-IT" sz="2200" dirty="0" err="1"/>
                  <a:t>microlensing</a:t>
                </a:r>
                <a:r>
                  <a:rPr lang="it-IT" sz="2200" dirty="0"/>
                  <a:t> </a:t>
                </a:r>
                <a:r>
                  <a:rPr lang="it-IT" sz="2200" dirty="0" err="1"/>
                  <a:t>events</a:t>
                </a:r>
                <a:r>
                  <a:rPr lang="it-IT" sz="2200" dirty="0"/>
                  <a:t> rate in the </a:t>
                </a:r>
                <a:r>
                  <a:rPr lang="it-IT" sz="2200" dirty="0" err="1"/>
                  <a:t>plane</a:t>
                </a:r>
                <a:r>
                  <a:rPr lang="it-IT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Detection thresholds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dirty="0"/>
                  <a:t>[Galactic model from Dominik (2006), fiducial source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=8.5</m:t>
                    </m:r>
                  </m:oMath>
                </a14:m>
                <a:r>
                  <a:rPr lang="en-US" dirty="0"/>
                  <a:t> kpc]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57" y="835599"/>
                <a:ext cx="4064443" cy="2000548"/>
              </a:xfrm>
              <a:prstGeom prst="rect">
                <a:avLst/>
              </a:prstGeom>
              <a:blipFill>
                <a:blip r:embed="rId2"/>
                <a:stretch>
                  <a:fillRect l="-1649" t="-2134" r="-1799" b="-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/>
          <p:cNvSpPr txBox="1"/>
          <p:nvPr/>
        </p:nvSpPr>
        <p:spPr>
          <a:xfrm>
            <a:off x="0" y="4311618"/>
            <a:ext cx="5306768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it-IT" sz="2200" dirty="0"/>
              <a:t>The </a:t>
            </a:r>
            <a:r>
              <a:rPr lang="it-IT" sz="2200" b="1" dirty="0" err="1">
                <a:solidFill>
                  <a:srgbClr val="33CC33"/>
                </a:solidFill>
              </a:rPr>
              <a:t>number</a:t>
            </a:r>
            <a:r>
              <a:rPr lang="it-IT" sz="2200" b="1" dirty="0">
                <a:solidFill>
                  <a:srgbClr val="33CC33"/>
                </a:solidFill>
              </a:rPr>
              <a:t> of </a:t>
            </a:r>
            <a:r>
              <a:rPr lang="it-IT" sz="2200" b="1" dirty="0" err="1">
                <a:solidFill>
                  <a:srgbClr val="33CC33"/>
                </a:solidFill>
              </a:rPr>
              <a:t>detections</a:t>
            </a:r>
            <a:r>
              <a:rPr lang="it-IT" sz="2200" b="1" dirty="0">
                <a:solidFill>
                  <a:srgbClr val="33CC33"/>
                </a:solidFill>
              </a:rPr>
              <a:t> </a:t>
            </a:r>
            <a:r>
              <a:rPr lang="it-IT" sz="2200" dirty="0" err="1"/>
              <a:t>quickly</a:t>
            </a:r>
            <a:r>
              <a:rPr lang="it-IT" sz="2200" dirty="0"/>
              <a:t> </a:t>
            </a:r>
            <a:r>
              <a:rPr lang="it-IT" sz="2200" dirty="0" err="1"/>
              <a:t>drops</a:t>
            </a:r>
            <a:r>
              <a:rPr lang="it-IT" sz="2200" dirty="0"/>
              <a:t> with the </a:t>
            </a:r>
            <a:r>
              <a:rPr lang="it-IT" sz="2200" dirty="0" err="1"/>
              <a:t>threshold</a:t>
            </a:r>
            <a:r>
              <a:rPr lang="it-IT" sz="2200" dirty="0"/>
              <a:t>:</a:t>
            </a:r>
          </a:p>
          <a:p>
            <a:pPr marL="360000" indent="-360000">
              <a:buFont typeface="Arial" panose="020B0604020202020204" pitchFamily="34" charset="0"/>
              <a:buChar char="•"/>
            </a:pPr>
            <a:endParaRPr lang="it-IT" sz="2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971"/>
            <a:ext cx="5080417" cy="32150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99" y="4406436"/>
            <a:ext cx="3809398" cy="2467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21127"/>
                  </p:ext>
                </p:extLst>
              </p:nvPr>
            </p:nvGraphicFramePr>
            <p:xfrm>
              <a:off x="1187624" y="5157192"/>
              <a:ext cx="25922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148887051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888316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 err="1">
                              <a:ea typeface="Cambria Math" panose="02040503050406030204" pitchFamily="18" charset="0"/>
                            </a:rPr>
                            <a:t>Thr</a:t>
                          </a:r>
                          <a:r>
                            <a:rPr lang="it-IT" b="1" dirty="0">
                              <a:ea typeface="Cambria Math" panose="02040503050406030204" pitchFamily="18" charset="0"/>
                            </a:rPr>
                            <a:t>.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Detections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3596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 mas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11884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2158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mas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556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mas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154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21127"/>
                  </p:ext>
                </p:extLst>
              </p:nvPr>
            </p:nvGraphicFramePr>
            <p:xfrm>
              <a:off x="1187624" y="5157192"/>
              <a:ext cx="25922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148887051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888316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467" t="-8197" r="-10140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Detections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3596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0.3 mas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11884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2158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mas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1212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556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 mas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1548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88804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38642" y="188640"/>
            <a:ext cx="72667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Astrometric Microlensing with </a:t>
            </a:r>
            <a:r>
              <a:rPr lang="en-US" sz="3600" i="1" dirty="0">
                <a:cs typeface="Arial" pitchFamily="34" charset="0"/>
              </a:rPr>
              <a:t>Roman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-858" y="980728"/>
                <a:ext cx="9037353" cy="769441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Simulation of a microlensing event with an (exaggerate)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200" dirty="0"/>
                  <a:t>mas on </a:t>
                </a:r>
                <a:r>
                  <a:rPr lang="en-US" sz="2200" i="1" dirty="0"/>
                  <a:t>Roman</a:t>
                </a:r>
                <a:r>
                  <a:rPr lang="en-US" sz="2200" dirty="0"/>
                  <a:t> pixel size and PSF for visualization purposes.</a:t>
                </a: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8" y="980728"/>
                <a:ext cx="9037353" cy="769441"/>
              </a:xfrm>
              <a:prstGeom prst="rect">
                <a:avLst/>
              </a:prstGeom>
              <a:blipFill>
                <a:blip r:embed="rId2"/>
                <a:stretch>
                  <a:fillRect l="-810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0" y="1750169"/>
            <a:ext cx="8365755" cy="4371107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-860" y="6121276"/>
            <a:ext cx="9037353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i="1" dirty="0"/>
              <a:t>Roman</a:t>
            </a:r>
            <a:r>
              <a:rPr lang="en-US" sz="2200" dirty="0"/>
              <a:t> should be able to reach an </a:t>
            </a:r>
            <a:r>
              <a:rPr lang="en-US" sz="2200" b="1" dirty="0">
                <a:solidFill>
                  <a:srgbClr val="0070C0"/>
                </a:solidFill>
              </a:rPr>
              <a:t>astrometric precision of 1 mas</a:t>
            </a:r>
            <a:r>
              <a:rPr lang="en-US" sz="2200" dirty="0"/>
              <a:t>.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395663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66462" y="188640"/>
            <a:ext cx="56110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Computation in Microlensing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182" y="3043406"/>
            <a:ext cx="9144000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FF0000"/>
                </a:solidFill>
              </a:rPr>
              <a:t>VBBinaryLensing</a:t>
            </a:r>
            <a:r>
              <a:rPr lang="en-US" sz="2200" dirty="0">
                <a:solidFill>
                  <a:srgbClr val="FF0000"/>
                </a:solidFill>
              </a:rPr>
              <a:t> 3.0 </a:t>
            </a:r>
            <a:r>
              <a:rPr lang="en-US" sz="2200" i="1" dirty="0"/>
              <a:t>(VB 2010; VB et al. 2018; VB et al. 2021)</a:t>
            </a:r>
            <a:endParaRPr lang="en-US" sz="2200" dirty="0"/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200" dirty="0"/>
              <a:t>Microlensing computation including advanced methods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200" dirty="0"/>
              <a:t>Public code (</a:t>
            </a:r>
            <a:r>
              <a:rPr lang="en-US" sz="2200" dirty="0">
                <a:hlinkClick r:id="rId2"/>
              </a:rPr>
              <a:t>https://github.com/valboz/VBBinaryLensing</a:t>
            </a:r>
            <a:r>
              <a:rPr lang="en-US" sz="2200" dirty="0"/>
              <a:t>)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200" dirty="0"/>
              <a:t>Written in C++, importable in Python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-9832" y="4627582"/>
            <a:ext cx="9144000" cy="19697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VBBL 3.0 at the core of several </a:t>
            </a:r>
            <a:r>
              <a:rPr lang="en-US" sz="2200" dirty="0">
                <a:solidFill>
                  <a:srgbClr val="00B050"/>
                </a:solidFill>
              </a:rPr>
              <a:t>modeling platforms</a:t>
            </a:r>
            <a:r>
              <a:rPr lang="en-US" sz="2200" dirty="0"/>
              <a:t>: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000" dirty="0" err="1"/>
              <a:t>RTModel</a:t>
            </a:r>
            <a:r>
              <a:rPr lang="en-US" sz="2000" dirty="0"/>
              <a:t> (</a:t>
            </a:r>
            <a:r>
              <a:rPr lang="en-US" sz="2000" dirty="0">
                <a:hlinkClick r:id="rId3"/>
              </a:rPr>
              <a:t>http://www.fisica.unisa.it/GravitationAstrophysics/RTModel.htm</a:t>
            </a:r>
            <a:r>
              <a:rPr lang="en-US" sz="2000" dirty="0"/>
              <a:t>) 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000" dirty="0" err="1"/>
              <a:t>pyLIMA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https://github.com/ebachelet/pyLIMA</a:t>
            </a:r>
            <a:r>
              <a:rPr lang="en-US" sz="2000" dirty="0"/>
              <a:t>, Bachelet et al. 2018)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000" dirty="0" err="1"/>
              <a:t>MulensModel</a:t>
            </a:r>
            <a:r>
              <a:rPr lang="en-US" sz="2000" dirty="0"/>
              <a:t> (</a:t>
            </a:r>
            <a:r>
              <a:rPr lang="en-US" sz="2000" dirty="0">
                <a:hlinkClick r:id="rId5"/>
              </a:rPr>
              <a:t>https://github.com/rpoleski/MulensModel</a:t>
            </a:r>
            <a:r>
              <a:rPr lang="en-US" sz="2000" dirty="0"/>
              <a:t>, Poleski &amp; Yee 2019)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000" dirty="0" err="1"/>
              <a:t>muLAn</a:t>
            </a:r>
            <a:r>
              <a:rPr lang="en-US" sz="2000" dirty="0"/>
              <a:t> (</a:t>
            </a:r>
            <a:r>
              <a:rPr lang="en-US" sz="2000" dirty="0">
                <a:hlinkClick r:id="rId6"/>
              </a:rPr>
              <a:t>https://github.com/muLAn-project/muLAn</a:t>
            </a:r>
            <a:r>
              <a:rPr lang="en-US" sz="2000" dirty="0"/>
              <a:t>, Cassan &amp; Ranc 2017)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000" dirty="0"/>
              <a:t>Adopted as the base computation code in </a:t>
            </a:r>
            <a:r>
              <a:rPr lang="en-US" sz="2000" i="1" dirty="0"/>
              <a:t>Roman</a:t>
            </a:r>
            <a:r>
              <a:rPr lang="en-US" sz="2000" dirty="0"/>
              <a:t> microlensing pipeline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9E1122-E6D7-57BF-76FD-23D2A6A5C688}"/>
              </a:ext>
            </a:extLst>
          </p:cNvPr>
          <p:cNvSpPr txBox="1"/>
          <p:nvPr/>
        </p:nvSpPr>
        <p:spPr>
          <a:xfrm>
            <a:off x="12610" y="834971"/>
            <a:ext cx="9144000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C000"/>
                </a:solidFill>
              </a:rPr>
              <a:t>Simultaneous modeling </a:t>
            </a:r>
            <a:r>
              <a:rPr lang="en-US" sz="2200" dirty="0"/>
              <a:t>of photometry and astrometry required.</a:t>
            </a:r>
          </a:p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Additional effects must be taken into account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200" dirty="0"/>
              <a:t>Finite source effect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200" dirty="0"/>
              <a:t>Limb darkening</a:t>
            </a:r>
          </a:p>
          <a:p>
            <a:pPr marL="817200" lvl="1" indent="-360000">
              <a:buFont typeface="Arial" panose="020B0604020202020204" pitchFamily="34" charset="0"/>
              <a:buChar char="•"/>
            </a:pPr>
            <a:r>
              <a:rPr lang="en-US" sz="2200" dirty="0"/>
              <a:t>Binary or planetary lenses</a:t>
            </a:r>
          </a:p>
          <a:p>
            <a:pPr marL="1274400" lvl="2" indent="-360000">
              <a:buFont typeface="Arial" panose="020B0604020202020204" pitchFamily="34" charset="0"/>
              <a:buChar char="•"/>
            </a:pPr>
            <a:r>
              <a:rPr lang="en-US" sz="2200" dirty="0"/>
              <a:t>Parallax, orbital motion, </a:t>
            </a:r>
            <a:r>
              <a:rPr lang="en-US" sz="2200" dirty="0" err="1"/>
              <a:t>xallarap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3379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76593" y="188640"/>
            <a:ext cx="39908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err="1">
                <a:cs typeface="Arial" pitchFamily="34" charset="0"/>
              </a:rPr>
              <a:t>VBBinaryLensing</a:t>
            </a:r>
            <a:r>
              <a:rPr lang="en-US" sz="3600" dirty="0">
                <a:cs typeface="Arial" pitchFamily="34" charset="0"/>
              </a:rPr>
              <a:t> 3.0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-10404" y="834041"/>
            <a:ext cx="9144000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Lens inversion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inversion of lens equation by </a:t>
            </a:r>
            <a:r>
              <a:rPr lang="en-US" sz="2200" dirty="0" err="1"/>
              <a:t>Skowron</a:t>
            </a:r>
            <a:r>
              <a:rPr lang="en-US" sz="2200" dirty="0"/>
              <a:t>-Gould algorithm.</a:t>
            </a:r>
          </a:p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Contour integration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area of the images from Green’s theorem on the boundaries.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 flipH="1">
            <a:off x="8167514" y="1226870"/>
            <a:ext cx="1476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Figura a mano libera 6"/>
          <p:cNvSpPr/>
          <p:nvPr/>
        </p:nvSpPr>
        <p:spPr>
          <a:xfrm>
            <a:off x="7954789" y="1158608"/>
            <a:ext cx="835025" cy="641350"/>
          </a:xfrm>
          <a:custGeom>
            <a:avLst/>
            <a:gdLst>
              <a:gd name="connsiteX0" fmla="*/ 0 w 833438"/>
              <a:gd name="connsiteY0" fmla="*/ 509587 h 640556"/>
              <a:gd name="connsiteX1" fmla="*/ 83344 w 833438"/>
              <a:gd name="connsiteY1" fmla="*/ 295275 h 640556"/>
              <a:gd name="connsiteX2" fmla="*/ 454819 w 833438"/>
              <a:gd name="connsiteY2" fmla="*/ 33337 h 640556"/>
              <a:gd name="connsiteX3" fmla="*/ 711994 w 833438"/>
              <a:gd name="connsiteY3" fmla="*/ 0 h 640556"/>
              <a:gd name="connsiteX4" fmla="*/ 833438 w 833438"/>
              <a:gd name="connsiteY4" fmla="*/ 83343 h 640556"/>
              <a:gd name="connsiteX5" fmla="*/ 823913 w 833438"/>
              <a:gd name="connsiteY5" fmla="*/ 252412 h 640556"/>
              <a:gd name="connsiteX6" fmla="*/ 676275 w 833438"/>
              <a:gd name="connsiteY6" fmla="*/ 445293 h 640556"/>
              <a:gd name="connsiteX7" fmla="*/ 438150 w 833438"/>
              <a:gd name="connsiteY7" fmla="*/ 595312 h 640556"/>
              <a:gd name="connsiteX8" fmla="*/ 116682 w 833438"/>
              <a:gd name="connsiteY8" fmla="*/ 640556 h 640556"/>
              <a:gd name="connsiteX9" fmla="*/ 0 w 833438"/>
              <a:gd name="connsiteY9" fmla="*/ 509587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3438" h="640556">
                <a:moveTo>
                  <a:pt x="0" y="509587"/>
                </a:moveTo>
                <a:lnTo>
                  <a:pt x="83344" y="295275"/>
                </a:lnTo>
                <a:lnTo>
                  <a:pt x="454819" y="33337"/>
                </a:lnTo>
                <a:lnTo>
                  <a:pt x="711994" y="0"/>
                </a:lnTo>
                <a:lnTo>
                  <a:pt x="833438" y="83343"/>
                </a:lnTo>
                <a:lnTo>
                  <a:pt x="823913" y="252412"/>
                </a:lnTo>
                <a:lnTo>
                  <a:pt x="676275" y="445293"/>
                </a:lnTo>
                <a:lnTo>
                  <a:pt x="438150" y="595312"/>
                </a:lnTo>
                <a:lnTo>
                  <a:pt x="116682" y="640556"/>
                </a:lnTo>
                <a:lnTo>
                  <a:pt x="0" y="509587"/>
                </a:ln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igura a mano libera 7"/>
          <p:cNvSpPr/>
          <p:nvPr/>
        </p:nvSpPr>
        <p:spPr>
          <a:xfrm>
            <a:off x="7956376" y="1163370"/>
            <a:ext cx="833438" cy="641350"/>
          </a:xfrm>
          <a:custGeom>
            <a:avLst/>
            <a:gdLst>
              <a:gd name="connsiteX0" fmla="*/ 0 w 833438"/>
              <a:gd name="connsiteY0" fmla="*/ 509587 h 640556"/>
              <a:gd name="connsiteX1" fmla="*/ 83344 w 833438"/>
              <a:gd name="connsiteY1" fmla="*/ 295275 h 640556"/>
              <a:gd name="connsiteX2" fmla="*/ 454819 w 833438"/>
              <a:gd name="connsiteY2" fmla="*/ 33337 h 640556"/>
              <a:gd name="connsiteX3" fmla="*/ 711994 w 833438"/>
              <a:gd name="connsiteY3" fmla="*/ 0 h 640556"/>
              <a:gd name="connsiteX4" fmla="*/ 833438 w 833438"/>
              <a:gd name="connsiteY4" fmla="*/ 83343 h 640556"/>
              <a:gd name="connsiteX5" fmla="*/ 823913 w 833438"/>
              <a:gd name="connsiteY5" fmla="*/ 252412 h 640556"/>
              <a:gd name="connsiteX6" fmla="*/ 676275 w 833438"/>
              <a:gd name="connsiteY6" fmla="*/ 445293 h 640556"/>
              <a:gd name="connsiteX7" fmla="*/ 438150 w 833438"/>
              <a:gd name="connsiteY7" fmla="*/ 595312 h 640556"/>
              <a:gd name="connsiteX8" fmla="*/ 116682 w 833438"/>
              <a:gd name="connsiteY8" fmla="*/ 640556 h 640556"/>
              <a:gd name="connsiteX9" fmla="*/ 0 w 833438"/>
              <a:gd name="connsiteY9" fmla="*/ 509587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3438" h="640556">
                <a:moveTo>
                  <a:pt x="0" y="509587"/>
                </a:moveTo>
                <a:lnTo>
                  <a:pt x="83344" y="295275"/>
                </a:lnTo>
                <a:lnTo>
                  <a:pt x="454819" y="33337"/>
                </a:lnTo>
                <a:lnTo>
                  <a:pt x="711994" y="0"/>
                </a:lnTo>
                <a:lnTo>
                  <a:pt x="833438" y="83343"/>
                </a:lnTo>
                <a:lnTo>
                  <a:pt x="823913" y="252412"/>
                </a:lnTo>
                <a:lnTo>
                  <a:pt x="676275" y="445293"/>
                </a:lnTo>
                <a:lnTo>
                  <a:pt x="438150" y="595312"/>
                </a:lnTo>
                <a:lnTo>
                  <a:pt x="116682" y="640556"/>
                </a:lnTo>
                <a:lnTo>
                  <a:pt x="0" y="509587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9" name="Gruppo 24"/>
          <p:cNvGrpSpPr>
            <a:grpSpLocks/>
          </p:cNvGrpSpPr>
          <p:nvPr/>
        </p:nvGrpSpPr>
        <p:grpSpPr bwMode="auto">
          <a:xfrm>
            <a:off x="7934151" y="1136383"/>
            <a:ext cx="874713" cy="679450"/>
            <a:chOff x="3733799" y="3307555"/>
            <a:chExt cx="874201" cy="678938"/>
          </a:xfrm>
        </p:grpSpPr>
        <p:sp>
          <p:nvSpPr>
            <p:cNvPr id="10" name="Ovale 9"/>
            <p:cNvSpPr/>
            <p:nvPr/>
          </p:nvSpPr>
          <p:spPr>
            <a:xfrm>
              <a:off x="4185972" y="3340867"/>
              <a:ext cx="36491" cy="36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Ovale 11"/>
            <p:cNvSpPr/>
            <p:nvPr/>
          </p:nvSpPr>
          <p:spPr>
            <a:xfrm>
              <a:off x="4446170" y="3307555"/>
              <a:ext cx="34905" cy="364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Ovale 12"/>
            <p:cNvSpPr/>
            <p:nvPr/>
          </p:nvSpPr>
          <p:spPr>
            <a:xfrm>
              <a:off x="4571508" y="3396388"/>
              <a:ext cx="36492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Ovale 13"/>
            <p:cNvSpPr/>
            <p:nvPr/>
          </p:nvSpPr>
          <p:spPr>
            <a:xfrm>
              <a:off x="4561989" y="3558191"/>
              <a:ext cx="36492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4414438" y="3754893"/>
              <a:ext cx="36491" cy="364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Ovale 15"/>
            <p:cNvSpPr/>
            <p:nvPr/>
          </p:nvSpPr>
          <p:spPr>
            <a:xfrm>
              <a:off x="4174866" y="3907178"/>
              <a:ext cx="34905" cy="364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" name="Ovale 16"/>
            <p:cNvSpPr/>
            <p:nvPr/>
          </p:nvSpPr>
          <p:spPr>
            <a:xfrm>
              <a:off x="3851205" y="3950008"/>
              <a:ext cx="34905" cy="36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3733799" y="3815172"/>
              <a:ext cx="36492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Ovale 18"/>
            <p:cNvSpPr/>
            <p:nvPr/>
          </p:nvSpPr>
          <p:spPr>
            <a:xfrm>
              <a:off x="3822647" y="3605780"/>
              <a:ext cx="34905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8315151" y="1682483"/>
            <a:ext cx="195263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rot="19702686">
            <a:off x="7902401" y="1230045"/>
            <a:ext cx="95567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-10404" y="2276872"/>
                <a:ext cx="9144000" cy="79842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Parabolic correction</a:t>
                </a:r>
                <a:r>
                  <a:rPr lang="en-US" sz="2200" dirty="0"/>
                  <a:t>:</a:t>
                </a:r>
                <a:br>
                  <a:rPr lang="en-US" sz="2200" dirty="0"/>
                </a:br>
                <a:r>
                  <a:rPr lang="en-US" sz="2200" dirty="0"/>
                  <a:t>Residuals are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4" y="2276872"/>
                <a:ext cx="9144000" cy="798424"/>
              </a:xfrm>
              <a:prstGeom prst="rect">
                <a:avLst/>
              </a:prstGeom>
              <a:blipFill>
                <a:blip r:embed="rId2"/>
                <a:stretch>
                  <a:fillRect l="-733" t="-5385"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/>
          <p:cNvSpPr txBox="1"/>
          <p:nvPr/>
        </p:nvSpPr>
        <p:spPr>
          <a:xfrm>
            <a:off x="-10404" y="3027517"/>
            <a:ext cx="9144000" cy="798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Error control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Error estimators for each boundary arc to assess the accuracy.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-10404" y="3778162"/>
            <a:ext cx="9144000" cy="798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Optimal sampling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Sampling is increased where error is largest.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-10404" y="4528807"/>
            <a:ext cx="9144000" cy="798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Limb darkening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Computation repeated on concentric annuli with optimized radii.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1" y="5222864"/>
            <a:ext cx="9144000" cy="798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Decision tree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Contour integration triggered when quadrupole correction high.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11" y="5949280"/>
            <a:ext cx="9144000" cy="798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/>
              <a:t>Higher orders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Parallax, satellites, orbital motion, </a:t>
            </a:r>
            <a:r>
              <a:rPr lang="en-US" sz="2200" dirty="0" err="1"/>
              <a:t>xallarap</a:t>
            </a:r>
            <a:r>
              <a:rPr lang="en-US" sz="2200" dirty="0"/>
              <a:t> available.</a:t>
            </a:r>
          </a:p>
        </p:txBody>
      </p:sp>
    </p:spTree>
    <p:extLst>
      <p:ext uri="{BB962C8B-B14F-4D97-AF65-F5344CB8AC3E}">
        <p14:creationId xmlns:p14="http://schemas.microsoft.com/office/powerpoint/2010/main" val="2883352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512268" y="188640"/>
            <a:ext cx="611949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Astrometric contour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467" y="1853933"/>
                <a:ext cx="9144000" cy="107792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Area of an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" y="1853933"/>
                <a:ext cx="9144000" cy="1077924"/>
              </a:xfrm>
              <a:prstGeom prst="rect">
                <a:avLst/>
              </a:prstGeom>
              <a:blipFill>
                <a:blip r:embed="rId2"/>
                <a:stretch>
                  <a:fillRect l="-733" t="-39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4"/>
          <p:cNvSpPr>
            <a:spLocks noChangeShapeType="1"/>
          </p:cNvSpPr>
          <p:nvPr/>
        </p:nvSpPr>
        <p:spPr bwMode="auto">
          <a:xfrm flipH="1">
            <a:off x="8167514" y="1226870"/>
            <a:ext cx="1476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Figura a mano libera 6"/>
          <p:cNvSpPr/>
          <p:nvPr/>
        </p:nvSpPr>
        <p:spPr>
          <a:xfrm>
            <a:off x="7954789" y="1158608"/>
            <a:ext cx="835025" cy="641350"/>
          </a:xfrm>
          <a:custGeom>
            <a:avLst/>
            <a:gdLst>
              <a:gd name="connsiteX0" fmla="*/ 0 w 833438"/>
              <a:gd name="connsiteY0" fmla="*/ 509587 h 640556"/>
              <a:gd name="connsiteX1" fmla="*/ 83344 w 833438"/>
              <a:gd name="connsiteY1" fmla="*/ 295275 h 640556"/>
              <a:gd name="connsiteX2" fmla="*/ 454819 w 833438"/>
              <a:gd name="connsiteY2" fmla="*/ 33337 h 640556"/>
              <a:gd name="connsiteX3" fmla="*/ 711994 w 833438"/>
              <a:gd name="connsiteY3" fmla="*/ 0 h 640556"/>
              <a:gd name="connsiteX4" fmla="*/ 833438 w 833438"/>
              <a:gd name="connsiteY4" fmla="*/ 83343 h 640556"/>
              <a:gd name="connsiteX5" fmla="*/ 823913 w 833438"/>
              <a:gd name="connsiteY5" fmla="*/ 252412 h 640556"/>
              <a:gd name="connsiteX6" fmla="*/ 676275 w 833438"/>
              <a:gd name="connsiteY6" fmla="*/ 445293 h 640556"/>
              <a:gd name="connsiteX7" fmla="*/ 438150 w 833438"/>
              <a:gd name="connsiteY7" fmla="*/ 595312 h 640556"/>
              <a:gd name="connsiteX8" fmla="*/ 116682 w 833438"/>
              <a:gd name="connsiteY8" fmla="*/ 640556 h 640556"/>
              <a:gd name="connsiteX9" fmla="*/ 0 w 833438"/>
              <a:gd name="connsiteY9" fmla="*/ 509587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3438" h="640556">
                <a:moveTo>
                  <a:pt x="0" y="509587"/>
                </a:moveTo>
                <a:lnTo>
                  <a:pt x="83344" y="295275"/>
                </a:lnTo>
                <a:lnTo>
                  <a:pt x="454819" y="33337"/>
                </a:lnTo>
                <a:lnTo>
                  <a:pt x="711994" y="0"/>
                </a:lnTo>
                <a:lnTo>
                  <a:pt x="833438" y="83343"/>
                </a:lnTo>
                <a:lnTo>
                  <a:pt x="823913" y="252412"/>
                </a:lnTo>
                <a:lnTo>
                  <a:pt x="676275" y="445293"/>
                </a:lnTo>
                <a:lnTo>
                  <a:pt x="438150" y="595312"/>
                </a:lnTo>
                <a:lnTo>
                  <a:pt x="116682" y="640556"/>
                </a:lnTo>
                <a:lnTo>
                  <a:pt x="0" y="509587"/>
                </a:ln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Figura a mano libera 7"/>
          <p:cNvSpPr/>
          <p:nvPr/>
        </p:nvSpPr>
        <p:spPr>
          <a:xfrm>
            <a:off x="7956376" y="1163370"/>
            <a:ext cx="833438" cy="641350"/>
          </a:xfrm>
          <a:custGeom>
            <a:avLst/>
            <a:gdLst>
              <a:gd name="connsiteX0" fmla="*/ 0 w 833438"/>
              <a:gd name="connsiteY0" fmla="*/ 509587 h 640556"/>
              <a:gd name="connsiteX1" fmla="*/ 83344 w 833438"/>
              <a:gd name="connsiteY1" fmla="*/ 295275 h 640556"/>
              <a:gd name="connsiteX2" fmla="*/ 454819 w 833438"/>
              <a:gd name="connsiteY2" fmla="*/ 33337 h 640556"/>
              <a:gd name="connsiteX3" fmla="*/ 711994 w 833438"/>
              <a:gd name="connsiteY3" fmla="*/ 0 h 640556"/>
              <a:gd name="connsiteX4" fmla="*/ 833438 w 833438"/>
              <a:gd name="connsiteY4" fmla="*/ 83343 h 640556"/>
              <a:gd name="connsiteX5" fmla="*/ 823913 w 833438"/>
              <a:gd name="connsiteY5" fmla="*/ 252412 h 640556"/>
              <a:gd name="connsiteX6" fmla="*/ 676275 w 833438"/>
              <a:gd name="connsiteY6" fmla="*/ 445293 h 640556"/>
              <a:gd name="connsiteX7" fmla="*/ 438150 w 833438"/>
              <a:gd name="connsiteY7" fmla="*/ 595312 h 640556"/>
              <a:gd name="connsiteX8" fmla="*/ 116682 w 833438"/>
              <a:gd name="connsiteY8" fmla="*/ 640556 h 640556"/>
              <a:gd name="connsiteX9" fmla="*/ 0 w 833438"/>
              <a:gd name="connsiteY9" fmla="*/ 509587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3438" h="640556">
                <a:moveTo>
                  <a:pt x="0" y="509587"/>
                </a:moveTo>
                <a:lnTo>
                  <a:pt x="83344" y="295275"/>
                </a:lnTo>
                <a:lnTo>
                  <a:pt x="454819" y="33337"/>
                </a:lnTo>
                <a:lnTo>
                  <a:pt x="711994" y="0"/>
                </a:lnTo>
                <a:lnTo>
                  <a:pt x="833438" y="83343"/>
                </a:lnTo>
                <a:lnTo>
                  <a:pt x="823913" y="252412"/>
                </a:lnTo>
                <a:lnTo>
                  <a:pt x="676275" y="445293"/>
                </a:lnTo>
                <a:lnTo>
                  <a:pt x="438150" y="595312"/>
                </a:lnTo>
                <a:lnTo>
                  <a:pt x="116682" y="640556"/>
                </a:lnTo>
                <a:lnTo>
                  <a:pt x="0" y="509587"/>
                </a:lnTo>
                <a:close/>
              </a:path>
            </a:pathLst>
          </a:cu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9" name="Gruppo 24"/>
          <p:cNvGrpSpPr>
            <a:grpSpLocks/>
          </p:cNvGrpSpPr>
          <p:nvPr/>
        </p:nvGrpSpPr>
        <p:grpSpPr bwMode="auto">
          <a:xfrm>
            <a:off x="7934151" y="1136383"/>
            <a:ext cx="874713" cy="679450"/>
            <a:chOff x="3733799" y="3307555"/>
            <a:chExt cx="874201" cy="678938"/>
          </a:xfrm>
        </p:grpSpPr>
        <p:sp>
          <p:nvSpPr>
            <p:cNvPr id="10" name="Ovale 9"/>
            <p:cNvSpPr/>
            <p:nvPr/>
          </p:nvSpPr>
          <p:spPr>
            <a:xfrm>
              <a:off x="4185972" y="3340867"/>
              <a:ext cx="36491" cy="36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Ovale 11"/>
            <p:cNvSpPr/>
            <p:nvPr/>
          </p:nvSpPr>
          <p:spPr>
            <a:xfrm>
              <a:off x="4446170" y="3307555"/>
              <a:ext cx="34905" cy="364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Ovale 12"/>
            <p:cNvSpPr/>
            <p:nvPr/>
          </p:nvSpPr>
          <p:spPr>
            <a:xfrm>
              <a:off x="4571508" y="3396388"/>
              <a:ext cx="36492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Ovale 13"/>
            <p:cNvSpPr/>
            <p:nvPr/>
          </p:nvSpPr>
          <p:spPr>
            <a:xfrm>
              <a:off x="4561989" y="3558191"/>
              <a:ext cx="36492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4414438" y="3754893"/>
              <a:ext cx="36491" cy="364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Ovale 15"/>
            <p:cNvSpPr/>
            <p:nvPr/>
          </p:nvSpPr>
          <p:spPr>
            <a:xfrm>
              <a:off x="4174866" y="3907178"/>
              <a:ext cx="34905" cy="364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" name="Ovale 16"/>
            <p:cNvSpPr/>
            <p:nvPr/>
          </p:nvSpPr>
          <p:spPr>
            <a:xfrm>
              <a:off x="3851205" y="3950008"/>
              <a:ext cx="34905" cy="364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3733799" y="3815172"/>
              <a:ext cx="36492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Ovale 18"/>
            <p:cNvSpPr/>
            <p:nvPr/>
          </p:nvSpPr>
          <p:spPr>
            <a:xfrm>
              <a:off x="3822647" y="3605780"/>
              <a:ext cx="34905" cy="348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8315151" y="1682483"/>
            <a:ext cx="195263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rot="19702686">
            <a:off x="7902401" y="1230045"/>
            <a:ext cx="95567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4A7FA66C-CD26-C62E-585C-7704FB5BDB40}"/>
                  </a:ext>
                </a:extLst>
              </p:cNvPr>
              <p:cNvSpPr txBox="1"/>
              <p:nvPr/>
            </p:nvSpPr>
            <p:spPr>
              <a:xfrm>
                <a:off x="7467" y="813424"/>
                <a:ext cx="9144000" cy="102374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The centroid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4A7FA66C-CD26-C62E-585C-7704FB5BD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" y="813424"/>
                <a:ext cx="9144000" cy="1023742"/>
              </a:xfrm>
              <a:prstGeom prst="rect">
                <a:avLst/>
              </a:prstGeom>
              <a:blipFill>
                <a:blip r:embed="rId3"/>
                <a:stretch>
                  <a:fillRect l="-733" t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BCB73D-A473-CEBB-B6D9-FC8F11A08A0F}"/>
                  </a:ext>
                </a:extLst>
              </p:cNvPr>
              <p:cNvSpPr txBox="1"/>
              <p:nvPr/>
            </p:nvSpPr>
            <p:spPr>
              <a:xfrm>
                <a:off x="7467" y="2962934"/>
                <a:ext cx="9144000" cy="107792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60000" indent="-36000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Numerators </a:t>
                </a:r>
                <a:r>
                  <a:rPr lang="en-US" sz="2000" i="1" dirty="0"/>
                  <a:t>(see e.g. Dominik 1998)</a:t>
                </a:r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ABCB73D-A473-CEBB-B6D9-FC8F11A08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" y="2962934"/>
                <a:ext cx="9144000" cy="1077924"/>
              </a:xfrm>
              <a:prstGeom prst="rect">
                <a:avLst/>
              </a:prstGeom>
              <a:blipFill>
                <a:blip r:embed="rId4"/>
                <a:stretch>
                  <a:fillRect l="-733" t="-39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931BEDE-2295-4B18-E9E8-108C04C57288}"/>
              </a:ext>
            </a:extLst>
          </p:cNvPr>
          <p:cNvSpPr txBox="1"/>
          <p:nvPr/>
        </p:nvSpPr>
        <p:spPr>
          <a:xfrm>
            <a:off x="7467" y="4196018"/>
            <a:ext cx="9144000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Additional integrals use the same sampling: </a:t>
            </a:r>
            <a:r>
              <a:rPr lang="en-US" sz="2200" dirty="0">
                <a:solidFill>
                  <a:srgbClr val="00B050"/>
                </a:solidFill>
              </a:rPr>
              <a:t>almost for free!</a:t>
            </a:r>
          </a:p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Parabolic correction easily included: improved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102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" y="3541944"/>
            <a:ext cx="4322401" cy="324180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35360"/>
            <a:ext cx="4728943" cy="354670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028" y="986158"/>
            <a:ext cx="3324484" cy="254274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-13587" y="986158"/>
            <a:ext cx="5780615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For binary lenses, the creation of </a:t>
            </a:r>
            <a:r>
              <a:rPr lang="en-US" sz="2200" b="1" dirty="0">
                <a:solidFill>
                  <a:srgbClr val="0070C0"/>
                </a:solidFill>
              </a:rPr>
              <a:t>additional images </a:t>
            </a:r>
            <a:r>
              <a:rPr lang="en-US" sz="2200" dirty="0"/>
              <a:t>brings to </a:t>
            </a:r>
            <a:r>
              <a:rPr lang="en-US" sz="2200" b="1" dirty="0">
                <a:solidFill>
                  <a:srgbClr val="33CC33"/>
                </a:solidFill>
              </a:rPr>
              <a:t>sudden jumps</a:t>
            </a:r>
            <a:r>
              <a:rPr lang="en-US" sz="2200" dirty="0"/>
              <a:t>. 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3587" y="1692504"/>
            <a:ext cx="5178787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dirty="0"/>
              <a:t>Finite-source effect washes out these jumps.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-13588" y="2371527"/>
            <a:ext cx="5145981" cy="7694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60000" indent="-3600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50"/>
                </a:solidFill>
              </a:rPr>
              <a:t>Limb darkening </a:t>
            </a:r>
            <a:r>
              <a:rPr lang="en-US" sz="2200" dirty="0"/>
              <a:t>leads to small adjustments for larger sources.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018982" y="188640"/>
            <a:ext cx="51060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cs typeface="Arial" pitchFamily="34" charset="0"/>
              </a:rPr>
              <a:t>Binary-lens + Finite-source</a:t>
            </a:r>
          </a:p>
        </p:txBody>
      </p:sp>
    </p:spTree>
    <p:extLst>
      <p:ext uri="{BB962C8B-B14F-4D97-AF65-F5344CB8AC3E}">
        <p14:creationId xmlns:p14="http://schemas.microsoft.com/office/powerpoint/2010/main" val="3697210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Microsoft Office PowerPoint</Application>
  <PresentationFormat>Presentazione su schermo (4:3)</PresentationFormat>
  <Paragraphs>154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Tema di Office</vt:lpstr>
      <vt:lpstr>VBBinaryLensing’s extension to Astrometric Microlensing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Cosmologia e Astrofisica</dc:title>
  <dc:creator>Valerio</dc:creator>
  <cp:lastModifiedBy>Valerio BOZZA</cp:lastModifiedBy>
  <cp:revision>1712</cp:revision>
  <dcterms:created xsi:type="dcterms:W3CDTF">2012-07-05T08:57:00Z</dcterms:created>
  <dcterms:modified xsi:type="dcterms:W3CDTF">2022-08-31T21:02:51Z</dcterms:modified>
</cp:coreProperties>
</file>