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34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6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8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12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71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6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1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FBC967-9D09-4720-98D6-9678B2AEF759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5D90F4F-E952-4D89-A980-34CC3A0DCC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284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203066" y="406265"/>
            <a:ext cx="11988934" cy="6274622"/>
            <a:chOff x="152635" y="74960"/>
            <a:chExt cx="11988934" cy="6274622"/>
          </a:xfrm>
        </p:grpSpPr>
        <p:cxnSp>
          <p:nvCxnSpPr>
            <p:cNvPr id="111" name="Straight Arrow Connector 110"/>
            <p:cNvCxnSpPr>
              <a:stCxn id="212" idx="2"/>
              <a:endCxn id="210" idx="0"/>
            </p:cNvCxnSpPr>
            <p:nvPr/>
          </p:nvCxnSpPr>
          <p:spPr>
            <a:xfrm>
              <a:off x="1106556" y="1033668"/>
              <a:ext cx="0" cy="317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/>
            <p:cNvGrpSpPr/>
            <p:nvPr/>
          </p:nvGrpSpPr>
          <p:grpSpPr>
            <a:xfrm>
              <a:off x="318051" y="530085"/>
              <a:ext cx="1577009" cy="503583"/>
              <a:chOff x="318051" y="530085"/>
              <a:chExt cx="1577009" cy="503583"/>
            </a:xfrm>
          </p:grpSpPr>
          <p:sp>
            <p:nvSpPr>
              <p:cNvPr id="212" name="Flowchart: Terminator 211"/>
              <p:cNvSpPr/>
              <p:nvPr/>
            </p:nvSpPr>
            <p:spPr>
              <a:xfrm>
                <a:off x="318051" y="530085"/>
                <a:ext cx="1577009" cy="503583"/>
              </a:xfrm>
              <a:prstGeom prst="flowChartTermina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extBox 212"/>
              <p:cNvSpPr txBox="1"/>
              <p:nvPr/>
            </p:nvSpPr>
            <p:spPr>
              <a:xfrm>
                <a:off x="483702" y="530085"/>
                <a:ext cx="12457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bg1"/>
                    </a:solidFill>
                  </a:rPr>
                  <a:t>Start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13" name="Straight Arrow Connector 112"/>
            <p:cNvCxnSpPr>
              <a:stCxn id="210" idx="2"/>
            </p:cNvCxnSpPr>
            <p:nvPr/>
          </p:nvCxnSpPr>
          <p:spPr>
            <a:xfrm flipH="1">
              <a:off x="1100165" y="2093025"/>
              <a:ext cx="6391" cy="3329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Elbow Connector 113"/>
            <p:cNvCxnSpPr>
              <a:stCxn id="176" idx="3"/>
              <a:endCxn id="206" idx="3"/>
            </p:cNvCxnSpPr>
            <p:nvPr/>
          </p:nvCxnSpPr>
          <p:spPr>
            <a:xfrm flipV="1">
              <a:off x="7821385" y="514617"/>
              <a:ext cx="1120122" cy="4616312"/>
            </a:xfrm>
            <a:prstGeom prst="bentConnector3">
              <a:avLst>
                <a:gd name="adj1" fmla="val 18276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207" idx="1"/>
              <a:endCxn id="204" idx="3"/>
            </p:cNvCxnSpPr>
            <p:nvPr/>
          </p:nvCxnSpPr>
          <p:spPr>
            <a:xfrm flipH="1">
              <a:off x="6596286" y="480696"/>
              <a:ext cx="579369" cy="15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>
              <a:stCxn id="205" idx="1"/>
              <a:endCxn id="203" idx="3"/>
            </p:cNvCxnSpPr>
            <p:nvPr/>
          </p:nvCxnSpPr>
          <p:spPr>
            <a:xfrm flipH="1" flipV="1">
              <a:off x="4389427" y="451475"/>
              <a:ext cx="390291" cy="30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Elbow Connector 116"/>
            <p:cNvCxnSpPr>
              <a:stCxn id="201" idx="2"/>
              <a:endCxn id="199" idx="0"/>
            </p:cNvCxnSpPr>
            <p:nvPr/>
          </p:nvCxnSpPr>
          <p:spPr>
            <a:xfrm rot="16200000" flipH="1">
              <a:off x="3230973" y="2287745"/>
              <a:ext cx="267274" cy="3413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8" name="Group 117"/>
            <p:cNvGrpSpPr/>
            <p:nvPr/>
          </p:nvGrpSpPr>
          <p:grpSpPr>
            <a:xfrm>
              <a:off x="240475" y="1350903"/>
              <a:ext cx="1788646" cy="747992"/>
              <a:chOff x="240475" y="1350903"/>
              <a:chExt cx="1788646" cy="747992"/>
            </a:xfrm>
          </p:grpSpPr>
          <p:sp>
            <p:nvSpPr>
              <p:cNvPr id="210" name="Flowchart: Process 209"/>
              <p:cNvSpPr/>
              <p:nvPr/>
            </p:nvSpPr>
            <p:spPr>
              <a:xfrm>
                <a:off x="318051" y="1350903"/>
                <a:ext cx="1577009" cy="742122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240475" y="1391009"/>
                <a:ext cx="178864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bg1"/>
                    </a:solidFill>
                  </a:rPr>
                  <a:t>x</a:t>
                </a:r>
                <a:r>
                  <a:rPr lang="en-GB" sz="2000" baseline="30000" dirty="0" smtClean="0">
                    <a:solidFill>
                      <a:schemeClr val="bg1"/>
                    </a:solidFill>
                  </a:rPr>
                  <a:t>4</a:t>
                </a:r>
                <a:r>
                  <a:rPr lang="en-GB" sz="2000" dirty="0" smtClean="0">
                    <a:solidFill>
                      <a:schemeClr val="bg1"/>
                    </a:solidFill>
                  </a:rPr>
                  <a:t> + ax</a:t>
                </a:r>
                <a:r>
                  <a:rPr lang="en-GB" sz="2000" baseline="30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GB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sz="2000" dirty="0">
                    <a:solidFill>
                      <a:schemeClr val="bg1"/>
                    </a:solidFill>
                  </a:rPr>
                  <a:t>+ </a:t>
                </a:r>
                <a:r>
                  <a:rPr lang="en-GB" sz="2000" dirty="0" smtClean="0">
                    <a:solidFill>
                      <a:schemeClr val="bg1"/>
                    </a:solidFill>
                  </a:rPr>
                  <a:t>bx</a:t>
                </a:r>
                <a:r>
                  <a:rPr lang="en-GB" sz="2000" baseline="30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GB" sz="20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sz="2000" dirty="0">
                    <a:solidFill>
                      <a:schemeClr val="bg1"/>
                    </a:solidFill>
                  </a:rPr>
                  <a:t>+ c</a:t>
                </a:r>
                <a:r>
                  <a:rPr lang="en-GB" sz="2000" dirty="0" smtClean="0">
                    <a:solidFill>
                      <a:schemeClr val="bg1"/>
                    </a:solidFill>
                  </a:rPr>
                  <a:t>x </a:t>
                </a:r>
                <a:r>
                  <a:rPr lang="en-GB" sz="2000" dirty="0">
                    <a:solidFill>
                      <a:schemeClr val="bg1"/>
                    </a:solidFill>
                  </a:rPr>
                  <a:t>+ d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152635" y="2356437"/>
              <a:ext cx="1895060" cy="750784"/>
              <a:chOff x="152635" y="2356437"/>
              <a:chExt cx="1895060" cy="750784"/>
            </a:xfrm>
          </p:grpSpPr>
          <p:sp>
            <p:nvSpPr>
              <p:cNvPr id="208" name="Flowchart: Data 207"/>
              <p:cNvSpPr/>
              <p:nvPr/>
            </p:nvSpPr>
            <p:spPr>
              <a:xfrm>
                <a:off x="152635" y="2357248"/>
                <a:ext cx="1895060" cy="749973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85622" y="2356437"/>
                <a:ext cx="10742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Input  </a:t>
                </a:r>
                <a:r>
                  <a:rPr lang="en-GB" dirty="0" err="1" smtClean="0">
                    <a:solidFill>
                      <a:schemeClr val="bg1"/>
                    </a:solidFill>
                  </a:rPr>
                  <a:t>a,b,c,d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0" name="Elbow Connector 119"/>
            <p:cNvCxnSpPr>
              <a:stCxn id="208" idx="4"/>
              <a:endCxn id="192" idx="0"/>
            </p:cNvCxnSpPr>
            <p:nvPr/>
          </p:nvCxnSpPr>
          <p:spPr>
            <a:xfrm rot="5400000">
              <a:off x="912312" y="3170858"/>
              <a:ext cx="251490" cy="12421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175655" y="140860"/>
              <a:ext cx="1765852" cy="747514"/>
              <a:chOff x="2143539" y="3753886"/>
              <a:chExt cx="1765852" cy="747514"/>
            </a:xfrm>
          </p:grpSpPr>
          <p:sp>
            <p:nvSpPr>
              <p:cNvPr id="206" name="Flowchart: Process 205"/>
              <p:cNvSpPr/>
              <p:nvPr/>
            </p:nvSpPr>
            <p:spPr>
              <a:xfrm>
                <a:off x="2173357" y="3753886"/>
                <a:ext cx="1736034" cy="74751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7" name="TextBox 206"/>
                  <p:cNvSpPr txBox="1"/>
                  <p:nvPr/>
                </p:nvSpPr>
                <p:spPr>
                  <a:xfrm>
                    <a:off x="2143539" y="3781617"/>
                    <a:ext cx="1465943" cy="6242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Q </a:t>
                    </a:r>
                    <a:r>
                      <a:rPr lang="en-GB" sz="2400" dirty="0" smtClean="0">
                        <a:solidFill>
                          <a:schemeClr val="bg1"/>
                        </a:solidFill>
                      </a:rPr>
                      <a:t>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sz="24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sz="24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GB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3539" y="3781617"/>
                    <a:ext cx="1465943" cy="6242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3750" b="-87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2" name="Group 121"/>
            <p:cNvGrpSpPr/>
            <p:nvPr/>
          </p:nvGrpSpPr>
          <p:grpSpPr>
            <a:xfrm>
              <a:off x="4779718" y="122600"/>
              <a:ext cx="1816568" cy="747514"/>
              <a:chOff x="2092823" y="2732234"/>
              <a:chExt cx="1816568" cy="747514"/>
            </a:xfrm>
          </p:grpSpPr>
          <p:sp>
            <p:nvSpPr>
              <p:cNvPr id="204" name="Flowchart: Process 203"/>
              <p:cNvSpPr/>
              <p:nvPr/>
            </p:nvSpPr>
            <p:spPr>
              <a:xfrm>
                <a:off x="2173357" y="2732234"/>
                <a:ext cx="1736034" cy="74751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5" name="TextBox 204"/>
                  <p:cNvSpPr txBox="1"/>
                  <p:nvPr/>
                </p:nvSpPr>
                <p:spPr>
                  <a:xfrm>
                    <a:off x="2092823" y="2819206"/>
                    <a:ext cx="1736034" cy="48981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 R=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−27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GB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54</m:t>
                            </m:r>
                          </m:den>
                        </m:f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2823" y="2819206"/>
                    <a:ext cx="1736034" cy="48981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74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3" name="Group 122"/>
            <p:cNvGrpSpPr/>
            <p:nvPr/>
          </p:nvGrpSpPr>
          <p:grpSpPr>
            <a:xfrm>
              <a:off x="2375097" y="74960"/>
              <a:ext cx="2014330" cy="747514"/>
              <a:chOff x="2093213" y="1710582"/>
              <a:chExt cx="2014330" cy="747514"/>
            </a:xfrm>
          </p:grpSpPr>
          <p:sp>
            <p:nvSpPr>
              <p:cNvPr id="202" name="Flowchart: Process 201"/>
              <p:cNvSpPr/>
              <p:nvPr/>
            </p:nvSpPr>
            <p:spPr>
              <a:xfrm>
                <a:off x="2173357" y="1710582"/>
                <a:ext cx="1736034" cy="74751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3" name="TextBox 202"/>
                  <p:cNvSpPr txBox="1"/>
                  <p:nvPr/>
                </p:nvSpPr>
                <p:spPr>
                  <a:xfrm>
                    <a:off x="2093213" y="1790381"/>
                    <a:ext cx="2014330" cy="5934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S= </a:t>
                    </a:r>
                    <a14:m>
                      <m:oMath xmlns:m="http://schemas.openxmlformats.org/officeDocument/2006/math">
                        <m:rad>
                          <m:radPr>
                            <m:ctrlP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GB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GB" sz="1600" b="0" i="1" baseline="30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sz="1600" b="0" i="1" baseline="30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rad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3213" y="1790381"/>
                    <a:ext cx="2014330" cy="5934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17" b="-20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4" name="Group 123"/>
            <p:cNvGrpSpPr/>
            <p:nvPr/>
          </p:nvGrpSpPr>
          <p:grpSpPr>
            <a:xfrm>
              <a:off x="2251588" y="1428638"/>
              <a:ext cx="1884730" cy="896128"/>
              <a:chOff x="2102677" y="730140"/>
              <a:chExt cx="1884730" cy="896128"/>
            </a:xfrm>
          </p:grpSpPr>
          <p:sp>
            <p:nvSpPr>
              <p:cNvPr id="200" name="Flowchart: Process 199"/>
              <p:cNvSpPr/>
              <p:nvPr/>
            </p:nvSpPr>
            <p:spPr>
              <a:xfrm>
                <a:off x="2173357" y="730140"/>
                <a:ext cx="1736034" cy="74751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2102677" y="755837"/>
                    <a:ext cx="1884730" cy="8704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600" dirty="0" smtClean="0">
                        <a:solidFill>
                          <a:schemeClr val="bg1"/>
                        </a:solidFill>
                      </a:rPr>
                      <a:t>T= </a:t>
                    </a:r>
                    <a14:m>
                      <m:oMath xmlns:m="http://schemas.openxmlformats.org/officeDocument/2006/math">
                        <m:rad>
                          <m:radPr>
                            <m:ctrlP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GB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GB" sz="1600" i="1" baseline="30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GB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GB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GB" sz="1600" i="1" baseline="30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rad>
                      </m:oMath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  <a:p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2677" y="755837"/>
                    <a:ext cx="1884730" cy="870431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5" name="Group 124"/>
            <p:cNvGrpSpPr/>
            <p:nvPr/>
          </p:nvGrpSpPr>
          <p:grpSpPr>
            <a:xfrm>
              <a:off x="1918975" y="2592040"/>
              <a:ext cx="3232585" cy="1459759"/>
              <a:chOff x="4147895" y="657319"/>
              <a:chExt cx="3232585" cy="1459759"/>
            </a:xfrm>
          </p:grpSpPr>
          <p:sp>
            <p:nvSpPr>
              <p:cNvPr id="198" name="Flowchart: Process 197"/>
              <p:cNvSpPr/>
              <p:nvPr/>
            </p:nvSpPr>
            <p:spPr>
              <a:xfrm>
                <a:off x="4187687" y="719207"/>
                <a:ext cx="2953342" cy="1115429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147895" y="657319"/>
                    <a:ext cx="3232585" cy="145975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GB" baseline="-25000" dirty="0" smtClean="0">
                        <a:solidFill>
                          <a:schemeClr val="bg1"/>
                        </a:solidFill>
                      </a:rPr>
                      <a:t>2</a:t>
                    </a:r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 = S+T –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a14:m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a</a:t>
                    </a:r>
                  </a:p>
                  <a:p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GB" baseline="-25000" dirty="0" smtClean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=</a:t>
                    </a:r>
                    <a:r>
                      <a:rPr lang="en-GB" sz="1600" dirty="0" smtClean="0">
                        <a:solidFill>
                          <a:schemeClr val="bg1"/>
                        </a:solidFill>
                      </a:rPr>
                      <a:t>-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GB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r>
                      <a:rPr lang="en-GB" sz="1600" dirty="0" smtClean="0">
                        <a:solidFill>
                          <a:schemeClr val="bg1"/>
                        </a:solidFill>
                      </a:rPr>
                      <a:t>+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sz="16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GB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GB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dirty="0" smtClean="0">
                      <a:solidFill>
                        <a:schemeClr val="bg1"/>
                      </a:solidFill>
                    </a:endParaRPr>
                  </a:p>
                  <a:p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GB" baseline="-25000" dirty="0" smtClean="0">
                        <a:solidFill>
                          <a:schemeClr val="bg1"/>
                        </a:solidFill>
                      </a:rPr>
                      <a:t>4</a:t>
                    </a:r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=</a:t>
                    </a:r>
                    <a:r>
                      <a:rPr lang="en-GB" sz="1600" dirty="0" smtClean="0">
                        <a:solidFill>
                          <a:schemeClr val="bg1"/>
                        </a:solidFill>
                      </a:rPr>
                      <a:t>-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GB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en-GB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a14:m>
                    <a:r>
                      <a:rPr lang="en-GB" sz="1600" dirty="0">
                        <a:solidFill>
                          <a:schemeClr val="bg1"/>
                        </a:solidFill>
                      </a:rPr>
                      <a:t>+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GB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GB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6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lang="en-GB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GB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GB" sz="16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GB" sz="1600" dirty="0">
                      <a:solidFill>
                        <a:schemeClr val="bg1"/>
                      </a:solidFill>
                    </a:endParaRPr>
                  </a:p>
                  <a:p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47895" y="657319"/>
                    <a:ext cx="3232585" cy="145975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6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6" name="Group 125"/>
            <p:cNvGrpSpPr/>
            <p:nvPr/>
          </p:nvGrpSpPr>
          <p:grpSpPr>
            <a:xfrm>
              <a:off x="4643378" y="1793071"/>
              <a:ext cx="2405451" cy="791994"/>
              <a:chOff x="5028748" y="2522129"/>
              <a:chExt cx="2405451" cy="791994"/>
            </a:xfrm>
          </p:grpSpPr>
          <p:sp>
            <p:nvSpPr>
              <p:cNvPr id="196" name="Flowchart: Data 195"/>
              <p:cNvSpPr/>
              <p:nvPr/>
            </p:nvSpPr>
            <p:spPr>
              <a:xfrm>
                <a:off x="5028748" y="2537292"/>
                <a:ext cx="2405451" cy="776831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TextBox 196"/>
              <p:cNvSpPr txBox="1"/>
              <p:nvPr/>
            </p:nvSpPr>
            <p:spPr>
              <a:xfrm>
                <a:off x="5499727" y="2522129"/>
                <a:ext cx="1524630" cy="669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Print x</a:t>
                </a:r>
                <a:r>
                  <a:rPr lang="en-GB" baseline="-25000" dirty="0" smtClean="0">
                    <a:solidFill>
                      <a:schemeClr val="bg1"/>
                    </a:solidFill>
                  </a:rPr>
                  <a:t>1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,x</a:t>
                </a:r>
                <a:r>
                  <a:rPr lang="en-GB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,x</a:t>
                </a:r>
                <a:r>
                  <a:rPr lang="en-GB" baseline="-25000" dirty="0" smtClean="0">
                    <a:solidFill>
                      <a:schemeClr val="bg1"/>
                    </a:solidFill>
                  </a:rPr>
                  <a:t>3,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x</a:t>
                </a:r>
                <a:r>
                  <a:rPr lang="en-GB" baseline="-25000" dirty="0" smtClean="0">
                    <a:solidFill>
                      <a:schemeClr val="bg1"/>
                    </a:solidFill>
                  </a:rPr>
                  <a:t>4</a:t>
                </a:r>
                <a:endParaRPr lang="en-US" baseline="-25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7" name="Straight Arrow Connector 126"/>
            <p:cNvCxnSpPr>
              <a:stCxn id="196" idx="1"/>
              <a:endCxn id="194" idx="2"/>
            </p:cNvCxnSpPr>
            <p:nvPr/>
          </p:nvCxnSpPr>
          <p:spPr>
            <a:xfrm flipV="1">
              <a:off x="5846104" y="1676772"/>
              <a:ext cx="7671" cy="131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>
              <a:off x="4779718" y="980625"/>
              <a:ext cx="2148114" cy="696147"/>
              <a:chOff x="5544227" y="3417343"/>
              <a:chExt cx="2148114" cy="696147"/>
            </a:xfrm>
          </p:grpSpPr>
          <p:sp>
            <p:nvSpPr>
              <p:cNvPr id="194" name="Flowchart: Terminator 193"/>
              <p:cNvSpPr/>
              <p:nvPr/>
            </p:nvSpPr>
            <p:spPr>
              <a:xfrm>
                <a:off x="5544227" y="3417343"/>
                <a:ext cx="2148114" cy="696147"/>
              </a:xfrm>
              <a:prstGeom prst="flowChartTermina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TextBox 194"/>
              <p:cNvSpPr txBox="1"/>
              <p:nvPr/>
            </p:nvSpPr>
            <p:spPr>
              <a:xfrm>
                <a:off x="5731334" y="3481671"/>
                <a:ext cx="17830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bg1"/>
                    </a:solidFill>
                  </a:rPr>
                  <a:t>Stop</a:t>
                </a: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169834" y="3358711"/>
              <a:ext cx="1650168" cy="752305"/>
              <a:chOff x="2137538" y="5391553"/>
              <a:chExt cx="1650168" cy="752305"/>
            </a:xfrm>
          </p:grpSpPr>
          <p:sp>
            <p:nvSpPr>
              <p:cNvPr id="192" name="Flowchart: Process 191"/>
              <p:cNvSpPr/>
              <p:nvPr/>
            </p:nvSpPr>
            <p:spPr>
              <a:xfrm>
                <a:off x="2137538" y="5391553"/>
                <a:ext cx="1612229" cy="67425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>
                <a:off x="2144058" y="5497527"/>
                <a:ext cx="16436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Z = d</a:t>
                </a:r>
                <a:endParaRPr lang="en-GB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2137868" y="4742109"/>
              <a:ext cx="1571065" cy="830997"/>
              <a:chOff x="5935116" y="5137170"/>
              <a:chExt cx="1571065" cy="830997"/>
            </a:xfrm>
          </p:grpSpPr>
          <p:sp>
            <p:nvSpPr>
              <p:cNvPr id="190" name="Flowchart: Process 189"/>
              <p:cNvSpPr/>
              <p:nvPr/>
            </p:nvSpPr>
            <p:spPr>
              <a:xfrm>
                <a:off x="5945236" y="5137170"/>
                <a:ext cx="1560945" cy="720713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5935116" y="5137170"/>
                <a:ext cx="157106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>
                    <a:solidFill>
                      <a:schemeClr val="bg1"/>
                    </a:solidFill>
                  </a:rPr>
                  <a:t>x</a:t>
                </a:r>
                <a:r>
                  <a:rPr lang="en-GB" sz="1600" baseline="30000" dirty="0">
                    <a:solidFill>
                      <a:schemeClr val="bg1"/>
                    </a:solidFill>
                  </a:rPr>
                  <a:t>4</a:t>
                </a:r>
                <a:r>
                  <a:rPr lang="en-GB" sz="1600" dirty="0">
                    <a:solidFill>
                      <a:schemeClr val="bg1"/>
                    </a:solidFill>
                  </a:rPr>
                  <a:t> + ax</a:t>
                </a:r>
                <a:r>
                  <a:rPr lang="en-GB" sz="1600" baseline="30000" dirty="0">
                    <a:solidFill>
                      <a:schemeClr val="bg1"/>
                    </a:solidFill>
                  </a:rPr>
                  <a:t>3</a:t>
                </a:r>
                <a:r>
                  <a:rPr lang="en-GB" sz="1600" dirty="0">
                    <a:solidFill>
                      <a:schemeClr val="bg1"/>
                    </a:solidFill>
                  </a:rPr>
                  <a:t> + bx</a:t>
                </a:r>
                <a:r>
                  <a:rPr lang="en-GB" sz="1600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GB" sz="1600" dirty="0">
                    <a:solidFill>
                      <a:schemeClr val="bg1"/>
                    </a:solidFill>
                  </a:rPr>
                  <a:t> + cx + </a:t>
                </a:r>
                <a:r>
                  <a:rPr lang="en-GB" sz="1600" dirty="0" smtClean="0">
                    <a:solidFill>
                      <a:schemeClr val="bg1"/>
                    </a:solidFill>
                  </a:rPr>
                  <a:t>d</a:t>
                </a:r>
              </a:p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Divided by (x-Z)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31" name="Straight Arrow Connector 130"/>
            <p:cNvCxnSpPr>
              <a:stCxn id="188" idx="3"/>
              <a:endCxn id="190" idx="1"/>
            </p:cNvCxnSpPr>
            <p:nvPr/>
          </p:nvCxnSpPr>
          <p:spPr>
            <a:xfrm>
              <a:off x="1647068" y="5095509"/>
              <a:ext cx="500920" cy="69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Elbow Connector 131"/>
            <p:cNvCxnSpPr>
              <a:stCxn id="193" idx="2"/>
              <a:endCxn id="188" idx="0"/>
            </p:cNvCxnSpPr>
            <p:nvPr/>
          </p:nvCxnSpPr>
          <p:spPr>
            <a:xfrm rot="16200000" flipH="1">
              <a:off x="830376" y="4278817"/>
              <a:ext cx="428252" cy="926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534586" y="4539268"/>
              <a:ext cx="1112482" cy="1112482"/>
              <a:chOff x="4348720" y="4901438"/>
              <a:chExt cx="1112482" cy="1112482"/>
            </a:xfrm>
          </p:grpSpPr>
          <p:sp>
            <p:nvSpPr>
              <p:cNvPr id="188" name="Diamond 187"/>
              <p:cNvSpPr/>
              <p:nvPr/>
            </p:nvSpPr>
            <p:spPr>
              <a:xfrm>
                <a:off x="4348720" y="4901438"/>
                <a:ext cx="1112482" cy="1112482"/>
              </a:xfrm>
              <a:prstGeom prst="diamon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TextBox 188"/>
              <p:cNvSpPr txBox="1"/>
              <p:nvPr/>
            </p:nvSpPr>
            <p:spPr>
              <a:xfrm>
                <a:off x="4437631" y="5141287"/>
                <a:ext cx="934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F(Z)==0</a:t>
                </a:r>
                <a:r>
                  <a:rPr lang="en-GB" sz="1600" dirty="0">
                    <a:solidFill>
                      <a:schemeClr val="bg1"/>
                    </a:solidFill>
                  </a:rPr>
                  <a:t> </a:t>
                </a:r>
                <a:r>
                  <a:rPr lang="en-GB" sz="1600" dirty="0" smtClean="0">
                    <a:solidFill>
                      <a:schemeClr val="bg1"/>
                    </a:solidFill>
                  </a:rPr>
                  <a:t>and Z &gt;= -d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511246" y="5873088"/>
              <a:ext cx="1135822" cy="451914"/>
              <a:chOff x="5189772" y="4263972"/>
              <a:chExt cx="1135822" cy="451914"/>
            </a:xfrm>
          </p:grpSpPr>
          <p:sp>
            <p:nvSpPr>
              <p:cNvPr id="186" name="Flowchart: Process 185"/>
              <p:cNvSpPr/>
              <p:nvPr/>
            </p:nvSpPr>
            <p:spPr>
              <a:xfrm>
                <a:off x="5189772" y="4263972"/>
                <a:ext cx="1128320" cy="45191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extBox 186"/>
              <p:cNvSpPr txBox="1"/>
              <p:nvPr/>
            </p:nvSpPr>
            <p:spPr>
              <a:xfrm>
                <a:off x="5213112" y="4295266"/>
                <a:ext cx="1112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chemeClr val="bg1"/>
                    </a:solidFill>
                  </a:rPr>
                  <a:t> Z-1</a:t>
                </a: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1649046" y="4726177"/>
              <a:ext cx="52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1134798" y="5557174"/>
              <a:ext cx="4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</a:t>
              </a:r>
              <a:endParaRPr lang="en-US" dirty="0"/>
            </a:p>
          </p:txBody>
        </p:sp>
        <p:cxnSp>
          <p:nvCxnSpPr>
            <p:cNvPr id="137" name="Elbow Connector 136"/>
            <p:cNvCxnSpPr>
              <a:stCxn id="186" idx="1"/>
              <a:endCxn id="188" idx="1"/>
            </p:cNvCxnSpPr>
            <p:nvPr/>
          </p:nvCxnSpPr>
          <p:spPr>
            <a:xfrm rot="10800000" flipH="1">
              <a:off x="511246" y="5095509"/>
              <a:ext cx="23340" cy="1003536"/>
            </a:xfrm>
            <a:prstGeom prst="bentConnector3">
              <a:avLst>
                <a:gd name="adj1" fmla="val -9794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190" idx="3"/>
              <a:endCxn id="148" idx="5"/>
            </p:cNvCxnSpPr>
            <p:nvPr/>
          </p:nvCxnSpPr>
          <p:spPr>
            <a:xfrm flipV="1">
              <a:off x="3708933" y="5081419"/>
              <a:ext cx="334907" cy="210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Group 138"/>
            <p:cNvGrpSpPr/>
            <p:nvPr/>
          </p:nvGrpSpPr>
          <p:grpSpPr>
            <a:xfrm>
              <a:off x="7900732" y="3858910"/>
              <a:ext cx="1772062" cy="656540"/>
              <a:chOff x="7614545" y="5169256"/>
              <a:chExt cx="1772062" cy="656540"/>
            </a:xfrm>
          </p:grpSpPr>
          <p:sp>
            <p:nvSpPr>
              <p:cNvPr id="184" name="Parallelogram 183"/>
              <p:cNvSpPr/>
              <p:nvPr/>
            </p:nvSpPr>
            <p:spPr>
              <a:xfrm>
                <a:off x="7614545" y="5169256"/>
                <a:ext cx="1772062" cy="656540"/>
              </a:xfrm>
              <a:prstGeom prst="parallelogram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/>
              <p:cNvSpPr/>
              <p:nvPr/>
            </p:nvSpPr>
            <p:spPr>
              <a:xfrm>
                <a:off x="7745377" y="5191491"/>
                <a:ext cx="160599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 smtClean="0">
                    <a:solidFill>
                      <a:schemeClr val="bg1"/>
                    </a:solidFill>
                  </a:rPr>
                  <a:t>X</a:t>
                </a:r>
                <a:r>
                  <a:rPr lang="en-GB" baseline="-25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GB" dirty="0" smtClean="0">
                    <a:solidFill>
                      <a:schemeClr val="bg1"/>
                    </a:solidFill>
                  </a:rPr>
                  <a:t>=Z,dx</a:t>
                </a:r>
                <a:r>
                  <a:rPr lang="en-GB" baseline="30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GB" dirty="0">
                    <a:solidFill>
                      <a:schemeClr val="bg1"/>
                    </a:solidFill>
                  </a:rPr>
                  <a:t>+ ex+ 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7965257" y="2917796"/>
              <a:ext cx="1643013" cy="651040"/>
              <a:chOff x="7683343" y="4107582"/>
              <a:chExt cx="1643013" cy="651040"/>
            </a:xfrm>
          </p:grpSpPr>
          <p:sp>
            <p:nvSpPr>
              <p:cNvPr id="182" name="Rectangle 181"/>
              <p:cNvSpPr/>
              <p:nvPr/>
            </p:nvSpPr>
            <p:spPr>
              <a:xfrm>
                <a:off x="7683343" y="4107582"/>
                <a:ext cx="1643013" cy="65104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7960873" y="4257021"/>
                <a:ext cx="1102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dx</a:t>
                </a:r>
                <a:r>
                  <a:rPr lang="en-GB" baseline="30000" dirty="0">
                    <a:solidFill>
                      <a:schemeClr val="bg1"/>
                    </a:solidFill>
                  </a:rPr>
                  <a:t>2</a:t>
                </a:r>
                <a:r>
                  <a:rPr lang="en-GB" dirty="0">
                    <a:solidFill>
                      <a:schemeClr val="bg1"/>
                    </a:solidFill>
                  </a:rPr>
                  <a:t>+ ex+ f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965257" y="2022554"/>
              <a:ext cx="1689028" cy="628156"/>
              <a:chOff x="7683343" y="3182352"/>
              <a:chExt cx="1689028" cy="628156"/>
            </a:xfrm>
          </p:grpSpPr>
          <p:sp>
            <p:nvSpPr>
              <p:cNvPr id="180" name="Flowchart: Process 179"/>
              <p:cNvSpPr/>
              <p:nvPr/>
            </p:nvSpPr>
            <p:spPr>
              <a:xfrm>
                <a:off x="7683343" y="3212563"/>
                <a:ext cx="1647995" cy="597945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/>
                  <p:cNvSpPr txBox="1"/>
                  <p:nvPr/>
                </p:nvSpPr>
                <p:spPr>
                  <a:xfrm>
                    <a:off x="7724376" y="3182352"/>
                    <a:ext cx="1647995" cy="5522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GB" baseline="-25000" dirty="0" smtClean="0">
                        <a:solidFill>
                          <a:schemeClr val="bg1"/>
                        </a:solidFill>
                      </a:rPr>
                      <a:t>3</a:t>
                    </a:r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 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GB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b="0" i="1" baseline="3000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</m:rad>
                          </m:num>
                          <m:den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4376" y="3182352"/>
                    <a:ext cx="1647995" cy="55226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2952" b="-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2" name="Group 141"/>
            <p:cNvGrpSpPr/>
            <p:nvPr/>
          </p:nvGrpSpPr>
          <p:grpSpPr>
            <a:xfrm>
              <a:off x="7957019" y="940728"/>
              <a:ext cx="1679080" cy="802974"/>
              <a:chOff x="7630481" y="2281888"/>
              <a:chExt cx="1679080" cy="699877"/>
            </a:xfrm>
          </p:grpSpPr>
          <p:sp>
            <p:nvSpPr>
              <p:cNvPr id="178" name="Flowchart: Process 177"/>
              <p:cNvSpPr/>
              <p:nvPr/>
            </p:nvSpPr>
            <p:spPr>
              <a:xfrm>
                <a:off x="7691591" y="2281888"/>
                <a:ext cx="1617970" cy="699877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Rectangle 178"/>
                  <p:cNvSpPr/>
                  <p:nvPr/>
                </p:nvSpPr>
                <p:spPr>
                  <a:xfrm>
                    <a:off x="7630481" y="2345853"/>
                    <a:ext cx="1659492" cy="55226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GB" baseline="-25000" dirty="0" smtClean="0">
                        <a:solidFill>
                          <a:schemeClr val="bg1"/>
                        </a:solidFill>
                      </a:rPr>
                      <a:t>4</a:t>
                    </a:r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GB" dirty="0">
                        <a:solidFill>
                          <a:schemeClr val="bg1"/>
                        </a:solidFill>
                      </a:rPr>
                      <a:t>= </a:t>
                    </a:r>
                    <a14:m>
                      <m:oMath xmlns:m="http://schemas.openxmlformats.org/officeDocument/2006/math">
                        <m:f>
                          <m:fPr>
                            <m:ctrlP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GB" i="1" baseline="300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GB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en-GB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e>
                            </m:rad>
                          </m:num>
                          <m:den>
                            <m:r>
                              <a:rPr lang="en-GB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Rectangle 7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481" y="2345853"/>
                    <a:ext cx="1659492" cy="55226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25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43" name="Straight Arrow Connector 142"/>
            <p:cNvCxnSpPr>
              <a:stCxn id="184" idx="0"/>
              <a:endCxn id="182" idx="2"/>
            </p:cNvCxnSpPr>
            <p:nvPr/>
          </p:nvCxnSpPr>
          <p:spPr>
            <a:xfrm flipV="1">
              <a:off x="8786763" y="3568836"/>
              <a:ext cx="1" cy="2900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182" idx="0"/>
              <a:endCxn id="180" idx="2"/>
            </p:cNvCxnSpPr>
            <p:nvPr/>
          </p:nvCxnSpPr>
          <p:spPr>
            <a:xfrm flipV="1">
              <a:off x="8786764" y="2650710"/>
              <a:ext cx="2491" cy="2670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stCxn id="180" idx="0"/>
              <a:endCxn id="178" idx="2"/>
            </p:cNvCxnSpPr>
            <p:nvPr/>
          </p:nvCxnSpPr>
          <p:spPr>
            <a:xfrm flipV="1">
              <a:off x="8789255" y="1743702"/>
              <a:ext cx="37859" cy="309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6" name="Group 145"/>
            <p:cNvGrpSpPr/>
            <p:nvPr/>
          </p:nvGrpSpPr>
          <p:grpSpPr>
            <a:xfrm>
              <a:off x="6034279" y="4284905"/>
              <a:ext cx="1787106" cy="1692047"/>
              <a:chOff x="205748" y="3431059"/>
              <a:chExt cx="1787106" cy="1692047"/>
            </a:xfrm>
          </p:grpSpPr>
          <p:sp>
            <p:nvSpPr>
              <p:cNvPr id="176" name="Flowchart: Decision 175"/>
              <p:cNvSpPr/>
              <p:nvPr/>
            </p:nvSpPr>
            <p:spPr>
              <a:xfrm>
                <a:off x="205748" y="3431059"/>
                <a:ext cx="1787106" cy="1692047"/>
              </a:xfrm>
              <a:prstGeom prst="flowChartDecision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40475" y="3642240"/>
                <a:ext cx="1682786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Is a</a:t>
                </a:r>
                <a:r>
                  <a:rPr lang="en-GB" sz="2000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GB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</a:t>
                </a:r>
                <a:r>
                  <a:rPr lang="en-GB" sz="2000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GB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+ 18abc- 4b</a:t>
                </a:r>
                <a:r>
                  <a:rPr lang="en-GB" sz="2000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en-GB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-4a</a:t>
                </a:r>
                <a:r>
                  <a:rPr lang="en-GB" sz="2000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  <a:r>
                  <a:rPr lang="en-GB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 -27c</a:t>
                </a:r>
                <a:r>
                  <a:rPr lang="en-GB" sz="2000" baseline="30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2</a:t>
                </a:r>
                <a:r>
                  <a:rPr lang="en-GB" sz="20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 &lt; 0 ? </a:t>
                </a:r>
                <a:endParaRPr lang="en-US" sz="20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147" name="Elbow Connector 146"/>
            <p:cNvCxnSpPr>
              <a:stCxn id="202" idx="2"/>
              <a:endCxn id="200" idx="0"/>
            </p:cNvCxnSpPr>
            <p:nvPr/>
          </p:nvCxnSpPr>
          <p:spPr>
            <a:xfrm rot="5400000">
              <a:off x="2953690" y="1059070"/>
              <a:ext cx="606164" cy="13297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Parallelogram 147"/>
            <p:cNvSpPr/>
            <p:nvPr/>
          </p:nvSpPr>
          <p:spPr>
            <a:xfrm>
              <a:off x="3935094" y="4722626"/>
              <a:ext cx="1642905" cy="717585"/>
            </a:xfrm>
            <a:prstGeom prst="parallelogram">
              <a:avLst>
                <a:gd name="adj" fmla="val 3030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bg1"/>
                  </a:solidFill>
                </a:rPr>
                <a:t>X</a:t>
              </a:r>
              <a:r>
                <a:rPr lang="en-GB" baseline="-25000" dirty="0" smtClean="0">
                  <a:solidFill>
                    <a:schemeClr val="bg1"/>
                  </a:solidFill>
                </a:rPr>
                <a:t>1</a:t>
              </a:r>
              <a:r>
                <a:rPr lang="en-GB" dirty="0" smtClean="0">
                  <a:solidFill>
                    <a:schemeClr val="bg1"/>
                  </a:solidFill>
                </a:rPr>
                <a:t>=Z,x</a:t>
              </a:r>
              <a:r>
                <a:rPr lang="en-GB" baseline="30000" dirty="0" smtClean="0">
                  <a:solidFill>
                    <a:schemeClr val="bg1"/>
                  </a:solidFill>
                </a:rPr>
                <a:t>3</a:t>
              </a:r>
              <a:r>
                <a:rPr lang="en-GB" dirty="0" smtClean="0">
                  <a:solidFill>
                    <a:schemeClr val="bg1"/>
                  </a:solidFill>
                </a:rPr>
                <a:t> </a:t>
              </a:r>
              <a:r>
                <a:rPr lang="en-GB" dirty="0">
                  <a:solidFill>
                    <a:schemeClr val="bg1"/>
                  </a:solidFill>
                </a:rPr>
                <a:t>+ ax</a:t>
              </a:r>
              <a:r>
                <a:rPr lang="en-GB" baseline="30000" dirty="0">
                  <a:solidFill>
                    <a:schemeClr val="bg1"/>
                  </a:solidFill>
                </a:rPr>
                <a:t>2</a:t>
              </a:r>
              <a:r>
                <a:rPr lang="en-GB" dirty="0">
                  <a:solidFill>
                    <a:schemeClr val="bg1"/>
                  </a:solidFill>
                </a:rPr>
                <a:t> + </a:t>
              </a:r>
              <a:r>
                <a:rPr lang="en-GB" dirty="0" err="1">
                  <a:solidFill>
                    <a:schemeClr val="bg1"/>
                  </a:solidFill>
                </a:rPr>
                <a:t>bx</a:t>
              </a:r>
              <a:r>
                <a:rPr lang="en-GB" dirty="0">
                  <a:solidFill>
                    <a:schemeClr val="bg1"/>
                  </a:solidFill>
                </a:rPr>
                <a:t> + c</a:t>
              </a:r>
              <a:endParaRPr lang="en-US" dirty="0"/>
            </a:p>
          </p:txBody>
        </p:sp>
        <p:cxnSp>
          <p:nvCxnSpPr>
            <p:cNvPr id="149" name="Elbow Connector 148"/>
            <p:cNvCxnSpPr>
              <a:stCxn id="148" idx="2"/>
              <a:endCxn id="176" idx="1"/>
            </p:cNvCxnSpPr>
            <p:nvPr/>
          </p:nvCxnSpPr>
          <p:spPr>
            <a:xfrm>
              <a:off x="5469253" y="5081419"/>
              <a:ext cx="565026" cy="4951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Elbow Connector 149"/>
            <p:cNvCxnSpPr>
              <a:stCxn id="198" idx="3"/>
              <a:endCxn id="196" idx="3"/>
            </p:cNvCxnSpPr>
            <p:nvPr/>
          </p:nvCxnSpPr>
          <p:spPr>
            <a:xfrm flipV="1">
              <a:off x="4912109" y="2585065"/>
              <a:ext cx="693449" cy="626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Elbow Connector 150"/>
            <p:cNvCxnSpPr>
              <a:stCxn id="178" idx="1"/>
              <a:endCxn id="196" idx="5"/>
            </p:cNvCxnSpPr>
            <p:nvPr/>
          </p:nvCxnSpPr>
          <p:spPr>
            <a:xfrm rot="10800000" flipV="1">
              <a:off x="6808285" y="1342214"/>
              <a:ext cx="1209845" cy="8544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88" idx="2"/>
              <a:endCxn id="187" idx="0"/>
            </p:cNvCxnSpPr>
            <p:nvPr/>
          </p:nvCxnSpPr>
          <p:spPr>
            <a:xfrm>
              <a:off x="1090827" y="5651750"/>
              <a:ext cx="0" cy="2526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/>
            <p:cNvCxnSpPr>
              <a:stCxn id="176" idx="2"/>
              <a:endCxn id="175" idx="1"/>
            </p:cNvCxnSpPr>
            <p:nvPr/>
          </p:nvCxnSpPr>
          <p:spPr>
            <a:xfrm rot="16200000" flipH="1">
              <a:off x="7417693" y="5487091"/>
              <a:ext cx="49465" cy="10291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>
              <a:off x="7950498" y="5597277"/>
              <a:ext cx="1650168" cy="752305"/>
              <a:chOff x="2137538" y="5391553"/>
              <a:chExt cx="1650168" cy="752305"/>
            </a:xfrm>
          </p:grpSpPr>
          <p:sp>
            <p:nvSpPr>
              <p:cNvPr id="174" name="Flowchart: Process 173"/>
              <p:cNvSpPr/>
              <p:nvPr/>
            </p:nvSpPr>
            <p:spPr>
              <a:xfrm>
                <a:off x="2137538" y="5391553"/>
                <a:ext cx="1612229" cy="67425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2144058" y="5497527"/>
                <a:ext cx="16436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Z = </a:t>
                </a:r>
                <a:r>
                  <a:rPr lang="en-GB" dirty="0">
                    <a:solidFill>
                      <a:schemeClr val="bg1">
                        <a:lumMod val="9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</a:t>
                </a:r>
              </a:p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10476617" y="2824507"/>
              <a:ext cx="1571065" cy="720713"/>
              <a:chOff x="5935116" y="5137170"/>
              <a:chExt cx="1571065" cy="720713"/>
            </a:xfrm>
          </p:grpSpPr>
          <p:sp>
            <p:nvSpPr>
              <p:cNvPr id="172" name="Flowchart: Process 171"/>
              <p:cNvSpPr/>
              <p:nvPr/>
            </p:nvSpPr>
            <p:spPr>
              <a:xfrm>
                <a:off x="5945236" y="5137170"/>
                <a:ext cx="1560945" cy="720713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5935116" y="5137170"/>
                <a:ext cx="157106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x</a:t>
                </a:r>
                <a:r>
                  <a:rPr lang="en-GB" sz="1600" baseline="30000" dirty="0" smtClean="0">
                    <a:solidFill>
                      <a:schemeClr val="bg1"/>
                    </a:solidFill>
                  </a:rPr>
                  <a:t>3</a:t>
                </a:r>
                <a:r>
                  <a:rPr lang="en-GB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sz="1600" dirty="0">
                    <a:solidFill>
                      <a:schemeClr val="bg1"/>
                    </a:solidFill>
                  </a:rPr>
                  <a:t>+ </a:t>
                </a:r>
                <a:r>
                  <a:rPr lang="en-GB" sz="1600" dirty="0" smtClean="0">
                    <a:solidFill>
                      <a:schemeClr val="bg1"/>
                    </a:solidFill>
                  </a:rPr>
                  <a:t>ax</a:t>
                </a:r>
                <a:r>
                  <a:rPr lang="en-GB" sz="1600" baseline="30000" dirty="0" smtClean="0">
                    <a:solidFill>
                      <a:schemeClr val="bg1"/>
                    </a:solidFill>
                  </a:rPr>
                  <a:t>2</a:t>
                </a:r>
                <a:r>
                  <a:rPr lang="en-GB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sz="1600" dirty="0">
                    <a:solidFill>
                      <a:schemeClr val="bg1"/>
                    </a:solidFill>
                  </a:rPr>
                  <a:t>+ </a:t>
                </a:r>
                <a:r>
                  <a:rPr lang="en-GB" sz="1600" dirty="0" err="1" smtClean="0">
                    <a:solidFill>
                      <a:schemeClr val="bg1"/>
                    </a:solidFill>
                  </a:rPr>
                  <a:t>bx</a:t>
                </a:r>
                <a:r>
                  <a:rPr lang="en-GB" sz="16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GB" sz="1600" dirty="0">
                    <a:solidFill>
                      <a:schemeClr val="bg1"/>
                    </a:solidFill>
                  </a:rPr>
                  <a:t>+ c</a:t>
                </a:r>
                <a:endParaRPr lang="en-GB" sz="1600" dirty="0" smtClean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Divided by (x-Z)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>
              <a:off x="10329666" y="4706671"/>
              <a:ext cx="1112482" cy="1112482"/>
              <a:chOff x="4348720" y="4901438"/>
              <a:chExt cx="1112482" cy="1112482"/>
            </a:xfrm>
          </p:grpSpPr>
          <p:sp>
            <p:nvSpPr>
              <p:cNvPr id="170" name="Diamond 169"/>
              <p:cNvSpPr/>
              <p:nvPr/>
            </p:nvSpPr>
            <p:spPr>
              <a:xfrm>
                <a:off x="4348720" y="4901438"/>
                <a:ext cx="1112482" cy="1112482"/>
              </a:xfrm>
              <a:prstGeom prst="diamond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TextBox 170"/>
              <p:cNvSpPr txBox="1"/>
              <p:nvPr/>
            </p:nvSpPr>
            <p:spPr>
              <a:xfrm>
                <a:off x="4437631" y="5141287"/>
                <a:ext cx="9346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 smtClean="0">
                    <a:solidFill>
                      <a:schemeClr val="bg1"/>
                    </a:solidFill>
                  </a:rPr>
                  <a:t>F(Z)==0</a:t>
                </a:r>
                <a:r>
                  <a:rPr lang="en-GB" sz="1600" dirty="0">
                    <a:solidFill>
                      <a:schemeClr val="bg1"/>
                    </a:solidFill>
                  </a:rPr>
                  <a:t> </a:t>
                </a:r>
                <a:r>
                  <a:rPr lang="en-GB" sz="1600" dirty="0" smtClean="0">
                    <a:solidFill>
                      <a:schemeClr val="bg1"/>
                    </a:solidFill>
                  </a:rPr>
                  <a:t>and Z &gt;= -c</a:t>
                </a:r>
              </a:p>
            </p:txBody>
          </p:sp>
        </p:grpSp>
        <p:grpSp>
          <p:nvGrpSpPr>
            <p:cNvPr id="157" name="Group 156"/>
            <p:cNvGrpSpPr/>
            <p:nvPr/>
          </p:nvGrpSpPr>
          <p:grpSpPr>
            <a:xfrm>
              <a:off x="10329666" y="4096377"/>
              <a:ext cx="1135822" cy="451914"/>
              <a:chOff x="5189772" y="4263972"/>
              <a:chExt cx="1135822" cy="451914"/>
            </a:xfrm>
          </p:grpSpPr>
          <p:sp>
            <p:nvSpPr>
              <p:cNvPr id="168" name="Flowchart: Process 167"/>
              <p:cNvSpPr/>
              <p:nvPr/>
            </p:nvSpPr>
            <p:spPr>
              <a:xfrm>
                <a:off x="5189772" y="4263972"/>
                <a:ext cx="1128320" cy="451914"/>
              </a:xfrm>
              <a:prstGeom prst="flowChartProcess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213112" y="4295266"/>
                <a:ext cx="11124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 smtClean="0">
                    <a:solidFill>
                      <a:schemeClr val="bg1"/>
                    </a:solidFill>
                  </a:rPr>
                  <a:t> Z-1</a:t>
                </a:r>
              </a:p>
            </p:txBody>
          </p:sp>
        </p:grpSp>
        <p:sp>
          <p:nvSpPr>
            <p:cNvPr id="158" name="TextBox 157"/>
            <p:cNvSpPr txBox="1"/>
            <p:nvPr/>
          </p:nvSpPr>
          <p:spPr>
            <a:xfrm>
              <a:off x="11621304" y="4839016"/>
              <a:ext cx="52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yes</a:t>
              </a:r>
              <a:endParaRPr lang="en-US" dirty="0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10927839" y="4489173"/>
              <a:ext cx="4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</a:t>
              </a:r>
              <a:endParaRPr lang="en-US" dirty="0"/>
            </a:p>
          </p:txBody>
        </p:sp>
        <p:cxnSp>
          <p:nvCxnSpPr>
            <p:cNvPr id="160" name="Elbow Connector 159"/>
            <p:cNvCxnSpPr>
              <a:stCxn id="168" idx="1"/>
              <a:endCxn id="170" idx="1"/>
            </p:cNvCxnSpPr>
            <p:nvPr/>
          </p:nvCxnSpPr>
          <p:spPr>
            <a:xfrm rot="10800000" flipV="1">
              <a:off x="10329666" y="4322334"/>
              <a:ext cx="12700" cy="940578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>
              <a:stCxn id="170" idx="0"/>
              <a:endCxn id="168" idx="2"/>
            </p:cNvCxnSpPr>
            <p:nvPr/>
          </p:nvCxnSpPr>
          <p:spPr>
            <a:xfrm flipV="1">
              <a:off x="10885907" y="4548291"/>
              <a:ext cx="7919" cy="158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Elbow Connector 161"/>
            <p:cNvCxnSpPr>
              <a:stCxn id="170" idx="3"/>
              <a:endCxn id="172" idx="2"/>
            </p:cNvCxnSpPr>
            <p:nvPr/>
          </p:nvCxnSpPr>
          <p:spPr>
            <a:xfrm flipH="1" flipV="1">
              <a:off x="11267210" y="3545220"/>
              <a:ext cx="174938" cy="1717692"/>
            </a:xfrm>
            <a:prstGeom prst="bentConnector4">
              <a:avLst>
                <a:gd name="adj1" fmla="val -130675"/>
                <a:gd name="adj2" fmla="val 661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Elbow Connector 162"/>
            <p:cNvCxnSpPr>
              <a:stCxn id="174" idx="3"/>
              <a:endCxn id="170" idx="2"/>
            </p:cNvCxnSpPr>
            <p:nvPr/>
          </p:nvCxnSpPr>
          <p:spPr>
            <a:xfrm flipV="1">
              <a:off x="9562727" y="5819153"/>
              <a:ext cx="1323180" cy="1152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/>
            <p:cNvSpPr/>
            <p:nvPr/>
          </p:nvSpPr>
          <p:spPr>
            <a:xfrm>
              <a:off x="7997174" y="4742109"/>
              <a:ext cx="4912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/>
                <a:t>yes</a:t>
              </a:r>
              <a:endParaRPr lang="en-US" dirty="0"/>
            </a:p>
          </p:txBody>
        </p:sp>
        <p:cxnSp>
          <p:nvCxnSpPr>
            <p:cNvPr id="165" name="Elbow Connector 164"/>
            <p:cNvCxnSpPr>
              <a:stCxn id="172" idx="0"/>
            </p:cNvCxnSpPr>
            <p:nvPr/>
          </p:nvCxnSpPr>
          <p:spPr>
            <a:xfrm rot="16200000" flipH="1" flipV="1">
              <a:off x="10039526" y="2805281"/>
              <a:ext cx="1208458" cy="1246910"/>
            </a:xfrm>
            <a:prstGeom prst="bentConnector4">
              <a:avLst>
                <a:gd name="adj1" fmla="val -18917"/>
                <a:gd name="adj2" fmla="val 81296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7250358" y="5622231"/>
              <a:ext cx="4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</a:t>
              </a:r>
              <a:endParaRPr lang="en-US" dirty="0"/>
            </a:p>
          </p:txBody>
        </p:sp>
        <p:cxnSp>
          <p:nvCxnSpPr>
            <p:cNvPr id="167" name="Elbow Connector 166"/>
            <p:cNvCxnSpPr>
              <a:endCxn id="184" idx="2"/>
            </p:cNvCxnSpPr>
            <p:nvPr/>
          </p:nvCxnSpPr>
          <p:spPr>
            <a:xfrm flipH="1">
              <a:off x="9590727" y="4051799"/>
              <a:ext cx="148347" cy="135381"/>
            </a:xfrm>
            <a:prstGeom prst="bentConnector3">
              <a:avLst>
                <a:gd name="adj1" fmla="val 12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/>
          <p:cNvSpPr txBox="1"/>
          <p:nvPr/>
        </p:nvSpPr>
        <p:spPr>
          <a:xfrm>
            <a:off x="290906" y="0"/>
            <a:ext cx="2011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Flow chart for Quartic</a:t>
            </a:r>
            <a:endParaRPr lang="en-US" u="sng" dirty="0"/>
          </a:p>
        </p:txBody>
      </p:sp>
      <p:sp>
        <p:nvSpPr>
          <p:cNvPr id="215" name="Freeform 214"/>
          <p:cNvSpPr/>
          <p:nvPr/>
        </p:nvSpPr>
        <p:spPr>
          <a:xfrm>
            <a:off x="9782269" y="4268399"/>
            <a:ext cx="289711" cy="131585"/>
          </a:xfrm>
          <a:custGeom>
            <a:avLst/>
            <a:gdLst>
              <a:gd name="connsiteX0" fmla="*/ 0 w 289711"/>
              <a:gd name="connsiteY0" fmla="*/ 131585 h 131585"/>
              <a:gd name="connsiteX1" fmla="*/ 135802 w 289711"/>
              <a:gd name="connsiteY1" fmla="*/ 310 h 131585"/>
              <a:gd name="connsiteX2" fmla="*/ 289711 w 289711"/>
              <a:gd name="connsiteY2" fmla="*/ 99898 h 131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711" h="131585">
                <a:moveTo>
                  <a:pt x="0" y="131585"/>
                </a:moveTo>
                <a:cubicBezTo>
                  <a:pt x="43758" y="68588"/>
                  <a:pt x="87517" y="5591"/>
                  <a:pt x="135802" y="310"/>
                </a:cubicBezTo>
                <a:cubicBezTo>
                  <a:pt x="184087" y="-4971"/>
                  <a:pt x="255761" y="58403"/>
                  <a:pt x="289711" y="998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2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125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Cambria Math</vt:lpstr>
      <vt:lpstr>Retrospect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OBIEKE</dc:creator>
  <cp:lastModifiedBy>CLEMENT OBIEKE</cp:lastModifiedBy>
  <cp:revision>2</cp:revision>
  <dcterms:created xsi:type="dcterms:W3CDTF">2022-03-30T18:10:05Z</dcterms:created>
  <dcterms:modified xsi:type="dcterms:W3CDTF">2022-03-30T18:10:32Z</dcterms:modified>
</cp:coreProperties>
</file>