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e1d33767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e1d33767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e1d33767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e1d33767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e1d33767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e1d33767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e1d33767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e1d33767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e1d33767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e1d33767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68290a513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68290a513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68290a513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68290a51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66c3c694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66c3c69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69cbe74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69cbe74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69cbe748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69cbe748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e1d3376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e1d3376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69cbe748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69cbe748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69cbe74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69cbe74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68290a5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868290a5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e1d33767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e1d33767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69cbe748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69cbe748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68290a51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68290a51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595959"/>
                </a:solidFill>
              </a:rPr>
              <a:t>For example, if one of your logical units is a website, the constructs that make it up (such as an Amazon S3 bucket, API Gateway, Lambda functions, or Amazon RDS tables) should be composed into a single high-level construct. Then that construct should be instantiated in one or more stacks for deployment.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69cbe748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69cbe748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595959"/>
                </a:solidFill>
              </a:rPr>
              <a:t>For example, if one of your logical units is a website, the constructs that make it up (such as an Amazon S3 bucket, API Gateway, Lambda functions, or Amazon RDS tables) should be composed into a single high-level construct. Then that construct should be instantiated in one or more stacks for deployment.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69cbe748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869cbe748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595959"/>
                </a:solidFill>
              </a:rPr>
              <a:t>For example, if one of your logical units is a website, the constructs that make it up (such as an Amazon S3 bucket, API Gateway, Lambda functions, or Amazon RDS tables) should be composed into a single high-level construct. Then that construct should be instantiated in one or more stacks for deployment.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69cbe748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69cbe748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595959"/>
                </a:solidFill>
              </a:rPr>
              <a:t>For example, if one of your logical units is a website, the constructs that make it up (such as an Amazon S3 bucket, API Gateway, Lambda functions, or Amazon RDS tables) should be composed into a single high-level construct. Then that construct should be instantiated in one or more stacks for deployment.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6a957fb43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6a957fb4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595959"/>
                </a:solidFill>
              </a:rPr>
              <a:t>For example, if one of your logical units is a website, the constructs that make it up (such as an Amazon S3 bucket, API Gateway, Lambda functions, or Amazon RDS tables) should be composed into a single high-level construct. Then that construct should be instantiated in one or more stacks for deployment.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e1d3376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e1d3376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69cbe748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869cbe748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595959"/>
                </a:solidFill>
              </a:rPr>
              <a:t>For example, if one of your logical units is a website, the constructs that make it up (such as an Amazon S3 bucket, API Gateway, Lambda functions, or Amazon RDS tables) should be composed into a single high-level construct. Then that construct should be instantiated in one or more stacks for deployment.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69cbe748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69cbe748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595959"/>
                </a:solidFill>
              </a:rPr>
              <a:t>For example, if one of your logical units is a website, the constructs that make it up (such as an Amazon S3 bucket, API Gateway, Lambda functions, or Amazon RDS tables) should be composed into a single high-level construct. Then that construct should be instantiated in one or more stacks for deployment.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68290a513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868290a513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869cbe748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869cbe748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869cbe748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869cbe748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869cbe748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869cbe748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595959"/>
                </a:solidFill>
              </a:rPr>
              <a:t>For example, if one of your logical units is a website, the constructs that make it up (such as an Amazon S3 bucket, API Gateway, Lambda functions, or Amazon RDS tables) should be composed into a single high-level construct. Then that construct should be instantiated in one or more stacks for deployment.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6a957fb4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6a957fb4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66c3c69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66c3c69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e1d33767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e1d33767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e1d33767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e1d33767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e2c611f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e2c611f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e1d33767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e1d33767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e1d33767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e1d33767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nstructs.dev/" TargetMode="External"/><Relationship Id="rId4" Type="http://schemas.openxmlformats.org/officeDocument/2006/relationships/hyperlink" Target="https://docs.aws.amazon.com/cdk/api/v2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Déployer son application PHP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Retour d’expérience CDK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3" y="781050"/>
            <a:ext cx="86010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veux déployer mon application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Step 1: Dockerfile &amp; docker-compose.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Step 2: ???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Step 3: Running containers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Step 4: profit!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veux déployer mon application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Step 1: Dockerfile &amp; docker-compose.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Step 2.1 : Build et push mes images docker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Step 2.2 : Récupérer ces images dockers, et les déployer sur un “server”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Step 3: Running containers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Step 4: profit!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veux déployer mon application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Step 1: Dockerfile &amp; docker-compose.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Step 2.1 : Build et push mes images docker </a:t>
            </a:r>
            <a:r>
              <a:rPr b="1" lang="fr">
                <a:solidFill>
                  <a:srgbClr val="6D9EEB"/>
                </a:solidFill>
              </a:rPr>
              <a:t>= CI (Gitlab)</a:t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Step 2.2 : Récupérer ces images dockers, 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et les déployer sur un “server” </a:t>
            </a:r>
            <a:r>
              <a:rPr b="1" lang="fr">
                <a:solidFill>
                  <a:srgbClr val="F1C232"/>
                </a:solidFill>
              </a:rPr>
              <a:t>= CDK</a:t>
            </a:r>
            <a:endParaRPr b="1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Step 3: Running containers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Step 4: profit!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6705"/>
            <a:ext cx="9143999" cy="389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CDK c’est quoi ?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AWS </a:t>
            </a:r>
            <a:r>
              <a:rPr b="1" lang="fr"/>
              <a:t>C</a:t>
            </a:r>
            <a:r>
              <a:rPr lang="fr"/>
              <a:t>loud </a:t>
            </a:r>
            <a:r>
              <a:rPr b="1" lang="fr"/>
              <a:t>D</a:t>
            </a:r>
            <a:r>
              <a:rPr lang="fr"/>
              <a:t>evelopment </a:t>
            </a:r>
            <a:r>
              <a:rPr b="1" lang="fr"/>
              <a:t>K</a:t>
            </a:r>
            <a:r>
              <a:rPr lang="fr"/>
              <a:t>it - Juillet 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Définissez l'infrastructure cloud à l'aide de langages de programmation courants, TypeScript, JS, Go, Java, C#, Python, PHP  (lol)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Autocomplétion dans vos 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7"/>
          <p:cNvCxnSpPr/>
          <p:nvPr/>
        </p:nvCxnSpPr>
        <p:spPr>
          <a:xfrm flipH="1">
            <a:off x="5702325" y="2018250"/>
            <a:ext cx="6249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378" y="445025"/>
            <a:ext cx="6135949" cy="383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8"/>
          <p:cNvCxnSpPr/>
          <p:nvPr/>
        </p:nvCxnSpPr>
        <p:spPr>
          <a:xfrm flipH="1" rot="10800000">
            <a:off x="1861825" y="3789300"/>
            <a:ext cx="1011000" cy="1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8"/>
          <p:cNvSpPr txBox="1"/>
          <p:nvPr/>
        </p:nvSpPr>
        <p:spPr>
          <a:xfrm>
            <a:off x="1410475" y="3681325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</a:t>
            </a:r>
            <a:endParaRPr/>
          </a:p>
        </p:txBody>
      </p:sp>
      <p:cxnSp>
        <p:nvCxnSpPr>
          <p:cNvPr id="149" name="Google Shape;149;p28"/>
          <p:cNvCxnSpPr/>
          <p:nvPr/>
        </p:nvCxnSpPr>
        <p:spPr>
          <a:xfrm flipH="1" rot="10800000">
            <a:off x="2035775" y="1487350"/>
            <a:ext cx="10083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8"/>
          <p:cNvSpPr txBox="1"/>
          <p:nvPr/>
        </p:nvSpPr>
        <p:spPr>
          <a:xfrm>
            <a:off x="1448075" y="1753675"/>
            <a:ext cx="8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Stack</a:t>
            </a:r>
            <a:endParaRPr/>
          </a:p>
        </p:txBody>
      </p:sp>
      <p:cxnSp>
        <p:nvCxnSpPr>
          <p:cNvPr id="151" name="Google Shape;151;p28"/>
          <p:cNvCxnSpPr/>
          <p:nvPr/>
        </p:nvCxnSpPr>
        <p:spPr>
          <a:xfrm flipH="1" rot="10800000">
            <a:off x="2167425" y="2406575"/>
            <a:ext cx="1014900" cy="2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8"/>
          <p:cNvSpPr txBox="1"/>
          <p:nvPr/>
        </p:nvSpPr>
        <p:spPr>
          <a:xfrm>
            <a:off x="1194200" y="2460875"/>
            <a:ext cx="12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0"/>
            <a:ext cx="69151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bases de CDK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Construct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Stack(s)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App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bases de CDK - Constructs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Représente un “composant cloud”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Une ressource simple: s3 bucket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Un ensemble cohérent de ressources: aws-ecs-patterns.ApplicationLoadBalancedFargateService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ECS, ECR, ALB, Route53, ARecord,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Niveaux de constructs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Mapping direct avec CloudFormation: CfnBucket === </a:t>
            </a:r>
            <a:r>
              <a:rPr lang="fr" sz="1200">
                <a:solidFill>
                  <a:srgbClr val="16191F"/>
                </a:solidFill>
                <a:highlight>
                  <a:srgbClr val="FFFFFF"/>
                </a:highlight>
              </a:rPr>
              <a:t> </a:t>
            </a:r>
            <a:r>
              <a:rPr lang="fr"/>
              <a:t>AWS::S3::Bucket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 sz="1200">
                <a:solidFill>
                  <a:srgbClr val="16191F"/>
                </a:solidFill>
                <a:highlight>
                  <a:srgbClr val="FFFFFF"/>
                </a:highlight>
              </a:rPr>
              <a:t>Basé sur l’intention: “Je veux un bucket S3”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Char char="■"/>
            </a:pPr>
            <a:r>
              <a:rPr lang="fr" sz="1200">
                <a:solidFill>
                  <a:srgbClr val="16191F"/>
                </a:solidFill>
                <a:highlight>
                  <a:srgbClr val="FFFFFF"/>
                </a:highlight>
              </a:rPr>
              <a:t>Pas besoin de connaître en détail la ressource pour la mettre en place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Char char="■"/>
            </a:pPr>
            <a:r>
              <a:rPr lang="fr" sz="1200">
                <a:solidFill>
                  <a:srgbClr val="16191F"/>
                </a:solidFill>
                <a:highlight>
                  <a:srgbClr val="FFFFFF"/>
                </a:highlight>
              </a:rPr>
              <a:t>Méthodes et propriétées pour faciliter l’utilisation du construct: b</a:t>
            </a:r>
            <a:r>
              <a:rPr lang="fr" sz="1200">
                <a:solidFill>
                  <a:srgbClr val="16191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ucket.addLifeCycleRule()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L3 / Pattern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Dogmatique, bonnes pratiques AWS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Attention, souvent bonne pratiques === $$$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Déployer son application PHP dockerizée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Retour d’expérience CDK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bases de CDK </a:t>
            </a:r>
            <a:r>
              <a:rPr lang="fr"/>
              <a:t>- Stack(s)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L’unité de déploiement de CDK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Équivalent</a:t>
            </a:r>
            <a:r>
              <a:rPr lang="fr"/>
              <a:t> au stacks CloudFormation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Même contraintes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fr">
                <a:latin typeface="Consolas"/>
                <a:ea typeface="Consolas"/>
                <a:cs typeface="Consolas"/>
                <a:sym typeface="Consolas"/>
              </a:rPr>
              <a:t>cdk init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fr">
                <a:latin typeface="Consolas"/>
                <a:ea typeface="Consolas"/>
                <a:cs typeface="Consolas"/>
                <a:sym typeface="Consolas"/>
              </a:rPr>
              <a:t>cdk 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fr">
                <a:latin typeface="Consolas"/>
                <a:ea typeface="Consolas"/>
                <a:cs typeface="Consolas"/>
                <a:sym typeface="Consolas"/>
              </a:rPr>
              <a:t>cdk synth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fr">
                <a:latin typeface="Consolas"/>
                <a:ea typeface="Consolas"/>
                <a:cs typeface="Consolas"/>
                <a:sym typeface="Consolas"/>
              </a:rPr>
              <a:t>cdk diff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fr">
                <a:latin typeface="Consolas"/>
                <a:ea typeface="Consolas"/>
                <a:cs typeface="Consolas"/>
                <a:sym typeface="Consolas"/>
              </a:rPr>
              <a:t>cdk deploy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fr">
                <a:latin typeface="Consolas"/>
                <a:ea typeface="Consolas"/>
                <a:cs typeface="Consolas"/>
                <a:sym typeface="Consolas"/>
              </a:rPr>
              <a:t>cdk destroy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Documentation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https://constructs.dev/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https://docs.aws.amazon.com/cdk/api/v2/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361950" y="638175"/>
            <a:ext cx="195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Target</a:t>
            </a:r>
            <a:endParaRPr sz="2400"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2" y="455425"/>
            <a:ext cx="9144003" cy="468807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61925" y="455425"/>
            <a:ext cx="402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Target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285875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Bonnes pratiques	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Organisation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Constructs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Bonnes pratiques - Code	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1750"/>
            <a:ext cx="91440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- Your CI soon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GitlabCI 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Build docker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Push image sur ECR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CDK deploy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25" y="1194375"/>
            <a:ext cx="8099425" cy="32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Bonnes pratiques - Constructs	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Model with constructs, deploy with stacks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Configure with properties and methods, not environment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Unit test your infrastructure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Don't change the logical ID of stateful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 generated resource names, not physical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Define removal policies and log retention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Separate your application into multiple stacks as dictated by deployment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Let the AWS CDK manage roles and security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Bonnes pratiques - Constructs	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fr">
                <a:solidFill>
                  <a:srgbClr val="93C47D"/>
                </a:solidFill>
              </a:rPr>
              <a:t>Model with constructs, deploy with stacks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fr">
                <a:solidFill>
                  <a:srgbClr val="93C47D"/>
                </a:solidFill>
              </a:rPr>
              <a:t>Configure with properties and methods, not environment variables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fr">
                <a:solidFill>
                  <a:srgbClr val="E06666"/>
                </a:solidFill>
              </a:rPr>
              <a:t>Unit test your infrastructure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fr">
                <a:solidFill>
                  <a:srgbClr val="E06666"/>
                </a:solidFill>
              </a:rPr>
              <a:t>Don't change the logical ID of stateful resources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fr">
                <a:solidFill>
                  <a:srgbClr val="E06666"/>
                </a:solidFill>
              </a:rPr>
              <a:t>Use generated resource names, not physical names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fr">
                <a:solidFill>
                  <a:srgbClr val="93C47D"/>
                </a:solidFill>
              </a:rPr>
              <a:t>Define removal policies and log retention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fr">
                <a:solidFill>
                  <a:srgbClr val="93C47D"/>
                </a:solidFill>
              </a:rPr>
              <a:t>Separate your application into multiple stacks as dictated by deployment requirements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fr">
                <a:solidFill>
                  <a:srgbClr val="93C47D"/>
                </a:solidFill>
              </a:rPr>
              <a:t>Let the AWS CDK manage roles and security groups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Déployer son application PHP dockerizée, sur AWS.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Retour d’expérience CDK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785813"/>
            <a:ext cx="63436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Chez $OLD_JOB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650" y="980300"/>
            <a:ext cx="577555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Chez nous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1 stack par groupe de ressources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registry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vpc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load-balancer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Configuration des stacks via props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des constructs</a:t>
            </a:r>
            <a:endParaRPr/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Infrastructure (such as Amazon S3 buckets, Amazon RDS databases, or an Amazon VPC network)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Runtime code (such as AWS Lambda functions)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Configuration code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475" y="2228625"/>
            <a:ext cx="2782575" cy="24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IAC C</a:t>
            </a:r>
            <a:r>
              <a:rPr lang="fr"/>
              <a:t>omposition</a:t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Pattern le plus important pour définir des abstraction dans nos constructs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Construire des L3 à partir de L2 et L1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Permet de mettre en place des constructs qui suivent les bonnes pratiques / recommandation de notre équipe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Partager les constructs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647" y="0"/>
            <a:ext cx="631570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Attention</a:t>
            </a:r>
            <a:r>
              <a:rPr lang="fr"/>
              <a:t>	</a:t>
            </a:r>
            <a:endParaRPr/>
          </a:p>
        </p:txBody>
      </p:sp>
      <p:sp>
        <p:nvSpPr>
          <p:cNvPr id="273" name="Google Shape;27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Déploiement bloqué - ECS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Paramètre</a:t>
            </a:r>
            <a:r>
              <a:rPr lang="fr"/>
              <a:t> par défaut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"requireApproval": "never" cdk.json (CI)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pas si dur de dropper quelque chose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Questions ?</a:t>
            </a:r>
            <a:endParaRPr/>
          </a:p>
        </p:txBody>
      </p:sp>
      <p:sp>
        <p:nvSpPr>
          <p:cNvPr id="279" name="Google Shape;27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Bonjour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veux déployer mon application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Step 1: Dockerfile &amp; docker-compose.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Step 2: ???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Step 3: Running containers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Step 4: profit!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veux déployer mon application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Step 1: Dockerfile &amp; docker-compose.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Step 2: ???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Step 3: Running containers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Step 4: profit!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veux déployer mon application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Step 1: Dockerfile &amp; docker-compose.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Step 2: ???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Step 3: Running containers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	=&gt; Serveur privé : EC2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	=&gt; Kubernetes : EKS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	=&gt; Managé avec petites roulettes : ECS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Step 4: profit!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ECS ?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0"/>
            <a:ext cx="8248650" cy="69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ECS ?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(très) gros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docker-compose.yml, version AWS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+ détails des ressources : vCPU, memory,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+ détails d’AWS : runtime, region,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