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1" r:id="rId5"/>
    <p:sldId id="263" r:id="rId6"/>
    <p:sldId id="266" r:id="rId7"/>
    <p:sldId id="267" r:id="rId8"/>
    <p:sldId id="264" r:id="rId9"/>
    <p:sldId id="268" r:id="rId10"/>
    <p:sldId id="269" r:id="rId11"/>
    <p:sldId id="272" r:id="rId12"/>
    <p:sldId id="265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72" d="100"/>
          <a:sy n="72" d="100"/>
        </p:scale>
        <p:origin x="73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04079-252F-47A0-AD83-AE1709FB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C5B27E-8F18-469D-830F-C523C4BC8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E8432A-8809-4C5F-9C59-CCFD2C5D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BC593-B300-4E57-9D6E-703511D5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D6B20C-1888-4BB9-99FA-03FDE89B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07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9CE80-E88F-4226-9A14-3308BF34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4D3EAE-1A6E-4F74-963B-7B2DC5E6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89C3C-8CE9-4F8C-89E2-14286AE9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A3B78-BB66-4EA6-9158-2EBC49A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F9B40-225D-4C6F-B0AD-B6B86147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66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B7BAB9-4E85-4773-8782-AEA909188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3CB585-8C4C-4259-9FB1-B924B976E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30941-D3C1-47EA-9D54-4E38DFE0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2220E-D365-4073-AF30-BC98F067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5615E-D34A-4461-9A5A-BAB69C92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05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00617-1989-4F53-9642-617A8BC7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E16AC-0B84-4361-9AEC-81B743BC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74645-5D08-408C-AE6F-AFAECF3F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E1951-6D1C-407D-B659-3FD6CED7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E47BD-8E84-4A45-9B77-AC7BF55B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A123-6D72-47E6-9D44-2B5A726E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77ECF4-94A1-4E03-BDB8-747A92D9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F1555-0088-41B5-911A-A66C3922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BDDD38-7EAB-4F29-B7B4-83B1CDE8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3C40B0-67A6-40E3-B2A0-DCCA9510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71147-17D6-4D40-A2B3-CC848698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38DFA-D81A-4AE6-A924-64A45C73C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6E4DB-6F30-413C-91E1-DF0B2A3A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EB091F-321E-4403-98F5-4310AF1B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F9418-B7C0-40F4-86C5-80B0448F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2A126-0A7C-4220-AC8B-B219FDDF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C5838-A0CA-4A58-9823-3435686D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49B937-92A7-42CA-8C5F-077D4719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BFAE3C-F199-4E48-8ACE-8CB7DD5C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FCC45-A480-47BD-85D1-3A87F0D40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B03E99-6923-4ED2-95D6-C27537941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61801C-9B1B-4EF2-A3F9-079E5A3A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82BE65-C572-4929-AF90-111D6135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FE257B-0E03-4FA1-AAFF-3B89BB82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41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FD45E-833B-4D21-BE09-32957013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C3D44D-FFEE-41A2-8D3F-587EA39E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074E5-0FFA-487C-B663-653EC91E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ABE066-8931-4291-8B30-25827244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BBF966-8B2B-4478-9A70-13084901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E6FF2F-A582-4FD6-8ECF-74112D9C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46B57B-56CC-4460-A172-6155A4F8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2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1D96A-7A16-4ABA-BFC6-9A0BCE53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E9005-BB3A-40DA-AEF3-7A30B070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35200F-7313-41A2-A128-9A9BA18D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E4B0BD-F6FD-47A7-8E6F-87219976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CEDAED-6A6D-47DB-A85E-829B3AB5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E6EEB8-8A4E-46BA-BA31-5555B03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3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13240-3A9E-4BDD-8328-C3CE52D7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DE49F4-E5EF-4B68-AEA5-AE65D4B97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D91D4C-01E0-492F-9528-D76CC2A34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4F9F7-2EB1-49A9-B8E8-791BAECD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F0D986-9662-464A-A5A1-AEE3172F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1F1A5B-05C8-49F7-9FCD-528F0D39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15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329113-EB63-469A-94A8-AA283416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BC301-708C-4784-BCA5-C90DF169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0DE3F-D835-43A5-84EB-69C4B8346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8084-A119-4646-8B10-1C52C1F8D0D4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9053C-470D-4537-8721-229BB5A75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AC041-E2FE-4F3F-9750-B3665BEAB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0944-AE4F-4717-8241-1CE95FECC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2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commentcamarche.net/forum/affich-4527002-php-mettre-graphiquement-2-form-cote-a-co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863D2-9C79-43CC-B325-772CFE6F9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69" y="3898461"/>
            <a:ext cx="10640754" cy="775845"/>
          </a:xfrm>
        </p:spPr>
        <p:txBody>
          <a:bodyPr anchor="b">
            <a:noAutofit/>
          </a:bodyPr>
          <a:lstStyle/>
          <a:p>
            <a:r>
              <a:rPr lang="fr-FR" sz="3600" b="1" dirty="0">
                <a:latin typeface="Castellar" panose="020A0402060406010301" pitchFamily="18" charset="0"/>
              </a:rPr>
              <a:t>Magasinage en ligne Paris Shopping</a:t>
            </a:r>
            <a:br>
              <a:rPr lang="fr-FR" sz="3600" b="1" dirty="0">
                <a:latin typeface="Castellar" panose="020A0402060406010301" pitchFamily="18" charset="0"/>
              </a:rPr>
            </a:br>
            <a:r>
              <a:rPr lang="fr-FR" sz="3600" b="1" dirty="0">
                <a:latin typeface="Castellar" panose="020A0402060406010301" pitchFamily="18" charset="0"/>
              </a:rPr>
              <a:t>« Maison MANOLO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77652-2FCE-4285-8F1C-6CB667026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5605481"/>
            <a:ext cx="9163757" cy="450447"/>
          </a:xfrm>
        </p:spPr>
        <p:txBody>
          <a:bodyPr anchor="ctr">
            <a:noAutofit/>
          </a:bodyPr>
          <a:lstStyle/>
          <a:p>
            <a:r>
              <a:rPr lang="fr-FR" sz="2000" b="1" dirty="0">
                <a:solidFill>
                  <a:schemeClr val="tx2"/>
                </a:solidFill>
                <a:latin typeface="Castellar" panose="020A0402060406010301" pitchFamily="18" charset="0"/>
              </a:rPr>
              <a:t>Jimmy KOON</a:t>
            </a:r>
          </a:p>
          <a:p>
            <a:r>
              <a:rPr lang="fr-FR" sz="2000" b="1" dirty="0">
                <a:solidFill>
                  <a:schemeClr val="tx2"/>
                </a:solidFill>
                <a:latin typeface="Castellar" panose="020A0402060406010301" pitchFamily="18" charset="0"/>
              </a:rPr>
              <a:t>Clément LEROY</a:t>
            </a:r>
          </a:p>
          <a:p>
            <a:r>
              <a:rPr lang="fr-FR" sz="2000" b="1" dirty="0">
                <a:solidFill>
                  <a:schemeClr val="tx2"/>
                </a:solidFill>
                <a:latin typeface="Castellar" panose="020A0402060406010301" pitchFamily="18" charset="0"/>
              </a:rPr>
              <a:t>Camille GAO</a:t>
            </a:r>
          </a:p>
          <a:p>
            <a:r>
              <a:rPr lang="fr-FR" sz="2000" b="1" dirty="0">
                <a:solidFill>
                  <a:schemeClr val="tx2"/>
                </a:solidFill>
                <a:latin typeface="Castellar" panose="020A0402060406010301" pitchFamily="18" charset="0"/>
              </a:rPr>
              <a:t>TDE01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AD0BA6B4-1BB9-4E20-AB29-DAB908A0B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03" y="166588"/>
            <a:ext cx="5428838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48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C9121ED-15ED-4D3F-A463-B687311B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Castellar" panose="020A0402060406010301" pitchFamily="18" charset="0"/>
              </a:rPr>
              <a:t>Spécifications fonctionnelles des pages web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DAE469-5D07-4710-BAC2-A2FE7ACB0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61" y="1922468"/>
            <a:ext cx="9084039" cy="457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69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0DBB9-CB80-4439-889E-CA311969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stellar" panose="020A0402060406010301" pitchFamily="18" charset="0"/>
              </a:rPr>
              <a:t>Versioning GIT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BF2A675-8A31-4F4F-A417-B10C92B6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98" y="2071688"/>
            <a:ext cx="7100552" cy="369331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B85DDB-A1E6-4545-ACB0-4A09BF82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22" y="251770"/>
            <a:ext cx="3605271" cy="23456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F7BCE7-16D9-44BA-9558-83E4A697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922" y="4460328"/>
            <a:ext cx="3536532" cy="22989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63FDBC-B614-4382-8750-677F9342B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729" y="2597400"/>
            <a:ext cx="3605271" cy="23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0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61F243-0C47-4F2A-A447-13C2A68E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Castellar" panose="020A0402060406010301" pitchFamily="18" charset="0"/>
              </a:rPr>
              <a:t>Bilans individuels et collectif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D67B5-2171-4ED3-BDB4-FE406F2A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395" y="796461"/>
            <a:ext cx="6002636" cy="2186113"/>
          </a:xfrm>
        </p:spPr>
        <p:txBody>
          <a:bodyPr anchor="ctr">
            <a:noAutofit/>
          </a:bodyPr>
          <a:lstStyle/>
          <a:p>
            <a:r>
              <a:rPr lang="fr-FR" dirty="0"/>
              <a:t>Bilan collectif : Projet très intéressant, complet et pédagogique. Nous a permis l’approfondissement de nos connaissances en développement web.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A4B121A-7767-45F9-8C96-6F96E929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59193"/>
              </p:ext>
            </p:extLst>
          </p:nvPr>
        </p:nvGraphicFramePr>
        <p:xfrm>
          <a:off x="3045042" y="2982574"/>
          <a:ext cx="8250133" cy="36354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56768">
                  <a:extLst>
                    <a:ext uri="{9D8B030D-6E8A-4147-A177-3AD203B41FA5}">
                      <a16:colId xmlns:a16="http://schemas.microsoft.com/office/drawing/2014/main" val="2169429341"/>
                    </a:ext>
                  </a:extLst>
                </a:gridCol>
                <a:gridCol w="2849701">
                  <a:extLst>
                    <a:ext uri="{9D8B030D-6E8A-4147-A177-3AD203B41FA5}">
                      <a16:colId xmlns:a16="http://schemas.microsoft.com/office/drawing/2014/main" val="2597863735"/>
                    </a:ext>
                  </a:extLst>
                </a:gridCol>
                <a:gridCol w="2843664">
                  <a:extLst>
                    <a:ext uri="{9D8B030D-6E8A-4147-A177-3AD203B41FA5}">
                      <a16:colId xmlns:a16="http://schemas.microsoft.com/office/drawing/2014/main" val="4231265228"/>
                    </a:ext>
                  </a:extLst>
                </a:gridCol>
              </a:tblGrid>
              <a:tr h="1105607">
                <a:tc>
                  <a:txBody>
                    <a:bodyPr/>
                    <a:lstStyle/>
                    <a:p>
                      <a:r>
                        <a:rPr lang="fr-FR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Jimmy</a:t>
                      </a:r>
                    </a:p>
                  </a:txBody>
                  <a:tcPr marL="335280" marR="251460" marT="167640" marB="167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Clément</a:t>
                      </a:r>
                    </a:p>
                  </a:txBody>
                  <a:tcPr marL="335280" marR="251460" marT="167640" marB="167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Camille</a:t>
                      </a:r>
                    </a:p>
                  </a:txBody>
                  <a:tcPr marL="335280" marR="251460" marT="167640" marB="167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87513"/>
                  </a:ext>
                </a:extLst>
              </a:tr>
              <a:tr h="2265812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GitHub</a:t>
                      </a:r>
                    </a:p>
                    <a:p>
                      <a:r>
                        <a:rPr lang="fr-F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Gestion de projet</a:t>
                      </a:r>
                    </a:p>
                    <a:p>
                      <a:r>
                        <a:rPr lang="fr-F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-Développement web</a:t>
                      </a:r>
                    </a:p>
                  </a:txBody>
                  <a:tcPr marL="335280" marR="251460" marT="167640" marB="167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Travail de groupe</a:t>
                      </a:r>
                    </a:p>
                    <a:p>
                      <a:r>
                        <a:rPr lang="fr-F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GitHub</a:t>
                      </a:r>
                    </a:p>
                    <a:p>
                      <a:r>
                        <a:rPr lang="fr-F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Mise en relation des connaissances</a:t>
                      </a:r>
                    </a:p>
                  </a:txBody>
                  <a:tcPr marL="335280" marR="251460" marT="167640" marB="167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Projet intéressant</a:t>
                      </a:r>
                    </a:p>
                    <a:p>
                      <a:r>
                        <a:rPr lang="fr-F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Nouveaux langages</a:t>
                      </a:r>
                    </a:p>
                    <a:p>
                      <a:r>
                        <a:rPr lang="fr-F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GitHub</a:t>
                      </a:r>
                    </a:p>
                  </a:txBody>
                  <a:tcPr marL="335280" marR="251460" marT="167640" marB="167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36719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A88B723D-C6E2-406E-97AE-87E3CDADAD4E}"/>
              </a:ext>
            </a:extLst>
          </p:cNvPr>
          <p:cNvSpPr txBox="1"/>
          <p:nvPr/>
        </p:nvSpPr>
        <p:spPr>
          <a:xfrm>
            <a:off x="229474" y="2697014"/>
            <a:ext cx="609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Bilans  individuels  :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3746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12609-B772-408A-9197-BE65A1D9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stellar" panose="020A0402060406010301" pitchFamily="18" charset="0"/>
              </a:rPr>
              <a:t>Bibliographie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12935-1863-45FC-8507-016E2BD7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487"/>
            <a:ext cx="4598194" cy="5107781"/>
          </a:xfrm>
        </p:spPr>
        <p:txBody>
          <a:bodyPr>
            <a:normAutofit/>
          </a:bodyPr>
          <a:lstStyle/>
          <a:p>
            <a:r>
              <a:rPr lang="fr-FR" sz="1600" dirty="0"/>
              <a:t>https://getbootstrap.com/docs/5.1/components/navbar/</a:t>
            </a:r>
          </a:p>
          <a:p>
            <a:r>
              <a:rPr lang="fr-FR" sz="1600" dirty="0"/>
              <a:t>https://mdbootstrap.com/docs/standard/navigation/footer/</a:t>
            </a:r>
          </a:p>
          <a:p>
            <a:r>
              <a:rPr lang="fr-FR" sz="1600" dirty="0"/>
              <a:t>https://getbootstrap.com/docs/5.1/utilities/spacing/</a:t>
            </a:r>
          </a:p>
          <a:p>
            <a:r>
              <a:rPr lang="fr-FR" sz="1600" dirty="0"/>
              <a:t>https://getbootstrap.com/docs/4.1/components/card/#card-columns</a:t>
            </a:r>
          </a:p>
          <a:p>
            <a:r>
              <a:rPr lang="fr-FR" sz="1600" dirty="0"/>
              <a:t>https://getbootstrap.com/docs/4.0/components/carousel/</a:t>
            </a:r>
          </a:p>
          <a:p>
            <a:r>
              <a:rPr lang="fr-FR" sz="1600" dirty="0"/>
              <a:t>https://freefrontend.com/bootstrap-profiles/</a:t>
            </a:r>
          </a:p>
          <a:p>
            <a:r>
              <a:rPr lang="fr-FR" sz="1600" dirty="0"/>
              <a:t>https://getbootstrap.com/docs/4.0/components/forms/</a:t>
            </a:r>
          </a:p>
          <a:p>
            <a:r>
              <a:rPr lang="fr-FR" sz="1600" dirty="0"/>
              <a:t>https://getbootstrap.com/docs/5.1/forms/checks-radios/</a:t>
            </a:r>
          </a:p>
          <a:p>
            <a:r>
              <a:rPr lang="fr-FR" sz="1600" dirty="0"/>
              <a:t>https://getbootstrap.com/docs/5.0/utilities/flex/#grow-and-shrink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155081F-D287-4A19-BD3E-53A74CD6D352}"/>
              </a:ext>
            </a:extLst>
          </p:cNvPr>
          <p:cNvSpPr txBox="1">
            <a:spLocks/>
          </p:cNvSpPr>
          <p:nvPr/>
        </p:nvSpPr>
        <p:spPr>
          <a:xfrm>
            <a:off x="6425803" y="1614487"/>
            <a:ext cx="5257800" cy="509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https://getbootstrap.com/docs/5.0/layout/grid/</a:t>
            </a:r>
          </a:p>
          <a:p>
            <a:r>
              <a:rPr lang="fr-FR" sz="1600" dirty="0"/>
              <a:t>https://stockx.com/</a:t>
            </a:r>
          </a:p>
          <a:p>
            <a:r>
              <a:rPr lang="fr-FR" sz="1600" dirty="0"/>
              <a:t>https://wethenew.com/</a:t>
            </a:r>
          </a:p>
          <a:p>
            <a:r>
              <a:rPr lang="fr-FR" sz="1600" dirty="0"/>
              <a:t>https://freefrontend.com/bootstrap-cards/</a:t>
            </a:r>
          </a:p>
          <a:p>
            <a:r>
              <a:rPr lang="fr-FR" sz="1600" dirty="0"/>
              <a:t>https://kikikickz.com/</a:t>
            </a:r>
          </a:p>
          <a:p>
            <a:r>
              <a:rPr lang="fr-FR" sz="1600" dirty="0"/>
              <a:t>https://sql.sh/cours/where/and-or</a:t>
            </a:r>
          </a:p>
          <a:p>
            <a:r>
              <a:rPr lang="fr-FR" sz="1600" dirty="0"/>
              <a:t>https://getbootstrap.com/docs/5.0/forms/overview/</a:t>
            </a:r>
          </a:p>
          <a:p>
            <a:r>
              <a:rPr lang="fr-FR" sz="1600" dirty="0">
                <a:hlinkClick r:id="rId2"/>
              </a:rPr>
              <a:t>https://forums.commentcamarche.net/forum/affich-4527002-php-mettre-graphiquement-2-form-cote-a-cote</a:t>
            </a:r>
            <a:endParaRPr lang="fr-FR" sz="1600" dirty="0"/>
          </a:p>
          <a:p>
            <a:r>
              <a:rPr lang="fr-FR" sz="1600" dirty="0"/>
              <a:t>https://www.la-grange.net/w3c/html4.01/struct/text.html#h-9.3.1</a:t>
            </a:r>
          </a:p>
          <a:p>
            <a:r>
              <a:rPr lang="fr-FR" sz="1600" dirty="0"/>
              <a:t>https://getbootstrap.com/docs/4.0/components/forms/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33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F678B-18DD-4608-97CE-A8DD7B9FFED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r>
              <a:rPr lang="fr-FR" b="1" dirty="0">
                <a:latin typeface="Castellar" panose="020A0402060406010301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C0180-6942-4DF0-B531-FE22D98B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Goudy Old Style" panose="02020502050305020303" pitchFamily="18" charset="0"/>
              </a:rPr>
              <a:t>La conception du back du modèle entité association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oudy Old Style" panose="02020502050305020303" pitchFamily="18" charset="0"/>
              </a:rPr>
              <a:t>Modèle relationnel déduit pour notre base de données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oudy Old Style" panose="02020502050305020303" pitchFamily="18" charset="0"/>
              </a:rPr>
              <a:t>Le design du front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oudy Old Style" panose="02020502050305020303" pitchFamily="18" charset="0"/>
              </a:rPr>
              <a:t>Spécifications fonctionnelles des pages web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oudy Old Style" panose="02020502050305020303" pitchFamily="18" charset="0"/>
              </a:rPr>
              <a:t>Versioning GIT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oudy Old Style" panose="02020502050305020303" pitchFamily="18" charset="0"/>
              </a:rPr>
              <a:t>Bilan Individuel et collectif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oudy Old Style" panose="02020502050305020303" pitchFamily="18" charset="0"/>
              </a:rPr>
              <a:t>Bibliographie de toutes nos sources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B9DDA5-395D-468A-9823-86665C95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3" y="4145871"/>
            <a:ext cx="4699054" cy="24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D6DA299-3103-46BF-A3EA-00F536E97F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6094" y="57150"/>
            <a:ext cx="8943975" cy="674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7869182-D720-4471-B2A8-63754D0257A0}"/>
              </a:ext>
            </a:extLst>
          </p:cNvPr>
          <p:cNvSpPr txBox="1">
            <a:spLocks/>
          </p:cNvSpPr>
          <p:nvPr/>
        </p:nvSpPr>
        <p:spPr>
          <a:xfrm>
            <a:off x="139162" y="1007269"/>
            <a:ext cx="2775489" cy="4843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kern="1200" dirty="0">
                <a:latin typeface="Castellar" panose="020A0402060406010301" pitchFamily="18" charset="0"/>
              </a:rPr>
              <a:t>La conception du back du </a:t>
            </a:r>
            <a:r>
              <a:rPr lang="en-US" sz="2800" b="1" kern="1200" dirty="0" err="1">
                <a:latin typeface="Castellar" panose="020A0402060406010301" pitchFamily="18" charset="0"/>
              </a:rPr>
              <a:t>modèle</a:t>
            </a:r>
            <a:r>
              <a:rPr lang="en-US" sz="2800" b="1" kern="1200" dirty="0">
                <a:latin typeface="Castellar" panose="020A0402060406010301" pitchFamily="18" charset="0"/>
              </a:rPr>
              <a:t> </a:t>
            </a:r>
            <a:r>
              <a:rPr lang="en-US" sz="2800" b="1" kern="1200" dirty="0" err="1">
                <a:latin typeface="Castellar" panose="020A0402060406010301" pitchFamily="18" charset="0"/>
              </a:rPr>
              <a:t>entité</a:t>
            </a:r>
            <a:r>
              <a:rPr lang="en-US" sz="2800" b="1" kern="1200" dirty="0">
                <a:latin typeface="Castellar" panose="020A0402060406010301" pitchFamily="18" charset="0"/>
              </a:rPr>
              <a:t> association </a:t>
            </a:r>
            <a:endParaRPr lang="fr-FR" sz="28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5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01CB5EC-2BFA-4693-A2A0-64C4BEBD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695" y="18097"/>
            <a:ext cx="8673723" cy="68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3EBE75E-1BFF-4BFF-A837-01E7348C4D9D}"/>
              </a:ext>
            </a:extLst>
          </p:cNvPr>
          <p:cNvSpPr txBox="1">
            <a:spLocks/>
          </p:cNvSpPr>
          <p:nvPr/>
        </p:nvSpPr>
        <p:spPr>
          <a:xfrm>
            <a:off x="4961193" y="307182"/>
            <a:ext cx="6926007" cy="1507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kern="1200" dirty="0" err="1">
                <a:latin typeface="Castellar" panose="020A0402060406010301" pitchFamily="18" charset="0"/>
              </a:rPr>
              <a:t>Modèle</a:t>
            </a:r>
            <a:r>
              <a:rPr lang="en-US" sz="2800" b="1" kern="1200" dirty="0">
                <a:latin typeface="Castellar" panose="020A0402060406010301" pitchFamily="18" charset="0"/>
              </a:rPr>
              <a:t> </a:t>
            </a:r>
            <a:r>
              <a:rPr lang="en-US" sz="2800" b="1" kern="1200" dirty="0" err="1">
                <a:latin typeface="Castellar" panose="020A0402060406010301" pitchFamily="18" charset="0"/>
              </a:rPr>
              <a:t>relationnel</a:t>
            </a:r>
            <a:r>
              <a:rPr lang="en-US" sz="2800" b="1" kern="1200" dirty="0">
                <a:latin typeface="Castellar" panose="020A0402060406010301" pitchFamily="18" charset="0"/>
              </a:rPr>
              <a:t> </a:t>
            </a:r>
            <a:r>
              <a:rPr lang="en-US" sz="2800" b="1" kern="1200" dirty="0" err="1">
                <a:latin typeface="Castellar" panose="020A0402060406010301" pitchFamily="18" charset="0"/>
              </a:rPr>
              <a:t>déduit</a:t>
            </a:r>
            <a:r>
              <a:rPr lang="en-US" sz="2800" b="1" kern="1200" dirty="0">
                <a:latin typeface="Castellar" panose="020A0402060406010301" pitchFamily="18" charset="0"/>
              </a:rPr>
              <a:t> pour </a:t>
            </a:r>
            <a:r>
              <a:rPr lang="en-US" sz="2800" b="1" kern="1200" dirty="0" err="1">
                <a:latin typeface="Castellar" panose="020A0402060406010301" pitchFamily="18" charset="0"/>
              </a:rPr>
              <a:t>notre</a:t>
            </a:r>
            <a:r>
              <a:rPr lang="en-US" sz="2800" b="1" kern="1200" dirty="0">
                <a:latin typeface="Castellar" panose="020A0402060406010301" pitchFamily="18" charset="0"/>
              </a:rPr>
              <a:t> base de </a:t>
            </a:r>
            <a:r>
              <a:rPr lang="en-US" sz="2800" b="1" kern="1200" dirty="0" err="1">
                <a:latin typeface="Castellar" panose="020A0402060406010301" pitchFamily="18" charset="0"/>
              </a:rPr>
              <a:t>données</a:t>
            </a:r>
            <a:r>
              <a:rPr lang="en-US" sz="2800" b="1" kern="1200" dirty="0">
                <a:latin typeface="Castellar" panose="020A0402060406010301" pitchFamily="18" charset="0"/>
              </a:rPr>
              <a:t> </a:t>
            </a:r>
            <a:endParaRPr lang="fr-FR" sz="28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4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B0199-1717-4CD1-BC96-353C24AE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22" y="443706"/>
            <a:ext cx="4441031" cy="1325563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latin typeface="Castellar" panose="020A0402060406010301" pitchFamily="18" charset="0"/>
              </a:rPr>
              <a:t>Le design du front :</a:t>
            </a:r>
            <a:br>
              <a:rPr lang="fr-FR" sz="3200" b="1" dirty="0">
                <a:latin typeface="Castellar" panose="020A0402060406010301" pitchFamily="18" charset="0"/>
              </a:rPr>
            </a:br>
            <a:r>
              <a:rPr lang="fr-FR" sz="3200" b="1" dirty="0">
                <a:latin typeface="Castellar" panose="020A0402060406010301" pitchFamily="18" charset="0"/>
              </a:rPr>
              <a:t>Page d’accueil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45E966-B77D-4C0B-BD70-665217F7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3" y="2170602"/>
            <a:ext cx="5376897" cy="31808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249D1D-0AAE-4BD4-B885-10887CB6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66" y="2550064"/>
            <a:ext cx="5728620" cy="256096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D0F4C6-DBAB-45A6-91F7-3BB94DA7E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902" y="5038183"/>
            <a:ext cx="5736356" cy="1383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D8014C-28A7-41E2-9318-F15A0D424C4A}"/>
              </a:ext>
            </a:extLst>
          </p:cNvPr>
          <p:cNvSpPr/>
          <p:nvPr/>
        </p:nvSpPr>
        <p:spPr>
          <a:xfrm>
            <a:off x="5858694" y="254257"/>
            <a:ext cx="5759564" cy="61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2B1F05-BD56-4408-A649-A1714E438B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68"/>
          <a:stretch/>
        </p:blipFill>
        <p:spPr>
          <a:xfrm>
            <a:off x="5874167" y="325278"/>
            <a:ext cx="5728619" cy="24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9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5387AC4-36D6-43AA-AFC4-220F8271FAFB}"/>
              </a:ext>
            </a:extLst>
          </p:cNvPr>
          <p:cNvSpPr txBox="1">
            <a:spLocks/>
          </p:cNvSpPr>
          <p:nvPr/>
        </p:nvSpPr>
        <p:spPr>
          <a:xfrm>
            <a:off x="673894" y="365124"/>
            <a:ext cx="4441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Castellar" panose="020A0402060406010301" pitchFamily="18" charset="0"/>
              </a:rPr>
              <a:t>Le design du front :</a:t>
            </a:r>
            <a:br>
              <a:rPr lang="fr-FR" sz="3600" b="1" dirty="0">
                <a:latin typeface="Castellar" panose="020A0402060406010301" pitchFamily="18" charset="0"/>
              </a:rPr>
            </a:br>
            <a:r>
              <a:rPr lang="fr-FR" sz="3600" b="1" dirty="0">
                <a:latin typeface="Castellar" panose="020A0402060406010301" pitchFamily="18" charset="0"/>
              </a:rPr>
              <a:t>Notification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D07373-269B-4305-8A8B-452528B5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8" y="2332958"/>
            <a:ext cx="4936260" cy="28836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FD106DD-706B-4601-93B6-A48213A79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"/>
          <a:stretch/>
        </p:blipFill>
        <p:spPr>
          <a:xfrm>
            <a:off x="5475856" y="257175"/>
            <a:ext cx="6442491" cy="307336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FEEFF31-F442-485F-AE11-5CC01BD44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21" y="3330541"/>
            <a:ext cx="6442491" cy="3387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14CFA4-B989-4659-B710-10B0FD86E71E}"/>
              </a:ext>
            </a:extLst>
          </p:cNvPr>
          <p:cNvSpPr/>
          <p:nvPr/>
        </p:nvSpPr>
        <p:spPr>
          <a:xfrm>
            <a:off x="5475856" y="257175"/>
            <a:ext cx="6495256" cy="640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9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38C4E12-8714-4A73-B22E-E3FE8FEC7F85}"/>
              </a:ext>
            </a:extLst>
          </p:cNvPr>
          <p:cNvSpPr txBox="1">
            <a:spLocks/>
          </p:cNvSpPr>
          <p:nvPr/>
        </p:nvSpPr>
        <p:spPr>
          <a:xfrm>
            <a:off x="666750" y="658922"/>
            <a:ext cx="4441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latin typeface="Castellar" panose="020A0402060406010301" pitchFamily="18" charset="0"/>
              </a:rPr>
              <a:t>Le design du front :</a:t>
            </a:r>
            <a:br>
              <a:rPr lang="fr-FR" sz="3200" b="1" dirty="0">
                <a:latin typeface="Castellar" panose="020A0402060406010301" pitchFamily="18" charset="0"/>
              </a:rPr>
            </a:br>
            <a:r>
              <a:rPr lang="fr-FR" sz="3200" b="1" dirty="0">
                <a:latin typeface="Castellar" panose="020A0402060406010301" pitchFamily="18" charset="0"/>
              </a:rPr>
              <a:t>Mon compte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81B80F8-18CE-45DB-AD5C-37FF77BE0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81"/>
          <a:stretch/>
        </p:blipFill>
        <p:spPr>
          <a:xfrm>
            <a:off x="5996259" y="658922"/>
            <a:ext cx="5934653" cy="277007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69A9951-33A7-4264-8264-7DF5B158D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88" y="2379872"/>
            <a:ext cx="5642706" cy="328921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91186F7-CE4D-49A7-A799-33665F1E9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016" y="3809950"/>
            <a:ext cx="6199984" cy="21858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EA412C-D147-4E8B-A00E-993601225F81}"/>
              </a:ext>
            </a:extLst>
          </p:cNvPr>
          <p:cNvSpPr/>
          <p:nvPr/>
        </p:nvSpPr>
        <p:spPr>
          <a:xfrm>
            <a:off x="5992016" y="492919"/>
            <a:ext cx="5979096" cy="5502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3563F9-FFCC-4A11-A47A-9DBB4B105ADA}"/>
              </a:ext>
            </a:extLst>
          </p:cNvPr>
          <p:cNvSpPr/>
          <p:nvPr/>
        </p:nvSpPr>
        <p:spPr>
          <a:xfrm>
            <a:off x="8643937" y="3178969"/>
            <a:ext cx="607219" cy="1000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/>
              <a:t>0665904830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F0514-58D3-4C50-A951-7F2F1848A02C}"/>
              </a:ext>
            </a:extLst>
          </p:cNvPr>
          <p:cNvSpPr/>
          <p:nvPr/>
        </p:nvSpPr>
        <p:spPr>
          <a:xfrm>
            <a:off x="7829550" y="2621756"/>
            <a:ext cx="285750" cy="1285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2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90FA2-C8EB-4200-BB0E-392579CB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Castellar" panose="020A0402060406010301" pitchFamily="18" charset="0"/>
              </a:rPr>
              <a:t>Spécifications fonctionnelles des pages web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9CC8C3-7B39-40E6-965F-E66D60A59C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98" y="1752466"/>
            <a:ext cx="6728803" cy="337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199A6E-6918-4A50-A97A-7B5F7970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93" y="4963237"/>
            <a:ext cx="10043411" cy="18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id="{AECFBBE1-28B4-40F9-A7A0-34E1B53D2125}"/>
              </a:ext>
            </a:extLst>
          </p:cNvPr>
          <p:cNvSpPr/>
          <p:nvPr/>
        </p:nvSpPr>
        <p:spPr>
          <a:xfrm rot="10800000">
            <a:off x="1542738" y="3326729"/>
            <a:ext cx="1650167" cy="132556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22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5108A0A-2D99-49FC-A78A-B13E0C68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Castellar" panose="020A0402060406010301" pitchFamily="18" charset="0"/>
              </a:rPr>
              <a:t>Spécifications fonctionnelles des pages web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93416E-459F-48E4-B52C-7E50B9128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619" r="13750" b="31843"/>
          <a:stretch/>
        </p:blipFill>
        <p:spPr bwMode="auto">
          <a:xfrm>
            <a:off x="5249537" y="2702324"/>
            <a:ext cx="6612679" cy="30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204C635-86F7-4F94-9E35-8BBC87993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3" r="32163" b="11765"/>
          <a:stretch/>
        </p:blipFill>
        <p:spPr bwMode="auto">
          <a:xfrm>
            <a:off x="329784" y="2702324"/>
            <a:ext cx="4350526" cy="36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urseur avec un remplissage uni">
            <a:extLst>
              <a:ext uri="{FF2B5EF4-FFF2-40B4-BE49-F238E27FC236}">
                <a16:creationId xmlns:a16="http://schemas.microsoft.com/office/drawing/2014/main" id="{2D9C9AEF-186E-4515-8977-3B97702F9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0571" y="5879705"/>
            <a:ext cx="914400" cy="91440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846C02D-FA28-49E9-A5E4-4368C6600F2E}"/>
              </a:ext>
            </a:extLst>
          </p:cNvPr>
          <p:cNvSpPr/>
          <p:nvPr/>
        </p:nvSpPr>
        <p:spPr>
          <a:xfrm>
            <a:off x="4680310" y="4257207"/>
            <a:ext cx="569227" cy="3147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124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404</Words>
  <Application>Microsoft Office PowerPoint</Application>
  <PresentationFormat>Grand écran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Castellar</vt:lpstr>
      <vt:lpstr>Goudy Old Style</vt:lpstr>
      <vt:lpstr>Thème Office</vt:lpstr>
      <vt:lpstr>Magasinage en ligne Paris Shopping « Maison MANOLO »</vt:lpstr>
      <vt:lpstr>Sommaire</vt:lpstr>
      <vt:lpstr>Présentation PowerPoint</vt:lpstr>
      <vt:lpstr>Présentation PowerPoint</vt:lpstr>
      <vt:lpstr>Le design du front : Page d’accueil</vt:lpstr>
      <vt:lpstr>Présentation PowerPoint</vt:lpstr>
      <vt:lpstr>Présentation PowerPoint</vt:lpstr>
      <vt:lpstr>Spécifications fonctionnelles des pages web</vt:lpstr>
      <vt:lpstr>Spécifications fonctionnelles des pages web</vt:lpstr>
      <vt:lpstr>Spécifications fonctionnelles des pages web</vt:lpstr>
      <vt:lpstr>Versioning GIT</vt:lpstr>
      <vt:lpstr>Bilans individuels et collectif</vt:lpstr>
      <vt:lpstr>Bibliographie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Gao</dc:creator>
  <cp:lastModifiedBy>Camille Gao</cp:lastModifiedBy>
  <cp:revision>6</cp:revision>
  <dcterms:created xsi:type="dcterms:W3CDTF">2021-12-12T15:51:56Z</dcterms:created>
  <dcterms:modified xsi:type="dcterms:W3CDTF">2021-12-12T20:16:07Z</dcterms:modified>
</cp:coreProperties>
</file>