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8"/>
  </p:notesMasterIdLst>
  <p:sldIdLst>
    <p:sldId id="256" r:id="rId2"/>
    <p:sldId id="262" r:id="rId3"/>
    <p:sldId id="267" r:id="rId4"/>
    <p:sldId id="263" r:id="rId5"/>
    <p:sldId id="264" r:id="rId6"/>
    <p:sldId id="265" r:id="rId7"/>
    <p:sldId id="266" r:id="rId8"/>
    <p:sldId id="268" r:id="rId9"/>
    <p:sldId id="261" r:id="rId10"/>
    <p:sldId id="269" r:id="rId11"/>
    <p:sldId id="270" r:id="rId12"/>
    <p:sldId id="271" r:id="rId13"/>
    <p:sldId id="257" r:id="rId14"/>
    <p:sldId id="258" r:id="rId15"/>
    <p:sldId id="259" r:id="rId16"/>
    <p:sldId id="260" r:id="rId1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727" autoAdjust="0"/>
  </p:normalViewPr>
  <p:slideViewPr>
    <p:cSldViewPr>
      <p:cViewPr varScale="1">
        <p:scale>
          <a:sx n="94" d="100"/>
          <a:sy n="94" d="100"/>
        </p:scale>
        <p:origin x="-198" y="-96"/>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D6CDC2E4-580B-4A4C-AEF3-6D60A3D71BED}" type="datetimeFigureOut">
              <a:rPr lang="fr-FR" smtClean="0"/>
              <a:t>02/12/2015</a:t>
            </a:fld>
            <a:endParaRPr lang="fr-FR"/>
          </a:p>
        </p:txBody>
      </p:sp>
      <p:sp>
        <p:nvSpPr>
          <p:cNvPr id="4" name="Espace réservé de l'image des diapositives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74ADA82-E56B-44EB-B4BD-81230549B593}" type="slidenum">
              <a:rPr lang="fr-FR" smtClean="0"/>
              <a:t>‹N°›</a:t>
            </a:fld>
            <a:endParaRPr lang="fr-FR"/>
          </a:p>
        </p:txBody>
      </p:sp>
    </p:spTree>
    <p:extLst>
      <p:ext uri="{BB962C8B-B14F-4D97-AF65-F5344CB8AC3E}">
        <p14:creationId xmlns:p14="http://schemas.microsoft.com/office/powerpoint/2010/main" val="235220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dirty="0"/>
              <a:t>Le sujet du projet sera exposé dans une première partie, qui présentera aussi les contraintes de réalisation imposées, ainsi que les données fournies en entrée et celles produites en sortie.</a:t>
            </a:r>
          </a:p>
          <a:p>
            <a:r>
              <a:rPr lang="fr-FR" sz="1400" dirty="0"/>
              <a:t>La programmation de l’outil permettant de calculer ce modèle sera synthétisée et commentée en anglais dans une seconde partie, puisqu’elle porte directement sur le code (et qu’il est de bon ton de commenter son code en anglais pour respecter les bonnes pratiques de développement !).</a:t>
            </a:r>
          </a:p>
          <a:p>
            <a:r>
              <a:rPr lang="fr-FR" sz="1400" dirty="0"/>
              <a:t>Enfin, dans une troisième et dernière partie sera expliquée la façon dont a été géré le projet, c’est-à-dire en appliquant au mieux la méthode Agile </a:t>
            </a:r>
            <a:r>
              <a:rPr lang="fr-FR" sz="1400" dirty="0" err="1"/>
              <a:t>Scrum</a:t>
            </a:r>
            <a:r>
              <a:rPr lang="fr-FR" sz="1400" dirty="0"/>
              <a:t>.</a:t>
            </a:r>
          </a:p>
          <a:p>
            <a:endParaRPr lang="fr-FR" dirty="0"/>
          </a:p>
        </p:txBody>
      </p:sp>
      <p:sp>
        <p:nvSpPr>
          <p:cNvPr id="4" name="Espace réservé du numéro de diapositive 3"/>
          <p:cNvSpPr>
            <a:spLocks noGrp="1"/>
          </p:cNvSpPr>
          <p:nvPr>
            <p:ph type="sldNum" sz="quarter" idx="10"/>
          </p:nvPr>
        </p:nvSpPr>
        <p:spPr/>
        <p:txBody>
          <a:bodyPr/>
          <a:lstStyle/>
          <a:p>
            <a:fld id="{2BC99879-E93D-4134-8564-D1E15050A879}"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520156" y="3443852"/>
            <a:ext cx="6804422" cy="2088183"/>
          </a:xfrm>
        </p:spPr>
        <p:txBody>
          <a:bodyPr/>
          <a:lstStyle>
            <a:lvl1pPr>
              <a:defRPr b="1" cap="none" baseline="0">
                <a:solidFill>
                  <a:schemeClr val="tx2"/>
                </a:solidFill>
              </a:defRPr>
            </a:lvl1pPr>
          </a:lstStyle>
          <a:p>
            <a:r>
              <a:rPr kumimoji="0" lang="fr-FR" dirty="0" smtClean="0"/>
              <a:t>Modifiez le style du titre</a:t>
            </a:r>
            <a:endParaRPr kumimoji="0" lang="en-US" dirty="0"/>
          </a:p>
        </p:txBody>
      </p:sp>
      <p:sp>
        <p:nvSpPr>
          <p:cNvPr id="9" name="Sous-titre 8"/>
          <p:cNvSpPr>
            <a:spLocks noGrp="1"/>
          </p:cNvSpPr>
          <p:nvPr>
            <p:ph type="subTitle" idx="1"/>
          </p:nvPr>
        </p:nvSpPr>
        <p:spPr>
          <a:xfrm>
            <a:off x="2520156" y="5515236"/>
            <a:ext cx="6804422" cy="1511935"/>
          </a:xfrm>
        </p:spPr>
        <p:txBody>
          <a:bodyPr/>
          <a:lstStyle>
            <a:lvl1pPr marL="0" indent="0" algn="l">
              <a:buNone/>
              <a:defRPr sz="2000" b="1">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8560088" y="1294202"/>
            <a:ext cx="2519892" cy="420026"/>
          </a:xfrm>
        </p:spPr>
        <p:txBody>
          <a:bodyPr/>
          <a:lstStyle/>
          <a:p>
            <a:r>
              <a:rPr lang="fr-FR" sz="1400" smtClean="0"/>
              <a:t>&lt;date/heure&gt;</a:t>
            </a:r>
            <a:endParaRPr lang="fr-FR"/>
          </a:p>
        </p:txBody>
      </p:sp>
      <p:sp>
        <p:nvSpPr>
          <p:cNvPr id="17" name="Espace réservé du pied de page 16"/>
          <p:cNvSpPr>
            <a:spLocks noGrp="1"/>
          </p:cNvSpPr>
          <p:nvPr>
            <p:ph type="ftr" sz="quarter" idx="11"/>
          </p:nvPr>
        </p:nvSpPr>
        <p:spPr bwMode="auto">
          <a:xfrm rot="5400000">
            <a:off x="7802409" y="4609494"/>
            <a:ext cx="4031827" cy="423386"/>
          </a:xfrm>
        </p:spPr>
        <p:txBody>
          <a:bodyPr/>
          <a:lstStyle/>
          <a:p>
            <a:pPr algn="ctr"/>
            <a:r>
              <a:rPr lang="fr-FR" sz="1400" smtClean="0"/>
              <a:t>&lt;pied de page&gt;</a:t>
            </a:r>
            <a:endParaRPr lang="fr-FR"/>
          </a:p>
        </p:txBody>
      </p:sp>
      <p:sp>
        <p:nvSpPr>
          <p:cNvPr id="10" name="Rectangle 9"/>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4" name="Rectangle 13"/>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9" name="Rectangle 18"/>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Connecteur droit 17"/>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0" name="Connecteur droit 19"/>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2" name="Connecteur droit 21"/>
          <p:cNvSpPr>
            <a:spLocks noChangeShapeType="1"/>
          </p:cNvSpPr>
          <p:nvPr/>
        </p:nvSpPr>
        <p:spPr bwMode="auto">
          <a:xfrm>
            <a:off x="10047393"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7" name="Rectangle 26"/>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672041" y="3779837"/>
            <a:ext cx="1428089" cy="1427939"/>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1443779"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4" name="Ellipse 23"/>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Ellipse 25"/>
          <p:cNvSpPr/>
          <p:nvPr/>
        </p:nvSpPr>
        <p:spPr bwMode="auto">
          <a:xfrm>
            <a:off x="1834674" y="638036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5" name="Ellipse 24"/>
          <p:cNvSpPr/>
          <p:nvPr/>
        </p:nvSpPr>
        <p:spPr>
          <a:xfrm>
            <a:off x="2100130" y="495578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461320"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8453" y="302739"/>
            <a:ext cx="1848115" cy="6450223"/>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4031" y="302738"/>
            <a:ext cx="6636411" cy="645022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504000" y="2165040"/>
            <a:ext cx="9071640" cy="4385160"/>
          </a:xfrm>
          <a:prstGeom prst="rect">
            <a:avLst/>
          </a:prstGeom>
        </p:spPr>
        <p:txBody>
          <a:bodyPr wrap="none"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4031" y="302737"/>
            <a:ext cx="8232510" cy="596780"/>
          </a:xfrm>
        </p:spPr>
        <p:txBody>
          <a:bodyPr/>
          <a:lstStyle>
            <a:lvl1pPr algn="ctr">
              <a:defRPr b="1" cap="none" baseline="0"/>
            </a:lvl1pPr>
          </a:lstStyle>
          <a:p>
            <a:r>
              <a:rPr kumimoji="0" lang="fr-FR" dirty="0" smtClean="0"/>
              <a:t>Modifiez le style du titre</a:t>
            </a:r>
            <a:endParaRPr kumimoji="0" lang="en-US" dirty="0"/>
          </a:p>
        </p:txBody>
      </p:sp>
      <p:sp>
        <p:nvSpPr>
          <p:cNvPr id="8" name="Espace réservé du contenu 7"/>
          <p:cNvSpPr>
            <a:spLocks noGrp="1"/>
          </p:cNvSpPr>
          <p:nvPr>
            <p:ph sz="quarter" idx="1"/>
          </p:nvPr>
        </p:nvSpPr>
        <p:spPr>
          <a:xfrm>
            <a:off x="504031" y="1763924"/>
            <a:ext cx="8232510" cy="5372409"/>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r>
              <a:rPr lang="fr-FR" sz="1400" smtClean="0"/>
              <a:t>&lt;date/heure&gt;</a:t>
            </a:r>
            <a:endParaRPr lang="fr-FR"/>
          </a:p>
        </p:txBody>
      </p:sp>
      <p:sp>
        <p:nvSpPr>
          <p:cNvPr id="10" name="Espace réservé du pied de page 9"/>
          <p:cNvSpPr>
            <a:spLocks noGrp="1"/>
          </p:cNvSpPr>
          <p:nvPr>
            <p:ph type="ftr" sz="quarter" idx="16"/>
          </p:nvPr>
        </p:nvSpPr>
        <p:spPr/>
        <p:txBody>
          <a:bodyPr rtlCol="0"/>
          <a:lstStyle/>
          <a:p>
            <a:pPr algn="ctr"/>
            <a:r>
              <a:rPr lang="fr-FR" sz="1400" smtClean="0"/>
              <a:t>&lt;pied de page&gt;</a:t>
            </a:r>
            <a:endParaRPr lang="fr-FR"/>
          </a:p>
        </p:txBody>
      </p:sp>
      <p:cxnSp>
        <p:nvCxnSpPr>
          <p:cNvPr id="4" name="Connecteur droit 3"/>
          <p:cNvCxnSpPr/>
          <p:nvPr userDrawn="1"/>
        </p:nvCxnSpPr>
        <p:spPr>
          <a:xfrm>
            <a:off x="503808" y="1115541"/>
            <a:ext cx="820891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Espace réservé du contenu 3" descr="goutte_eau_1528.jpg"/>
          <p:cNvPicPr>
            <a:picLocks noChangeAspect="1"/>
          </p:cNvPicPr>
          <p:nvPr userDrawn="1"/>
        </p:nvPicPr>
        <p:blipFill>
          <a:blip r:embed="rId2" cstate="print"/>
          <a:stretch>
            <a:fillRect/>
          </a:stretch>
        </p:blipFill>
        <p:spPr>
          <a:xfrm>
            <a:off x="8400195" y="6084093"/>
            <a:ext cx="1230310" cy="1230181"/>
          </a:xfrm>
          <a:prstGeom prst="rect">
            <a:avLst/>
          </a:prstGeom>
        </p:spPr>
      </p:pic>
      <p:sp>
        <p:nvSpPr>
          <p:cNvPr id="9" name="Espace réservé du numéro de diapositive 8"/>
          <p:cNvSpPr>
            <a:spLocks noGrp="1"/>
          </p:cNvSpPr>
          <p:nvPr>
            <p:ph type="sldNum" sz="quarter" idx="15"/>
          </p:nvPr>
        </p:nvSpPr>
        <p:spPr>
          <a:xfrm>
            <a:off x="8679329" y="6411915"/>
            <a:ext cx="672042" cy="574535"/>
          </a:xfrm>
        </p:spPr>
        <p:txBody>
          <a:bodyPr rtlCol="0"/>
          <a:lstStyle>
            <a:lvl1pPr>
              <a:defRPr>
                <a:solidFill>
                  <a:schemeClr val="tx1"/>
                </a:solidFill>
              </a:defRPr>
            </a:lvl1pPr>
          </a:lstStyle>
          <a:p>
            <a:pPr algn="r"/>
            <a:fld id="{1B89F8F7-7F43-456E-BDE3-F05AE4A5EC3B}" type="slidenum">
              <a:rPr lang="fr-FR" sz="1400" smtClean="0"/>
              <a:pPr algn="r"/>
              <a:t>‹N°›</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520156" y="3191863"/>
            <a:ext cx="6804422" cy="2263703"/>
          </a:xfrm>
        </p:spPr>
        <p:txBody>
          <a:bodyPr/>
          <a:lstStyle>
            <a:lvl1pPr algn="l">
              <a:buNone/>
              <a:defRPr sz="3300" b="1" cap="small" baseline="0"/>
            </a:lvl1pPr>
          </a:lstStyle>
          <a:p>
            <a:r>
              <a:rPr kumimoji="0" lang="fr-FR" dirty="0" smtClean="0"/>
              <a:t>Modifiez le style du titre</a:t>
            </a:r>
            <a:endParaRPr kumimoji="0" lang="en-US" dirty="0"/>
          </a:p>
        </p:txBody>
      </p:sp>
      <p:sp>
        <p:nvSpPr>
          <p:cNvPr id="3" name="Espace réservé du texte 2"/>
          <p:cNvSpPr>
            <a:spLocks noGrp="1"/>
          </p:cNvSpPr>
          <p:nvPr>
            <p:ph type="body" idx="1"/>
          </p:nvPr>
        </p:nvSpPr>
        <p:spPr>
          <a:xfrm>
            <a:off x="2520156" y="5522763"/>
            <a:ext cx="6804422" cy="1511935"/>
          </a:xfrm>
        </p:spPr>
        <p:txBody>
          <a:bodyPr anchor="t"/>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8558583" y="1290163"/>
            <a:ext cx="2519892" cy="420026"/>
          </a:xfrm>
        </p:spPr>
        <p:txBody>
          <a:bodyPr/>
          <a:lstStyle/>
          <a:p>
            <a:r>
              <a:rPr lang="fr-FR" sz="1400" smtClean="0"/>
              <a:t>&lt;date/heure&gt;</a:t>
            </a:r>
            <a:endParaRPr lang="fr-FR"/>
          </a:p>
        </p:txBody>
      </p:sp>
      <p:sp>
        <p:nvSpPr>
          <p:cNvPr id="5" name="Espace réservé du pied de page 4"/>
          <p:cNvSpPr>
            <a:spLocks noGrp="1"/>
          </p:cNvSpPr>
          <p:nvPr>
            <p:ph type="ftr" sz="quarter" idx="11"/>
          </p:nvPr>
        </p:nvSpPr>
        <p:spPr bwMode="auto">
          <a:xfrm rot="5400000">
            <a:off x="7802615" y="4606340"/>
            <a:ext cx="4031827" cy="423386"/>
          </a:xfrm>
        </p:spPr>
        <p:txBody>
          <a:bodyPr/>
          <a:lstStyle/>
          <a:p>
            <a:pPr algn="ctr"/>
            <a:r>
              <a:rPr lang="fr-FR" sz="1400" smtClean="0"/>
              <a:t>&lt;pied de page&gt;</a:t>
            </a:r>
            <a:endParaRPr lang="fr-FR"/>
          </a:p>
        </p:txBody>
      </p:sp>
      <p:sp>
        <p:nvSpPr>
          <p:cNvPr id="9" name="Rectangle 8"/>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Connecteur droit 13"/>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7" name="Connecteur droit 16"/>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Rectangle 17"/>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9" name="Ellipse 18"/>
          <p:cNvSpPr/>
          <p:nvPr/>
        </p:nvSpPr>
        <p:spPr bwMode="auto">
          <a:xfrm>
            <a:off x="672041" y="3779837"/>
            <a:ext cx="1428089" cy="1427939"/>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0" name="Ellipse 19"/>
          <p:cNvSpPr/>
          <p:nvPr/>
        </p:nvSpPr>
        <p:spPr bwMode="auto">
          <a:xfrm>
            <a:off x="1460394"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2" name="Ellipse 21"/>
          <p:cNvSpPr/>
          <p:nvPr/>
        </p:nvSpPr>
        <p:spPr bwMode="auto">
          <a:xfrm>
            <a:off x="1834674" y="638372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2071511" y="493824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Connecteur droit 25"/>
          <p:cNvSpPr>
            <a:spLocks noChangeShapeType="1"/>
          </p:cNvSpPr>
          <p:nvPr/>
        </p:nvSpPr>
        <p:spPr bwMode="auto">
          <a:xfrm>
            <a:off x="10029851"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6" name="Espace réservé du numéro de diapositive 5"/>
          <p:cNvSpPr>
            <a:spLocks noGrp="1"/>
          </p:cNvSpPr>
          <p:nvPr>
            <p:ph type="sldNum" sz="quarter" idx="12"/>
          </p:nvPr>
        </p:nvSpPr>
        <p:spPr bwMode="auto">
          <a:xfrm>
            <a:off x="1477936"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r>
              <a:rPr lang="fr-FR" sz="1400" smtClean="0"/>
              <a:t>&lt;date/heure&gt;</a:t>
            </a:r>
            <a:endParaRPr lang="fr-FR"/>
          </a:p>
        </p:txBody>
      </p:sp>
      <p:sp>
        <p:nvSpPr>
          <p:cNvPr id="6" name="Espace réservé du pied de page 5"/>
          <p:cNvSpPr>
            <a:spLocks noGrp="1"/>
          </p:cNvSpPr>
          <p:nvPr>
            <p:ph type="ftr" sz="quarter" idx="11"/>
          </p:nvPr>
        </p:nvSpPr>
        <p:spPr/>
        <p:txBody>
          <a:bodyPr/>
          <a:lstStyle/>
          <a:p>
            <a:pPr algn="ctr"/>
            <a:r>
              <a:rPr lang="fr-FR" sz="1400" smtClean="0"/>
              <a:t>&lt;pied de page&gt;</a:t>
            </a:r>
            <a:endParaRPr lang="fr-FR"/>
          </a:p>
        </p:txBody>
      </p:sp>
      <p:sp>
        <p:nvSpPr>
          <p:cNvPr id="7" name="Espace réservé du numéro de diapositive 6"/>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9" name="Espace réservé du contenu 8"/>
          <p:cNvSpPr>
            <a:spLocks noGrp="1"/>
          </p:cNvSpPr>
          <p:nvPr>
            <p:ph sz="quarter" idx="1"/>
          </p:nvPr>
        </p:nvSpPr>
        <p:spPr>
          <a:xfrm>
            <a:off x="504031"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707652"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031" y="300987"/>
            <a:ext cx="8316516" cy="1259946"/>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r>
              <a:rPr lang="fr-FR" sz="1400" smtClean="0"/>
              <a:t>&lt;date/heure&gt;</a:t>
            </a:r>
            <a:endParaRPr lang="fr-FR"/>
          </a:p>
        </p:txBody>
      </p:sp>
      <p:sp>
        <p:nvSpPr>
          <p:cNvPr id="8" name="Espace réservé du pied de page 7"/>
          <p:cNvSpPr>
            <a:spLocks noGrp="1"/>
          </p:cNvSpPr>
          <p:nvPr>
            <p:ph type="ftr" sz="quarter" idx="11"/>
          </p:nvPr>
        </p:nvSpPr>
        <p:spPr/>
        <p:txBody>
          <a:bodyPr/>
          <a:lstStyle/>
          <a:p>
            <a:pPr algn="ctr"/>
            <a:r>
              <a:rPr lang="fr-FR" sz="1400" smtClean="0"/>
              <a:t>&lt;pied de page&gt;</a:t>
            </a:r>
            <a:endParaRPr lang="fr-FR"/>
          </a:p>
        </p:txBody>
      </p:sp>
      <p:sp>
        <p:nvSpPr>
          <p:cNvPr id="9" name="Espace réservé du numéro de diapositive 8"/>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11" name="Espace réservé du contenu 10"/>
          <p:cNvSpPr>
            <a:spLocks noGrp="1"/>
          </p:cNvSpPr>
          <p:nvPr>
            <p:ph sz="quarter" idx="2"/>
          </p:nvPr>
        </p:nvSpPr>
        <p:spPr>
          <a:xfrm>
            <a:off x="504031"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19799"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504031"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788297"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r>
              <a:rPr lang="fr-FR" sz="1400" smtClean="0"/>
              <a:t>&lt;date/heure&gt;</a:t>
            </a:r>
            <a:endParaRPr lang="fr-FR"/>
          </a:p>
        </p:txBody>
      </p:sp>
      <p:sp>
        <p:nvSpPr>
          <p:cNvPr id="7" name="Espace réservé du numéro de diapositive 6"/>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8" name="Espace réservé du pied de page 7"/>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z="1400" smtClean="0"/>
              <a:t>&lt;date/heure&gt;</a:t>
            </a:r>
            <a:endParaRPr lang="fr-FR"/>
          </a:p>
        </p:txBody>
      </p:sp>
      <p:sp>
        <p:nvSpPr>
          <p:cNvPr id="3" name="Espace réservé du pied de page 2"/>
          <p:cNvSpPr>
            <a:spLocks noGrp="1"/>
          </p:cNvSpPr>
          <p:nvPr>
            <p:ph type="ftr" sz="quarter" idx="11"/>
          </p:nvPr>
        </p:nvSpPr>
        <p:spPr/>
        <p:txBody>
          <a:bodyPr/>
          <a:lstStyle/>
          <a:p>
            <a:pPr algn="ctr"/>
            <a:r>
              <a:rPr lang="fr-FR" sz="1400" smtClean="0"/>
              <a:t>&lt;pied de page&gt;</a:t>
            </a:r>
            <a:endParaRPr lang="fr-FR"/>
          </a:p>
        </p:txBody>
      </p:sp>
      <p:sp>
        <p:nvSpPr>
          <p:cNvPr id="4" name="Espace réservé du numéro de diapositive 3"/>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 name="Titre 1"/>
          <p:cNvSpPr>
            <a:spLocks noGrp="1"/>
          </p:cNvSpPr>
          <p:nvPr>
            <p:ph type="title"/>
          </p:nvPr>
        </p:nvSpPr>
        <p:spPr>
          <a:xfrm rot="5400000">
            <a:off x="3717596" y="3527822"/>
            <a:ext cx="6954901" cy="504031"/>
          </a:xfrm>
        </p:spPr>
        <p:txBody>
          <a:bodyPr anchor="b"/>
          <a:lstStyle>
            <a:lvl1pPr algn="l">
              <a:buNone/>
              <a:defRPr sz="22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7510066" y="302387"/>
            <a:ext cx="1683464" cy="5493364"/>
          </a:xfrm>
        </p:spPr>
        <p:txBody>
          <a:bodyPr/>
          <a:lstStyle>
            <a:lvl1pPr marL="0" indent="0">
              <a:spcBef>
                <a:spcPts val="441"/>
              </a:spcBef>
              <a:spcAft>
                <a:spcPts val="1102"/>
              </a:spcAft>
              <a:buNone/>
              <a:defRPr sz="1300"/>
            </a:lvl1pPr>
            <a:lvl2pPr>
              <a:buNone/>
              <a:defRPr sz="1300"/>
            </a:lvl2pPr>
            <a:lvl3pPr>
              <a:buNone/>
              <a:defRPr sz="1100"/>
            </a:lvl3pPr>
            <a:lvl4pPr>
              <a:buNone/>
              <a:defRPr sz="1000"/>
            </a:lvl4pPr>
            <a:lvl5pPr>
              <a:buNone/>
              <a:defRPr sz="10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9" name="Connecteur droit 8"/>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1" name="Connecteur droit 10"/>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Rectangle 11"/>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Ellipse 13"/>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8" name="Espace réservé du contenu 17"/>
          <p:cNvSpPr>
            <a:spLocks noGrp="1"/>
          </p:cNvSpPr>
          <p:nvPr>
            <p:ph sz="quarter" idx="1"/>
          </p:nvPr>
        </p:nvSpPr>
        <p:spPr>
          <a:xfrm>
            <a:off x="336021" y="302387"/>
            <a:ext cx="6216385" cy="69750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r>
              <a:rPr lang="fr-FR" sz="1400" smtClean="0"/>
              <a:t>&lt;date/heure&gt;</a:t>
            </a:r>
            <a:endParaRPr lang="fr-FR"/>
          </a:p>
        </p:txBody>
      </p:sp>
      <p:sp>
        <p:nvSpPr>
          <p:cNvPr id="22" name="Espace réservé du numéro de diapositive 21"/>
          <p:cNvSpPr>
            <a:spLocks noGrp="1"/>
          </p:cNvSpPr>
          <p:nvPr>
            <p:ph type="sldNum" sz="quarter" idx="15"/>
          </p:nvPr>
        </p:nvSpPr>
        <p:spPr/>
        <p:txBody>
          <a:bodyPr rtlCol="0"/>
          <a:lstStyle/>
          <a:p>
            <a:pPr algn="r"/>
            <a:fld id="{1B89F8F7-7F43-456E-BDE3-F05AE4A5EC3B}" type="slidenum">
              <a:rPr lang="fr-FR" sz="1400" smtClean="0"/>
              <a:t>‹N°›</a:t>
            </a:fld>
            <a:endParaRPr lang="fr-FR"/>
          </a:p>
        </p:txBody>
      </p:sp>
      <p:sp>
        <p:nvSpPr>
          <p:cNvPr id="23" name="Espace réservé du pied de page 22"/>
          <p:cNvSpPr>
            <a:spLocks noGrp="1"/>
          </p:cNvSpPr>
          <p:nvPr>
            <p:ph type="ftr" sz="quarter" idx="16"/>
          </p:nvPr>
        </p:nvSpPr>
        <p:spPr/>
        <p:txBody>
          <a:bodyPr rtlCol="0"/>
          <a:lstStyle/>
          <a:p>
            <a:pPr algn="ctr"/>
            <a:r>
              <a:rPr lang="fr-FR" sz="1400" smtClean="0"/>
              <a:t>&lt;pied de page&gt;</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9660599"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3" name="Ellipse 12"/>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 name="Titre 1"/>
          <p:cNvSpPr>
            <a:spLocks noGrp="1"/>
          </p:cNvSpPr>
          <p:nvPr>
            <p:ph type="title"/>
          </p:nvPr>
        </p:nvSpPr>
        <p:spPr>
          <a:xfrm rot="5400000">
            <a:off x="3693654" y="3527822"/>
            <a:ext cx="6954901" cy="504031"/>
          </a:xfrm>
        </p:spPr>
        <p:txBody>
          <a:bodyPr anchor="b"/>
          <a:lstStyle>
            <a:lvl1pPr algn="l">
              <a:buNone/>
              <a:defRPr sz="22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804422" cy="7559675"/>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5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7458823" y="291888"/>
            <a:ext cx="1680104" cy="5463125"/>
          </a:xfrm>
        </p:spPr>
        <p:txBody>
          <a:bodyPr rot="0" spcFirstLastPara="0" vertOverflow="overflow" horzOverflow="overflow" vert="horz" wrap="square" lIns="100794" tIns="50397" rIns="100794" bIns="50397" numCol="1" spcCol="302383" rtlCol="0" fromWordArt="0" anchor="t" anchorCtr="0" forceAA="0" compatLnSpc="1">
            <a:normAutofit/>
          </a:bodyPr>
          <a:lstStyle>
            <a:lvl1pPr marL="0" indent="0">
              <a:spcBef>
                <a:spcPts val="110"/>
              </a:spcBef>
              <a:spcAft>
                <a:spcPts val="441"/>
              </a:spcAft>
              <a:buFontTx/>
              <a:buNone/>
              <a:defRPr sz="1300"/>
            </a:lvl1pPr>
            <a:lvl2pPr>
              <a:defRPr sz="1300"/>
            </a:lvl2pPr>
            <a:lvl3pPr>
              <a:defRPr sz="1100"/>
            </a:lvl3pPr>
            <a:lvl4pPr>
              <a:defRPr sz="1000"/>
            </a:lvl4pPr>
            <a:lvl5pPr>
              <a:defRPr sz="10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9912615" y="0"/>
            <a:ext cx="0" cy="7559675"/>
          </a:xfrm>
          <a:prstGeom prst="line">
            <a:avLst/>
          </a:prstGeom>
          <a:noFill/>
          <a:ln w="9525" cap="flat" cmpd="sng" algn="ctr">
            <a:solidFill>
              <a:schemeClr val="tx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1" name="Rectangle 10"/>
          <p:cNvSpPr/>
          <p:nvPr/>
        </p:nvSpPr>
        <p:spPr bwMode="auto">
          <a:xfrm>
            <a:off x="9744604" y="0"/>
            <a:ext cx="336021" cy="7559675"/>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Connecteur droit 11"/>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9" name="Connecteur droit 18"/>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0" name="Connecteur droit 19"/>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7" name="Espace réservé de la date 16"/>
          <p:cNvSpPr>
            <a:spLocks noGrp="1"/>
          </p:cNvSpPr>
          <p:nvPr>
            <p:ph type="dt" sz="half" idx="10"/>
          </p:nvPr>
        </p:nvSpPr>
        <p:spPr/>
        <p:txBody>
          <a:bodyPr rtlCol="0"/>
          <a:lstStyle/>
          <a:p>
            <a:r>
              <a:rPr lang="fr-FR" sz="1400" smtClean="0"/>
              <a:t>&lt;date/heure&gt;</a:t>
            </a:r>
            <a:endParaRPr lang="fr-FR"/>
          </a:p>
        </p:txBody>
      </p:sp>
      <p:sp>
        <p:nvSpPr>
          <p:cNvPr id="18" name="Espace réservé du numéro de diapositive 17"/>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21" name="Espace réservé du pied de page 20"/>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2" name="Espace réservé du titre 21"/>
          <p:cNvSpPr>
            <a:spLocks noGrp="1"/>
          </p:cNvSpPr>
          <p:nvPr>
            <p:ph type="title"/>
          </p:nvPr>
        </p:nvSpPr>
        <p:spPr>
          <a:xfrm>
            <a:off x="504031" y="302737"/>
            <a:ext cx="8232510" cy="1259946"/>
          </a:xfrm>
          <a:prstGeom prst="rect">
            <a:avLst/>
          </a:prstGeom>
        </p:spPr>
        <p:txBody>
          <a:bodyPr vert="horz" lIns="100794" tIns="50397" rIns="100794" bIns="50397"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504031" y="1763924"/>
            <a:ext cx="8232510" cy="5372409"/>
          </a:xfrm>
          <a:prstGeom prst="rect">
            <a:avLst/>
          </a:prstGeom>
        </p:spPr>
        <p:txBody>
          <a:bodyPr vert="horz" lIns="100794" tIns="50397" rIns="100794" bIns="50397">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8367035" y="1192518"/>
            <a:ext cx="2217505" cy="423386"/>
          </a:xfrm>
          <a:prstGeom prst="rect">
            <a:avLst/>
          </a:prstGeom>
        </p:spPr>
        <p:txBody>
          <a:bodyPr vert="horz" lIns="100794" tIns="50397" rIns="100794" bIns="50397" anchor="ctr" anchorCtr="0"/>
          <a:lstStyle>
            <a:lvl1pPr algn="r" eaLnBrk="1" latinLnBrk="0" hangingPunct="1">
              <a:defRPr kumimoji="0" sz="1300">
                <a:solidFill>
                  <a:schemeClr val="tx2"/>
                </a:solidFill>
              </a:defRPr>
            </a:lvl1pPr>
          </a:lstStyle>
          <a:p>
            <a:r>
              <a:rPr lang="fr-FR" sz="1400" smtClean="0"/>
              <a:t>&lt;date/heure&gt;</a:t>
            </a:r>
            <a:endParaRPr lang="fr-FR"/>
          </a:p>
        </p:txBody>
      </p:sp>
      <p:sp>
        <p:nvSpPr>
          <p:cNvPr id="3" name="Espace réservé du pied de page 2"/>
          <p:cNvSpPr>
            <a:spLocks noGrp="1"/>
          </p:cNvSpPr>
          <p:nvPr>
            <p:ph type="ftr" sz="quarter" idx="3"/>
          </p:nvPr>
        </p:nvSpPr>
        <p:spPr>
          <a:xfrm rot="5400000">
            <a:off x="7706380" y="4119594"/>
            <a:ext cx="3527848" cy="403225"/>
          </a:xfrm>
          <a:prstGeom prst="rect">
            <a:avLst/>
          </a:prstGeom>
        </p:spPr>
        <p:txBody>
          <a:bodyPr vert="horz" lIns="100794" tIns="50397" rIns="100794" bIns="50397" anchor="ctr" anchorCtr="0"/>
          <a:lstStyle>
            <a:lvl1pPr algn="l" eaLnBrk="1" latinLnBrk="0" hangingPunct="1">
              <a:defRPr kumimoji="0" sz="1300">
                <a:solidFill>
                  <a:schemeClr val="tx2"/>
                </a:solidFill>
              </a:defRPr>
            </a:lvl1pPr>
          </a:lstStyle>
          <a:p>
            <a:pPr algn="ctr"/>
            <a:r>
              <a:rPr lang="fr-FR" sz="1400" smtClean="0"/>
              <a:t>&lt;pied de page&gt;</a:t>
            </a:r>
            <a:endParaRPr lang="fr-FR"/>
          </a:p>
        </p:txBody>
      </p:sp>
      <p:sp>
        <p:nvSpPr>
          <p:cNvPr id="7" name="Connecteur droit 6"/>
          <p:cNvSpPr>
            <a:spLocks noChangeShapeType="1"/>
          </p:cNvSpPr>
          <p:nvPr/>
        </p:nvSpPr>
        <p:spPr bwMode="auto">
          <a:xfrm>
            <a:off x="84005"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Connecteur droit 8"/>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ectangle 9"/>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Ellipse 11"/>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961675" y="6320728"/>
            <a:ext cx="672042" cy="574535"/>
          </a:xfrm>
          <a:prstGeom prst="rect">
            <a:avLst/>
          </a:prstGeom>
        </p:spPr>
        <p:txBody>
          <a:bodyPr vert="horz" lIns="100794" tIns="50397" rIns="100794" bIns="50397" anchor="ctr"/>
          <a:lstStyle>
            <a:lvl1pPr algn="ctr" eaLnBrk="1" latinLnBrk="0" hangingPunct="1">
              <a:defRPr kumimoji="0" sz="1500" b="1">
                <a:solidFill>
                  <a:srgbClr val="FFFFFF"/>
                </a:solidFill>
              </a:defRPr>
            </a:lvl1pPr>
          </a:lstStyle>
          <a:p>
            <a:pPr algn="r"/>
            <a:fld id="{FC9B7B7F-25F8-4AFE-9853-08EB6C653BDE}" type="slidenum">
              <a:rPr lang="fr-FR" sz="1400" smtClean="0"/>
              <a:t>‹N°›</a:t>
            </a:fld>
            <a:endParaRPr lang="fr-F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3300" b="0" kern="1200" cap="small" baseline="0">
          <a:solidFill>
            <a:schemeClr val="tx2"/>
          </a:solidFill>
          <a:latin typeface="+mj-lt"/>
          <a:ea typeface="+mj-ea"/>
          <a:cs typeface="+mj-cs"/>
        </a:defRPr>
      </a:lvl1pPr>
    </p:titleStyle>
    <p:body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2952000" y="449640"/>
            <a:ext cx="6624000" cy="1134360"/>
          </a:xfrm>
          <a:prstGeom prst="rect">
            <a:avLst/>
          </a:prstGeom>
        </p:spPr>
        <p:txBody>
          <a:bodyPr wrap="none" lIns="0" tIns="0" rIns="0" bIns="0" anchor="ctr"/>
          <a:lstStyle/>
          <a:p>
            <a:pPr algn="ctr"/>
            <a:r>
              <a:rPr lang="fr-FR" sz="4400" b="1" dirty="0">
                <a:latin typeface="Cambria" panose="02040503050406030204" pitchFamily="18" charset="0"/>
              </a:rPr>
              <a:t>PROJET DE </a:t>
            </a:r>
            <a:r>
              <a:rPr lang="fr-FR" sz="4400" b="1" dirty="0" smtClean="0">
                <a:latin typeface="Cambria" panose="02040503050406030204" pitchFamily="18" charset="0"/>
              </a:rPr>
              <a:t>GÉOMATIQUE</a:t>
            </a:r>
            <a:br>
              <a:rPr lang="fr-FR" sz="4400" b="1" dirty="0" smtClean="0">
                <a:latin typeface="Cambria" panose="02040503050406030204" pitchFamily="18" charset="0"/>
              </a:rPr>
            </a:br>
            <a:r>
              <a:rPr lang="fr-FR" sz="4400" b="1" dirty="0" smtClean="0">
                <a:latin typeface="Cambria" panose="02040503050406030204" pitchFamily="18" charset="0"/>
              </a:rPr>
              <a:t> </a:t>
            </a:r>
            <a:r>
              <a:rPr lang="fr-FR" sz="4400" b="1" dirty="0">
                <a:latin typeface="Cambria" panose="02040503050406030204" pitchFamily="18" charset="0"/>
              </a:rPr>
              <a:t>TSI 2015/2016</a:t>
            </a:r>
            <a:endParaRPr sz="2000" dirty="0">
              <a:latin typeface="Cambria" panose="02040503050406030204" pitchFamily="18" charset="0"/>
            </a:endParaRPr>
          </a:p>
        </p:txBody>
      </p:sp>
      <p:sp>
        <p:nvSpPr>
          <p:cNvPr id="79" name="TextShape 2"/>
          <p:cNvSpPr txBox="1"/>
          <p:nvPr/>
        </p:nvSpPr>
        <p:spPr>
          <a:xfrm>
            <a:off x="818640" y="2356445"/>
            <a:ext cx="8757360" cy="2791544"/>
          </a:xfrm>
          <a:prstGeom prst="rect">
            <a:avLst/>
          </a:prstGeom>
        </p:spPr>
        <p:txBody>
          <a:bodyPr wrap="none" lIns="0" tIns="0" rIns="0" bIns="0" anchor="ctr"/>
          <a:lstStyle/>
          <a:p>
            <a:pPr algn="ctr">
              <a:spcAft>
                <a:spcPts val="1200"/>
              </a:spcAft>
            </a:pPr>
            <a:r>
              <a:rPr lang="fr-FR" sz="4000" b="1" dirty="0">
                <a:latin typeface="Cambria" panose="02040503050406030204" pitchFamily="18" charset="0"/>
              </a:rPr>
              <a:t>MEGAFI</a:t>
            </a:r>
            <a:r>
              <a:rPr lang="fr-FR" sz="4000" dirty="0">
                <a:latin typeface="Cambria" panose="02040503050406030204" pitchFamily="18" charset="0"/>
              </a:rPr>
              <a:t> </a:t>
            </a:r>
            <a:r>
              <a:rPr lang="fr-FR" sz="3200" dirty="0">
                <a:latin typeface="Cambria" panose="02040503050406030204" pitchFamily="18" charset="0"/>
              </a:rPr>
              <a:t>:</a:t>
            </a:r>
            <a:endParaRPr dirty="0">
              <a:latin typeface="Cambria" panose="02040503050406030204" pitchFamily="18" charset="0"/>
            </a:endParaRPr>
          </a:p>
          <a:p>
            <a:pPr algn="ctr">
              <a:spcAft>
                <a:spcPts val="1200"/>
              </a:spcAft>
            </a:pPr>
            <a:r>
              <a:rPr lang="fr-FR" sz="3200" dirty="0" smtClean="0">
                <a:latin typeface="Cambria" panose="02040503050406030204" pitchFamily="18" charset="0"/>
              </a:rPr>
              <a:t>Modèle d'écoulement d'une </a:t>
            </a:r>
            <a:r>
              <a:rPr lang="fr-FR" sz="3200" dirty="0">
                <a:latin typeface="Cambria" panose="02040503050406030204" pitchFamily="18" charset="0"/>
              </a:rPr>
              <a:t>goutte </a:t>
            </a:r>
            <a:r>
              <a:rPr lang="fr-FR" sz="3200" dirty="0" smtClean="0">
                <a:latin typeface="Cambria" panose="02040503050406030204" pitchFamily="18" charset="0"/>
              </a:rPr>
              <a:t>d'eau</a:t>
            </a:r>
            <a:br>
              <a:rPr lang="fr-FR" sz="3200" dirty="0" smtClean="0">
                <a:latin typeface="Cambria" panose="02040503050406030204" pitchFamily="18" charset="0"/>
              </a:rPr>
            </a:br>
            <a:r>
              <a:rPr lang="fr-FR" sz="3200" dirty="0" smtClean="0">
                <a:latin typeface="Cambria" panose="02040503050406030204" pitchFamily="18" charset="0"/>
              </a:rPr>
              <a:t>dans </a:t>
            </a:r>
            <a:r>
              <a:rPr lang="fr-FR" sz="3200" dirty="0">
                <a:latin typeface="Cambria" panose="02040503050406030204" pitchFamily="18" charset="0"/>
              </a:rPr>
              <a:t>les Alpes franco-italiennes</a:t>
            </a:r>
            <a:endParaRPr dirty="0">
              <a:latin typeface="Cambria" panose="02040503050406030204" pitchFamily="18" charset="0"/>
            </a:endParaRPr>
          </a:p>
          <a:p>
            <a:pPr algn="ctr">
              <a:spcBef>
                <a:spcPts val="600"/>
              </a:spcBef>
            </a:pPr>
            <a:r>
              <a:rPr lang="fr-FR" sz="2200" dirty="0" smtClean="0">
                <a:latin typeface="Cambria" panose="02040503050406030204" pitchFamily="18" charset="0"/>
              </a:rPr>
              <a:t>3 </a:t>
            </a:r>
            <a:r>
              <a:rPr lang="fr-FR" sz="2200" dirty="0">
                <a:latin typeface="Cambria" panose="02040503050406030204" pitchFamily="18" charset="0"/>
              </a:rPr>
              <a:t>décembre </a:t>
            </a:r>
            <a:r>
              <a:rPr lang="fr-FR" sz="2200" dirty="0" smtClean="0">
                <a:latin typeface="Cambria" panose="02040503050406030204" pitchFamily="18" charset="0"/>
              </a:rPr>
              <a:t>2015</a:t>
            </a:r>
            <a:endParaRPr dirty="0" smtClean="0">
              <a:latin typeface="Cambria" panose="02040503050406030204" pitchFamily="18" charset="0"/>
            </a:endParaRPr>
          </a:p>
        </p:txBody>
      </p:sp>
      <p:pic>
        <p:nvPicPr>
          <p:cNvPr id="80" name="Image 79"/>
          <p:cNvPicPr/>
          <p:nvPr/>
        </p:nvPicPr>
        <p:blipFill>
          <a:blip r:embed="rId2"/>
          <a:stretch>
            <a:fillRect/>
          </a:stretch>
        </p:blipFill>
        <p:spPr>
          <a:xfrm>
            <a:off x="503808" y="127256"/>
            <a:ext cx="2076120" cy="2199960"/>
          </a:xfrm>
          <a:prstGeom prst="rect">
            <a:avLst/>
          </a:prstGeom>
          <a:ln>
            <a:noFill/>
          </a:ln>
        </p:spPr>
      </p:pic>
      <p:sp>
        <p:nvSpPr>
          <p:cNvPr id="4" name="ZoneTexte 3"/>
          <p:cNvSpPr txBox="1"/>
          <p:nvPr/>
        </p:nvSpPr>
        <p:spPr>
          <a:xfrm>
            <a:off x="2232000" y="5436021"/>
            <a:ext cx="2965320" cy="1200329"/>
          </a:xfrm>
          <a:prstGeom prst="rect">
            <a:avLst/>
          </a:prstGeom>
          <a:noFill/>
        </p:spPr>
        <p:txBody>
          <a:bodyPr wrap="square" rtlCol="0">
            <a:spAutoFit/>
          </a:bodyPr>
          <a:lstStyle/>
          <a:p>
            <a:r>
              <a:rPr lang="fr-FR" sz="2400" dirty="0" smtClean="0">
                <a:solidFill>
                  <a:srgbClr val="666666"/>
                </a:solidFill>
                <a:latin typeface="Cambria" panose="02040503050406030204" pitchFamily="18" charset="0"/>
              </a:rPr>
              <a:t>Alban KRAUS</a:t>
            </a:r>
          </a:p>
          <a:p>
            <a:r>
              <a:rPr lang="fr-FR" sz="2400" dirty="0" smtClean="0">
                <a:solidFill>
                  <a:srgbClr val="666666"/>
                </a:solidFill>
                <a:latin typeface="Cambria" panose="02040503050406030204" pitchFamily="18" charset="0"/>
              </a:rPr>
              <a:t>Imane BIH</a:t>
            </a:r>
          </a:p>
          <a:p>
            <a:r>
              <a:rPr lang="fr-FR" sz="2400" dirty="0" smtClean="0">
                <a:solidFill>
                  <a:srgbClr val="666666"/>
                </a:solidFill>
                <a:latin typeface="Cambria" panose="02040503050406030204" pitchFamily="18" charset="0"/>
              </a:rPr>
              <a:t>Clémentine CHASLES</a:t>
            </a:r>
            <a:endParaRPr lang="fr-FR" sz="2400" dirty="0" smtClean="0">
              <a:latin typeface="Cambria" panose="02040503050406030204" pitchFamily="18" charset="0"/>
            </a:endParaRPr>
          </a:p>
        </p:txBody>
      </p:sp>
      <p:sp>
        <p:nvSpPr>
          <p:cNvPr id="6" name="ZoneTexte 5"/>
          <p:cNvSpPr txBox="1"/>
          <p:nvPr/>
        </p:nvSpPr>
        <p:spPr>
          <a:xfrm>
            <a:off x="6073422" y="5620686"/>
            <a:ext cx="2807820" cy="830997"/>
          </a:xfrm>
          <a:prstGeom prst="rect">
            <a:avLst/>
          </a:prstGeom>
          <a:noFill/>
        </p:spPr>
        <p:txBody>
          <a:bodyPr wrap="none" rtlCol="0">
            <a:spAutoFit/>
          </a:bodyPr>
          <a:lstStyle/>
          <a:p>
            <a:pPr algn="r"/>
            <a:r>
              <a:rPr lang="fr-FR" sz="2400" dirty="0" smtClean="0">
                <a:solidFill>
                  <a:srgbClr val="666666"/>
                </a:solidFill>
                <a:latin typeface="Cambria" panose="02040503050406030204" pitchFamily="18" charset="0"/>
              </a:rPr>
              <a:t>Encadré par :</a:t>
            </a:r>
          </a:p>
          <a:p>
            <a:pPr algn="r"/>
            <a:r>
              <a:rPr lang="fr-FR" sz="2400" dirty="0" smtClean="0">
                <a:solidFill>
                  <a:srgbClr val="666666"/>
                </a:solidFill>
                <a:latin typeface="Cambria" panose="02040503050406030204" pitchFamily="18" charset="0"/>
              </a:rPr>
              <a:t>Emmanuel </a:t>
            </a:r>
            <a:r>
              <a:rPr lang="fr-FR" sz="2400" dirty="0" err="1" smtClean="0">
                <a:solidFill>
                  <a:srgbClr val="666666"/>
                </a:solidFill>
                <a:latin typeface="Cambria" panose="02040503050406030204" pitchFamily="18" charset="0"/>
              </a:rPr>
              <a:t>Bardière</a:t>
            </a:r>
            <a:endParaRPr lang="fr-F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Organisation du code</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10</a:t>
            </a:fld>
            <a:endParaRPr lang="fr-FR" dirty="0">
              <a:solidFill>
                <a:schemeClr val="tx1">
                  <a:lumMod val="95000"/>
                  <a:lumOff val="5000"/>
                </a:schemeClr>
              </a:solidFill>
            </a:endParaRPr>
          </a:p>
        </p:txBody>
      </p:sp>
    </p:spTree>
    <p:extLst>
      <p:ext uri="{BB962C8B-B14F-4D97-AF65-F5344CB8AC3E}">
        <p14:creationId xmlns:p14="http://schemas.microsoft.com/office/powerpoint/2010/main" val="230506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Environnement de travail</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11</a:t>
            </a:fld>
            <a:endParaRPr lang="fr-FR" dirty="0">
              <a:solidFill>
                <a:schemeClr val="tx1">
                  <a:lumMod val="95000"/>
                  <a:lumOff val="5000"/>
                </a:schemeClr>
              </a:solidFill>
            </a:endParaRPr>
          </a:p>
        </p:txBody>
      </p:sp>
    </p:spTree>
    <p:extLst>
      <p:ext uri="{BB962C8B-B14F-4D97-AF65-F5344CB8AC3E}">
        <p14:creationId xmlns:p14="http://schemas.microsoft.com/office/powerpoint/2010/main" val="113287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Gestion de projet</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2826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wrap="none" lIns="0" tIns="0" rIns="0" bIns="0" anchor="ctr"/>
          <a:lstStyle/>
          <a:p>
            <a:pPr algn="ctr"/>
            <a:endParaRPr dirty="0"/>
          </a:p>
        </p:txBody>
      </p:sp>
      <p:sp>
        <p:nvSpPr>
          <p:cNvPr id="82" name="TextShape 2"/>
          <p:cNvSpPr txBox="1"/>
          <p:nvPr/>
        </p:nvSpPr>
        <p:spPr>
          <a:xfrm>
            <a:off x="270000" y="1925280"/>
            <a:ext cx="8870040" cy="4294440"/>
          </a:xfrm>
          <a:prstGeom prst="rect">
            <a:avLst/>
          </a:prstGeom>
        </p:spPr>
        <p:txBody>
          <a:bodyPr wrap="none" lIns="0" tIns="0" rIns="0" bIns="0"/>
          <a:lstStyle/>
          <a:p>
            <a:pPr>
              <a:buSzPct val="25000"/>
              <a:buFont typeface="StarSymbol"/>
              <a:buChar char=""/>
            </a:pPr>
            <a:endParaRPr dirty="0"/>
          </a:p>
        </p:txBody>
      </p:sp>
      <p:sp>
        <p:nvSpPr>
          <p:cNvPr id="2" name="Titre 1"/>
          <p:cNvSpPr>
            <a:spLocks noGrp="1"/>
          </p:cNvSpPr>
          <p:nvPr>
            <p:ph type="title"/>
          </p:nvPr>
        </p:nvSpPr>
        <p:spPr/>
        <p:txBody>
          <a:bodyPr>
            <a:normAutofit fontScale="90000"/>
          </a:bodyPr>
          <a:lstStyle/>
          <a:p>
            <a:r>
              <a:rPr lang="fr-FR" dirty="0" smtClean="0"/>
              <a:t>Méthode agile</a:t>
            </a:r>
            <a:endParaRPr lang="fr-FR" dirty="0"/>
          </a:p>
        </p:txBody>
      </p:sp>
      <p:sp>
        <p:nvSpPr>
          <p:cNvPr id="5" name="Espace réservé du contenu 4"/>
          <p:cNvSpPr>
            <a:spLocks noGrp="1"/>
          </p:cNvSpPr>
          <p:nvPr>
            <p:ph sz="quarter" idx="1"/>
          </p:nvPr>
        </p:nvSpPr>
        <p:spPr/>
        <p:txBody>
          <a:bodyPr/>
          <a:lstStyle/>
          <a:p>
            <a:pPr>
              <a:spcBef>
                <a:spcPts val="1200"/>
              </a:spcBef>
              <a:spcAft>
                <a:spcPts val="600"/>
              </a:spcAft>
              <a:buClr>
                <a:schemeClr val="tx2"/>
              </a:buClr>
              <a:buSzPct val="100000"/>
              <a:buFont typeface="Wingdings" panose="05000000000000000000" pitchFamily="2" charset="2"/>
              <a:buChar char="Ø"/>
            </a:pPr>
            <a:r>
              <a:rPr lang="fr-FR" dirty="0" smtClean="0"/>
              <a:t>méthode SCRUM </a:t>
            </a:r>
            <a:r>
              <a:rPr lang="fr-FR" dirty="0"/>
              <a:t>appliquée à la suite du cours d'Adrien </a:t>
            </a:r>
            <a:r>
              <a:rPr lang="fr-FR" dirty="0" err="1"/>
              <a:t>Chassard</a:t>
            </a:r>
            <a:r>
              <a:rPr lang="fr-FR" dirty="0"/>
              <a:t>.</a:t>
            </a:r>
          </a:p>
          <a:p>
            <a:pPr>
              <a:spcBef>
                <a:spcPts val="1200"/>
              </a:spcBef>
              <a:spcAft>
                <a:spcPts val="600"/>
              </a:spcAft>
              <a:buClr>
                <a:schemeClr val="tx2"/>
              </a:buClr>
              <a:buSzPct val="100000"/>
              <a:buFont typeface="Wingdings" panose="05000000000000000000" pitchFamily="2" charset="2"/>
              <a:buChar char="Ø"/>
            </a:pPr>
            <a:r>
              <a:rPr lang="fr-FR" dirty="0" smtClean="0"/>
              <a:t>lancement </a:t>
            </a:r>
            <a:r>
              <a:rPr lang="fr-FR" dirty="0"/>
              <a:t>du projet : </a:t>
            </a:r>
          </a:p>
          <a:p>
            <a:pPr lvl="2">
              <a:buClr>
                <a:schemeClr val="tx2"/>
              </a:buClr>
              <a:buSzPct val="100000"/>
              <a:buFont typeface="Wingdings" panose="05000000000000000000" pitchFamily="2" charset="2"/>
              <a:buChar char="Ø"/>
            </a:pPr>
            <a:r>
              <a:rPr lang="fr-FR" dirty="0"/>
              <a:t>Listage des fonctionnalités : </a:t>
            </a:r>
            <a:r>
              <a:rPr lang="fr-FR" i="1" dirty="0" err="1"/>
              <a:t>features</a:t>
            </a:r>
            <a:r>
              <a:rPr lang="fr-FR" dirty="0"/>
              <a:t> + </a:t>
            </a:r>
            <a:r>
              <a:rPr lang="fr-FR" i="1" dirty="0"/>
              <a:t>user</a:t>
            </a:r>
            <a:r>
              <a:rPr lang="fr-FR" dirty="0"/>
              <a:t>-</a:t>
            </a:r>
            <a:r>
              <a:rPr lang="fr-FR" i="1" dirty="0"/>
              <a:t>stories</a:t>
            </a:r>
            <a:endParaRPr lang="fr-FR" dirty="0"/>
          </a:p>
          <a:p>
            <a:pPr lvl="2">
              <a:buClr>
                <a:schemeClr val="tx2"/>
              </a:buClr>
              <a:buSzPct val="100000"/>
              <a:buFont typeface="Wingdings" panose="05000000000000000000" pitchFamily="2" charset="2"/>
              <a:buChar char="Ø"/>
            </a:pPr>
            <a:r>
              <a:rPr lang="fr-FR" dirty="0"/>
              <a:t>Attribution du nombre de points (suite de </a:t>
            </a:r>
            <a:r>
              <a:rPr lang="fr-FR" dirty="0" err="1"/>
              <a:t>Fibonacci</a:t>
            </a:r>
            <a:r>
              <a:rPr lang="fr-FR" dirty="0"/>
              <a:t>)</a:t>
            </a:r>
          </a:p>
          <a:p>
            <a:pPr lvl="2">
              <a:buClr>
                <a:schemeClr val="tx2"/>
              </a:buClr>
              <a:buSzPct val="100000"/>
              <a:buFont typeface="Wingdings" panose="05000000000000000000" pitchFamily="2" charset="2"/>
              <a:buChar char="Ø"/>
            </a:pPr>
            <a:r>
              <a:rPr lang="fr-FR" dirty="0"/>
              <a:t>Attribution d'un ordre prioritaire</a:t>
            </a:r>
          </a:p>
          <a:p>
            <a:pPr lvl="2">
              <a:buClr>
                <a:schemeClr val="tx2"/>
              </a:buClr>
              <a:buSzPct val="100000"/>
              <a:buFont typeface="Wingdings" panose="05000000000000000000" pitchFamily="2" charset="2"/>
              <a:buChar char="Ø"/>
            </a:pPr>
            <a:r>
              <a:rPr lang="fr-FR" dirty="0"/>
              <a:t>Définition de 3 sprints sur 20 </a:t>
            </a:r>
            <a:r>
              <a:rPr lang="fr-FR" dirty="0" smtClean="0"/>
              <a:t>jours</a:t>
            </a:r>
          </a:p>
        </p:txBody>
      </p:sp>
      <p:sp>
        <p:nvSpPr>
          <p:cNvPr id="4" name="Espace réservé du numéro de diapositive 4"/>
          <p:cNvSpPr>
            <a:spLocks noGrp="1"/>
          </p:cNvSpPr>
          <p:nvPr>
            <p:ph type="sldNum" sz="quarter" idx="15"/>
          </p:nvPr>
        </p:nvSpPr>
        <p:spPr/>
        <p:txBody>
          <a:bodyPr/>
          <a:lstStyle/>
          <a:p>
            <a:fld id="{4F9E11A3-ADB3-433B-A26F-1B4E1BAFDCAA}" type="slidenum">
              <a:rPr lang="fr-FR" smtClean="0">
                <a:solidFill>
                  <a:schemeClr val="tx1">
                    <a:lumMod val="95000"/>
                    <a:lumOff val="5000"/>
                  </a:schemeClr>
                </a:solidFill>
              </a:rPr>
              <a:pPr/>
              <a:t>13</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77500" lnSpcReduction="20000"/>
          </a:bodyPr>
          <a:lstStyle/>
          <a:p>
            <a:pPr>
              <a:spcBef>
                <a:spcPts val="1200"/>
              </a:spcBef>
              <a:spcAft>
                <a:spcPts val="600"/>
              </a:spcAft>
              <a:buClr>
                <a:schemeClr val="tx2"/>
              </a:buClr>
              <a:buSzPct val="100000"/>
              <a:buFont typeface="Wingdings" panose="05000000000000000000" pitchFamily="2" charset="2"/>
              <a:buChar char="Ø"/>
            </a:pPr>
            <a:r>
              <a:rPr lang="fr-FR" sz="3100" dirty="0"/>
              <a:t>déroulement :</a:t>
            </a:r>
          </a:p>
          <a:p>
            <a:pPr lvl="2">
              <a:buClr>
                <a:schemeClr val="tx2"/>
              </a:buClr>
              <a:buSzPct val="100000"/>
              <a:buFont typeface="Wingdings" panose="05000000000000000000" pitchFamily="2" charset="2"/>
              <a:buChar char="Ø"/>
            </a:pPr>
            <a:r>
              <a:rPr lang="fr-FR" sz="2600" dirty="0"/>
              <a:t>Daily stand-up </a:t>
            </a:r>
          </a:p>
          <a:p>
            <a:pPr lvl="2">
              <a:buClr>
                <a:schemeClr val="tx2"/>
              </a:buClr>
              <a:buSzPct val="100000"/>
              <a:buFont typeface="Wingdings" panose="05000000000000000000" pitchFamily="2" charset="2"/>
              <a:buChar char="Ø"/>
            </a:pPr>
            <a:r>
              <a:rPr lang="fr-FR" sz="2600" dirty="0"/>
              <a:t>Sprint </a:t>
            </a:r>
            <a:r>
              <a:rPr lang="fr-FR" sz="2600" dirty="0" err="1"/>
              <a:t>review</a:t>
            </a:r>
            <a:endParaRPr lang="fr-FR" sz="2600" dirty="0"/>
          </a:p>
          <a:p>
            <a:pPr lvl="2">
              <a:buClr>
                <a:schemeClr val="tx2"/>
              </a:buClr>
              <a:buSzPct val="100000"/>
              <a:buFont typeface="Wingdings" panose="05000000000000000000" pitchFamily="2" charset="2"/>
              <a:buChar char="Ø"/>
            </a:pPr>
            <a:r>
              <a:rPr lang="fr-FR" sz="2600" dirty="0" err="1"/>
              <a:t>Backlog</a:t>
            </a:r>
            <a:r>
              <a:rPr lang="fr-FR" sz="2600" dirty="0"/>
              <a:t> en évolution constante</a:t>
            </a:r>
          </a:p>
          <a:p>
            <a:pPr lvl="2">
              <a:buClr>
                <a:schemeClr val="tx2"/>
              </a:buClr>
              <a:buSzPct val="100000"/>
              <a:buFont typeface="Wingdings" panose="05000000000000000000" pitchFamily="2" charset="2"/>
              <a:buChar char="Ø"/>
            </a:pPr>
            <a:r>
              <a:rPr lang="fr-FR" sz="2600" dirty="0"/>
              <a:t>Système de </a:t>
            </a:r>
            <a:r>
              <a:rPr lang="fr-FR" sz="2600" dirty="0" err="1"/>
              <a:t>versioning</a:t>
            </a:r>
            <a:r>
              <a:rPr lang="fr-FR" sz="2600" dirty="0"/>
              <a:t> Git =&gt; mise à jour instantanée si changements majeurs dans le code</a:t>
            </a:r>
          </a:p>
          <a:p>
            <a:pPr>
              <a:spcBef>
                <a:spcPts val="1200"/>
              </a:spcBef>
              <a:spcAft>
                <a:spcPts val="600"/>
              </a:spcAft>
              <a:buClr>
                <a:schemeClr val="tx2"/>
              </a:buClr>
              <a:buSzPct val="100000"/>
              <a:buFont typeface="Wingdings" panose="05000000000000000000" pitchFamily="2" charset="2"/>
              <a:buChar char="Ø"/>
            </a:pPr>
            <a:r>
              <a:rPr lang="fr-FR" sz="3100" dirty="0"/>
              <a:t>détails des sprints :</a:t>
            </a:r>
          </a:p>
          <a:p>
            <a:pPr lvl="2">
              <a:buClr>
                <a:schemeClr val="tx2"/>
              </a:buClr>
              <a:buSzPct val="100000"/>
              <a:buFont typeface="Wingdings" panose="05000000000000000000" pitchFamily="2" charset="2"/>
              <a:buChar char="Ø"/>
            </a:pPr>
            <a:r>
              <a:rPr lang="fr-FR" sz="2600" dirty="0"/>
              <a:t>Sprint 1 : </a:t>
            </a:r>
          </a:p>
          <a:p>
            <a:pPr lvl="3">
              <a:buClr>
                <a:schemeClr val="tx2"/>
              </a:buClr>
              <a:buSzPct val="100000"/>
              <a:buFont typeface="Wingdings" panose="05000000000000000000" pitchFamily="2" charset="2"/>
              <a:buChar char="Ø"/>
            </a:pPr>
            <a:r>
              <a:rPr lang="fr-FR" sz="2600" dirty="0"/>
              <a:t>Préparer le terrain « informatiquement » parlant</a:t>
            </a:r>
          </a:p>
          <a:p>
            <a:pPr lvl="3">
              <a:buClr>
                <a:schemeClr val="tx2"/>
              </a:buClr>
              <a:buSzPct val="100000"/>
              <a:buFont typeface="Wingdings" panose="05000000000000000000" pitchFamily="2" charset="2"/>
              <a:buChar char="Ø"/>
            </a:pPr>
            <a:r>
              <a:rPr lang="fr-FR" sz="2600" dirty="0"/>
              <a:t>Dessiner la fenêtre principale =&gt; cadre</a:t>
            </a:r>
          </a:p>
          <a:p>
            <a:pPr lvl="3">
              <a:buClr>
                <a:schemeClr val="tx2"/>
              </a:buClr>
              <a:buSzPct val="100000"/>
              <a:buFont typeface="Wingdings" panose="05000000000000000000" pitchFamily="2" charset="2"/>
              <a:buChar char="Ø"/>
            </a:pPr>
            <a:r>
              <a:rPr lang="fr-FR" sz="2600" dirty="0"/>
              <a:t>Premières connexions : fermeture fenêtre, ouverture fichier</a:t>
            </a:r>
          </a:p>
          <a:p>
            <a:pPr lvl="3">
              <a:buClr>
                <a:schemeClr val="tx2"/>
              </a:buClr>
              <a:buSzPct val="100000"/>
              <a:buFont typeface="Wingdings" panose="05000000000000000000" pitchFamily="2" charset="2"/>
              <a:buChar char="Ø"/>
            </a:pPr>
            <a:r>
              <a:rPr lang="fr-FR" sz="2600" dirty="0"/>
              <a:t>Lecture du fichier de coordonnées du MNT</a:t>
            </a:r>
          </a:p>
          <a:p>
            <a:pPr lvl="3">
              <a:buClr>
                <a:schemeClr val="tx2"/>
              </a:buClr>
              <a:buSzPct val="100000"/>
              <a:buFont typeface="Wingdings" panose="05000000000000000000" pitchFamily="2" charset="2"/>
              <a:buChar char="Ø"/>
            </a:pPr>
            <a:r>
              <a:rPr lang="fr-FR" sz="2600" dirty="0"/>
              <a:t>Documentation OpenGL et </a:t>
            </a:r>
            <a:r>
              <a:rPr lang="fr-FR" sz="2600" dirty="0" err="1"/>
              <a:t>Qt</a:t>
            </a:r>
            <a:endParaRPr lang="fr-FR" sz="2600" dirty="0"/>
          </a:p>
          <a:p>
            <a:endParaRPr lang="fr-FR" dirty="0"/>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14</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lvl="2">
              <a:buSzPct val="25000"/>
              <a:buFont typeface="StarSymbol"/>
              <a:buChar char=""/>
            </a:pPr>
            <a:r>
              <a:rPr lang="fr-FR" dirty="0"/>
              <a:t>Sprint 2 : </a:t>
            </a:r>
          </a:p>
          <a:p>
            <a:pPr lvl="3">
              <a:buSzPct val="25000"/>
              <a:buFont typeface="StarSymbol"/>
              <a:buChar char=""/>
            </a:pPr>
            <a:r>
              <a:rPr lang="fr-FR" dirty="0"/>
              <a:t>Affichage du MNT avec </a:t>
            </a:r>
            <a:r>
              <a:rPr lang="fr-FR" dirty="0" err="1"/>
              <a:t>libQGLviewer</a:t>
            </a:r>
            <a:endParaRPr lang="fr-FR" dirty="0"/>
          </a:p>
          <a:p>
            <a:pPr lvl="3">
              <a:buSzPct val="25000"/>
              <a:buFont typeface="StarSymbol"/>
              <a:buChar char=""/>
            </a:pPr>
            <a:r>
              <a:rPr lang="fr-FR" dirty="0"/>
              <a:t>Codage de l’algorithme du chemin d'écoulement</a:t>
            </a:r>
          </a:p>
          <a:p>
            <a:pPr lvl="3">
              <a:buSzPct val="25000"/>
              <a:buFont typeface="StarSymbol"/>
              <a:buChar char=""/>
            </a:pPr>
            <a:r>
              <a:rPr lang="fr-FR" dirty="0"/>
              <a:t>Paramétrage du point de départ du parcours par la récupération des coordonnées sous un clic-souris</a:t>
            </a:r>
          </a:p>
          <a:p>
            <a:pPr lvl="3">
              <a:buSzPct val="25000"/>
              <a:buFont typeface="StarSymbol"/>
              <a:buChar char=""/>
            </a:pPr>
            <a:endParaRPr lang="fr-FR" dirty="0"/>
          </a:p>
          <a:p>
            <a:pPr lvl="2">
              <a:buSzPct val="25000"/>
              <a:buFont typeface="StarSymbol"/>
              <a:buChar char=""/>
            </a:pPr>
            <a:r>
              <a:rPr lang="fr-FR" dirty="0"/>
              <a:t>Sprint 3 : </a:t>
            </a:r>
          </a:p>
          <a:p>
            <a:pPr lvl="3">
              <a:buSzPct val="25000"/>
              <a:buFont typeface="StarSymbol"/>
              <a:buChar char=""/>
            </a:pPr>
            <a:r>
              <a:rPr lang="fr-FR" dirty="0" err="1"/>
              <a:t>Débugs</a:t>
            </a:r>
            <a:r>
              <a:rPr lang="fr-FR" dirty="0"/>
              <a:t> ! </a:t>
            </a:r>
          </a:p>
          <a:p>
            <a:pPr lvl="3">
              <a:buSzPct val="25000"/>
              <a:buFont typeface="StarSymbol"/>
              <a:buChar char=""/>
            </a:pPr>
            <a:r>
              <a:rPr lang="fr-FR" dirty="0"/>
              <a:t>Optimisation affichage du MNT et du chemin =&gt; couleur, primitive, historiques des chemins créés</a:t>
            </a:r>
          </a:p>
          <a:p>
            <a:pPr lvl="3">
              <a:buSzPct val="25000"/>
              <a:buFont typeface="StarSymbol"/>
              <a:buChar char=""/>
            </a:pPr>
            <a:r>
              <a:rPr lang="fr-FR" dirty="0"/>
              <a:t>Amélioration de l'interface =&gt; barre de progression, log avec messages d'avancement, </a:t>
            </a:r>
            <a:r>
              <a:rPr lang="fr-FR" dirty="0" err="1"/>
              <a:t>infos-bulle</a:t>
            </a:r>
            <a:r>
              <a:rPr lang="fr-FR" dirty="0"/>
              <a:t>...</a:t>
            </a:r>
          </a:p>
          <a:p>
            <a:pPr lvl="3">
              <a:buSzPct val="25000"/>
              <a:buFont typeface="StarSymbol"/>
              <a:buChar char=""/>
            </a:pPr>
            <a:r>
              <a:rPr lang="fr-FR" dirty="0"/>
              <a:t>Fonctions d'export image du chemin et des coordonnées des chemins en fichier </a:t>
            </a:r>
            <a:r>
              <a:rPr lang="fr-FR" dirty="0" smtClean="0"/>
              <a:t>texte</a:t>
            </a:r>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15</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buClr>
                <a:schemeClr val="tx2"/>
              </a:buClr>
              <a:buSzPct val="100000"/>
              <a:buFont typeface="Verdana" panose="020B0604030504040204" pitchFamily="34" charset="0"/>
              <a:buChar char="+"/>
            </a:pPr>
            <a:r>
              <a:rPr lang="fr-FR" sz="2400" dirty="0"/>
              <a:t>MEGAFI = outil simple mais fonctionnel</a:t>
            </a:r>
          </a:p>
          <a:p>
            <a:pPr>
              <a:buClr>
                <a:schemeClr val="tx2"/>
              </a:buClr>
              <a:buSzPct val="100000"/>
              <a:buFont typeface="Verdana" panose="020B0604030504040204" pitchFamily="34" charset="0"/>
              <a:buChar char="+"/>
            </a:pPr>
            <a:r>
              <a:rPr lang="fr-FR" sz="2400" dirty="0"/>
              <a:t>gestion de projet SCRUM régulière et appliquée</a:t>
            </a:r>
          </a:p>
          <a:p>
            <a:pPr>
              <a:buClr>
                <a:schemeClr val="tx2"/>
              </a:buClr>
              <a:buSzPct val="100000"/>
              <a:buFont typeface="Verdana" panose="020B0604030504040204" pitchFamily="34" charset="0"/>
              <a:buChar char="+"/>
            </a:pPr>
            <a:r>
              <a:rPr lang="fr-FR" sz="2400" dirty="0"/>
              <a:t>réel fonctionnement d'équipe où chacun a sa place</a:t>
            </a:r>
          </a:p>
          <a:p>
            <a:pPr>
              <a:buClr>
                <a:schemeClr val="tx2"/>
              </a:buClr>
              <a:buSzPct val="100000"/>
              <a:buFont typeface="Verdana" panose="020B0604030504040204" pitchFamily="34" charset="0"/>
              <a:buChar char="‒"/>
            </a:pPr>
            <a:r>
              <a:rPr lang="fr-FR" sz="2400" dirty="0"/>
              <a:t>beaucoup de fonctionnalités non réalisées</a:t>
            </a:r>
          </a:p>
          <a:p>
            <a:pPr>
              <a:buClr>
                <a:schemeClr val="tx2"/>
              </a:buClr>
              <a:buSzPct val="100000"/>
              <a:buFont typeface="Verdana" panose="020B0604030504040204" pitchFamily="34" charset="0"/>
              <a:buChar char="‒"/>
            </a:pPr>
            <a:r>
              <a:rPr lang="fr-FR" sz="2400" dirty="0"/>
              <a:t>manque de réflexion par rapport au but de l'outil</a:t>
            </a:r>
          </a:p>
          <a:p>
            <a:pPr>
              <a:buClr>
                <a:schemeClr val="tx2"/>
              </a:buClr>
              <a:buSzPct val="100000"/>
              <a:buFont typeface="Verdana" panose="020B0604030504040204" pitchFamily="34" charset="0"/>
              <a:buChar char="‒"/>
            </a:pPr>
            <a:r>
              <a:rPr lang="fr-FR" sz="2400" dirty="0"/>
              <a:t>pas d'utilisation d'outils d'aide au développement</a:t>
            </a:r>
          </a:p>
          <a:p>
            <a:endParaRPr lang="fr-FR" sz="2400" dirty="0"/>
          </a:p>
        </p:txBody>
      </p:sp>
      <p:sp>
        <p:nvSpPr>
          <p:cNvPr id="2" name="Titre 1"/>
          <p:cNvSpPr>
            <a:spLocks noGrp="1"/>
          </p:cNvSpPr>
          <p:nvPr>
            <p:ph type="title"/>
          </p:nvPr>
        </p:nvSpPr>
        <p:spPr/>
        <p:txBody>
          <a:bodyPr>
            <a:normAutofit fontScale="90000"/>
          </a:bodyPr>
          <a:lstStyle/>
          <a:p>
            <a:r>
              <a:rPr lang="fr-FR" dirty="0" smtClean="0"/>
              <a:t>Bilan</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16</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467468"/>
            <a:ext cx="8232510" cy="576065"/>
          </a:xfrm>
          <a:ln>
            <a:noFill/>
          </a:ln>
        </p:spPr>
        <p:txBody>
          <a:bodyPr>
            <a:normAutofit fontScale="90000"/>
          </a:bodyPr>
          <a:lstStyle/>
          <a:p>
            <a:r>
              <a:rPr lang="fr-FR" b="1" cap="none" dirty="0" smtClean="0"/>
              <a:t>Plan</a:t>
            </a:r>
            <a:endParaRPr lang="fr-FR" b="1" cap="none" dirty="0"/>
          </a:p>
        </p:txBody>
      </p:sp>
      <p:sp>
        <p:nvSpPr>
          <p:cNvPr id="3" name="Espace réservé du contenu 2"/>
          <p:cNvSpPr>
            <a:spLocks noGrp="1"/>
          </p:cNvSpPr>
          <p:nvPr>
            <p:ph sz="quarter" idx="1"/>
          </p:nvPr>
        </p:nvSpPr>
        <p:spPr>
          <a:xfrm>
            <a:off x="504031" y="1496169"/>
            <a:ext cx="8232510" cy="5640164"/>
          </a:xfrm>
        </p:spPr>
        <p:txBody>
          <a:bodyPr>
            <a:normAutofit lnSpcReduction="10000"/>
          </a:bodyPr>
          <a:lstStyle/>
          <a:p>
            <a:pPr marL="514350" indent="-514350">
              <a:spcBef>
                <a:spcPts val="1800"/>
              </a:spcBef>
              <a:spcAft>
                <a:spcPts val="600"/>
              </a:spcAft>
              <a:buClrTx/>
              <a:buFont typeface="+mj-lt"/>
              <a:buAutoNum type="arabicPeriod"/>
            </a:pPr>
            <a:r>
              <a:rPr lang="fr-FR" b="1" dirty="0" smtClean="0"/>
              <a:t>Présentation du projet</a:t>
            </a:r>
          </a:p>
          <a:p>
            <a:pPr marL="917527" lvl="1" indent="-514350">
              <a:buClrTx/>
              <a:buFont typeface="+mj-lt"/>
              <a:buAutoNum type="alphaLcPeriod"/>
            </a:pPr>
            <a:r>
              <a:rPr lang="fr-FR" dirty="0" smtClean="0"/>
              <a:t>Objectifs</a:t>
            </a:r>
          </a:p>
          <a:p>
            <a:pPr marL="917527" lvl="1" indent="-514350">
              <a:buClrTx/>
              <a:buFont typeface="+mj-lt"/>
              <a:buAutoNum type="alphaLcPeriod"/>
            </a:pPr>
            <a:r>
              <a:rPr lang="fr-FR" dirty="0" smtClean="0"/>
              <a:t>Contraintes</a:t>
            </a:r>
          </a:p>
          <a:p>
            <a:pPr marL="917527" lvl="1" indent="-514350">
              <a:buClrTx/>
              <a:buFont typeface="+mj-lt"/>
              <a:buAutoNum type="alphaLcPeriod"/>
            </a:pPr>
            <a:r>
              <a:rPr lang="fr-FR" dirty="0" smtClean="0"/>
              <a:t>Données</a:t>
            </a:r>
          </a:p>
          <a:p>
            <a:pPr marL="514350" indent="-514350">
              <a:spcBef>
                <a:spcPts val="1800"/>
              </a:spcBef>
              <a:spcAft>
                <a:spcPts val="600"/>
              </a:spcAft>
              <a:buClrTx/>
              <a:buFont typeface="+mj-lt"/>
              <a:buAutoNum type="arabicPeriod"/>
            </a:pPr>
            <a:r>
              <a:rPr lang="fr-FR" b="1" dirty="0" smtClean="0"/>
              <a:t>Aspects techniques</a:t>
            </a:r>
          </a:p>
          <a:p>
            <a:pPr marL="917527" lvl="1" indent="-514350">
              <a:buClrTx/>
              <a:buFont typeface="+mj-lt"/>
              <a:buAutoNum type="alphaLcPeriod"/>
            </a:pPr>
            <a:r>
              <a:rPr lang="fr-FR" dirty="0" smtClean="0"/>
              <a:t>Algorithme</a:t>
            </a:r>
          </a:p>
          <a:p>
            <a:pPr marL="917527" lvl="1" indent="-514350">
              <a:buClrTx/>
              <a:buFont typeface="+mj-lt"/>
              <a:buAutoNum type="alphaLcPeriod"/>
            </a:pPr>
            <a:r>
              <a:rPr lang="fr-FR" dirty="0" smtClean="0"/>
              <a:t>Organisation du code</a:t>
            </a:r>
          </a:p>
          <a:p>
            <a:pPr marL="917527" lvl="1" indent="-514350">
              <a:buClrTx/>
              <a:buFont typeface="+mj-lt"/>
              <a:buAutoNum type="alphaLcPeriod"/>
            </a:pPr>
            <a:r>
              <a:rPr lang="fr-FR" dirty="0" smtClean="0"/>
              <a:t>Environnement de travail</a:t>
            </a:r>
          </a:p>
          <a:p>
            <a:pPr marL="514350" indent="-514350">
              <a:spcBef>
                <a:spcPts val="1800"/>
              </a:spcBef>
              <a:spcAft>
                <a:spcPts val="600"/>
              </a:spcAft>
              <a:buClrTx/>
              <a:buFont typeface="+mj-lt"/>
              <a:buAutoNum type="arabicPeriod"/>
            </a:pPr>
            <a:r>
              <a:rPr lang="fr-FR" b="1" dirty="0"/>
              <a:t>G</a:t>
            </a:r>
            <a:r>
              <a:rPr lang="fr-FR" b="1" dirty="0" smtClean="0"/>
              <a:t>estion de projet</a:t>
            </a:r>
          </a:p>
          <a:p>
            <a:pPr marL="917527" lvl="1" indent="-514350">
              <a:buClrTx/>
              <a:buFont typeface="+mj-lt"/>
              <a:buAutoNum type="arabicPeriod"/>
            </a:pPr>
            <a:r>
              <a:rPr lang="fr-FR" dirty="0" smtClean="0"/>
              <a:t>Méthode agile</a:t>
            </a:r>
          </a:p>
          <a:p>
            <a:pPr marL="917527" lvl="1" indent="-514350">
              <a:buClrTx/>
              <a:buFont typeface="+mj-lt"/>
              <a:buAutoNum type="arabicPeriod"/>
            </a:pPr>
            <a:r>
              <a:rPr lang="fr-FR" dirty="0" smtClean="0"/>
              <a:t>Sprints</a:t>
            </a:r>
          </a:p>
          <a:p>
            <a:pPr marL="917527" lvl="1" indent="-514350">
              <a:buClrTx/>
              <a:buFont typeface="+mj-lt"/>
              <a:buAutoNum type="arabicPeriod"/>
            </a:pPr>
            <a:r>
              <a:rPr lang="fr-FR" dirty="0" smtClean="0"/>
              <a:t>Bilan</a:t>
            </a:r>
          </a:p>
        </p:txBody>
      </p:sp>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2</a:t>
            </a:fld>
            <a:endParaRPr lang="fr-FR" dirty="0"/>
          </a:p>
        </p:txBody>
      </p:sp>
    </p:spTree>
    <p:extLst>
      <p:ext uri="{BB962C8B-B14F-4D97-AF65-F5344CB8AC3E}">
        <p14:creationId xmlns:p14="http://schemas.microsoft.com/office/powerpoint/2010/main" val="254597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Présentation du projet</a:t>
            </a:r>
          </a:p>
        </p:txBody>
      </p:sp>
      <p:sp>
        <p:nvSpPr>
          <p:cNvPr id="7" name="Sous-titre 6"/>
          <p:cNvSpPr>
            <a:spLocks noGrp="1"/>
          </p:cNvSpPr>
          <p:nvPr>
            <p:ph type="subTitle" idx="1"/>
          </p:nvPr>
        </p:nvSpPr>
        <p:spPr/>
        <p:txBody>
          <a:bodyPr/>
          <a:lstStyle/>
          <a:p>
            <a:endParaRPr lang="fr-FR"/>
          </a:p>
        </p:txBody>
      </p:sp>
    </p:spTree>
    <p:extLst>
      <p:ext uri="{BB962C8B-B14F-4D97-AF65-F5344CB8AC3E}">
        <p14:creationId xmlns:p14="http://schemas.microsoft.com/office/powerpoint/2010/main" val="471199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551204"/>
            <a:ext cx="8232510" cy="420321"/>
          </a:xfrm>
        </p:spPr>
        <p:txBody>
          <a:bodyPr>
            <a:normAutofit fontScale="90000"/>
          </a:bodyPr>
          <a:lstStyle/>
          <a:p>
            <a:r>
              <a:rPr lang="fr-FR" dirty="0" smtClean="0"/>
              <a:t>Les Objectifs</a:t>
            </a:r>
            <a:endParaRPr lang="fr-FR" dirty="0"/>
          </a:p>
        </p:txBody>
      </p:sp>
      <p:sp>
        <p:nvSpPr>
          <p:cNvPr id="5"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4</a:t>
            </a:fld>
            <a:endParaRPr lang="fr-FR" dirty="0">
              <a:solidFill>
                <a:schemeClr val="tx1">
                  <a:lumMod val="95000"/>
                  <a:lumOff val="5000"/>
                </a:schemeClr>
              </a:solidFill>
            </a:endParaRPr>
          </a:p>
        </p:txBody>
      </p:sp>
      <p:pic>
        <p:nvPicPr>
          <p:cNvPr id="7" name="Image 6" descr="objectifs.jpg"/>
          <p:cNvPicPr>
            <a:picLocks noChangeAspect="1"/>
          </p:cNvPicPr>
          <p:nvPr/>
        </p:nvPicPr>
        <p:blipFill>
          <a:blip r:embed="rId2"/>
          <a:stretch>
            <a:fillRect/>
          </a:stretch>
        </p:blipFill>
        <p:spPr>
          <a:xfrm>
            <a:off x="630008" y="2283641"/>
            <a:ext cx="5040313" cy="3359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Espace réservé du contenu 5"/>
          <p:cNvSpPr>
            <a:spLocks noGrp="1"/>
          </p:cNvSpPr>
          <p:nvPr>
            <p:ph sz="quarter" idx="1"/>
          </p:nvPr>
        </p:nvSpPr>
        <p:spPr/>
        <p:txBody>
          <a:bodyPr/>
          <a:lstStyle/>
          <a:p>
            <a:endParaRPr lang="fr-FR"/>
          </a:p>
        </p:txBody>
      </p:sp>
    </p:spTree>
    <p:extLst>
      <p:ext uri="{BB962C8B-B14F-4D97-AF65-F5344CB8AC3E}">
        <p14:creationId xmlns:p14="http://schemas.microsoft.com/office/powerpoint/2010/main" val="82932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Contraintes</a:t>
            </a:r>
            <a:endParaRPr lang="fr-FR" dirty="0"/>
          </a:p>
        </p:txBody>
      </p:sp>
      <p:pic>
        <p:nvPicPr>
          <p:cNvPr id="9" name="Espace réservé du contenu 8" descr="contrainte.jpg"/>
          <p:cNvPicPr>
            <a:picLocks noGrp="1" noChangeAspect="1"/>
          </p:cNvPicPr>
          <p:nvPr>
            <p:ph sz="quarter" idx="1"/>
          </p:nvPr>
        </p:nvPicPr>
        <p:blipFill>
          <a:blip r:embed="rId2"/>
          <a:stretch>
            <a:fillRect/>
          </a:stretch>
        </p:blipFill>
        <p:spPr>
          <a:xfrm>
            <a:off x="630008" y="2756125"/>
            <a:ext cx="3228968" cy="3228629"/>
          </a:xfrm>
        </p:spPr>
      </p:pic>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5</a:t>
            </a:fld>
            <a:endParaRPr lang="fr-FR" dirty="0"/>
          </a:p>
        </p:txBody>
      </p:sp>
      <p:sp>
        <p:nvSpPr>
          <p:cNvPr id="4098" name="AutoShape 2"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sp>
        <p:nvSpPr>
          <p:cNvPr id="4100" name="AutoShape 4"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pic>
        <p:nvPicPr>
          <p:cNvPr id="10" name="Image 9" descr="c++.jpg"/>
          <p:cNvPicPr>
            <a:picLocks noChangeAspect="1"/>
          </p:cNvPicPr>
          <p:nvPr/>
        </p:nvPicPr>
        <p:blipFill>
          <a:blip r:embed="rId3"/>
          <a:stretch>
            <a:fillRect/>
          </a:stretch>
        </p:blipFill>
        <p:spPr>
          <a:xfrm>
            <a:off x="4961557" y="1653664"/>
            <a:ext cx="2243634" cy="2357381"/>
          </a:xfrm>
          <a:prstGeom prst="rect">
            <a:avLst/>
          </a:prstGeom>
        </p:spPr>
      </p:pic>
      <p:pic>
        <p:nvPicPr>
          <p:cNvPr id="13" name="Image 12" descr="04027682-photo-qt-logo.jpg"/>
          <p:cNvPicPr>
            <a:picLocks noChangeAspect="1"/>
          </p:cNvPicPr>
          <p:nvPr/>
        </p:nvPicPr>
        <p:blipFill>
          <a:blip r:embed="rId4"/>
          <a:stretch>
            <a:fillRect/>
          </a:stretch>
        </p:blipFill>
        <p:spPr>
          <a:xfrm>
            <a:off x="4882801" y="4488562"/>
            <a:ext cx="2336397" cy="2336151"/>
          </a:xfrm>
          <a:prstGeom prst="rect">
            <a:avLst/>
          </a:prstGeom>
        </p:spPr>
      </p:pic>
      <p:pic>
        <p:nvPicPr>
          <p:cNvPr id="12" name="Image 11" descr="OpenGL_logo.svg.png"/>
          <p:cNvPicPr>
            <a:picLocks noChangeAspect="1"/>
          </p:cNvPicPr>
          <p:nvPr/>
        </p:nvPicPr>
        <p:blipFill>
          <a:blip r:embed="rId5"/>
          <a:stretch>
            <a:fillRect/>
          </a:stretch>
        </p:blipFill>
        <p:spPr>
          <a:xfrm>
            <a:off x="6694177" y="3464849"/>
            <a:ext cx="2940182" cy="1364941"/>
          </a:xfrm>
          <a:prstGeom prst="rect">
            <a:avLst/>
          </a:prstGeom>
        </p:spPr>
      </p:pic>
    </p:spTree>
    <p:extLst>
      <p:ext uri="{BB962C8B-B14F-4D97-AF65-F5344CB8AC3E}">
        <p14:creationId xmlns:p14="http://schemas.microsoft.com/office/powerpoint/2010/main" val="285964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Données d’entrées</a:t>
            </a:r>
            <a:endParaRPr lang="fr-FR" dirty="0"/>
          </a:p>
        </p:txBody>
      </p:sp>
      <p:sp>
        <p:nvSpPr>
          <p:cNvPr id="3" name="Espace réservé du contenu 2"/>
          <p:cNvSpPr>
            <a:spLocks noGrp="1"/>
          </p:cNvSpPr>
          <p:nvPr>
            <p:ph sz="quarter" idx="1"/>
          </p:nvPr>
        </p:nvSpPr>
        <p:spPr/>
        <p:txBody>
          <a:bodyPr/>
          <a:lstStyle/>
          <a:p>
            <a:pPr algn="ctr">
              <a:buNone/>
            </a:pPr>
            <a:r>
              <a:rPr lang="fr-FR" dirty="0" smtClean="0"/>
              <a:t>    X                Y                 Z</a:t>
            </a:r>
          </a:p>
          <a:p>
            <a:pPr algn="ctr">
              <a:buNone/>
            </a:pPr>
            <a:r>
              <a:rPr lang="fr-FR" dirty="0" smtClean="0"/>
              <a:t>900000.00 1944975.00 1073.00 </a:t>
            </a:r>
          </a:p>
          <a:p>
            <a:pPr algn="ctr">
              <a:buNone/>
            </a:pPr>
            <a:r>
              <a:rPr lang="fr-FR" dirty="0" smtClean="0"/>
              <a:t>900025.00 1944975.00 1073.50</a:t>
            </a:r>
          </a:p>
          <a:p>
            <a:pPr algn="ctr">
              <a:buNone/>
            </a:pPr>
            <a:r>
              <a:rPr lang="fr-FR" dirty="0" smtClean="0"/>
              <a:t>900050.00 1944975.00 1074.00</a:t>
            </a:r>
          </a:p>
          <a:p>
            <a:pPr algn="ctr">
              <a:buNone/>
            </a:pPr>
            <a:r>
              <a:rPr lang="fr-FR" dirty="0" smtClean="0"/>
              <a:t>900075.00 1944975.00 1074.60</a:t>
            </a:r>
          </a:p>
          <a:p>
            <a:pPr algn="ctr">
              <a:buNone/>
            </a:pPr>
            <a:r>
              <a:rPr lang="fr-FR" dirty="0" smtClean="0"/>
              <a:t>900100.00 1944975.00 1075.80</a:t>
            </a:r>
          </a:p>
          <a:p>
            <a:pPr algn="ctr">
              <a:buNone/>
            </a:pPr>
            <a:r>
              <a:rPr lang="fr-FR" dirty="0" smtClean="0"/>
              <a:t>900125.00 1944975.00 1077.70</a:t>
            </a:r>
          </a:p>
          <a:p>
            <a:pPr>
              <a:buNone/>
            </a:pPr>
            <a:r>
              <a:rPr lang="fr-FR" dirty="0" smtClean="0"/>
              <a:t>                        </a:t>
            </a:r>
            <a:r>
              <a:rPr lang="fr-FR" b="1" dirty="0" smtClean="0"/>
              <a:t>.                  .                 .</a:t>
            </a:r>
          </a:p>
          <a:p>
            <a:pPr>
              <a:buNone/>
            </a:pPr>
            <a:r>
              <a:rPr lang="fr-FR" b="1" dirty="0" smtClean="0"/>
              <a:t>                       .                  .                 .</a:t>
            </a:r>
          </a:p>
          <a:p>
            <a:pPr>
              <a:buNone/>
            </a:pPr>
            <a:r>
              <a:rPr lang="fr-FR" b="1" dirty="0" smtClean="0"/>
              <a:t>                       .                  .                 .</a:t>
            </a:r>
          </a:p>
        </p:txBody>
      </p:sp>
      <p:sp>
        <p:nvSpPr>
          <p:cNvPr id="6" name="Espace réservé du numéro de diapositive 4"/>
          <p:cNvSpPr txBox="1">
            <a:spLocks/>
          </p:cNvSpPr>
          <p:nvPr/>
        </p:nvSpPr>
        <p:spPr>
          <a:xfrm>
            <a:off x="8663062" y="6457241"/>
            <a:ext cx="672042" cy="574535"/>
          </a:xfrm>
          <a:prstGeom prst="rect">
            <a:avLst/>
          </a:prstGeom>
        </p:spPr>
        <p:txBody>
          <a:bodyPr vert="horz" lIns="100794" tIns="50397" rIns="100794" bIns="50397" rtlCol="0" anchor="ctr"/>
          <a:lstStyle/>
          <a:p>
            <a:pPr algn="ctr" defTabSz="1007943">
              <a:defRPr/>
            </a:pPr>
            <a:fld id="{4F9E11A3-ADB3-433B-A26F-1B4E1BAFDCAA}" type="slidenum">
              <a:rPr lang="fr-FR" sz="1500" b="1">
                <a:solidFill>
                  <a:schemeClr val="tx1">
                    <a:lumMod val="95000"/>
                    <a:lumOff val="5000"/>
                  </a:schemeClr>
                </a:solidFill>
              </a:rPr>
              <a:pPr algn="ctr" defTabSz="1007943">
                <a:defRPr/>
              </a:pPr>
              <a:t>6</a:t>
            </a:fld>
            <a:endParaRPr lang="fr-FR" sz="1500" b="1" dirty="0">
              <a:solidFill>
                <a:schemeClr val="tx1">
                  <a:lumMod val="95000"/>
                  <a:lumOff val="5000"/>
                </a:schemeClr>
              </a:solidFill>
            </a:endParaRPr>
          </a:p>
        </p:txBody>
      </p:sp>
    </p:spTree>
    <p:extLst>
      <p:ext uri="{BB962C8B-B14F-4D97-AF65-F5344CB8AC3E}">
        <p14:creationId xmlns:p14="http://schemas.microsoft.com/office/powerpoint/2010/main" val="251616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000" dirty="0"/>
              <a:t>Les Données de </a:t>
            </a:r>
            <a:r>
              <a:rPr lang="fr-FR" sz="3000" dirty="0" smtClean="0"/>
              <a:t>sortie</a:t>
            </a:r>
            <a:endParaRPr lang="fr-FR" sz="3000" dirty="0"/>
          </a:p>
        </p:txBody>
      </p:sp>
      <p:pic>
        <p:nvPicPr>
          <p:cNvPr id="9" name="Espace réservé du contenu 8" descr="mnt.PNG"/>
          <p:cNvPicPr>
            <a:picLocks noGrp="1" noChangeAspect="1"/>
          </p:cNvPicPr>
          <p:nvPr>
            <p:ph sz="quarter" idx="1"/>
          </p:nvPr>
        </p:nvPicPr>
        <p:blipFill>
          <a:blip r:embed="rId3"/>
          <a:stretch>
            <a:fillRect/>
          </a:stretch>
        </p:blipFill>
        <p:spPr>
          <a:xfrm>
            <a:off x="2523833" y="2715971"/>
            <a:ext cx="4191585" cy="34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7</a:t>
            </a:fld>
            <a:endParaRPr lang="fr-FR" dirty="0">
              <a:solidFill>
                <a:schemeClr val="tx1">
                  <a:lumMod val="95000"/>
                  <a:lumOff val="5000"/>
                </a:schemeClr>
              </a:solidFill>
            </a:endParaRPr>
          </a:p>
        </p:txBody>
      </p:sp>
      <p:sp>
        <p:nvSpPr>
          <p:cNvPr id="8" name="Larme 7"/>
          <p:cNvSpPr/>
          <p:nvPr/>
        </p:nvSpPr>
        <p:spPr>
          <a:xfrm rot="19228752">
            <a:off x="3597668" y="3263948"/>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
        <p:nvSpPr>
          <p:cNvPr id="10" name="Larme 9"/>
          <p:cNvSpPr/>
          <p:nvPr/>
        </p:nvSpPr>
        <p:spPr>
          <a:xfrm rot="19228752">
            <a:off x="4463978" y="3761145"/>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Tree>
    <p:extLst>
      <p:ext uri="{BB962C8B-B14F-4D97-AF65-F5344CB8AC3E}">
        <p14:creationId xmlns:p14="http://schemas.microsoft.com/office/powerpoint/2010/main" val="25591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902 0.03238 C 0.01996 0.05481 0.03107 0.07724 0.04288 0.10014 C 0.05468 0.12304 0.06892 0.15032 0.07968 0.16975 C 0.09045 0.18918 0.09843 0.20421 0.10746 0.21693 C 0.11649 0.22965 0.12621 0.23497 0.13368 0.24561 C 0.14114 0.25625 0.146 0.26989 0.15208 0.28053 C 0.15816 0.29117 0.16441 0.30204 0.17048 0.30921 C 0.17656 0.31637 0.18264 0.31476 0.18906 0.32354 C 0.19548 0.33233 0.20225 0.34736 0.20902 0.3624 " pathEditMode="relative" ptsTypes="aaaaaaaaA">
                                      <p:cBhvr>
                                        <p:cTn id="6" dur="5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11111E-6 2.41443E-6 C -0.00104 0.01573 -0.00208 0.03145 0.00469 0.03885 C 0.01146 0.04625 0.03091 0.04163 0.04011 0.0451 C 0.04931 0.04857 0.05313 0.05296 0.06007 0.05944 C 0.06702 0.06591 0.07344 0.07401 0.0816 0.08395 C 0.08976 0.09389 0.09966 0.10962 0.1092 0.11887 C 0.11875 0.12812 0.13039 0.13113 0.13855 0.13945 C 0.1467 0.14778 0.15191 0.15888 0.15851 0.16813 C 0.16511 0.17738 0.17136 0.18733 0.17848 0.19473 C 0.18559 0.20213 0.19358 0.20768 0.20157 0.21323 " pathEditMode="relative" ptsTypes="aaaaaaaaaA">
                                      <p:cBhvr>
                                        <p:cTn id="8"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a:t>Aspects techniques</a:t>
            </a:r>
          </a:p>
        </p:txBody>
      </p:sp>
      <p:sp>
        <p:nvSpPr>
          <p:cNvPr id="6" name="Sous-titre 5"/>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3712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Algorithme</a:t>
            </a:r>
            <a:endParaRPr lang="fr-FR" dirty="0"/>
          </a:p>
        </p:txBody>
      </p:sp>
      <p:sp>
        <p:nvSpPr>
          <p:cNvPr id="3" name="Espace réservé du contenu 2"/>
          <p:cNvSpPr>
            <a:spLocks noGrp="1"/>
          </p:cNvSpPr>
          <p:nvPr>
            <p:ph sz="quarter" idx="1"/>
          </p:nvPr>
        </p:nvSpPr>
        <p:spPr/>
        <p:txBody>
          <a:bodyPr/>
          <a:lstStyle/>
          <a:p>
            <a:r>
              <a:rPr lang="fr-FR" dirty="0" err="1" smtClean="0"/>
              <a:t>Algorithmr</a:t>
            </a:r>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9</a:t>
            </a:fld>
            <a:endParaRPr lang="fr-FR" dirty="0">
              <a:solidFill>
                <a:schemeClr val="tx1">
                  <a:lumMod val="95000"/>
                  <a:lumOff val="5000"/>
                </a:schemeClr>
              </a:solidFill>
            </a:endParaRPr>
          </a:p>
        </p:txBody>
      </p:sp>
    </p:spTree>
    <p:extLst>
      <p:ext uri="{BB962C8B-B14F-4D97-AF65-F5344CB8AC3E}">
        <p14:creationId xmlns:p14="http://schemas.microsoft.com/office/powerpoint/2010/main" val="11476118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317</Words>
  <Application>Microsoft Office PowerPoint</Application>
  <PresentationFormat>Personnalisé</PresentationFormat>
  <Paragraphs>97</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Oriel</vt:lpstr>
      <vt:lpstr>Présentation PowerPoint</vt:lpstr>
      <vt:lpstr>Plan</vt:lpstr>
      <vt:lpstr>Présentation du projet</vt:lpstr>
      <vt:lpstr>Les Objectifs</vt:lpstr>
      <vt:lpstr>Les Contraintes</vt:lpstr>
      <vt:lpstr>Les Données d’entrées</vt:lpstr>
      <vt:lpstr>Les Données de sortie</vt:lpstr>
      <vt:lpstr>Aspects techniques</vt:lpstr>
      <vt:lpstr>Algorithme</vt:lpstr>
      <vt:lpstr>Organisation du code</vt:lpstr>
      <vt:lpstr>Environnement de travail</vt:lpstr>
      <vt:lpstr>Gestion de projet</vt:lpstr>
      <vt:lpstr>Méthode agile</vt:lpstr>
      <vt:lpstr>Sprints</vt:lpstr>
      <vt:lpstr>Sprints</vt:lpstr>
      <vt:lpstr>Bilan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Mégafi</dc:title>
  <dc:creator>Imane.Bih@ensg.eu;Clementine.Chasles@ensg.eu;Alban.Kraus@ensg.eu</dc:creator>
  <cp:lastModifiedBy>rsi</cp:lastModifiedBy>
  <cp:revision>8</cp:revision>
  <dcterms:modified xsi:type="dcterms:W3CDTF">2015-12-02T17:25:39Z</dcterms:modified>
</cp:coreProperties>
</file>