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301" r:id="rId2"/>
    <p:sldId id="302" r:id="rId3"/>
    <p:sldId id="304" r:id="rId4"/>
    <p:sldId id="305" r:id="rId5"/>
    <p:sldId id="306" r:id="rId6"/>
    <p:sldId id="307" r:id="rId7"/>
    <p:sldId id="308" r:id="rId8"/>
    <p:sldId id="309" r:id="rId9"/>
    <p:sldId id="310" r:id="rId10"/>
    <p:sldId id="312" r:id="rId11"/>
    <p:sldId id="313" r:id="rId12"/>
    <p:sldId id="314" r:id="rId13"/>
    <p:sldId id="315" r:id="rId14"/>
    <p:sldId id="316" r:id="rId15"/>
    <p:sldId id="317" r:id="rId16"/>
    <p:sldId id="318" r:id="rId17"/>
    <p:sldId id="311" r:id="rId18"/>
    <p:sldId id="320" r:id="rId19"/>
    <p:sldId id="321" r:id="rId20"/>
    <p:sldId id="322" r:id="rId21"/>
    <p:sldId id="323" r:id="rId22"/>
    <p:sldId id="324" r:id="rId23"/>
    <p:sldId id="325" r:id="rId24"/>
    <p:sldId id="326" r:id="rId25"/>
    <p:sldId id="327"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64"/>
    <p:restoredTop sz="94669"/>
  </p:normalViewPr>
  <p:slideViewPr>
    <p:cSldViewPr snapToGrid="0">
      <p:cViewPr varScale="1">
        <p:scale>
          <a:sx n="149" d="100"/>
          <a:sy n="149" d="100"/>
        </p:scale>
        <p:origin x="192" y="2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6586db221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6586db22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1177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6586db221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6586db221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511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6586db221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6586db221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5410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586db221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586db221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6178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6586db221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6586db221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2814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586db221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586db221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4189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586db221c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586db221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9248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586db221c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586db221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930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2B557-804C-4F8A-930E-698A4B91F0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D4EBD4-48C5-42FC-B094-ED27BD21C3C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7011A7-610A-4301-ADF3-F5D2A114EC14}"/>
              </a:ext>
            </a:extLst>
          </p:cNvPr>
          <p:cNvSpPr>
            <a:spLocks noGrp="1"/>
          </p:cNvSpPr>
          <p:nvPr>
            <p:ph type="dt" sz="half" idx="10"/>
          </p:nvPr>
        </p:nvSpPr>
        <p:spPr/>
        <p:txBody>
          <a:bodyPr/>
          <a:lstStyle/>
          <a:p>
            <a:fld id="{F9FCECE1-DDD2-4823-BB39-A65C10D56286}" type="datetime1">
              <a:rPr lang="en-US" smtClean="0"/>
              <a:t>6/19/20</a:t>
            </a:fld>
            <a:endParaRPr lang="en-US"/>
          </a:p>
        </p:txBody>
      </p:sp>
      <p:sp>
        <p:nvSpPr>
          <p:cNvPr id="5" name="Footer Placeholder 4">
            <a:extLst>
              <a:ext uri="{FF2B5EF4-FFF2-40B4-BE49-F238E27FC236}">
                <a16:creationId xmlns:a16="http://schemas.microsoft.com/office/drawing/2014/main" id="{09C899C6-759D-4B19-8CA1-94F70C100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D8373-4A4D-4266-81C9-8F6332A44099}"/>
              </a:ext>
            </a:extLst>
          </p:cNvPr>
          <p:cNvSpPr>
            <a:spLocks noGrp="1"/>
          </p:cNvSpPr>
          <p:nvPr>
            <p:ph type="sldNum" sz="quarter" idx="12"/>
          </p:nvPr>
        </p:nvSpPr>
        <p:spPr/>
        <p:txBody>
          <a:bodyPr/>
          <a:lstStyle/>
          <a:p>
            <a:fld id="{71DD76BB-BFBE-4528-8294-5434328BEFE1}" type="slidenum">
              <a:rPr lang="en-US" smtClean="0"/>
              <a:t>‹#›</a:t>
            </a:fld>
            <a:endParaRPr lang="en-US"/>
          </a:p>
        </p:txBody>
      </p:sp>
    </p:spTree>
    <p:extLst>
      <p:ext uri="{BB962C8B-B14F-4D97-AF65-F5344CB8AC3E}">
        <p14:creationId xmlns:p14="http://schemas.microsoft.com/office/powerpoint/2010/main" val="1968034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www.usenix.org/event/hotcloud10/tech/full_papers/Zaharia.pdf"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cs.amherst.edu/ccm/cs34/papers/p107-dean.pdf"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palmetto.clemson.edu/"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0678-F26A-E54A-B6AB-2EC720526FDC}"/>
              </a:ext>
            </a:extLst>
          </p:cNvPr>
          <p:cNvSpPr>
            <a:spLocks noGrp="1"/>
          </p:cNvSpPr>
          <p:nvPr>
            <p:ph type="ctrTitle"/>
          </p:nvPr>
        </p:nvSpPr>
        <p:spPr/>
        <p:txBody>
          <a:bodyPr/>
          <a:lstStyle/>
          <a:p>
            <a:r>
              <a:rPr lang="en-US" dirty="0"/>
              <a:t>Introduction to Big Data Analytics using Python and Apache Spark</a:t>
            </a:r>
          </a:p>
        </p:txBody>
      </p:sp>
      <p:sp>
        <p:nvSpPr>
          <p:cNvPr id="4" name="Subtitle 3">
            <a:extLst>
              <a:ext uri="{FF2B5EF4-FFF2-40B4-BE49-F238E27FC236}">
                <a16:creationId xmlns:a16="http://schemas.microsoft.com/office/drawing/2014/main" id="{4F0332CA-665F-9D46-B77E-41F60E85B869}"/>
              </a:ext>
            </a:extLst>
          </p:cNvPr>
          <p:cNvSpPr>
            <a:spLocks noGrp="1"/>
          </p:cNvSpPr>
          <p:nvPr>
            <p:ph type="subTitle" idx="1"/>
          </p:nvPr>
        </p:nvSpPr>
        <p:spPr/>
        <p:txBody>
          <a:bodyPr/>
          <a:lstStyle/>
          <a:p>
            <a:r>
              <a:rPr lang="en-US" dirty="0"/>
              <a:t>Cyberinfrastructure and Technology Integration (CITI)</a:t>
            </a:r>
          </a:p>
          <a:p>
            <a:r>
              <a:rPr lang="en-US" dirty="0"/>
              <a:t>Clemson University</a:t>
            </a:r>
          </a:p>
        </p:txBody>
      </p:sp>
      <p:sp>
        <p:nvSpPr>
          <p:cNvPr id="3" name="Slide Number Placeholder 2">
            <a:extLst>
              <a:ext uri="{FF2B5EF4-FFF2-40B4-BE49-F238E27FC236}">
                <a16:creationId xmlns:a16="http://schemas.microsoft.com/office/drawing/2014/main" id="{4355F25E-C674-774A-9660-C17C193DC7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a:t>
            </a:fld>
            <a:endParaRPr lang="en-GB"/>
          </a:p>
        </p:txBody>
      </p:sp>
    </p:spTree>
    <p:extLst>
      <p:ext uri="{BB962C8B-B14F-4D97-AF65-F5344CB8AC3E}">
        <p14:creationId xmlns:p14="http://schemas.microsoft.com/office/powerpoint/2010/main" val="1622525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21460-C58A-43D1-8271-F9E95F7241E8}"/>
              </a:ext>
            </a:extLst>
          </p:cNvPr>
          <p:cNvSpPr>
            <a:spLocks noGrp="1"/>
          </p:cNvSpPr>
          <p:nvPr>
            <p:ph type="title"/>
          </p:nvPr>
        </p:nvSpPr>
        <p:spPr/>
        <p:txBody>
          <a:bodyPr/>
          <a:lstStyle/>
          <a:p>
            <a:r>
              <a:rPr lang="en-US" dirty="0"/>
              <a:t>Introduction to Apache Spark</a:t>
            </a:r>
          </a:p>
        </p:txBody>
      </p:sp>
      <p:sp>
        <p:nvSpPr>
          <p:cNvPr id="4" name="Slide Number Placeholder 3">
            <a:extLst>
              <a:ext uri="{FF2B5EF4-FFF2-40B4-BE49-F238E27FC236}">
                <a16:creationId xmlns:a16="http://schemas.microsoft.com/office/drawing/2014/main" id="{02136FB5-B5A0-44AE-A48D-6D221A5CCFFF}"/>
              </a:ext>
            </a:extLst>
          </p:cNvPr>
          <p:cNvSpPr>
            <a:spLocks noGrp="1"/>
          </p:cNvSpPr>
          <p:nvPr>
            <p:ph type="sldNum" idx="12"/>
          </p:nvPr>
        </p:nvSpPr>
        <p:spPr/>
        <p:txBody>
          <a:bodyPr/>
          <a:lstStyle/>
          <a:p>
            <a:fld id="{71DD76BB-BFBE-4528-8294-5434328BEFE1}" type="slidenum">
              <a:rPr lang="en-US" smtClean="0"/>
              <a:t>10</a:t>
            </a:fld>
            <a:endParaRPr lang="en-US"/>
          </a:p>
        </p:txBody>
      </p:sp>
    </p:spTree>
    <p:extLst>
      <p:ext uri="{BB962C8B-B14F-4D97-AF65-F5344CB8AC3E}">
        <p14:creationId xmlns:p14="http://schemas.microsoft.com/office/powerpoint/2010/main" val="1640809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53AC-0037-4C6B-AC4F-26F20F6F6467}"/>
              </a:ext>
            </a:extLst>
          </p:cNvPr>
          <p:cNvSpPr>
            <a:spLocks noGrp="1"/>
          </p:cNvSpPr>
          <p:nvPr>
            <p:ph type="title"/>
          </p:nvPr>
        </p:nvSpPr>
        <p:spPr/>
        <p:txBody>
          <a:bodyPr/>
          <a:lstStyle/>
          <a:p>
            <a:r>
              <a:rPr lang="en-US" dirty="0"/>
              <a:t>What is Spark?</a:t>
            </a:r>
          </a:p>
        </p:txBody>
      </p:sp>
      <p:sp>
        <p:nvSpPr>
          <p:cNvPr id="3" name="Content Placeholder 2">
            <a:extLst>
              <a:ext uri="{FF2B5EF4-FFF2-40B4-BE49-F238E27FC236}">
                <a16:creationId xmlns:a16="http://schemas.microsoft.com/office/drawing/2014/main" id="{E175353B-9EDF-4283-8AF0-32720B5E324F}"/>
              </a:ext>
            </a:extLst>
          </p:cNvPr>
          <p:cNvSpPr>
            <a:spLocks noGrp="1"/>
          </p:cNvSpPr>
          <p:nvPr>
            <p:ph type="body" idx="1"/>
          </p:nvPr>
        </p:nvSpPr>
        <p:spPr/>
        <p:txBody>
          <a:bodyPr/>
          <a:lstStyle/>
          <a:p>
            <a:r>
              <a:rPr lang="en-US" dirty="0"/>
              <a:t>A unified computing engine and a set of libraries for parallel data processing on computer clusters. </a:t>
            </a:r>
          </a:p>
        </p:txBody>
      </p:sp>
      <p:sp>
        <p:nvSpPr>
          <p:cNvPr id="4" name="Slide Number Placeholder 3">
            <a:extLst>
              <a:ext uri="{FF2B5EF4-FFF2-40B4-BE49-F238E27FC236}">
                <a16:creationId xmlns:a16="http://schemas.microsoft.com/office/drawing/2014/main" id="{9096269B-8C70-4D31-BCE5-DB6AB8EB3344}"/>
              </a:ext>
            </a:extLst>
          </p:cNvPr>
          <p:cNvSpPr>
            <a:spLocks noGrp="1"/>
          </p:cNvSpPr>
          <p:nvPr>
            <p:ph type="sldNum" idx="12"/>
          </p:nvPr>
        </p:nvSpPr>
        <p:spPr/>
        <p:txBody>
          <a:bodyPr/>
          <a:lstStyle/>
          <a:p>
            <a:fld id="{71DD76BB-BFBE-4528-8294-5434328BEFE1}" type="slidenum">
              <a:rPr lang="en-US" smtClean="0"/>
              <a:t>11</a:t>
            </a:fld>
            <a:endParaRPr lang="en-US"/>
          </a:p>
        </p:txBody>
      </p:sp>
    </p:spTree>
    <p:extLst>
      <p:ext uri="{BB962C8B-B14F-4D97-AF65-F5344CB8AC3E}">
        <p14:creationId xmlns:p14="http://schemas.microsoft.com/office/powerpoint/2010/main" val="3747888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AF3C33-0062-40F0-887D-3F96B5306C7A}"/>
              </a:ext>
            </a:extLst>
          </p:cNvPr>
          <p:cNvSpPr/>
          <p:nvPr/>
        </p:nvSpPr>
        <p:spPr>
          <a:xfrm>
            <a:off x="1261534" y="3335867"/>
            <a:ext cx="4521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Low-level APIs</a:t>
            </a:r>
          </a:p>
          <a:p>
            <a:pPr algn="ctr"/>
            <a:endParaRPr lang="en-US" sz="1050" dirty="0"/>
          </a:p>
          <a:p>
            <a:pPr algn="ctr"/>
            <a:r>
              <a:rPr lang="en-US" sz="1050" dirty="0"/>
              <a:t>RDDs			Distributed Variables</a:t>
            </a:r>
          </a:p>
        </p:txBody>
      </p:sp>
      <p:sp>
        <p:nvSpPr>
          <p:cNvPr id="5" name="Rectangle 4">
            <a:extLst>
              <a:ext uri="{FF2B5EF4-FFF2-40B4-BE49-F238E27FC236}">
                <a16:creationId xmlns:a16="http://schemas.microsoft.com/office/drawing/2014/main" id="{BB57E39F-0067-47E8-A7C7-AAE782D4D0D6}"/>
              </a:ext>
            </a:extLst>
          </p:cNvPr>
          <p:cNvSpPr/>
          <p:nvPr/>
        </p:nvSpPr>
        <p:spPr>
          <a:xfrm>
            <a:off x="1261533" y="2095500"/>
            <a:ext cx="4521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Structured APIs</a:t>
            </a:r>
          </a:p>
          <a:p>
            <a:pPr algn="ctr"/>
            <a:endParaRPr lang="en-US" sz="1050" dirty="0"/>
          </a:p>
          <a:p>
            <a:pPr algn="ctr"/>
            <a:r>
              <a:rPr lang="en-US" sz="1050" dirty="0"/>
              <a:t>Datasets		</a:t>
            </a:r>
            <a:r>
              <a:rPr lang="en-US" sz="1050" dirty="0" err="1"/>
              <a:t>DataFrames</a:t>
            </a:r>
            <a:r>
              <a:rPr lang="en-US" sz="1050" dirty="0"/>
              <a:t>	SQL</a:t>
            </a:r>
          </a:p>
        </p:txBody>
      </p:sp>
      <p:sp>
        <p:nvSpPr>
          <p:cNvPr id="6" name="Rectangle 5">
            <a:extLst>
              <a:ext uri="{FF2B5EF4-FFF2-40B4-BE49-F238E27FC236}">
                <a16:creationId xmlns:a16="http://schemas.microsoft.com/office/drawing/2014/main" id="{2875A12E-85F6-4AA3-858F-A7AD0D1F6CAE}"/>
              </a:ext>
            </a:extLst>
          </p:cNvPr>
          <p:cNvSpPr/>
          <p:nvPr/>
        </p:nvSpPr>
        <p:spPr>
          <a:xfrm>
            <a:off x="1261532" y="787400"/>
            <a:ext cx="1193802"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Structured Streaming</a:t>
            </a:r>
          </a:p>
        </p:txBody>
      </p:sp>
      <p:sp>
        <p:nvSpPr>
          <p:cNvPr id="7" name="Rectangle 6">
            <a:extLst>
              <a:ext uri="{FF2B5EF4-FFF2-40B4-BE49-F238E27FC236}">
                <a16:creationId xmlns:a16="http://schemas.microsoft.com/office/drawing/2014/main" id="{2C749A40-3C97-43B1-82D4-ABED33ABFC6A}"/>
              </a:ext>
            </a:extLst>
          </p:cNvPr>
          <p:cNvSpPr/>
          <p:nvPr/>
        </p:nvSpPr>
        <p:spPr>
          <a:xfrm>
            <a:off x="2925231" y="787400"/>
            <a:ext cx="1193802"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Advanced Analytics</a:t>
            </a:r>
          </a:p>
        </p:txBody>
      </p:sp>
      <p:sp>
        <p:nvSpPr>
          <p:cNvPr id="8" name="Rectangle 7">
            <a:extLst>
              <a:ext uri="{FF2B5EF4-FFF2-40B4-BE49-F238E27FC236}">
                <a16:creationId xmlns:a16="http://schemas.microsoft.com/office/drawing/2014/main" id="{8C76C093-58DC-4B68-BABB-A34625FD4BB6}"/>
              </a:ext>
            </a:extLst>
          </p:cNvPr>
          <p:cNvSpPr/>
          <p:nvPr/>
        </p:nvSpPr>
        <p:spPr>
          <a:xfrm>
            <a:off x="4588930" y="787400"/>
            <a:ext cx="1193802"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Libraries &amp; Ecosystem</a:t>
            </a:r>
          </a:p>
        </p:txBody>
      </p:sp>
      <p:cxnSp>
        <p:nvCxnSpPr>
          <p:cNvPr id="10" name="Straight Connector 9">
            <a:extLst>
              <a:ext uri="{FF2B5EF4-FFF2-40B4-BE49-F238E27FC236}">
                <a16:creationId xmlns:a16="http://schemas.microsoft.com/office/drawing/2014/main" id="{3EA92B26-CD50-44BD-AFA3-75B40426FC98}"/>
              </a:ext>
            </a:extLst>
          </p:cNvPr>
          <p:cNvCxnSpPr/>
          <p:nvPr/>
        </p:nvCxnSpPr>
        <p:spPr>
          <a:xfrm>
            <a:off x="838200" y="2015067"/>
            <a:ext cx="7857067" cy="0"/>
          </a:xfrm>
          <a:prstGeom prst="line">
            <a:avLst/>
          </a:prstGeom>
          <a:ln w="28575"/>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4C45D7E3-1FE3-4284-BBC6-EC44C08204C5}"/>
              </a:ext>
            </a:extLst>
          </p:cNvPr>
          <p:cNvSpPr txBox="1"/>
          <p:nvPr/>
        </p:nvSpPr>
        <p:spPr>
          <a:xfrm>
            <a:off x="6324600" y="1116525"/>
            <a:ext cx="2099733" cy="415498"/>
          </a:xfrm>
          <a:prstGeom prst="rect">
            <a:avLst/>
          </a:prstGeom>
          <a:noFill/>
        </p:spPr>
        <p:txBody>
          <a:bodyPr wrap="square" rtlCol="0">
            <a:spAutoFit/>
          </a:bodyPr>
          <a:lstStyle/>
          <a:p>
            <a:r>
              <a:rPr lang="en-US" sz="1050" dirty="0"/>
              <a:t>Libraries for parallel data processing</a:t>
            </a:r>
          </a:p>
        </p:txBody>
      </p:sp>
      <p:sp>
        <p:nvSpPr>
          <p:cNvPr id="12" name="TextBox 11">
            <a:extLst>
              <a:ext uri="{FF2B5EF4-FFF2-40B4-BE49-F238E27FC236}">
                <a16:creationId xmlns:a16="http://schemas.microsoft.com/office/drawing/2014/main" id="{39738E72-45D7-4BDA-9572-C985B3EBEB30}"/>
              </a:ext>
            </a:extLst>
          </p:cNvPr>
          <p:cNvSpPr txBox="1"/>
          <p:nvPr/>
        </p:nvSpPr>
        <p:spPr>
          <a:xfrm>
            <a:off x="6324600" y="2551625"/>
            <a:ext cx="2099733" cy="253916"/>
          </a:xfrm>
          <a:prstGeom prst="rect">
            <a:avLst/>
          </a:prstGeom>
          <a:noFill/>
        </p:spPr>
        <p:txBody>
          <a:bodyPr wrap="square" rtlCol="0">
            <a:spAutoFit/>
          </a:bodyPr>
          <a:lstStyle/>
          <a:p>
            <a:r>
              <a:rPr lang="en-US" sz="1050" dirty="0"/>
              <a:t>Unified computing engine</a:t>
            </a:r>
          </a:p>
        </p:txBody>
      </p:sp>
      <p:sp>
        <p:nvSpPr>
          <p:cNvPr id="2" name="Slide Number Placeholder 1">
            <a:extLst>
              <a:ext uri="{FF2B5EF4-FFF2-40B4-BE49-F238E27FC236}">
                <a16:creationId xmlns:a16="http://schemas.microsoft.com/office/drawing/2014/main" id="{0EC0F24D-D183-4541-9A32-52A10C154458}"/>
              </a:ext>
            </a:extLst>
          </p:cNvPr>
          <p:cNvSpPr>
            <a:spLocks noGrp="1"/>
          </p:cNvSpPr>
          <p:nvPr>
            <p:ph type="sldNum" idx="12"/>
          </p:nvPr>
        </p:nvSpPr>
        <p:spPr/>
        <p:txBody>
          <a:bodyPr/>
          <a:lstStyle/>
          <a:p>
            <a:fld id="{71DD76BB-BFBE-4528-8294-5434328BEFE1}" type="slidenum">
              <a:rPr lang="en-US" smtClean="0"/>
              <a:t>12</a:t>
            </a:fld>
            <a:endParaRPr lang="en-US"/>
          </a:p>
        </p:txBody>
      </p:sp>
    </p:spTree>
    <p:extLst>
      <p:ext uri="{BB962C8B-B14F-4D97-AF65-F5344CB8AC3E}">
        <p14:creationId xmlns:p14="http://schemas.microsoft.com/office/powerpoint/2010/main" val="2085381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D87A-FDB7-4368-A1D0-50CE606ACFD8}"/>
              </a:ext>
            </a:extLst>
          </p:cNvPr>
          <p:cNvSpPr>
            <a:spLocks noGrp="1"/>
          </p:cNvSpPr>
          <p:nvPr>
            <p:ph type="title"/>
          </p:nvPr>
        </p:nvSpPr>
        <p:spPr/>
        <p:txBody>
          <a:bodyPr/>
          <a:lstStyle/>
          <a:p>
            <a:r>
              <a:rPr lang="en-US" dirty="0"/>
              <a:t>Design Philosophy</a:t>
            </a:r>
          </a:p>
        </p:txBody>
      </p:sp>
      <p:sp>
        <p:nvSpPr>
          <p:cNvPr id="3" name="Content Placeholder 2">
            <a:extLst>
              <a:ext uri="{FF2B5EF4-FFF2-40B4-BE49-F238E27FC236}">
                <a16:creationId xmlns:a16="http://schemas.microsoft.com/office/drawing/2014/main" id="{C72BAD00-7194-4956-A974-D909A49E8010}"/>
              </a:ext>
            </a:extLst>
          </p:cNvPr>
          <p:cNvSpPr>
            <a:spLocks noGrp="1"/>
          </p:cNvSpPr>
          <p:nvPr>
            <p:ph type="body" idx="1"/>
          </p:nvPr>
        </p:nvSpPr>
        <p:spPr/>
        <p:txBody>
          <a:bodyPr/>
          <a:lstStyle/>
          <a:p>
            <a:r>
              <a:rPr lang="en-US" b="1" dirty="0"/>
              <a:t>Unified</a:t>
            </a:r>
            <a:r>
              <a:rPr lang="en-US" dirty="0"/>
              <a:t>: Spark supports a wide range of data analytic tasks over the same computing engine and a consistent set of APIs</a:t>
            </a:r>
          </a:p>
          <a:p>
            <a:r>
              <a:rPr lang="en-US" b="1" dirty="0"/>
              <a:t>Computing engine</a:t>
            </a:r>
            <a:r>
              <a:rPr lang="en-US" dirty="0"/>
              <a:t>: Spark handles loading data from storage systems and perform computation on the data (in memory) rather than on permanent storage. To adhere to the data locality principle, Spark relies on APIs to provide a transparent common interface with different storage systems for all applications. </a:t>
            </a:r>
          </a:p>
          <a:p>
            <a:r>
              <a:rPr lang="en-US" b="1" dirty="0"/>
              <a:t>Libraries</a:t>
            </a:r>
            <a:r>
              <a:rPr lang="en-US" dirty="0"/>
              <a:t>: Via its APIs, Spark supports a wide array of internal and external libraries for complex data analytic tasks. </a:t>
            </a:r>
          </a:p>
        </p:txBody>
      </p:sp>
      <p:sp>
        <p:nvSpPr>
          <p:cNvPr id="4" name="Slide Number Placeholder 3">
            <a:extLst>
              <a:ext uri="{FF2B5EF4-FFF2-40B4-BE49-F238E27FC236}">
                <a16:creationId xmlns:a16="http://schemas.microsoft.com/office/drawing/2014/main" id="{617B8D3D-8800-4FE8-A06D-AF87662EFEAE}"/>
              </a:ext>
            </a:extLst>
          </p:cNvPr>
          <p:cNvSpPr>
            <a:spLocks noGrp="1"/>
          </p:cNvSpPr>
          <p:nvPr>
            <p:ph type="sldNum" idx="12"/>
          </p:nvPr>
        </p:nvSpPr>
        <p:spPr/>
        <p:txBody>
          <a:bodyPr/>
          <a:lstStyle/>
          <a:p>
            <a:fld id="{71DD76BB-BFBE-4528-8294-5434328BEFE1}" type="slidenum">
              <a:rPr lang="en-US" smtClean="0"/>
              <a:t>13</a:t>
            </a:fld>
            <a:endParaRPr lang="en-US"/>
          </a:p>
        </p:txBody>
      </p:sp>
    </p:spTree>
    <p:extLst>
      <p:ext uri="{BB962C8B-B14F-4D97-AF65-F5344CB8AC3E}">
        <p14:creationId xmlns:p14="http://schemas.microsoft.com/office/powerpoint/2010/main" val="584443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3D716-68AE-4804-83B2-213FA3D60DD2}"/>
              </a:ext>
            </a:extLst>
          </p:cNvPr>
          <p:cNvSpPr>
            <a:spLocks noGrp="1"/>
          </p:cNvSpPr>
          <p:nvPr>
            <p:ph type="title"/>
          </p:nvPr>
        </p:nvSpPr>
        <p:spPr/>
        <p:txBody>
          <a:bodyPr/>
          <a:lstStyle/>
          <a:p>
            <a:r>
              <a:rPr lang="en-US" dirty="0"/>
              <a:t>A Brief History of Spark</a:t>
            </a:r>
          </a:p>
        </p:txBody>
      </p:sp>
      <p:sp>
        <p:nvSpPr>
          <p:cNvPr id="3" name="Content Placeholder 2">
            <a:extLst>
              <a:ext uri="{FF2B5EF4-FFF2-40B4-BE49-F238E27FC236}">
                <a16:creationId xmlns:a16="http://schemas.microsoft.com/office/drawing/2014/main" id="{2E37B7EF-F485-4733-AA7F-A4B4E353E6EB}"/>
              </a:ext>
            </a:extLst>
          </p:cNvPr>
          <p:cNvSpPr>
            <a:spLocks noGrp="1"/>
          </p:cNvSpPr>
          <p:nvPr>
            <p:ph idx="1"/>
          </p:nvPr>
        </p:nvSpPr>
        <p:spPr/>
        <p:txBody>
          <a:bodyPr/>
          <a:lstStyle/>
          <a:p>
            <a:r>
              <a:rPr lang="en-US" dirty="0"/>
              <a:t>Research project at UC Berkeley AMP Lab in 2009 to address drawbacks of Hadoop MapReduce. </a:t>
            </a:r>
          </a:p>
          <a:p>
            <a:r>
              <a:rPr lang="en-US" dirty="0"/>
              <a:t>Paper published in 2010: </a:t>
            </a:r>
            <a:r>
              <a:rPr lang="en-US" dirty="0">
                <a:hlinkClick r:id="rId2"/>
              </a:rPr>
              <a:t>Spark: Cluster Computing with Working Sets</a:t>
            </a:r>
            <a:r>
              <a:rPr lang="en-US" dirty="0"/>
              <a:t> </a:t>
            </a:r>
          </a:p>
          <a:p>
            <a:r>
              <a:rPr lang="en-US" dirty="0"/>
              <a:t>2013, the source code is contributed to Apache. The project had more than 100 contributors from more than 30 organizations outside UC Berkeley. </a:t>
            </a:r>
          </a:p>
          <a:p>
            <a:r>
              <a:rPr lang="en-US" dirty="0"/>
              <a:t>2014, version 1.0 is released.</a:t>
            </a:r>
          </a:p>
          <a:p>
            <a:r>
              <a:rPr lang="en-US" dirty="0"/>
              <a:t>Currently, Spark is being used extensively in academic and industry (NASA, CERN, Uber, Netflix …)</a:t>
            </a:r>
          </a:p>
        </p:txBody>
      </p:sp>
      <p:sp>
        <p:nvSpPr>
          <p:cNvPr id="4" name="Slide Number Placeholder 3">
            <a:extLst>
              <a:ext uri="{FF2B5EF4-FFF2-40B4-BE49-F238E27FC236}">
                <a16:creationId xmlns:a16="http://schemas.microsoft.com/office/drawing/2014/main" id="{F35B10B7-4220-4261-B069-9436B0DFC873}"/>
              </a:ext>
            </a:extLst>
          </p:cNvPr>
          <p:cNvSpPr>
            <a:spLocks noGrp="1"/>
          </p:cNvSpPr>
          <p:nvPr>
            <p:ph type="sldNum" sz="quarter" idx="12"/>
          </p:nvPr>
        </p:nvSpPr>
        <p:spPr/>
        <p:txBody>
          <a:bodyPr/>
          <a:lstStyle/>
          <a:p>
            <a:fld id="{71DD76BB-BFBE-4528-8294-5434328BEFE1}" type="slidenum">
              <a:rPr lang="en-US" smtClean="0"/>
              <a:t>14</a:t>
            </a:fld>
            <a:endParaRPr lang="en-US"/>
          </a:p>
        </p:txBody>
      </p:sp>
    </p:spTree>
    <p:extLst>
      <p:ext uri="{BB962C8B-B14F-4D97-AF65-F5344CB8AC3E}">
        <p14:creationId xmlns:p14="http://schemas.microsoft.com/office/powerpoint/2010/main" val="1275815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12B5B-0295-426B-A090-61A77579952D}"/>
              </a:ext>
            </a:extLst>
          </p:cNvPr>
          <p:cNvSpPr>
            <a:spLocks noGrp="1"/>
          </p:cNvSpPr>
          <p:nvPr>
            <p:ph type="title"/>
          </p:nvPr>
        </p:nvSpPr>
        <p:spPr/>
        <p:txBody>
          <a:bodyPr/>
          <a:lstStyle/>
          <a:p>
            <a:r>
              <a:rPr lang="en-US" dirty="0"/>
              <a:t>Basic Architecture</a:t>
            </a:r>
          </a:p>
        </p:txBody>
      </p:sp>
      <p:sp>
        <p:nvSpPr>
          <p:cNvPr id="3" name="Content Placeholder 2">
            <a:extLst>
              <a:ext uri="{FF2B5EF4-FFF2-40B4-BE49-F238E27FC236}">
                <a16:creationId xmlns:a16="http://schemas.microsoft.com/office/drawing/2014/main" id="{30807FF5-B263-47A3-AF94-4578A776B131}"/>
              </a:ext>
            </a:extLst>
          </p:cNvPr>
          <p:cNvSpPr>
            <a:spLocks noGrp="1"/>
          </p:cNvSpPr>
          <p:nvPr>
            <p:ph idx="1"/>
          </p:nvPr>
        </p:nvSpPr>
        <p:spPr/>
        <p:txBody>
          <a:bodyPr/>
          <a:lstStyle/>
          <a:p>
            <a:r>
              <a:rPr lang="en-US" dirty="0"/>
              <a:t>Spark relies on a cluster of computers to execute tasks. These computers are managed by either Spark’s stand-alone manager or external manager (YARN/</a:t>
            </a:r>
            <a:r>
              <a:rPr lang="en-US" dirty="0" err="1"/>
              <a:t>Mesos</a:t>
            </a:r>
            <a:r>
              <a:rPr lang="en-US" dirty="0"/>
              <a:t>). </a:t>
            </a:r>
          </a:p>
          <a:p>
            <a:r>
              <a:rPr lang="en-US" dirty="0"/>
              <a:t>Spark Applications are submitted to the manager, which will allocate computing resources for the execution of these applications. </a:t>
            </a:r>
          </a:p>
          <a:p>
            <a:r>
              <a:rPr lang="en-US" dirty="0"/>
              <a:t>A Spark Application is consisted of two components:</a:t>
            </a:r>
          </a:p>
          <a:p>
            <a:pPr lvl="1"/>
            <a:r>
              <a:rPr lang="en-US" dirty="0"/>
              <a:t>A </a:t>
            </a:r>
            <a:r>
              <a:rPr lang="en-US" b="1" dirty="0">
                <a:highlight>
                  <a:srgbClr val="C0C0C0"/>
                </a:highlight>
              </a:rPr>
              <a:t>driver</a:t>
            </a:r>
            <a:r>
              <a:rPr lang="en-US" dirty="0"/>
              <a:t> process: maintains information about the application, responds to user input and programming instructions, and analyzes, distributes, and schedules tasks across the executors. </a:t>
            </a:r>
          </a:p>
          <a:p>
            <a:pPr lvl="1"/>
            <a:r>
              <a:rPr lang="en-US" dirty="0"/>
              <a:t>A set of </a:t>
            </a:r>
            <a:r>
              <a:rPr lang="en-US" b="1" dirty="0">
                <a:highlight>
                  <a:srgbClr val="C0C0C0"/>
                </a:highlight>
              </a:rPr>
              <a:t>executor</a:t>
            </a:r>
            <a:r>
              <a:rPr lang="en-US" dirty="0"/>
              <a:t> processes: carries out work assigned by the driver. </a:t>
            </a:r>
          </a:p>
        </p:txBody>
      </p:sp>
      <p:sp>
        <p:nvSpPr>
          <p:cNvPr id="4" name="Slide Number Placeholder 3">
            <a:extLst>
              <a:ext uri="{FF2B5EF4-FFF2-40B4-BE49-F238E27FC236}">
                <a16:creationId xmlns:a16="http://schemas.microsoft.com/office/drawing/2014/main" id="{23F98640-BC31-466D-AEFE-5007475DBEBB}"/>
              </a:ext>
            </a:extLst>
          </p:cNvPr>
          <p:cNvSpPr>
            <a:spLocks noGrp="1"/>
          </p:cNvSpPr>
          <p:nvPr>
            <p:ph type="sldNum" sz="quarter" idx="12"/>
          </p:nvPr>
        </p:nvSpPr>
        <p:spPr/>
        <p:txBody>
          <a:bodyPr/>
          <a:lstStyle/>
          <a:p>
            <a:fld id="{71DD76BB-BFBE-4528-8294-5434328BEFE1}" type="slidenum">
              <a:rPr lang="en-US" smtClean="0"/>
              <a:t>15</a:t>
            </a:fld>
            <a:endParaRPr lang="en-US"/>
          </a:p>
        </p:txBody>
      </p:sp>
      <p:pic>
        <p:nvPicPr>
          <p:cNvPr id="5" name="Picture 4">
            <a:extLst>
              <a:ext uri="{FF2B5EF4-FFF2-40B4-BE49-F238E27FC236}">
                <a16:creationId xmlns:a16="http://schemas.microsoft.com/office/drawing/2014/main" id="{781647AD-DC7D-6247-BA81-8AF202346BF8}"/>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076994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C7A67A-C891-1C4A-9BD6-56B8E7587049}"/>
              </a:ext>
            </a:extLst>
          </p:cNvPr>
          <p:cNvSpPr>
            <a:spLocks noGrp="1"/>
          </p:cNvSpPr>
          <p:nvPr>
            <p:ph type="sldNum" idx="12"/>
          </p:nvPr>
        </p:nvSpPr>
        <p:spPr/>
        <p:txBody>
          <a:bodyPr/>
          <a:lstStyle/>
          <a:p>
            <a:fld id="{71DD76BB-BFBE-4528-8294-5434328BEFE1}" type="slidenum">
              <a:rPr lang="en-US" smtClean="0"/>
              <a:t>16</a:t>
            </a:fld>
            <a:endParaRPr lang="en-US"/>
          </a:p>
        </p:txBody>
      </p:sp>
      <p:pic>
        <p:nvPicPr>
          <p:cNvPr id="5" name="Picture 4">
            <a:extLst>
              <a:ext uri="{FF2B5EF4-FFF2-40B4-BE49-F238E27FC236}">
                <a16:creationId xmlns:a16="http://schemas.microsoft.com/office/drawing/2014/main" id="{F0796580-E04B-C245-AA0B-645039A05F6C}"/>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164828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ED2146-1A05-E645-8723-6B49D499D77F}"/>
              </a:ext>
            </a:extLst>
          </p:cNvPr>
          <p:cNvSpPr>
            <a:spLocks noGrp="1"/>
          </p:cNvSpPr>
          <p:nvPr>
            <p:ph type="title"/>
          </p:nvPr>
        </p:nvSpPr>
        <p:spPr/>
        <p:txBody>
          <a:bodyPr/>
          <a:lstStyle/>
          <a:p>
            <a:r>
              <a:rPr lang="en-US" dirty="0"/>
              <a:t>MapReduce Programming Paradigm</a:t>
            </a:r>
          </a:p>
        </p:txBody>
      </p:sp>
      <p:sp>
        <p:nvSpPr>
          <p:cNvPr id="3" name="Slide Number Placeholder 2">
            <a:extLst>
              <a:ext uri="{FF2B5EF4-FFF2-40B4-BE49-F238E27FC236}">
                <a16:creationId xmlns:a16="http://schemas.microsoft.com/office/drawing/2014/main" id="{87CC3EFA-8F7B-9B4C-9E88-B5AC00E81A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spTree>
    <p:extLst>
      <p:ext uri="{BB962C8B-B14F-4D97-AF65-F5344CB8AC3E}">
        <p14:creationId xmlns:p14="http://schemas.microsoft.com/office/powerpoint/2010/main" val="1328196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Reality of working with Big Data</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Hundreds or thousands of machines to support big data.</a:t>
            </a:r>
            <a:endParaRPr dirty="0"/>
          </a:p>
          <a:p>
            <a:pPr marL="914400" lvl="1" indent="-317500" algn="l" rtl="0">
              <a:spcBef>
                <a:spcPts val="0"/>
              </a:spcBef>
              <a:spcAft>
                <a:spcPts val="0"/>
              </a:spcAft>
              <a:buSzPts val="1400"/>
              <a:buChar char="-"/>
            </a:pPr>
            <a:r>
              <a:rPr lang="en-GB" b="1" dirty="0"/>
              <a:t>Distribute data for storage (HDFS)</a:t>
            </a:r>
            <a:endParaRPr b="1" dirty="0"/>
          </a:p>
          <a:p>
            <a:pPr marL="914400" lvl="1" indent="-317500" algn="l" rtl="0">
              <a:spcBef>
                <a:spcPts val="0"/>
              </a:spcBef>
              <a:spcAft>
                <a:spcPts val="0"/>
              </a:spcAft>
              <a:buSzPts val="1400"/>
              <a:buChar char="-"/>
            </a:pPr>
            <a:r>
              <a:rPr lang="en-GB" dirty="0"/>
              <a:t>Parallelize data computation (Hadoop MapReduce)</a:t>
            </a:r>
            <a:endParaRPr dirty="0"/>
          </a:p>
          <a:p>
            <a:pPr marL="914400" lvl="1" indent="-317500" algn="l" rtl="0">
              <a:spcBef>
                <a:spcPts val="0"/>
              </a:spcBef>
              <a:spcAft>
                <a:spcPts val="0"/>
              </a:spcAft>
              <a:buSzPts val="1400"/>
              <a:buChar char="-"/>
            </a:pPr>
            <a:r>
              <a:rPr lang="en-GB" dirty="0"/>
              <a:t>Handle failure (HDFS and Hadoop MapReduce)</a:t>
            </a:r>
            <a:endParaRPr dirty="0"/>
          </a:p>
          <a:p>
            <a:pPr marL="457200" lvl="0" indent="-342900" algn="l" rtl="0">
              <a:spcBef>
                <a:spcPts val="0"/>
              </a:spcBef>
              <a:spcAft>
                <a:spcPts val="0"/>
              </a:spcAft>
              <a:buSzPts val="1800"/>
              <a:buChar char="-"/>
            </a:pPr>
            <a:r>
              <a:rPr lang="en-GB" b="1" dirty="0"/>
              <a:t>The</a:t>
            </a:r>
            <a:r>
              <a:rPr lang="en-GB" dirty="0"/>
              <a:t> paper</a:t>
            </a:r>
            <a:endParaRPr dirty="0"/>
          </a:p>
          <a:p>
            <a:pPr marL="914400" lvl="1" indent="-317500" algn="l" rtl="0">
              <a:spcBef>
                <a:spcPts val="0"/>
              </a:spcBef>
              <a:spcAft>
                <a:spcPts val="0"/>
              </a:spcAft>
              <a:buSzPts val="1400"/>
              <a:buChar char="-"/>
            </a:pPr>
            <a:r>
              <a:rPr lang="en-GB" u="sng" dirty="0">
                <a:solidFill>
                  <a:schemeClr val="hlink"/>
                </a:solidFill>
                <a:hlinkClick r:id="rId3"/>
              </a:rPr>
              <a:t>MapReduce: simplified data processing on large clusters</a:t>
            </a:r>
            <a:endParaRPr dirty="0"/>
          </a:p>
          <a:p>
            <a:pPr marL="0" lvl="0" indent="0" algn="l" rtl="0">
              <a:spcBef>
                <a:spcPts val="1600"/>
              </a:spcBef>
              <a:spcAft>
                <a:spcPts val="1600"/>
              </a:spcAft>
              <a:buNone/>
            </a:pPr>
            <a:endParaRPr dirty="0"/>
          </a:p>
        </p:txBody>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18</a:t>
            </a:fld>
            <a:endParaRPr/>
          </a:p>
        </p:txBody>
      </p:sp>
    </p:spTree>
    <p:extLst>
      <p:ext uri="{BB962C8B-B14F-4D97-AF65-F5344CB8AC3E}">
        <p14:creationId xmlns:p14="http://schemas.microsoft.com/office/powerpoint/2010/main" val="408033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5"/>
          <p:cNvSpPr txBox="1">
            <a:spLocks noGrp="1"/>
          </p:cNvSpPr>
          <p:nvPr>
            <p:ph type="body" idx="1"/>
          </p:nvPr>
        </p:nvSpPr>
        <p:spPr>
          <a:xfrm>
            <a:off x="0" y="602217"/>
            <a:ext cx="914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300" i="1" dirty="0"/>
              <a:t>... However, the </a:t>
            </a:r>
            <a:r>
              <a:rPr lang="en-GB" sz="1300" b="1" i="1" dirty="0"/>
              <a:t>input data is usually large</a:t>
            </a:r>
            <a:r>
              <a:rPr lang="en-GB" sz="1300" i="1" dirty="0"/>
              <a:t> and the </a:t>
            </a:r>
            <a:r>
              <a:rPr lang="en-GB" sz="1300" b="1" i="1" dirty="0"/>
              <a:t>computations have to be distributed</a:t>
            </a:r>
            <a:r>
              <a:rPr lang="en-GB" sz="1300" i="1" dirty="0"/>
              <a:t> across </a:t>
            </a:r>
            <a:r>
              <a:rPr lang="en-GB" sz="1300" b="1" i="1" dirty="0"/>
              <a:t>hundreds or thousands of machines</a:t>
            </a:r>
            <a:r>
              <a:rPr lang="en-GB" sz="1300" i="1" dirty="0"/>
              <a:t> in order to finish in a </a:t>
            </a:r>
            <a:r>
              <a:rPr lang="en-GB" sz="1300" b="1" i="1" dirty="0"/>
              <a:t>reasonable amount of time</a:t>
            </a:r>
            <a:r>
              <a:rPr lang="en-GB" sz="1300" i="1" dirty="0"/>
              <a:t>. The issues of how to parallelize the computation, distribute the data, and handle failures conspire to obscure </a:t>
            </a:r>
            <a:r>
              <a:rPr lang="en-GB" sz="1300" b="1" i="1" dirty="0"/>
              <a:t>the original simple computation with large amounts of complex code to deal with these issues</a:t>
            </a:r>
            <a:r>
              <a:rPr lang="en-GB" sz="1300" i="1" dirty="0"/>
              <a:t>.</a:t>
            </a:r>
            <a:endParaRPr sz="1300" i="1" dirty="0"/>
          </a:p>
          <a:p>
            <a:pPr marL="0" lvl="0" indent="0" algn="l" rtl="0">
              <a:spcBef>
                <a:spcPts val="1600"/>
              </a:spcBef>
              <a:spcAft>
                <a:spcPts val="0"/>
              </a:spcAft>
              <a:buNone/>
            </a:pPr>
            <a:r>
              <a:rPr lang="en-GB" sz="1300" i="1" dirty="0"/>
              <a:t>As a reaction to this complexity, we designed a new abstraction that allows us to </a:t>
            </a:r>
            <a:r>
              <a:rPr lang="en-GB" sz="1300" b="1" i="1" dirty="0"/>
              <a:t>express the simple computations</a:t>
            </a:r>
            <a:r>
              <a:rPr lang="en-GB" sz="1300" i="1" dirty="0"/>
              <a:t> we were trying to perform but </a:t>
            </a:r>
            <a:r>
              <a:rPr lang="en-GB" sz="1300" b="1" i="1" dirty="0"/>
              <a:t>hides the messy details of parallelization, fault-tolerance, data distribution and load balancing in a library</a:t>
            </a:r>
            <a:r>
              <a:rPr lang="en-GB" sz="1300" i="1" dirty="0"/>
              <a:t>. Our abstraction is inspired by the</a:t>
            </a:r>
            <a:r>
              <a:rPr lang="en-GB" sz="1300" b="1" i="1" dirty="0"/>
              <a:t> _map_ and _reduce_ primitives</a:t>
            </a:r>
            <a:r>
              <a:rPr lang="en-GB" sz="1300" i="1" dirty="0"/>
              <a:t> present in Lisp and many other functional languages. We realized that most of our computations involved </a:t>
            </a:r>
            <a:r>
              <a:rPr lang="en-GB" sz="1300" b="1" i="1" dirty="0"/>
              <a:t>applying a _map_ operation to each logical ``record''</a:t>
            </a:r>
            <a:r>
              <a:rPr lang="en-GB" sz="1300" i="1" dirty="0"/>
              <a:t> in our input in order to compute a set of intermediate key/value pairs, and then </a:t>
            </a:r>
            <a:r>
              <a:rPr lang="en-GB" sz="1300" b="1" i="1" dirty="0"/>
              <a:t>applying a _reduce_ operation to all the values that shared the same key</a:t>
            </a:r>
            <a:r>
              <a:rPr lang="en-GB" sz="1300" i="1" dirty="0"/>
              <a:t>, in order to </a:t>
            </a:r>
            <a:r>
              <a:rPr lang="en-GB" sz="1300" b="1" i="1" dirty="0"/>
              <a:t>combine the derived data appropriately</a:t>
            </a:r>
            <a:r>
              <a:rPr lang="en-GB" sz="1300" i="1" dirty="0"/>
              <a:t>. Our use of a functional model with user-specified map and reduce operations </a:t>
            </a:r>
            <a:r>
              <a:rPr lang="en-GB" sz="1300" b="1" i="1" dirty="0"/>
              <a:t>allows us to parallelize large computations easily</a:t>
            </a:r>
            <a:r>
              <a:rPr lang="en-GB" sz="1300" i="1" dirty="0"/>
              <a:t> and </a:t>
            </a:r>
            <a:r>
              <a:rPr lang="en-GB" sz="1300" b="1" i="1" dirty="0"/>
              <a:t>to use re-execution as the primary mechanism for fault tolerance</a:t>
            </a:r>
            <a:r>
              <a:rPr lang="en-GB" sz="1300" i="1" dirty="0"/>
              <a:t>.</a:t>
            </a:r>
            <a:endParaRPr sz="1300" i="1" dirty="0"/>
          </a:p>
          <a:p>
            <a:pPr marL="0" lvl="0" indent="0" algn="l" rtl="0">
              <a:spcBef>
                <a:spcPts val="1600"/>
              </a:spcBef>
              <a:spcAft>
                <a:spcPts val="1600"/>
              </a:spcAft>
              <a:buNone/>
            </a:pPr>
            <a:r>
              <a:rPr lang="en-GB" sz="1300" i="1" dirty="0"/>
              <a:t>The major contributions of this work are </a:t>
            </a:r>
            <a:r>
              <a:rPr lang="en-GB" sz="1300" b="1" i="1" dirty="0"/>
              <a:t>a simple and powerful interface that enables automatic parallelization and distribution of large-scale computations</a:t>
            </a:r>
            <a:r>
              <a:rPr lang="en-GB" sz="1300" i="1" dirty="0"/>
              <a:t>, combined with an implementation of this interface that achieves high performance on large clusters of commodity PCs.</a:t>
            </a:r>
            <a:endParaRPr sz="1300" i="1" dirty="0"/>
          </a:p>
        </p:txBody>
      </p:sp>
      <p:sp>
        <p:nvSpPr>
          <p:cNvPr id="70" name="Google Shape;7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19</a:t>
            </a:fld>
            <a:endParaRPr/>
          </a:p>
        </p:txBody>
      </p:sp>
    </p:spTree>
    <p:extLst>
      <p:ext uri="{BB962C8B-B14F-4D97-AF65-F5344CB8AC3E}">
        <p14:creationId xmlns:p14="http://schemas.microsoft.com/office/powerpoint/2010/main" val="198768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0D9B17-C26D-0741-A138-7E9E2A127FA0}"/>
              </a:ext>
            </a:extLst>
          </p:cNvPr>
          <p:cNvSpPr>
            <a:spLocks noGrp="1"/>
          </p:cNvSpPr>
          <p:nvPr>
            <p:ph type="title"/>
          </p:nvPr>
        </p:nvSpPr>
        <p:spPr/>
        <p:txBody>
          <a:bodyPr/>
          <a:lstStyle/>
          <a:p>
            <a:r>
              <a:rPr lang="en-US" dirty="0"/>
              <a:t>Getting started</a:t>
            </a:r>
          </a:p>
        </p:txBody>
      </p:sp>
      <p:sp>
        <p:nvSpPr>
          <p:cNvPr id="3" name="Slide Number Placeholder 2">
            <a:extLst>
              <a:ext uri="{FF2B5EF4-FFF2-40B4-BE49-F238E27FC236}">
                <a16:creationId xmlns:a16="http://schemas.microsoft.com/office/drawing/2014/main" id="{A7FBEAD3-1E4D-CB40-A658-9DA01BF9FD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4138578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MapReduce</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What is “map”? A function/procedure that is applied to every individual elements of a collection/list/array/…</a:t>
            </a:r>
            <a:endParaRPr/>
          </a:p>
          <a:p>
            <a:pPr marL="0" lvl="0" indent="0" algn="l" rtl="0">
              <a:spcBef>
                <a:spcPts val="1600"/>
              </a:spcBef>
              <a:spcAft>
                <a:spcPts val="0"/>
              </a:spcAft>
              <a:buClr>
                <a:schemeClr val="dk1"/>
              </a:buClr>
              <a:buSzPts val="1100"/>
              <a:buFont typeface="Arial"/>
              <a:buNone/>
            </a:pPr>
            <a:r>
              <a:rPr lang="en-GB">
                <a:latin typeface="Consolas"/>
                <a:ea typeface="Consolas"/>
                <a:cs typeface="Consolas"/>
                <a:sym typeface="Consolas"/>
              </a:rPr>
              <a:t>int square(x) { return x*x;}</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GB">
                <a:latin typeface="Consolas"/>
                <a:ea typeface="Consolas"/>
                <a:cs typeface="Consolas"/>
                <a:sym typeface="Consolas"/>
              </a:rPr>
              <a:t>map square [1,2,3,4] -&gt; [1,4,9,16]</a:t>
            </a:r>
            <a:endParaRPr>
              <a:latin typeface="Consolas"/>
              <a:ea typeface="Consolas"/>
              <a:cs typeface="Consolas"/>
              <a:sym typeface="Consolas"/>
            </a:endParaRPr>
          </a:p>
          <a:p>
            <a:pPr marL="457200" lvl="0" indent="-342900" algn="l" rtl="0">
              <a:spcBef>
                <a:spcPts val="1600"/>
              </a:spcBef>
              <a:spcAft>
                <a:spcPts val="0"/>
              </a:spcAft>
              <a:buSzPts val="1800"/>
              <a:buChar char="-"/>
            </a:pPr>
            <a:r>
              <a:rPr lang="en-GB"/>
              <a:t>What is “reduce”? A function/procedure that performs an operation on a list. This operation will “fold/reduce” this list into a single value (or a smaller subset)</a:t>
            </a:r>
            <a:endParaRPr/>
          </a:p>
          <a:p>
            <a:pPr marL="0" lvl="0" indent="0" algn="l" rtl="0">
              <a:spcBef>
                <a:spcPts val="1600"/>
              </a:spcBef>
              <a:spcAft>
                <a:spcPts val="0"/>
              </a:spcAft>
              <a:buClr>
                <a:schemeClr val="dk1"/>
              </a:buClr>
              <a:buSzPts val="1100"/>
              <a:buFont typeface="Arial"/>
              <a:buNone/>
            </a:pPr>
            <a:r>
              <a:rPr lang="en-GB">
                <a:latin typeface="Consolas"/>
                <a:ea typeface="Consolas"/>
                <a:cs typeface="Consolas"/>
                <a:sym typeface="Consolas"/>
              </a:rPr>
              <a:t>reduce ([1,2,3,4]) using sum -&gt; 10</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GB">
                <a:latin typeface="Consolas"/>
                <a:ea typeface="Consolas"/>
                <a:cs typeface="Consolas"/>
                <a:sym typeface="Consolas"/>
              </a:rPr>
              <a:t>reduce ([1,2,3,4]) using multiply -&gt; 24</a:t>
            </a:r>
            <a:endParaRPr>
              <a:latin typeface="Consolas"/>
              <a:ea typeface="Consolas"/>
              <a:cs typeface="Consolas"/>
              <a:sym typeface="Consolas"/>
            </a:endParaRPr>
          </a:p>
          <a:p>
            <a:pPr marL="0" lvl="0" indent="0" algn="l" rtl="0">
              <a:spcBef>
                <a:spcPts val="1600"/>
              </a:spcBef>
              <a:spcAft>
                <a:spcPts val="1600"/>
              </a:spcAft>
              <a:buNone/>
            </a:pPr>
            <a:endParaRPr/>
          </a:p>
        </p:txBody>
      </p:sp>
      <p:sp>
        <p:nvSpPr>
          <p:cNvPr id="77" name="Google Shape;7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20</a:t>
            </a:fld>
            <a:endParaRPr/>
          </a:p>
        </p:txBody>
      </p:sp>
    </p:spTree>
    <p:extLst>
      <p:ext uri="{BB962C8B-B14F-4D97-AF65-F5344CB8AC3E}">
        <p14:creationId xmlns:p14="http://schemas.microsoft.com/office/powerpoint/2010/main" val="3747974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MapReduce Programming Paradigm</a:t>
            </a:r>
            <a:endParaRPr dirty="0"/>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b="1" dirty="0"/>
              <a:t>  Programmers implement:</a:t>
            </a:r>
            <a:endParaRPr b="1" dirty="0"/>
          </a:p>
          <a:p>
            <a:pPr marL="457200" lvl="0" indent="-342900" algn="l" rtl="0">
              <a:spcBef>
                <a:spcPts val="1600"/>
              </a:spcBef>
              <a:spcAft>
                <a:spcPts val="0"/>
              </a:spcAft>
              <a:buSzPts val="1800"/>
              <a:buChar char="-"/>
            </a:pPr>
            <a:r>
              <a:rPr lang="en-GB" dirty="0"/>
              <a:t>Map function: Take in the input data and return a </a:t>
            </a:r>
            <a:r>
              <a:rPr lang="en-GB" dirty="0" err="1"/>
              <a:t>key,value</a:t>
            </a:r>
            <a:r>
              <a:rPr lang="en-GB" dirty="0"/>
              <a:t> pair.</a:t>
            </a:r>
            <a:endParaRPr dirty="0"/>
          </a:p>
          <a:p>
            <a:pPr marL="457200" lvl="0" indent="-342900" algn="l" rtl="0">
              <a:spcBef>
                <a:spcPts val="0"/>
              </a:spcBef>
              <a:spcAft>
                <a:spcPts val="0"/>
              </a:spcAft>
              <a:buSzPts val="1800"/>
              <a:buChar char="-"/>
            </a:pPr>
            <a:r>
              <a:rPr lang="en-GB" dirty="0"/>
              <a:t>Reduce function: Receive the </a:t>
            </a:r>
            <a:r>
              <a:rPr lang="en-GB" dirty="0" err="1"/>
              <a:t>key,value</a:t>
            </a:r>
            <a:r>
              <a:rPr lang="en-GB" dirty="0"/>
              <a:t> pairs from the mapper and provide a final output as a reduction operation on the pairs.</a:t>
            </a:r>
          </a:p>
          <a:p>
            <a:pPr marL="114300" lvl="0" indent="0" algn="l" rtl="0">
              <a:spcBef>
                <a:spcPts val="0"/>
              </a:spcBef>
              <a:spcAft>
                <a:spcPts val="0"/>
              </a:spcAft>
              <a:buSzPts val="1800"/>
              <a:buNone/>
            </a:pPr>
            <a:endParaRPr lang="en-US" dirty="0"/>
          </a:p>
          <a:p>
            <a:pPr marL="114300" indent="0">
              <a:buNone/>
            </a:pPr>
            <a:r>
              <a:rPr lang="en-US" b="1" dirty="0"/>
              <a:t>MapReduce Framework handles everything else.</a:t>
            </a:r>
          </a:p>
          <a:p>
            <a:pPr marL="457200" lvl="0" indent="-342900" algn="l" rtl="0">
              <a:spcBef>
                <a:spcPts val="0"/>
              </a:spcBef>
              <a:spcAft>
                <a:spcPts val="0"/>
              </a:spcAft>
              <a:buSzPts val="1800"/>
              <a:buChar char="-"/>
            </a:pPr>
            <a:r>
              <a:rPr lang="en-GB" dirty="0"/>
              <a:t>Hadoop MapReduce’s optional functions:</a:t>
            </a:r>
            <a:endParaRPr dirty="0"/>
          </a:p>
          <a:p>
            <a:pPr marL="914400" lvl="1" indent="-317500" algn="l" rtl="0">
              <a:spcBef>
                <a:spcPts val="0"/>
              </a:spcBef>
              <a:spcAft>
                <a:spcPts val="0"/>
              </a:spcAft>
              <a:buSzPts val="1400"/>
              <a:buChar char="-"/>
            </a:pPr>
            <a:r>
              <a:rPr lang="en-GB" dirty="0"/>
              <a:t>Partition function: determines the distribution of mappers’ </a:t>
            </a:r>
            <a:r>
              <a:rPr lang="en-GB" dirty="0" err="1"/>
              <a:t>key,value</a:t>
            </a:r>
            <a:r>
              <a:rPr lang="en-GB" dirty="0"/>
              <a:t> pairs to the reducers.</a:t>
            </a:r>
            <a:endParaRPr dirty="0"/>
          </a:p>
          <a:p>
            <a:pPr marL="914400" lvl="1" indent="-317500" algn="l" rtl="0">
              <a:spcBef>
                <a:spcPts val="0"/>
              </a:spcBef>
              <a:spcAft>
                <a:spcPts val="0"/>
              </a:spcAft>
              <a:buSzPts val="1400"/>
              <a:buChar char="-"/>
            </a:pPr>
            <a:r>
              <a:rPr lang="en-GB" dirty="0"/>
              <a:t>Combine functions: initial reduction on the mappers to reduce network traffics.</a:t>
            </a:r>
            <a:endParaRPr dirty="0"/>
          </a:p>
          <a:p>
            <a:pPr marL="0" lvl="0" indent="0" algn="l" rtl="0">
              <a:spcBef>
                <a:spcPts val="1600"/>
              </a:spcBef>
              <a:spcAft>
                <a:spcPts val="1600"/>
              </a:spcAft>
              <a:buNone/>
            </a:pPr>
            <a:endParaRPr dirty="0"/>
          </a:p>
        </p:txBody>
      </p:sp>
      <p:sp>
        <p:nvSpPr>
          <p:cNvPr id="84" name="Google Shape;8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21</a:t>
            </a:fld>
            <a:endParaRPr/>
          </a:p>
        </p:txBody>
      </p:sp>
    </p:spTree>
    <p:extLst>
      <p:ext uri="{BB962C8B-B14F-4D97-AF65-F5344CB8AC3E}">
        <p14:creationId xmlns:p14="http://schemas.microsoft.com/office/powerpoint/2010/main" val="1186583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WordCount: The “Hello, World” of Big Data</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Count how many unique words there are in a file/multiple files.</a:t>
            </a:r>
            <a:endParaRPr/>
          </a:p>
          <a:p>
            <a:pPr marL="457200" lvl="0" indent="-342900" algn="l" rtl="0">
              <a:spcBef>
                <a:spcPts val="0"/>
              </a:spcBef>
              <a:spcAft>
                <a:spcPts val="0"/>
              </a:spcAft>
              <a:buSzPts val="1800"/>
              <a:buChar char="-"/>
            </a:pPr>
            <a:r>
              <a:rPr lang="en-GB"/>
              <a:t>Standard parallel programming approach:</a:t>
            </a:r>
            <a:endParaRPr/>
          </a:p>
          <a:p>
            <a:pPr marL="914400" lvl="1" indent="-317500" algn="l" rtl="0">
              <a:spcBef>
                <a:spcPts val="0"/>
              </a:spcBef>
              <a:spcAft>
                <a:spcPts val="0"/>
              </a:spcAft>
              <a:buSzPts val="1400"/>
              <a:buChar char="-"/>
            </a:pPr>
            <a:r>
              <a:rPr lang="en-GB"/>
              <a:t>Count number of files</a:t>
            </a:r>
            <a:endParaRPr/>
          </a:p>
          <a:p>
            <a:pPr marL="914400" lvl="1" indent="-317500" algn="l" rtl="0">
              <a:spcBef>
                <a:spcPts val="0"/>
              </a:spcBef>
              <a:spcAft>
                <a:spcPts val="0"/>
              </a:spcAft>
              <a:buSzPts val="1400"/>
              <a:buChar char="-"/>
            </a:pPr>
            <a:r>
              <a:rPr lang="en-GB"/>
              <a:t>Set number of processes</a:t>
            </a:r>
            <a:endParaRPr/>
          </a:p>
          <a:p>
            <a:pPr marL="914400" lvl="1" indent="-317500" algn="l" rtl="0">
              <a:spcBef>
                <a:spcPts val="0"/>
              </a:spcBef>
              <a:spcAft>
                <a:spcPts val="0"/>
              </a:spcAft>
              <a:buSzPts val="1400"/>
              <a:buChar char="-"/>
            </a:pPr>
            <a:r>
              <a:rPr lang="en-GB"/>
              <a:t>Possibly setting up dynamic workload assignment</a:t>
            </a:r>
            <a:endParaRPr/>
          </a:p>
          <a:p>
            <a:pPr marL="914400" lvl="1" indent="-317500" algn="l" rtl="0">
              <a:spcBef>
                <a:spcPts val="0"/>
              </a:spcBef>
              <a:spcAft>
                <a:spcPts val="0"/>
              </a:spcAft>
              <a:buSzPts val="1400"/>
              <a:buChar char="-"/>
            </a:pPr>
            <a:r>
              <a:rPr lang="en-GB"/>
              <a:t>A lot of data transfer</a:t>
            </a:r>
            <a:endParaRPr/>
          </a:p>
          <a:p>
            <a:pPr marL="914400" lvl="1" indent="-317500" algn="l" rtl="0">
              <a:spcBef>
                <a:spcPts val="0"/>
              </a:spcBef>
              <a:spcAft>
                <a:spcPts val="0"/>
              </a:spcAft>
              <a:buSzPts val="1400"/>
              <a:buChar char="-"/>
            </a:pPr>
            <a:r>
              <a:rPr lang="en-GB"/>
              <a:t>Significant coding effort</a:t>
            </a:r>
            <a:endParaRPr/>
          </a:p>
          <a:p>
            <a:pPr marL="0" lvl="0" indent="0" algn="l" rtl="0">
              <a:spcBef>
                <a:spcPts val="1600"/>
              </a:spcBef>
              <a:spcAft>
                <a:spcPts val="1600"/>
              </a:spcAft>
              <a:buNone/>
            </a:pPr>
            <a:endParaRPr/>
          </a:p>
        </p:txBody>
      </p:sp>
      <p:sp>
        <p:nvSpPr>
          <p:cNvPr id="91" name="Google Shape;9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22</a:t>
            </a:fld>
            <a:endParaRPr/>
          </a:p>
        </p:txBody>
      </p:sp>
    </p:spTree>
    <p:extLst>
      <p:ext uri="{BB962C8B-B14F-4D97-AF65-F5344CB8AC3E}">
        <p14:creationId xmlns:p14="http://schemas.microsoft.com/office/powerpoint/2010/main" val="1110793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MapReduce WordCount workflow</a:t>
            </a:r>
            <a:endParaRPr/>
          </a:p>
        </p:txBody>
      </p:sp>
      <p:pic>
        <p:nvPicPr>
          <p:cNvPr id="97" name="Google Shape;97;p19"/>
          <p:cNvPicPr preferRelativeResize="0"/>
          <p:nvPr/>
        </p:nvPicPr>
        <p:blipFill>
          <a:blip r:embed="rId3">
            <a:alphaModFix/>
          </a:blip>
          <a:stretch>
            <a:fillRect/>
          </a:stretch>
        </p:blipFill>
        <p:spPr>
          <a:xfrm>
            <a:off x="152400" y="1170125"/>
            <a:ext cx="8218468" cy="3820974"/>
          </a:xfrm>
          <a:prstGeom prst="rect">
            <a:avLst/>
          </a:prstGeom>
          <a:noFill/>
          <a:ln>
            <a:noFill/>
          </a:ln>
        </p:spPr>
      </p:pic>
      <p:sp>
        <p:nvSpPr>
          <p:cNvPr id="98" name="Google Shape;9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23</a:t>
            </a:fld>
            <a:endParaRPr/>
          </a:p>
        </p:txBody>
      </p:sp>
    </p:spTree>
    <p:extLst>
      <p:ext uri="{BB962C8B-B14F-4D97-AF65-F5344CB8AC3E}">
        <p14:creationId xmlns:p14="http://schemas.microsoft.com/office/powerpoint/2010/main" val="351782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MapReduce WordCount Implementation</a:t>
            </a:r>
            <a:endParaRPr/>
          </a:p>
          <a:p>
            <a:pPr marL="0" lvl="0" indent="0" algn="l" rtl="0">
              <a:spcBef>
                <a:spcPts val="0"/>
              </a:spcBef>
              <a:spcAft>
                <a:spcPts val="0"/>
              </a:spcAft>
              <a:buNone/>
            </a:pPr>
            <a:endParaRPr/>
          </a:p>
        </p:txBody>
      </p:sp>
      <p:pic>
        <p:nvPicPr>
          <p:cNvPr id="104" name="Google Shape;104;p20"/>
          <p:cNvPicPr preferRelativeResize="0"/>
          <p:nvPr/>
        </p:nvPicPr>
        <p:blipFill>
          <a:blip r:embed="rId3">
            <a:alphaModFix/>
          </a:blip>
          <a:stretch>
            <a:fillRect/>
          </a:stretch>
        </p:blipFill>
        <p:spPr>
          <a:xfrm>
            <a:off x="152400" y="1170125"/>
            <a:ext cx="8211263" cy="3820974"/>
          </a:xfrm>
          <a:prstGeom prst="rect">
            <a:avLst/>
          </a:prstGeom>
          <a:noFill/>
          <a:ln>
            <a:noFill/>
          </a:ln>
        </p:spPr>
      </p:pic>
      <p:sp>
        <p:nvSpPr>
          <p:cNvPr id="105" name="Google Shape;105;p20"/>
          <p:cNvSpPr txBox="1"/>
          <p:nvPr/>
        </p:nvSpPr>
        <p:spPr>
          <a:xfrm>
            <a:off x="361475" y="2395200"/>
            <a:ext cx="14625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FF0000"/>
                </a:solidFill>
              </a:rPr>
              <a:t>MR Framework</a:t>
            </a:r>
            <a:endParaRPr b="1">
              <a:solidFill>
                <a:srgbClr val="FF0000"/>
              </a:solidFill>
            </a:endParaRPr>
          </a:p>
        </p:txBody>
      </p:sp>
      <p:sp>
        <p:nvSpPr>
          <p:cNvPr id="106" name="Google Shape;106;p20"/>
          <p:cNvSpPr txBox="1"/>
          <p:nvPr/>
        </p:nvSpPr>
        <p:spPr>
          <a:xfrm>
            <a:off x="4505975" y="4682325"/>
            <a:ext cx="14625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FF0000"/>
                </a:solidFill>
              </a:rPr>
              <a:t>MR Framework</a:t>
            </a:r>
            <a:endParaRPr b="1">
              <a:solidFill>
                <a:srgbClr val="FF0000"/>
              </a:solidFill>
            </a:endParaRPr>
          </a:p>
        </p:txBody>
      </p:sp>
      <p:sp>
        <p:nvSpPr>
          <p:cNvPr id="107" name="Google Shape;107;p20"/>
          <p:cNvSpPr txBox="1"/>
          <p:nvPr/>
        </p:nvSpPr>
        <p:spPr>
          <a:xfrm>
            <a:off x="7078825" y="2296575"/>
            <a:ext cx="14625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FF0000"/>
                </a:solidFill>
              </a:rPr>
              <a:t>MR Framework</a:t>
            </a:r>
            <a:endParaRPr b="1">
              <a:solidFill>
                <a:srgbClr val="FF0000"/>
              </a:solidFill>
            </a:endParaRPr>
          </a:p>
        </p:txBody>
      </p:sp>
      <p:sp>
        <p:nvSpPr>
          <p:cNvPr id="108" name="Google Shape;10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24</a:t>
            </a:fld>
            <a:endParaRPr/>
          </a:p>
        </p:txBody>
      </p:sp>
    </p:spTree>
    <p:extLst>
      <p:ext uri="{BB962C8B-B14F-4D97-AF65-F5344CB8AC3E}">
        <p14:creationId xmlns:p14="http://schemas.microsoft.com/office/powerpoint/2010/main" val="131098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PageRank Example 1</a:t>
            </a:r>
            <a:endParaRPr/>
          </a:p>
        </p:txBody>
      </p:sp>
      <p:pic>
        <p:nvPicPr>
          <p:cNvPr id="114" name="Google Shape;114;p21"/>
          <p:cNvPicPr preferRelativeResize="0"/>
          <p:nvPr/>
        </p:nvPicPr>
        <p:blipFill>
          <a:blip r:embed="rId3">
            <a:alphaModFix/>
          </a:blip>
          <a:stretch>
            <a:fillRect/>
          </a:stretch>
        </p:blipFill>
        <p:spPr>
          <a:xfrm>
            <a:off x="152400" y="1170125"/>
            <a:ext cx="8839201" cy="3727625"/>
          </a:xfrm>
          <a:prstGeom prst="rect">
            <a:avLst/>
          </a:prstGeom>
          <a:noFill/>
          <a:ln>
            <a:noFill/>
          </a:ln>
        </p:spPr>
      </p:pic>
      <p:sp>
        <p:nvSpPr>
          <p:cNvPr id="115" name="Google Shape;11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25</a:t>
            </a:fld>
            <a:endParaRPr/>
          </a:p>
        </p:txBody>
      </p:sp>
    </p:spTree>
    <p:extLst>
      <p:ext uri="{BB962C8B-B14F-4D97-AF65-F5344CB8AC3E}">
        <p14:creationId xmlns:p14="http://schemas.microsoft.com/office/powerpoint/2010/main" val="419169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B21F-EDF9-1B49-9CE2-81D50564FF35}"/>
              </a:ext>
            </a:extLst>
          </p:cNvPr>
          <p:cNvSpPr>
            <a:spLocks noGrp="1"/>
          </p:cNvSpPr>
          <p:nvPr>
            <p:ph type="title"/>
          </p:nvPr>
        </p:nvSpPr>
        <p:spPr/>
        <p:txBody>
          <a:bodyPr/>
          <a:lstStyle/>
          <a:p>
            <a:r>
              <a:rPr lang="en-US" dirty="0"/>
              <a:t>Second step</a:t>
            </a:r>
          </a:p>
        </p:txBody>
      </p:sp>
      <p:sp>
        <p:nvSpPr>
          <p:cNvPr id="3" name="Text Placeholder 2">
            <a:extLst>
              <a:ext uri="{FF2B5EF4-FFF2-40B4-BE49-F238E27FC236}">
                <a16:creationId xmlns:a16="http://schemas.microsoft.com/office/drawing/2014/main" id="{19023C6D-BD3E-D344-9143-6ED80F6B30BB}"/>
              </a:ext>
            </a:extLst>
          </p:cNvPr>
          <p:cNvSpPr>
            <a:spLocks noGrp="1"/>
          </p:cNvSpPr>
          <p:nvPr>
            <p:ph type="body" idx="1"/>
          </p:nvPr>
        </p:nvSpPr>
        <p:spPr/>
        <p:txBody>
          <a:bodyPr/>
          <a:lstStyle/>
          <a:p>
            <a:r>
              <a:rPr lang="en-US" dirty="0"/>
              <a:t>Open a browser and go to </a:t>
            </a:r>
            <a:r>
              <a:rPr lang="en-US" dirty="0">
                <a:hlinkClick r:id="rId2"/>
              </a:rPr>
              <a:t>https://www.palmetto.clemson.edu</a:t>
            </a:r>
            <a:r>
              <a:rPr lang="en-US" dirty="0"/>
              <a:t>, then click the link of </a:t>
            </a:r>
            <a:r>
              <a:rPr lang="en-US" dirty="0" err="1"/>
              <a:t>JupyterHub</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8E7081F-DC2E-9547-B677-3183D03B94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pic>
        <p:nvPicPr>
          <p:cNvPr id="6" name="Picture 5" descr="A screenshot of a cell phone&#10;&#10;Description automatically generated">
            <a:extLst>
              <a:ext uri="{FF2B5EF4-FFF2-40B4-BE49-F238E27FC236}">
                <a16:creationId xmlns:a16="http://schemas.microsoft.com/office/drawing/2014/main" id="{1C3BE533-75A3-DC49-B3F1-352ACA096431}"/>
              </a:ext>
            </a:extLst>
          </p:cNvPr>
          <p:cNvPicPr>
            <a:picLocks noChangeAspect="1"/>
          </p:cNvPicPr>
          <p:nvPr/>
        </p:nvPicPr>
        <p:blipFill>
          <a:blip r:embed="rId3"/>
          <a:stretch>
            <a:fillRect/>
          </a:stretch>
        </p:blipFill>
        <p:spPr>
          <a:xfrm>
            <a:off x="1356306" y="2235014"/>
            <a:ext cx="6431387" cy="2821803"/>
          </a:xfrm>
          <a:prstGeom prst="rect">
            <a:avLst/>
          </a:prstGeom>
        </p:spPr>
      </p:pic>
      <p:sp>
        <p:nvSpPr>
          <p:cNvPr id="7" name="Rectangle 6">
            <a:extLst>
              <a:ext uri="{FF2B5EF4-FFF2-40B4-BE49-F238E27FC236}">
                <a16:creationId xmlns:a16="http://schemas.microsoft.com/office/drawing/2014/main" id="{D3833C70-440C-F74E-8C04-96CDDA6CFFCF}"/>
              </a:ext>
            </a:extLst>
          </p:cNvPr>
          <p:cNvSpPr/>
          <p:nvPr/>
        </p:nvSpPr>
        <p:spPr>
          <a:xfrm>
            <a:off x="1510393" y="4784271"/>
            <a:ext cx="555171" cy="2725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310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4912-12EB-7D4F-BBBA-049F82F7BED4}"/>
              </a:ext>
            </a:extLst>
          </p:cNvPr>
          <p:cNvSpPr>
            <a:spLocks noGrp="1"/>
          </p:cNvSpPr>
          <p:nvPr>
            <p:ph type="title"/>
          </p:nvPr>
        </p:nvSpPr>
        <p:spPr/>
        <p:txBody>
          <a:bodyPr/>
          <a:lstStyle/>
          <a:p>
            <a:r>
              <a:rPr lang="en-US" dirty="0" err="1"/>
              <a:t>JupyterHub</a:t>
            </a:r>
            <a:r>
              <a:rPr lang="en-US" dirty="0"/>
              <a:t> interface</a:t>
            </a:r>
          </a:p>
        </p:txBody>
      </p:sp>
      <p:sp>
        <p:nvSpPr>
          <p:cNvPr id="3" name="Text Placeholder 2">
            <a:extLst>
              <a:ext uri="{FF2B5EF4-FFF2-40B4-BE49-F238E27FC236}">
                <a16:creationId xmlns:a16="http://schemas.microsoft.com/office/drawing/2014/main" id="{7D54D433-4012-2D49-8397-C90AD9650EB4}"/>
              </a:ext>
            </a:extLst>
          </p:cNvPr>
          <p:cNvSpPr>
            <a:spLocks noGrp="1"/>
          </p:cNvSpPr>
          <p:nvPr>
            <p:ph type="body" idx="1"/>
          </p:nvPr>
        </p:nvSpPr>
        <p:spPr/>
        <p:txBody>
          <a:bodyPr/>
          <a:lstStyle/>
          <a:p>
            <a:r>
              <a:rPr lang="en-US" dirty="0"/>
              <a:t>You will not have the blue </a:t>
            </a:r>
            <a:r>
              <a:rPr lang="en-US" b="1" dirty="0">
                <a:solidFill>
                  <a:srgbClr val="0070C0"/>
                </a:solidFill>
              </a:rPr>
              <a:t>Admin</a:t>
            </a:r>
            <a:r>
              <a:rPr lang="en-US" dirty="0"/>
              <a:t> button</a:t>
            </a:r>
          </a:p>
          <a:p>
            <a:r>
              <a:rPr lang="en-US" dirty="0"/>
              <a:t>You will need to sign in with DUO</a:t>
            </a:r>
          </a:p>
          <a:p>
            <a:r>
              <a:rPr lang="en-US" dirty="0"/>
              <a:t>Click </a:t>
            </a:r>
            <a:r>
              <a:rPr lang="en-US" dirty="0">
                <a:solidFill>
                  <a:srgbClr val="00B050"/>
                </a:solidFill>
              </a:rPr>
              <a:t>Start My Server</a:t>
            </a:r>
          </a:p>
        </p:txBody>
      </p:sp>
      <p:sp>
        <p:nvSpPr>
          <p:cNvPr id="4" name="Slide Number Placeholder 3">
            <a:extLst>
              <a:ext uri="{FF2B5EF4-FFF2-40B4-BE49-F238E27FC236}">
                <a16:creationId xmlns:a16="http://schemas.microsoft.com/office/drawing/2014/main" id="{8B5C126F-C52E-5A46-90AE-6DADD62F77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pic>
        <p:nvPicPr>
          <p:cNvPr id="6" name="Picture 5" descr="A screenshot of a cell phone&#10;&#10;Description automatically generated">
            <a:extLst>
              <a:ext uri="{FF2B5EF4-FFF2-40B4-BE49-F238E27FC236}">
                <a16:creationId xmlns:a16="http://schemas.microsoft.com/office/drawing/2014/main" id="{D29D9C84-F3CF-7341-B6E9-ADE68140B40C}"/>
              </a:ext>
            </a:extLst>
          </p:cNvPr>
          <p:cNvPicPr>
            <a:picLocks noChangeAspect="1"/>
          </p:cNvPicPr>
          <p:nvPr/>
        </p:nvPicPr>
        <p:blipFill>
          <a:blip r:embed="rId2"/>
          <a:stretch>
            <a:fillRect/>
          </a:stretch>
        </p:blipFill>
        <p:spPr>
          <a:xfrm>
            <a:off x="1469571" y="2597461"/>
            <a:ext cx="6358522" cy="2459355"/>
          </a:xfrm>
          <a:prstGeom prst="rect">
            <a:avLst/>
          </a:prstGeom>
        </p:spPr>
      </p:pic>
    </p:spTree>
    <p:extLst>
      <p:ext uri="{BB962C8B-B14F-4D97-AF65-F5344CB8AC3E}">
        <p14:creationId xmlns:p14="http://schemas.microsoft.com/office/powerpoint/2010/main" val="716377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25589-263E-7A4B-BFC8-88F3978E28C9}"/>
              </a:ext>
            </a:extLst>
          </p:cNvPr>
          <p:cNvSpPr>
            <a:spLocks noGrp="1"/>
          </p:cNvSpPr>
          <p:nvPr>
            <p:ph type="title"/>
          </p:nvPr>
        </p:nvSpPr>
        <p:spPr/>
        <p:txBody>
          <a:bodyPr/>
          <a:lstStyle/>
          <a:p>
            <a:r>
              <a:rPr lang="en-US" dirty="0"/>
              <a:t>Launch a notebook server</a:t>
            </a:r>
          </a:p>
        </p:txBody>
      </p:sp>
      <p:sp>
        <p:nvSpPr>
          <p:cNvPr id="5" name="Text Placeholder 4">
            <a:extLst>
              <a:ext uri="{FF2B5EF4-FFF2-40B4-BE49-F238E27FC236}">
                <a16:creationId xmlns:a16="http://schemas.microsoft.com/office/drawing/2014/main" id="{5033965B-8E9B-FB46-9814-600BAA52A57C}"/>
              </a:ext>
            </a:extLst>
          </p:cNvPr>
          <p:cNvSpPr>
            <a:spLocks noGrp="1"/>
          </p:cNvSpPr>
          <p:nvPr>
            <p:ph type="body" idx="1"/>
          </p:nvPr>
        </p:nvSpPr>
        <p:spPr/>
        <p:txBody>
          <a:bodyPr/>
          <a:lstStyle/>
          <a:p>
            <a:r>
              <a:rPr lang="en-US" dirty="0"/>
              <a:t>Select </a:t>
            </a:r>
            <a:r>
              <a:rPr lang="en-US" dirty="0" err="1"/>
              <a:t>spawner</a:t>
            </a:r>
            <a:r>
              <a:rPr lang="en-US" dirty="0"/>
              <a:t> options similar to this screenshot</a:t>
            </a:r>
          </a:p>
          <a:p>
            <a:r>
              <a:rPr lang="en-US" dirty="0"/>
              <a:t>Click </a:t>
            </a:r>
            <a:r>
              <a:rPr lang="en-US" sz="1400" b="1" dirty="0">
                <a:solidFill>
                  <a:schemeClr val="accent1">
                    <a:lumMod val="75000"/>
                  </a:schemeClr>
                </a:solidFill>
              </a:rPr>
              <a:t>Spawn</a:t>
            </a:r>
            <a:r>
              <a:rPr lang="en-US" dirty="0"/>
              <a:t> when done</a:t>
            </a:r>
          </a:p>
          <a:p>
            <a:endParaRPr lang="en-US" dirty="0"/>
          </a:p>
          <a:p>
            <a:endParaRPr lang="en-US" dirty="0"/>
          </a:p>
          <a:p>
            <a:r>
              <a:rPr lang="en-US" dirty="0"/>
              <a:t>It might take a few minutes for Palmetto to allocate resource, then for the </a:t>
            </a:r>
            <a:r>
              <a:rPr lang="en-US" dirty="0" err="1"/>
              <a:t>JupyterHub</a:t>
            </a:r>
            <a:r>
              <a:rPr lang="en-US" dirty="0"/>
              <a:t> server to launch your server on the allocation node. </a:t>
            </a:r>
          </a:p>
        </p:txBody>
      </p:sp>
      <p:sp>
        <p:nvSpPr>
          <p:cNvPr id="4" name="Slide Number Placeholder 3">
            <a:extLst>
              <a:ext uri="{FF2B5EF4-FFF2-40B4-BE49-F238E27FC236}">
                <a16:creationId xmlns:a16="http://schemas.microsoft.com/office/drawing/2014/main" id="{8B8502B4-6AAF-5E40-B8E2-DD9C1A2459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pic>
        <p:nvPicPr>
          <p:cNvPr id="6" name="Picture 5" descr="A screenshot of a cell phone&#10;&#10;Description automatically generated">
            <a:extLst>
              <a:ext uri="{FF2B5EF4-FFF2-40B4-BE49-F238E27FC236}">
                <a16:creationId xmlns:a16="http://schemas.microsoft.com/office/drawing/2014/main" id="{97AB7A16-D3C2-8349-811D-52DB64976098}"/>
              </a:ext>
            </a:extLst>
          </p:cNvPr>
          <p:cNvPicPr>
            <a:picLocks noChangeAspect="1"/>
          </p:cNvPicPr>
          <p:nvPr/>
        </p:nvPicPr>
        <p:blipFill>
          <a:blip r:embed="rId2"/>
          <a:stretch>
            <a:fillRect/>
          </a:stretch>
        </p:blipFill>
        <p:spPr>
          <a:xfrm>
            <a:off x="3600120" y="626165"/>
            <a:ext cx="4848363" cy="3518452"/>
          </a:xfrm>
          <a:prstGeom prst="rect">
            <a:avLst/>
          </a:prstGeom>
        </p:spPr>
      </p:pic>
    </p:spTree>
    <p:extLst>
      <p:ext uri="{BB962C8B-B14F-4D97-AF65-F5344CB8AC3E}">
        <p14:creationId xmlns:p14="http://schemas.microsoft.com/office/powerpoint/2010/main" val="2617987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2C12EF49-417C-B940-BE88-14794114CE6F}"/>
              </a:ext>
            </a:extLst>
          </p:cNvPr>
          <p:cNvPicPr>
            <a:picLocks noChangeAspect="1"/>
          </p:cNvPicPr>
          <p:nvPr/>
        </p:nvPicPr>
        <p:blipFill>
          <a:blip r:embed="rId2"/>
          <a:stretch>
            <a:fillRect/>
          </a:stretch>
        </p:blipFill>
        <p:spPr>
          <a:xfrm>
            <a:off x="3535136" y="0"/>
            <a:ext cx="5608864" cy="4384985"/>
          </a:xfrm>
          <a:prstGeom prst="rect">
            <a:avLst/>
          </a:prstGeom>
        </p:spPr>
      </p:pic>
      <p:sp>
        <p:nvSpPr>
          <p:cNvPr id="2" name="Title 1">
            <a:extLst>
              <a:ext uri="{FF2B5EF4-FFF2-40B4-BE49-F238E27FC236}">
                <a16:creationId xmlns:a16="http://schemas.microsoft.com/office/drawing/2014/main" id="{C116D490-DE87-744E-9B0A-37E9B8F85371}"/>
              </a:ext>
            </a:extLst>
          </p:cNvPr>
          <p:cNvSpPr>
            <a:spLocks noGrp="1"/>
          </p:cNvSpPr>
          <p:nvPr>
            <p:ph type="title"/>
          </p:nvPr>
        </p:nvSpPr>
        <p:spPr/>
        <p:txBody>
          <a:bodyPr/>
          <a:lstStyle/>
          <a:p>
            <a:r>
              <a:rPr lang="en-US" dirty="0"/>
              <a:t>Your </a:t>
            </a:r>
            <a:r>
              <a:rPr lang="en-US" dirty="0" err="1"/>
              <a:t>Jupyter</a:t>
            </a:r>
            <a:r>
              <a:rPr lang="en-US" dirty="0"/>
              <a:t> server</a:t>
            </a:r>
          </a:p>
        </p:txBody>
      </p:sp>
      <p:sp>
        <p:nvSpPr>
          <p:cNvPr id="3" name="Text Placeholder 2">
            <a:extLst>
              <a:ext uri="{FF2B5EF4-FFF2-40B4-BE49-F238E27FC236}">
                <a16:creationId xmlns:a16="http://schemas.microsoft.com/office/drawing/2014/main" id="{7CB34116-E129-8047-BB0B-C970DD1459F9}"/>
              </a:ext>
            </a:extLst>
          </p:cNvPr>
          <p:cNvSpPr>
            <a:spLocks noGrp="1"/>
          </p:cNvSpPr>
          <p:nvPr>
            <p:ph type="body" idx="1"/>
          </p:nvPr>
        </p:nvSpPr>
        <p:spPr/>
        <p:txBody>
          <a:bodyPr/>
          <a:lstStyle/>
          <a:p>
            <a:r>
              <a:rPr lang="en-US" dirty="0"/>
              <a:t>The content shown in your browser should be the content of YOUR home directory. </a:t>
            </a:r>
          </a:p>
          <a:p>
            <a:r>
              <a:rPr lang="en-US" dirty="0"/>
              <a:t>This is MY home directory (some of it …). </a:t>
            </a:r>
          </a:p>
        </p:txBody>
      </p:sp>
      <p:sp>
        <p:nvSpPr>
          <p:cNvPr id="4" name="Slide Number Placeholder 3">
            <a:extLst>
              <a:ext uri="{FF2B5EF4-FFF2-40B4-BE49-F238E27FC236}">
                <a16:creationId xmlns:a16="http://schemas.microsoft.com/office/drawing/2014/main" id="{8503E925-B082-C54D-BD3A-58DE2CED72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2549012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52D6-CB4C-204E-B171-655CEDB9733F}"/>
              </a:ext>
            </a:extLst>
          </p:cNvPr>
          <p:cNvSpPr>
            <a:spLocks noGrp="1"/>
          </p:cNvSpPr>
          <p:nvPr>
            <p:ph type="title"/>
          </p:nvPr>
        </p:nvSpPr>
        <p:spPr/>
        <p:txBody>
          <a:bodyPr/>
          <a:lstStyle/>
          <a:p>
            <a:r>
              <a:rPr lang="en-US" dirty="0"/>
              <a:t>Getting workshop materials (1)</a:t>
            </a:r>
          </a:p>
        </p:txBody>
      </p:sp>
      <p:sp>
        <p:nvSpPr>
          <p:cNvPr id="3" name="Text Placeholder 2">
            <a:extLst>
              <a:ext uri="{FF2B5EF4-FFF2-40B4-BE49-F238E27FC236}">
                <a16:creationId xmlns:a16="http://schemas.microsoft.com/office/drawing/2014/main" id="{9B8794F2-70FE-904C-9A9C-68DB9CED4942}"/>
              </a:ext>
            </a:extLst>
          </p:cNvPr>
          <p:cNvSpPr>
            <a:spLocks noGrp="1"/>
          </p:cNvSpPr>
          <p:nvPr>
            <p:ph type="body" idx="1"/>
          </p:nvPr>
        </p:nvSpPr>
        <p:spPr/>
        <p:txBody>
          <a:bodyPr/>
          <a:lstStyle/>
          <a:p>
            <a:r>
              <a:rPr lang="en-US" dirty="0"/>
              <a:t>Click </a:t>
            </a:r>
            <a:r>
              <a:rPr lang="en-US" b="1" dirty="0"/>
              <a:t>New</a:t>
            </a:r>
            <a:r>
              <a:rPr lang="en-US" dirty="0"/>
              <a:t> in the upper right corner of </a:t>
            </a:r>
            <a:r>
              <a:rPr lang="en-US" b="1" dirty="0"/>
              <a:t>Files</a:t>
            </a:r>
            <a:r>
              <a:rPr lang="en-US" dirty="0"/>
              <a:t> tab. </a:t>
            </a:r>
          </a:p>
          <a:p>
            <a:r>
              <a:rPr lang="en-US" dirty="0"/>
              <a:t>Select </a:t>
            </a:r>
            <a:r>
              <a:rPr lang="en-US" b="1" dirty="0"/>
              <a:t>Terminal</a:t>
            </a:r>
          </a:p>
          <a:p>
            <a:r>
              <a:rPr lang="en-US" dirty="0"/>
              <a:t>An in-browser terminal will be opened in another browser tab. </a:t>
            </a:r>
          </a:p>
        </p:txBody>
      </p:sp>
      <p:sp>
        <p:nvSpPr>
          <p:cNvPr id="4" name="Slide Number Placeholder 3">
            <a:extLst>
              <a:ext uri="{FF2B5EF4-FFF2-40B4-BE49-F238E27FC236}">
                <a16:creationId xmlns:a16="http://schemas.microsoft.com/office/drawing/2014/main" id="{177053F5-7288-E840-B81A-C699C4C4AD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pic>
        <p:nvPicPr>
          <p:cNvPr id="6" name="Picture 5" descr="A screenshot of a cell phone&#10;&#10;Description automatically generated">
            <a:extLst>
              <a:ext uri="{FF2B5EF4-FFF2-40B4-BE49-F238E27FC236}">
                <a16:creationId xmlns:a16="http://schemas.microsoft.com/office/drawing/2014/main" id="{E483D8C2-E95F-F74E-89EC-F3E253A97EBD}"/>
              </a:ext>
            </a:extLst>
          </p:cNvPr>
          <p:cNvPicPr>
            <a:picLocks noChangeAspect="1"/>
          </p:cNvPicPr>
          <p:nvPr/>
        </p:nvPicPr>
        <p:blipFill>
          <a:blip r:embed="rId2"/>
          <a:stretch>
            <a:fillRect/>
          </a:stretch>
        </p:blipFill>
        <p:spPr>
          <a:xfrm>
            <a:off x="3886200" y="0"/>
            <a:ext cx="5257800" cy="4112537"/>
          </a:xfrm>
          <a:prstGeom prst="rect">
            <a:avLst/>
          </a:prstGeom>
        </p:spPr>
      </p:pic>
    </p:spTree>
    <p:extLst>
      <p:ext uri="{BB962C8B-B14F-4D97-AF65-F5344CB8AC3E}">
        <p14:creationId xmlns:p14="http://schemas.microsoft.com/office/powerpoint/2010/main" val="2046454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2BA31-8526-2445-8629-2F6564AF111E}"/>
              </a:ext>
            </a:extLst>
          </p:cNvPr>
          <p:cNvSpPr>
            <a:spLocks noGrp="1"/>
          </p:cNvSpPr>
          <p:nvPr>
            <p:ph type="title"/>
          </p:nvPr>
        </p:nvSpPr>
        <p:spPr/>
        <p:txBody>
          <a:bodyPr/>
          <a:lstStyle/>
          <a:p>
            <a:r>
              <a:rPr lang="en-US" dirty="0"/>
              <a:t>Getting workshop materials (2)</a:t>
            </a:r>
          </a:p>
        </p:txBody>
      </p:sp>
      <p:sp>
        <p:nvSpPr>
          <p:cNvPr id="3" name="Text Placeholder 2">
            <a:extLst>
              <a:ext uri="{FF2B5EF4-FFF2-40B4-BE49-F238E27FC236}">
                <a16:creationId xmlns:a16="http://schemas.microsoft.com/office/drawing/2014/main" id="{3FE43CAD-D24A-594C-8689-9811C3A9B053}"/>
              </a:ext>
            </a:extLst>
          </p:cNvPr>
          <p:cNvSpPr>
            <a:spLocks noGrp="1"/>
          </p:cNvSpPr>
          <p:nvPr>
            <p:ph type="body" idx="1"/>
          </p:nvPr>
        </p:nvSpPr>
        <p:spPr>
          <a:xfrm>
            <a:off x="0" y="1152475"/>
            <a:ext cx="9144000" cy="1076375"/>
          </a:xfrm>
        </p:spPr>
        <p:txBody>
          <a:bodyPr/>
          <a:lstStyle/>
          <a:p>
            <a:r>
              <a:rPr lang="en-US" sz="1600" dirty="0"/>
              <a:t>In the terminal, type the followings:</a:t>
            </a:r>
          </a:p>
          <a:p>
            <a:pPr marL="114300" indent="0">
              <a:buNone/>
            </a:pPr>
            <a:endParaRPr lang="en-US" sz="1600" dirty="0"/>
          </a:p>
          <a:p>
            <a:pPr marL="152400" indent="0">
              <a:buNone/>
            </a:pPr>
            <a:r>
              <a:rPr lang="en-US" sz="1600" b="1" dirty="0">
                <a:highlight>
                  <a:srgbClr val="C0C0C0"/>
                </a:highlight>
                <a:latin typeface="Consolas" panose="020B0609020204030204" pitchFamily="49" charset="0"/>
                <a:cs typeface="Consolas" panose="020B0609020204030204" pitchFamily="49" charset="0"/>
              </a:rPr>
              <a:t>git clone https://</a:t>
            </a:r>
            <a:r>
              <a:rPr lang="en-US" sz="1600" b="1" dirty="0" err="1">
                <a:highlight>
                  <a:srgbClr val="C0C0C0"/>
                </a:highlight>
                <a:latin typeface="Consolas" panose="020B0609020204030204" pitchFamily="49" charset="0"/>
                <a:cs typeface="Consolas" panose="020B0609020204030204" pitchFamily="49" charset="0"/>
              </a:rPr>
              <a:t>github.com</a:t>
            </a:r>
            <a:r>
              <a:rPr lang="en-US" sz="1600" b="1" dirty="0">
                <a:highlight>
                  <a:srgbClr val="C0C0C0"/>
                </a:highlight>
                <a:latin typeface="Consolas" panose="020B0609020204030204" pitchFamily="49" charset="0"/>
                <a:cs typeface="Consolas" panose="020B0609020204030204" pitchFamily="49" charset="0"/>
              </a:rPr>
              <a:t>/</a:t>
            </a:r>
            <a:r>
              <a:rPr lang="en-US" sz="1600" b="1" dirty="0" err="1">
                <a:highlight>
                  <a:srgbClr val="C0C0C0"/>
                </a:highlight>
                <a:latin typeface="Consolas" panose="020B0609020204030204" pitchFamily="49" charset="0"/>
                <a:cs typeface="Consolas" panose="020B0609020204030204" pitchFamily="49" charset="0"/>
              </a:rPr>
              <a:t>clemsonciti</a:t>
            </a:r>
            <a:r>
              <a:rPr lang="en-US" sz="1600" b="1" dirty="0">
                <a:highlight>
                  <a:srgbClr val="C0C0C0"/>
                </a:highlight>
                <a:latin typeface="Consolas" panose="020B0609020204030204" pitchFamily="49" charset="0"/>
                <a:cs typeface="Consolas" panose="020B0609020204030204" pitchFamily="49" charset="0"/>
              </a:rPr>
              <a:t>/workshop-python-intro-to-</a:t>
            </a:r>
            <a:r>
              <a:rPr lang="en-US" sz="1600" b="1" dirty="0" err="1">
                <a:highlight>
                  <a:srgbClr val="C0C0C0"/>
                </a:highlight>
                <a:latin typeface="Consolas" panose="020B0609020204030204" pitchFamily="49" charset="0"/>
                <a:cs typeface="Consolas" panose="020B0609020204030204" pitchFamily="49" charset="0"/>
              </a:rPr>
              <a:t>spark.git</a:t>
            </a:r>
            <a:endParaRPr lang="en-US" sz="1600" b="1" dirty="0">
              <a:highlight>
                <a:srgbClr val="C0C0C0"/>
              </a:highlight>
              <a:latin typeface="Consolas" panose="020B0609020204030204" pitchFamily="49" charset="0"/>
              <a:cs typeface="Consolas" panose="020B0609020204030204" pitchFamily="49" charset="0"/>
            </a:endParaRPr>
          </a:p>
          <a:p>
            <a:endParaRPr lang="en-US" sz="1400" dirty="0"/>
          </a:p>
          <a:p>
            <a:pPr marL="152400" indent="0">
              <a:buNone/>
            </a:pPr>
            <a:endParaRPr lang="en-US" sz="1600" dirty="0"/>
          </a:p>
        </p:txBody>
      </p:sp>
      <p:sp>
        <p:nvSpPr>
          <p:cNvPr id="4" name="Slide Number Placeholder 3">
            <a:extLst>
              <a:ext uri="{FF2B5EF4-FFF2-40B4-BE49-F238E27FC236}">
                <a16:creationId xmlns:a16="http://schemas.microsoft.com/office/drawing/2014/main" id="{DF23871B-8DC0-6748-8CCA-09DC604A2D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6" name="Picture 5" descr="A screenshot of a cell phone&#10;&#10;Description automatically generated">
            <a:extLst>
              <a:ext uri="{FF2B5EF4-FFF2-40B4-BE49-F238E27FC236}">
                <a16:creationId xmlns:a16="http://schemas.microsoft.com/office/drawing/2014/main" id="{E4DADDA6-C6D3-944F-87A7-057E9331A3FA}"/>
              </a:ext>
            </a:extLst>
          </p:cNvPr>
          <p:cNvPicPr>
            <a:picLocks noChangeAspect="1"/>
          </p:cNvPicPr>
          <p:nvPr/>
        </p:nvPicPr>
        <p:blipFill>
          <a:blip r:embed="rId2"/>
          <a:stretch>
            <a:fillRect/>
          </a:stretch>
        </p:blipFill>
        <p:spPr>
          <a:xfrm>
            <a:off x="0" y="2228850"/>
            <a:ext cx="9144000" cy="2521324"/>
          </a:xfrm>
          <a:prstGeom prst="rect">
            <a:avLst/>
          </a:prstGeom>
        </p:spPr>
      </p:pic>
    </p:spTree>
    <p:extLst>
      <p:ext uri="{BB962C8B-B14F-4D97-AF65-F5344CB8AC3E}">
        <p14:creationId xmlns:p14="http://schemas.microsoft.com/office/powerpoint/2010/main" val="2970258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61C64A-E566-294A-9956-DE6B10824D23}"/>
              </a:ext>
            </a:extLst>
          </p:cNvPr>
          <p:cNvSpPr>
            <a:spLocks noGrp="1"/>
          </p:cNvSpPr>
          <p:nvPr>
            <p:ph type="title"/>
          </p:nvPr>
        </p:nvSpPr>
        <p:spPr/>
        <p:txBody>
          <a:bodyPr/>
          <a:lstStyle/>
          <a:p>
            <a:r>
              <a:rPr lang="en-US" dirty="0"/>
              <a:t>Getting workshop materials (3)</a:t>
            </a:r>
          </a:p>
        </p:txBody>
      </p:sp>
      <p:sp>
        <p:nvSpPr>
          <p:cNvPr id="6" name="Text Placeholder 5">
            <a:extLst>
              <a:ext uri="{FF2B5EF4-FFF2-40B4-BE49-F238E27FC236}">
                <a16:creationId xmlns:a16="http://schemas.microsoft.com/office/drawing/2014/main" id="{CF3C4ACB-D4BD-0947-979F-5D67AA7E067F}"/>
              </a:ext>
            </a:extLst>
          </p:cNvPr>
          <p:cNvSpPr>
            <a:spLocks noGrp="1"/>
          </p:cNvSpPr>
          <p:nvPr>
            <p:ph type="body" idx="1"/>
          </p:nvPr>
        </p:nvSpPr>
        <p:spPr/>
        <p:txBody>
          <a:bodyPr/>
          <a:lstStyle/>
          <a:p>
            <a:r>
              <a:rPr lang="en-US" dirty="0"/>
              <a:t>The contents downloaded should appear in your home directory tab</a:t>
            </a:r>
          </a:p>
          <a:p>
            <a:r>
              <a:rPr lang="en-US" dirty="0"/>
              <a:t>Click on the name to enter this directory. </a:t>
            </a:r>
          </a:p>
          <a:p>
            <a:r>
              <a:rPr lang="en-US" dirty="0"/>
              <a:t>We will work through today’s workshop using these notebooks. </a:t>
            </a:r>
          </a:p>
          <a:p>
            <a:r>
              <a:rPr lang="en-US" dirty="0"/>
              <a:t>But first, we will quickly go through these slides to briefly learn about the underlying technologies. </a:t>
            </a:r>
          </a:p>
          <a:p>
            <a:endParaRPr lang="en-US" dirty="0"/>
          </a:p>
        </p:txBody>
      </p:sp>
      <p:sp>
        <p:nvSpPr>
          <p:cNvPr id="4" name="Slide Number Placeholder 3">
            <a:extLst>
              <a:ext uri="{FF2B5EF4-FFF2-40B4-BE49-F238E27FC236}">
                <a16:creationId xmlns:a16="http://schemas.microsoft.com/office/drawing/2014/main" id="{EC66D5DA-C639-8B4F-97EC-B8245909C9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pic>
        <p:nvPicPr>
          <p:cNvPr id="8" name="Picture 7" descr="A close up of a black background&#10;&#10;Description automatically generated">
            <a:extLst>
              <a:ext uri="{FF2B5EF4-FFF2-40B4-BE49-F238E27FC236}">
                <a16:creationId xmlns:a16="http://schemas.microsoft.com/office/drawing/2014/main" id="{20BE9FF2-E01D-D44A-8EFD-65C9A2005DF0}"/>
              </a:ext>
            </a:extLst>
          </p:cNvPr>
          <p:cNvPicPr>
            <a:picLocks noChangeAspect="1"/>
          </p:cNvPicPr>
          <p:nvPr/>
        </p:nvPicPr>
        <p:blipFill>
          <a:blip r:embed="rId2"/>
          <a:stretch>
            <a:fillRect/>
          </a:stretch>
        </p:blipFill>
        <p:spPr>
          <a:xfrm>
            <a:off x="2889779" y="164464"/>
            <a:ext cx="6131379" cy="820072"/>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F2540BE1-6651-574F-BBAF-36106E912AF2}"/>
              </a:ext>
            </a:extLst>
          </p:cNvPr>
          <p:cNvPicPr>
            <a:picLocks noChangeAspect="1"/>
          </p:cNvPicPr>
          <p:nvPr/>
        </p:nvPicPr>
        <p:blipFill>
          <a:blip r:embed="rId3"/>
          <a:stretch>
            <a:fillRect/>
          </a:stretch>
        </p:blipFill>
        <p:spPr>
          <a:xfrm>
            <a:off x="3284098" y="1895752"/>
            <a:ext cx="5342740" cy="3161065"/>
          </a:xfrm>
          <a:prstGeom prst="rect">
            <a:avLst/>
          </a:prstGeom>
        </p:spPr>
      </p:pic>
    </p:spTree>
    <p:extLst>
      <p:ext uri="{BB962C8B-B14F-4D97-AF65-F5344CB8AC3E}">
        <p14:creationId xmlns:p14="http://schemas.microsoft.com/office/powerpoint/2010/main" val="42080418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1188</Words>
  <Application>Microsoft Macintosh PowerPoint</Application>
  <PresentationFormat>On-screen Show (16:9)</PresentationFormat>
  <Paragraphs>128</Paragraphs>
  <Slides>25</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Consolas</vt:lpstr>
      <vt:lpstr>Simple Light</vt:lpstr>
      <vt:lpstr>Introduction to Big Data Analytics using Python and Apache Spark</vt:lpstr>
      <vt:lpstr>Getting started</vt:lpstr>
      <vt:lpstr>Second step</vt:lpstr>
      <vt:lpstr>JupyterHub interface</vt:lpstr>
      <vt:lpstr>Launch a notebook server</vt:lpstr>
      <vt:lpstr>Your Jupyter server</vt:lpstr>
      <vt:lpstr>Getting workshop materials (1)</vt:lpstr>
      <vt:lpstr>Getting workshop materials (2)</vt:lpstr>
      <vt:lpstr>Getting workshop materials (3)</vt:lpstr>
      <vt:lpstr>Introduction to Apache Spark</vt:lpstr>
      <vt:lpstr>What is Spark?</vt:lpstr>
      <vt:lpstr>PowerPoint Presentation</vt:lpstr>
      <vt:lpstr>Design Philosophy</vt:lpstr>
      <vt:lpstr>A Brief History of Spark</vt:lpstr>
      <vt:lpstr>Basic Architecture</vt:lpstr>
      <vt:lpstr>PowerPoint Presentation</vt:lpstr>
      <vt:lpstr>MapReduce Programming Paradigm</vt:lpstr>
      <vt:lpstr>Reality of working with Big Data</vt:lpstr>
      <vt:lpstr>PowerPoint Presentation</vt:lpstr>
      <vt:lpstr>MapReduce</vt:lpstr>
      <vt:lpstr>MapReduce Programming Paradigm</vt:lpstr>
      <vt:lpstr>WordCount: The “Hello, World” of Big Data</vt:lpstr>
      <vt:lpstr>MapReduce WordCount workflow</vt:lpstr>
      <vt:lpstr>MapReduce WordCount Implementation </vt:lpstr>
      <vt:lpstr>PageRank Example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Distributed File System</dc:title>
  <cp:lastModifiedBy>Ngo, Linh B</cp:lastModifiedBy>
  <cp:revision>12</cp:revision>
  <dcterms:modified xsi:type="dcterms:W3CDTF">2020-06-19T12:48:44Z</dcterms:modified>
</cp:coreProperties>
</file>