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ocuments\Road%20to%20Data%20Analytics\forage\KPMG\Task%202\processed%20data%20and%20insigh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insights.xlsx]Pivot_tables!PivotTable1</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dirty="0"/>
              <a:t>Count of Past 3 Years purchase Per Age Group</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7470413088054246"/>
          <c:y val="0.2195947341238364"/>
          <c:w val="0.78879559007652256"/>
          <c:h val="0.59019956732241041"/>
        </c:manualLayout>
      </c:layout>
      <c:bar3DChart>
        <c:barDir val="col"/>
        <c:grouping val="clustered"/>
        <c:varyColors val="0"/>
        <c:ser>
          <c:idx val="0"/>
          <c:order val="0"/>
          <c:tx>
            <c:strRef>
              <c:f>Pivot_tables!$B$3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Pivot_tables!$A$4:$A$11</c:f>
              <c:strCache>
                <c:ptCount val="7"/>
                <c:pt idx="0">
                  <c:v>21-30</c:v>
                </c:pt>
                <c:pt idx="1">
                  <c:v>31-40</c:v>
                </c:pt>
                <c:pt idx="2">
                  <c:v>41-50</c:v>
                </c:pt>
                <c:pt idx="3">
                  <c:v>51-60</c:v>
                </c:pt>
                <c:pt idx="4">
                  <c:v>61-70</c:v>
                </c:pt>
                <c:pt idx="5">
                  <c:v>71-80</c:v>
                </c:pt>
                <c:pt idx="6">
                  <c:v>81-91</c:v>
                </c:pt>
              </c:strCache>
            </c:strRef>
          </c:cat>
          <c:val>
            <c:numRef>
              <c:f>Pivot_tables!$B$4:$B$11</c:f>
              <c:numCache>
                <c:formatCode>General</c:formatCode>
                <c:ptCount val="7"/>
                <c:pt idx="0">
                  <c:v>3115</c:v>
                </c:pt>
                <c:pt idx="1">
                  <c:v>3290</c:v>
                </c:pt>
                <c:pt idx="2">
                  <c:v>6714</c:v>
                </c:pt>
                <c:pt idx="3">
                  <c:v>3486</c:v>
                </c:pt>
                <c:pt idx="4">
                  <c:v>2899</c:v>
                </c:pt>
                <c:pt idx="5">
                  <c:v>12</c:v>
                </c:pt>
                <c:pt idx="6">
                  <c:v>18</c:v>
                </c:pt>
              </c:numCache>
            </c:numRef>
          </c:val>
          <c:extLst>
            <c:ext xmlns:c16="http://schemas.microsoft.com/office/drawing/2014/chart" uri="{C3380CC4-5D6E-409C-BE32-E72D297353CC}">
              <c16:uniqueId val="{00000000-4028-4602-9DFD-10F877801CD2}"/>
            </c:ext>
          </c:extLst>
        </c:ser>
        <c:dLbls>
          <c:showLegendKey val="0"/>
          <c:showVal val="1"/>
          <c:showCatName val="0"/>
          <c:showSerName val="0"/>
          <c:showPercent val="0"/>
          <c:showBubbleSize val="0"/>
        </c:dLbls>
        <c:gapWidth val="150"/>
        <c:shape val="box"/>
        <c:axId val="603333512"/>
        <c:axId val="603334824"/>
        <c:axId val="0"/>
      </c:bar3DChart>
      <c:catAx>
        <c:axId val="6033335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b="0" dirty="0">
                    <a:latin typeface="+mn-lt"/>
                  </a:rPr>
                  <a:t>Age distribution</a:t>
                </a:r>
              </a:p>
            </c:rich>
          </c:tx>
          <c:layout>
            <c:manualLayout>
              <c:xMode val="edge"/>
              <c:yMode val="edge"/>
              <c:x val="0.42384792891616385"/>
              <c:y val="0.9045993176450453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334824"/>
        <c:crosses val="autoZero"/>
        <c:auto val="1"/>
        <c:lblAlgn val="ctr"/>
        <c:lblOffset val="100"/>
        <c:noMultiLvlLbl val="0"/>
      </c:catAx>
      <c:valAx>
        <c:axId val="603334824"/>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b="0" dirty="0">
                    <a:latin typeface="+mn-lt"/>
                  </a:rPr>
                  <a:t>Bike </a:t>
                </a:r>
                <a:r>
                  <a:rPr lang="en-US" sz="800" b="0" dirty="0" smtClean="0">
                    <a:latin typeface="+mn-lt"/>
                  </a:rPr>
                  <a:t>related </a:t>
                </a:r>
                <a:r>
                  <a:rPr lang="en-US" sz="800" b="0" dirty="0">
                    <a:latin typeface="+mn-lt"/>
                  </a:rPr>
                  <a:t>purchase </a:t>
                </a:r>
              </a:p>
              <a:p>
                <a:pPr>
                  <a:defRPr/>
                </a:pPr>
                <a:r>
                  <a:rPr lang="en-US" sz="800" b="0" dirty="0">
                    <a:latin typeface="+mn-lt"/>
                  </a:rPr>
                  <a:t>(Last</a:t>
                </a:r>
                <a:r>
                  <a:rPr lang="en-US" sz="800" b="0" baseline="0" dirty="0">
                    <a:latin typeface="+mn-lt"/>
                  </a:rPr>
                  <a:t> three years)</a:t>
                </a:r>
                <a:endParaRPr lang="en-US" sz="800" b="0" dirty="0">
                  <a:latin typeface="+mn-lt"/>
                </a:endParaRPr>
              </a:p>
            </c:rich>
          </c:tx>
          <c:layout>
            <c:manualLayout>
              <c:xMode val="edge"/>
              <c:yMode val="edge"/>
              <c:x val="2.6319131058210238E-2"/>
              <c:y val="0.2085001858529500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3335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insights.xlsx]Pivot_tables!PivotTable8</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dirty="0"/>
              <a:t>Profit Across each wealth segment</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22165601180495348"/>
          <c:y val="0.17171296296296296"/>
          <c:w val="0.69343785743360908"/>
          <c:h val="0.65151465441819778"/>
        </c:manualLayout>
      </c:layout>
      <c:barChart>
        <c:barDir val="col"/>
        <c:grouping val="clustered"/>
        <c:varyColors val="0"/>
        <c:ser>
          <c:idx val="0"/>
          <c:order val="0"/>
          <c:tx>
            <c:strRef>
              <c:f>Pivot_tables!$B$145:$B$146</c:f>
              <c:strCache>
                <c:ptCount val="1"/>
                <c:pt idx="0">
                  <c:v>Affluent Customer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Pivot_tables!$A$147:$A$154</c:f>
              <c:strCache>
                <c:ptCount val="7"/>
                <c:pt idx="0">
                  <c:v>21-30</c:v>
                </c:pt>
                <c:pt idx="1">
                  <c:v>31-40</c:v>
                </c:pt>
                <c:pt idx="2">
                  <c:v>41-50</c:v>
                </c:pt>
                <c:pt idx="3">
                  <c:v>51-60</c:v>
                </c:pt>
                <c:pt idx="4">
                  <c:v>61-70</c:v>
                </c:pt>
                <c:pt idx="5">
                  <c:v>71-80</c:v>
                </c:pt>
                <c:pt idx="6">
                  <c:v>81-91</c:v>
                </c:pt>
              </c:strCache>
            </c:strRef>
          </c:cat>
          <c:val>
            <c:numRef>
              <c:f>Pivot_tables!$B$147:$B$154</c:f>
              <c:numCache>
                <c:formatCode>General</c:formatCode>
                <c:ptCount val="7"/>
                <c:pt idx="0">
                  <c:v>452312.9700000005</c:v>
                </c:pt>
                <c:pt idx="1">
                  <c:v>414524.11999999953</c:v>
                </c:pt>
                <c:pt idx="2">
                  <c:v>823438.60000000009</c:v>
                </c:pt>
                <c:pt idx="3">
                  <c:v>478385.56999999989</c:v>
                </c:pt>
                <c:pt idx="4">
                  <c:v>349452.45999999973</c:v>
                </c:pt>
                <c:pt idx="5">
                  <c:v>2596.1699999999996</c:v>
                </c:pt>
                <c:pt idx="6">
                  <c:v>7212.170000000001</c:v>
                </c:pt>
              </c:numCache>
            </c:numRef>
          </c:val>
          <c:extLst>
            <c:ext xmlns:c16="http://schemas.microsoft.com/office/drawing/2014/chart" uri="{C3380CC4-5D6E-409C-BE32-E72D297353CC}">
              <c16:uniqueId val="{00000000-73A2-4E47-A00F-FFBA51388F7F}"/>
            </c:ext>
          </c:extLst>
        </c:ser>
        <c:ser>
          <c:idx val="1"/>
          <c:order val="1"/>
          <c:tx>
            <c:strRef>
              <c:f>Pivot_tables!$C$145:$C$146</c:f>
              <c:strCache>
                <c:ptCount val="1"/>
                <c:pt idx="0">
                  <c:v>High Net Worth</c:v>
                </c:pt>
              </c:strCache>
            </c:strRef>
          </c:tx>
          <c:spPr>
            <a:solidFill>
              <a:srgbClr val="002060"/>
            </a:solidFill>
            <a:ln>
              <a:noFill/>
            </a:ln>
            <a:effectLst>
              <a:outerShdw blurRad="57150" dist="19050" dir="5400000" algn="ctr" rotWithShape="0">
                <a:srgbClr val="000000">
                  <a:alpha val="63000"/>
                </a:srgbClr>
              </a:outerShdw>
            </a:effectLst>
          </c:spPr>
          <c:invertIfNegative val="0"/>
          <c:cat>
            <c:strRef>
              <c:f>Pivot_tables!$A$147:$A$154</c:f>
              <c:strCache>
                <c:ptCount val="7"/>
                <c:pt idx="0">
                  <c:v>21-30</c:v>
                </c:pt>
                <c:pt idx="1">
                  <c:v>31-40</c:v>
                </c:pt>
                <c:pt idx="2">
                  <c:v>41-50</c:v>
                </c:pt>
                <c:pt idx="3">
                  <c:v>51-60</c:v>
                </c:pt>
                <c:pt idx="4">
                  <c:v>61-70</c:v>
                </c:pt>
                <c:pt idx="5">
                  <c:v>71-80</c:v>
                </c:pt>
                <c:pt idx="6">
                  <c:v>81-91</c:v>
                </c:pt>
              </c:strCache>
            </c:strRef>
          </c:cat>
          <c:val>
            <c:numRef>
              <c:f>Pivot_tables!$C$147:$C$154</c:f>
              <c:numCache>
                <c:formatCode>General</c:formatCode>
                <c:ptCount val="7"/>
                <c:pt idx="0">
                  <c:v>379175.71999999951</c:v>
                </c:pt>
                <c:pt idx="1">
                  <c:v>477239.63999999966</c:v>
                </c:pt>
                <c:pt idx="2">
                  <c:v>891537.42999999947</c:v>
                </c:pt>
                <c:pt idx="3">
                  <c:v>506835.11999999959</c:v>
                </c:pt>
                <c:pt idx="4">
                  <c:v>387501.62999999942</c:v>
                </c:pt>
                <c:pt idx="5">
                  <c:v>4523.2299999999996</c:v>
                </c:pt>
              </c:numCache>
            </c:numRef>
          </c:val>
          <c:extLst>
            <c:ext xmlns:c16="http://schemas.microsoft.com/office/drawing/2014/chart" uri="{C3380CC4-5D6E-409C-BE32-E72D297353CC}">
              <c16:uniqueId val="{00000001-73A2-4E47-A00F-FFBA51388F7F}"/>
            </c:ext>
          </c:extLst>
        </c:ser>
        <c:ser>
          <c:idx val="2"/>
          <c:order val="2"/>
          <c:tx>
            <c:strRef>
              <c:f>Pivot_tables!$D$145:$D$146</c:f>
              <c:strCache>
                <c:ptCount val="1"/>
                <c:pt idx="0">
                  <c:v>Mass Customer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Pivot_tables!$A$147:$A$154</c:f>
              <c:strCache>
                <c:ptCount val="7"/>
                <c:pt idx="0">
                  <c:v>21-30</c:v>
                </c:pt>
                <c:pt idx="1">
                  <c:v>31-40</c:v>
                </c:pt>
                <c:pt idx="2">
                  <c:v>41-50</c:v>
                </c:pt>
                <c:pt idx="3">
                  <c:v>51-60</c:v>
                </c:pt>
                <c:pt idx="4">
                  <c:v>61-70</c:v>
                </c:pt>
                <c:pt idx="5">
                  <c:v>71-80</c:v>
                </c:pt>
                <c:pt idx="6">
                  <c:v>81-91</c:v>
                </c:pt>
              </c:strCache>
            </c:strRef>
          </c:cat>
          <c:val>
            <c:numRef>
              <c:f>Pivot_tables!$D$147:$D$154</c:f>
              <c:numCache>
                <c:formatCode>General</c:formatCode>
                <c:ptCount val="7"/>
                <c:pt idx="0">
                  <c:v>832267.33000000089</c:v>
                </c:pt>
                <c:pt idx="1">
                  <c:v>866689.64000000118</c:v>
                </c:pt>
                <c:pt idx="2">
                  <c:v>1809426.0800000066</c:v>
                </c:pt>
                <c:pt idx="3">
                  <c:v>894818.96000000043</c:v>
                </c:pt>
                <c:pt idx="4">
                  <c:v>775571.14</c:v>
                </c:pt>
                <c:pt idx="6">
                  <c:v>2977.11</c:v>
                </c:pt>
              </c:numCache>
            </c:numRef>
          </c:val>
          <c:extLst>
            <c:ext xmlns:c16="http://schemas.microsoft.com/office/drawing/2014/chart" uri="{C3380CC4-5D6E-409C-BE32-E72D297353CC}">
              <c16:uniqueId val="{00000002-73A2-4E47-A00F-FFBA51388F7F}"/>
            </c:ext>
          </c:extLst>
        </c:ser>
        <c:dLbls>
          <c:showLegendKey val="0"/>
          <c:showVal val="0"/>
          <c:showCatName val="0"/>
          <c:showSerName val="0"/>
          <c:showPercent val="0"/>
          <c:showBubbleSize val="0"/>
        </c:dLbls>
        <c:gapWidth val="100"/>
        <c:overlap val="-24"/>
        <c:axId val="328359120"/>
        <c:axId val="328353872"/>
      </c:barChart>
      <c:catAx>
        <c:axId val="328359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b="1" dirty="0"/>
                  <a:t>WEALTH SEGMENT ACROSS THE AGE DISTRIBUTION </a:t>
                </a:r>
              </a:p>
            </c:rich>
          </c:tx>
          <c:layout>
            <c:manualLayout>
              <c:xMode val="edge"/>
              <c:yMode val="edge"/>
              <c:x val="0.25604765308635657"/>
              <c:y val="0.9121084864391952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8353872"/>
        <c:crosses val="autoZero"/>
        <c:auto val="1"/>
        <c:lblAlgn val="ctr"/>
        <c:lblOffset val="100"/>
        <c:noMultiLvlLbl val="0"/>
      </c:catAx>
      <c:valAx>
        <c:axId val="3283538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dirty="0"/>
                  <a:t>PROFIT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8359120"/>
        <c:crosses val="autoZero"/>
        <c:crossBetween val="between"/>
      </c:valAx>
      <c:spPr>
        <a:noFill/>
        <a:ln>
          <a:noFill/>
        </a:ln>
        <a:effectLst/>
      </c:spPr>
    </c:plotArea>
    <c:legend>
      <c:legendPos val="r"/>
      <c:layout>
        <c:manualLayout>
          <c:xMode val="edge"/>
          <c:yMode val="edge"/>
          <c:x val="0.73811500182333767"/>
          <c:y val="0.2057749045824922"/>
          <c:w val="0.16507215686947915"/>
          <c:h val="0.218943337937347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insights.xlsx]Pivot_tables!PivotTable13</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Distribution of customers per wealth segment across the states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4403937007874015"/>
          <c:y val="0.17171296296296296"/>
          <c:w val="0.83162226596675415"/>
          <c:h val="0.64892206182560508"/>
        </c:manualLayout>
      </c:layout>
      <c:barChart>
        <c:barDir val="col"/>
        <c:grouping val="clustered"/>
        <c:varyColors val="0"/>
        <c:ser>
          <c:idx val="0"/>
          <c:order val="0"/>
          <c:tx>
            <c:strRef>
              <c:f>Pivot_tables!$B$190:$B$191</c:f>
              <c:strCache>
                <c:ptCount val="1"/>
                <c:pt idx="0">
                  <c:v>Affluent Customer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Pivot_tables!$A$192:$A$195</c:f>
              <c:strCache>
                <c:ptCount val="3"/>
                <c:pt idx="0">
                  <c:v>NSW</c:v>
                </c:pt>
                <c:pt idx="1">
                  <c:v>QLD</c:v>
                </c:pt>
                <c:pt idx="2">
                  <c:v>VIC</c:v>
                </c:pt>
              </c:strCache>
            </c:strRef>
          </c:cat>
          <c:val>
            <c:numRef>
              <c:f>Pivot_tables!$B$192:$B$195</c:f>
              <c:numCache>
                <c:formatCode>General</c:formatCode>
                <c:ptCount val="3"/>
                <c:pt idx="0">
                  <c:v>2546</c:v>
                </c:pt>
                <c:pt idx="1">
                  <c:v>1021</c:v>
                </c:pt>
                <c:pt idx="2">
                  <c:v>1190</c:v>
                </c:pt>
              </c:numCache>
            </c:numRef>
          </c:val>
          <c:extLst>
            <c:ext xmlns:c16="http://schemas.microsoft.com/office/drawing/2014/chart" uri="{C3380CC4-5D6E-409C-BE32-E72D297353CC}">
              <c16:uniqueId val="{00000000-B660-4ED5-A2F0-446A28C1D409}"/>
            </c:ext>
          </c:extLst>
        </c:ser>
        <c:ser>
          <c:idx val="1"/>
          <c:order val="1"/>
          <c:tx>
            <c:strRef>
              <c:f>Pivot_tables!$C$190:$C$191</c:f>
              <c:strCache>
                <c:ptCount val="1"/>
                <c:pt idx="0">
                  <c:v>High Net Worth</c:v>
                </c:pt>
              </c:strCache>
            </c:strRef>
          </c:tx>
          <c:spPr>
            <a:solidFill>
              <a:srgbClr val="002060"/>
            </a:solidFill>
            <a:ln>
              <a:noFill/>
            </a:ln>
            <a:effectLst>
              <a:outerShdw blurRad="57150" dist="19050" dir="5400000" algn="ctr" rotWithShape="0">
                <a:srgbClr val="000000">
                  <a:alpha val="63000"/>
                </a:srgbClr>
              </a:outerShdw>
            </a:effectLst>
          </c:spPr>
          <c:invertIfNegative val="0"/>
          <c:cat>
            <c:strRef>
              <c:f>Pivot_tables!$A$192:$A$195</c:f>
              <c:strCache>
                <c:ptCount val="3"/>
                <c:pt idx="0">
                  <c:v>NSW</c:v>
                </c:pt>
                <c:pt idx="1">
                  <c:v>QLD</c:v>
                </c:pt>
                <c:pt idx="2">
                  <c:v>VIC</c:v>
                </c:pt>
              </c:strCache>
            </c:strRef>
          </c:cat>
          <c:val>
            <c:numRef>
              <c:f>Pivot_tables!$C$192:$C$195</c:f>
              <c:numCache>
                <c:formatCode>General</c:formatCode>
                <c:ptCount val="3"/>
                <c:pt idx="0">
                  <c:v>2702</c:v>
                </c:pt>
                <c:pt idx="1">
                  <c:v>1046</c:v>
                </c:pt>
                <c:pt idx="2">
                  <c:v>1217</c:v>
                </c:pt>
              </c:numCache>
            </c:numRef>
          </c:val>
          <c:extLst>
            <c:ext xmlns:c16="http://schemas.microsoft.com/office/drawing/2014/chart" uri="{C3380CC4-5D6E-409C-BE32-E72D297353CC}">
              <c16:uniqueId val="{00000001-B660-4ED5-A2F0-446A28C1D409}"/>
            </c:ext>
          </c:extLst>
        </c:ser>
        <c:ser>
          <c:idx val="2"/>
          <c:order val="2"/>
          <c:tx>
            <c:strRef>
              <c:f>Pivot_tables!$D$190:$D$191</c:f>
              <c:strCache>
                <c:ptCount val="1"/>
                <c:pt idx="0">
                  <c:v>Mass Customer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Pivot_tables!$A$192:$A$195</c:f>
              <c:strCache>
                <c:ptCount val="3"/>
                <c:pt idx="0">
                  <c:v>NSW</c:v>
                </c:pt>
                <c:pt idx="1">
                  <c:v>QLD</c:v>
                </c:pt>
                <c:pt idx="2">
                  <c:v>VIC</c:v>
                </c:pt>
              </c:strCache>
            </c:strRef>
          </c:cat>
          <c:val>
            <c:numRef>
              <c:f>Pivot_tables!$D$192:$D$195</c:f>
              <c:numCache>
                <c:formatCode>General</c:formatCode>
                <c:ptCount val="3"/>
                <c:pt idx="0">
                  <c:v>5189</c:v>
                </c:pt>
                <c:pt idx="1">
                  <c:v>2106</c:v>
                </c:pt>
                <c:pt idx="2">
                  <c:v>2488</c:v>
                </c:pt>
              </c:numCache>
            </c:numRef>
          </c:val>
          <c:extLst>
            <c:ext xmlns:c16="http://schemas.microsoft.com/office/drawing/2014/chart" uri="{C3380CC4-5D6E-409C-BE32-E72D297353CC}">
              <c16:uniqueId val="{00000002-B660-4ED5-A2F0-446A28C1D409}"/>
            </c:ext>
          </c:extLst>
        </c:ser>
        <c:dLbls>
          <c:showLegendKey val="0"/>
          <c:showVal val="0"/>
          <c:showCatName val="0"/>
          <c:showSerName val="0"/>
          <c:showPercent val="0"/>
          <c:showBubbleSize val="0"/>
        </c:dLbls>
        <c:gapWidth val="100"/>
        <c:overlap val="-24"/>
        <c:axId val="607776720"/>
        <c:axId val="607774096"/>
      </c:barChart>
      <c:catAx>
        <c:axId val="6077767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WEALTH SEGMENT PER STATE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7774096"/>
        <c:crosses val="autoZero"/>
        <c:auto val="1"/>
        <c:lblAlgn val="ctr"/>
        <c:lblOffset val="100"/>
        <c:noMultiLvlLbl val="0"/>
      </c:catAx>
      <c:valAx>
        <c:axId val="6077740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NUMBER OF CUSTOMERS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7776720"/>
        <c:crosses val="autoZero"/>
        <c:crossBetween val="between"/>
      </c:valAx>
      <c:spPr>
        <a:noFill/>
        <a:ln>
          <a:noFill/>
        </a:ln>
        <a:effectLst/>
      </c:spPr>
    </c:plotArea>
    <c:legend>
      <c:legendPos val="r"/>
      <c:layout>
        <c:manualLayout>
          <c:xMode val="edge"/>
          <c:yMode val="edge"/>
          <c:x val="0.73677274715660546"/>
          <c:y val="0.2063786818314377"/>
          <c:w val="0.23544947506561681"/>
          <c:h val="0.301642971711869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insights.xlsx]RMF_Analysis!PivotTable2</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dirty="0"/>
              <a:t>Customer</a:t>
            </a:r>
            <a:r>
              <a:rPr lang="en-US" sz="1200" baseline="0" dirty="0"/>
              <a:t> distribution across the </a:t>
            </a:r>
            <a:r>
              <a:rPr lang="en-US" sz="1200" baseline="0" dirty="0" smtClean="0"/>
              <a:t> </a:t>
            </a:r>
            <a:r>
              <a:rPr lang="en-US" sz="1200" baseline="0" dirty="0"/>
              <a:t>customer profiles</a:t>
            </a:r>
            <a:endParaRPr lang="en-US" sz="1200" dirty="0"/>
          </a:p>
        </c:rich>
      </c:tx>
      <c:layout>
        <c:manualLayout>
          <c:xMode val="edge"/>
          <c:yMode val="edge"/>
          <c:x val="0.13360385821786339"/>
          <c:y val="1.14030460498995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403937007874015"/>
          <c:y val="0.18300925925925926"/>
          <c:w val="0.82540507436570432"/>
          <c:h val="0.61910724701079034"/>
        </c:manualLayout>
      </c:layout>
      <c:bar3DChart>
        <c:barDir val="col"/>
        <c:grouping val="clustered"/>
        <c:varyColors val="0"/>
        <c:ser>
          <c:idx val="0"/>
          <c:order val="0"/>
          <c:tx>
            <c:strRef>
              <c:f>RMF_Analysis!$L$44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RMF_Analysis!$K$45:$K$49</c:f>
              <c:strCache>
                <c:ptCount val="4"/>
                <c:pt idx="0">
                  <c:v>Bronze</c:v>
                </c:pt>
                <c:pt idx="1">
                  <c:v>Gold</c:v>
                </c:pt>
                <c:pt idx="2">
                  <c:v>Platinum</c:v>
                </c:pt>
                <c:pt idx="3">
                  <c:v>Silver</c:v>
                </c:pt>
              </c:strCache>
            </c:strRef>
          </c:cat>
          <c:val>
            <c:numRef>
              <c:f>RMF_Analysis!$L$45:$L$49</c:f>
              <c:numCache>
                <c:formatCode>General</c:formatCode>
                <c:ptCount val="4"/>
                <c:pt idx="0">
                  <c:v>988</c:v>
                </c:pt>
                <c:pt idx="1">
                  <c:v>825</c:v>
                </c:pt>
                <c:pt idx="2">
                  <c:v>802</c:v>
                </c:pt>
                <c:pt idx="3">
                  <c:v>796</c:v>
                </c:pt>
              </c:numCache>
            </c:numRef>
          </c:val>
          <c:extLst>
            <c:ext xmlns:c16="http://schemas.microsoft.com/office/drawing/2014/chart" uri="{C3380CC4-5D6E-409C-BE32-E72D297353CC}">
              <c16:uniqueId val="{00000000-753B-4719-91C3-0E6BD11E0BC3}"/>
            </c:ext>
          </c:extLst>
        </c:ser>
        <c:dLbls>
          <c:showLegendKey val="0"/>
          <c:showVal val="1"/>
          <c:showCatName val="0"/>
          <c:showSerName val="0"/>
          <c:showPercent val="0"/>
          <c:showBubbleSize val="0"/>
        </c:dLbls>
        <c:gapWidth val="150"/>
        <c:shape val="box"/>
        <c:axId val="604102312"/>
        <c:axId val="604115104"/>
        <c:axId val="0"/>
      </c:bar3DChart>
      <c:catAx>
        <c:axId val="6041023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CUSTOMER</a:t>
                </a:r>
                <a:r>
                  <a:rPr lang="en-US" sz="800" baseline="0"/>
                  <a:t> PROFILE</a:t>
                </a:r>
                <a:endParaRPr lang="en-US" sz="800"/>
              </a:p>
            </c:rich>
          </c:tx>
          <c:layout>
            <c:manualLayout>
              <c:xMode val="edge"/>
              <c:yMode val="edge"/>
              <c:x val="0.35827427821522306"/>
              <c:y val="0.8925043744531931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4115104"/>
        <c:crosses val="autoZero"/>
        <c:auto val="1"/>
        <c:lblAlgn val="ctr"/>
        <c:lblOffset val="100"/>
        <c:noMultiLvlLbl val="0"/>
      </c:catAx>
      <c:valAx>
        <c:axId val="604115104"/>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CUSTOMER ID COUNT</a:t>
                </a:r>
              </a:p>
            </c:rich>
          </c:tx>
          <c:layout>
            <c:manualLayout>
              <c:xMode val="edge"/>
              <c:yMode val="edge"/>
              <c:x val="1.7092738407699037E-2"/>
              <c:y val="0.30193897637795269"/>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41023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insights.xlsx]RMF_Analysis!PivotTable1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dirty="0"/>
              <a:t>Sum Of Profit Distribution Across Customer Profile/Category</a:t>
            </a:r>
          </a:p>
        </c:rich>
      </c:tx>
      <c:layout>
        <c:manualLayout>
          <c:xMode val="edge"/>
          <c:yMode val="edge"/>
          <c:x val="0.17301350644547642"/>
          <c:y val="5.5352668412672881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637540677785646"/>
          <c:y val="0.27342592592592591"/>
          <c:w val="0.82306915339286291"/>
          <c:h val="0.54156095071449406"/>
        </c:manualLayout>
      </c:layout>
      <c:bar3DChart>
        <c:barDir val="col"/>
        <c:grouping val="clustered"/>
        <c:varyColors val="0"/>
        <c:ser>
          <c:idx val="0"/>
          <c:order val="0"/>
          <c:tx>
            <c:strRef>
              <c:f>RMF_Analysis!$L$17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RMF_Analysis!$K$18:$K$22</c:f>
              <c:strCache>
                <c:ptCount val="4"/>
                <c:pt idx="0">
                  <c:v>Bronze</c:v>
                </c:pt>
                <c:pt idx="1">
                  <c:v>Gold</c:v>
                </c:pt>
                <c:pt idx="2">
                  <c:v>Platinum</c:v>
                </c:pt>
                <c:pt idx="3">
                  <c:v>Silver</c:v>
                </c:pt>
              </c:strCache>
            </c:strRef>
          </c:cat>
          <c:val>
            <c:numRef>
              <c:f>RMF_Analysis!$L$18:$L$22</c:f>
              <c:numCache>
                <c:formatCode>General</c:formatCode>
                <c:ptCount val="4"/>
                <c:pt idx="0">
                  <c:v>2129408.6600000006</c:v>
                </c:pt>
                <c:pt idx="1">
                  <c:v>2802498.9700000021</c:v>
                </c:pt>
                <c:pt idx="2">
                  <c:v>13283905.039999835</c:v>
                </c:pt>
                <c:pt idx="3">
                  <c:v>2497157.5100000007</c:v>
                </c:pt>
              </c:numCache>
            </c:numRef>
          </c:val>
          <c:extLst>
            <c:ext xmlns:c16="http://schemas.microsoft.com/office/drawing/2014/chart" uri="{C3380CC4-5D6E-409C-BE32-E72D297353CC}">
              <c16:uniqueId val="{00000000-4F72-47CA-9DEB-6A4E1CC47CC1}"/>
            </c:ext>
          </c:extLst>
        </c:ser>
        <c:dLbls>
          <c:showLegendKey val="0"/>
          <c:showVal val="0"/>
          <c:showCatName val="0"/>
          <c:showSerName val="0"/>
          <c:showPercent val="0"/>
          <c:showBubbleSize val="0"/>
        </c:dLbls>
        <c:gapWidth val="150"/>
        <c:shape val="box"/>
        <c:axId val="318207656"/>
        <c:axId val="318207984"/>
        <c:axId val="0"/>
      </c:bar3DChart>
      <c:catAx>
        <c:axId val="3182076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CUSTOMER PROFILE</a:t>
                </a:r>
              </a:p>
            </c:rich>
          </c:tx>
          <c:layout>
            <c:manualLayout>
              <c:xMode val="edge"/>
              <c:yMode val="edge"/>
              <c:x val="0.47982983608530416"/>
              <c:y val="0.92086759988334788"/>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8207984"/>
        <c:crosses val="autoZero"/>
        <c:auto val="1"/>
        <c:lblAlgn val="ctr"/>
        <c:lblOffset val="100"/>
        <c:noMultiLvlLbl val="0"/>
      </c:catAx>
      <c:valAx>
        <c:axId val="318207984"/>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SUM OF PROFIT</a:t>
                </a:r>
              </a:p>
            </c:rich>
          </c:tx>
          <c:layout>
            <c:manualLayout>
              <c:xMode val="edge"/>
              <c:yMode val="edge"/>
              <c:x val="3.1656605424321957E-2"/>
              <c:y val="0.47788495188101487"/>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820765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insights.xlsx]Pivot_tables!PivotTable14</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VALUABLE CUSTOMERS</a:t>
            </a:r>
          </a:p>
        </c:rich>
      </c:tx>
      <c:layout>
        <c:manualLayout>
          <c:xMode val="edge"/>
          <c:yMode val="edge"/>
          <c:x val="0.29548749488625653"/>
          <c:y val="2.186109389458962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317318697684681"/>
          <c:y val="0.21510929206689494"/>
          <c:w val="0.85600893583573512"/>
          <c:h val="0.55223486840416058"/>
        </c:manualLayout>
      </c:layout>
      <c:barChart>
        <c:barDir val="col"/>
        <c:grouping val="clustered"/>
        <c:varyColors val="0"/>
        <c:ser>
          <c:idx val="0"/>
          <c:order val="0"/>
          <c:tx>
            <c:strRef>
              <c:f>Pivot_tables!$B$205:$B$206</c:f>
              <c:strCache>
                <c:ptCount val="1"/>
                <c:pt idx="0">
                  <c:v>Financial Services</c:v>
                </c:pt>
              </c:strCache>
            </c:strRef>
          </c:tx>
          <c:spPr>
            <a:solidFill>
              <a:schemeClr val="accent2"/>
            </a:solidFill>
            <a:ln>
              <a:noFill/>
            </a:ln>
            <a:effectLst>
              <a:outerShdw blurRad="57150" dist="19050" dir="5400000" algn="ctr" rotWithShape="0">
                <a:srgbClr val="000000">
                  <a:alpha val="63000"/>
                </a:srgbClr>
              </a:outerShdw>
            </a:effectLst>
          </c:spPr>
          <c:invertIfNegative val="0"/>
          <c:cat>
            <c:strRef>
              <c:f>Pivot_tables!$A$207:$A$217</c:f>
              <c:strCache>
                <c:ptCount val="10"/>
                <c:pt idx="0">
                  <c:v>Morley Shutt</c:v>
                </c:pt>
                <c:pt idx="1">
                  <c:v>Wes Crotch</c:v>
                </c:pt>
                <c:pt idx="2">
                  <c:v>Olvan Loadwick</c:v>
                </c:pt>
                <c:pt idx="3">
                  <c:v>Georas Niesel</c:v>
                </c:pt>
                <c:pt idx="4">
                  <c:v>Gayelord Lipman</c:v>
                </c:pt>
                <c:pt idx="5">
                  <c:v>Trixie Piscopiello</c:v>
                </c:pt>
                <c:pt idx="6">
                  <c:v>Ham Mayoh</c:v>
                </c:pt>
                <c:pt idx="7">
                  <c:v>Kippy Heater</c:v>
                </c:pt>
                <c:pt idx="8">
                  <c:v>Madelaine Siegertsz</c:v>
                </c:pt>
                <c:pt idx="9">
                  <c:v>Hilton Gladwell</c:v>
                </c:pt>
              </c:strCache>
            </c:strRef>
          </c:cat>
          <c:val>
            <c:numRef>
              <c:f>Pivot_tables!$B$207:$B$217</c:f>
              <c:numCache>
                <c:formatCode>General</c:formatCode>
                <c:ptCount val="10"/>
                <c:pt idx="0">
                  <c:v>10787.599999999997</c:v>
                </c:pt>
                <c:pt idx="8">
                  <c:v>8102.62</c:v>
                </c:pt>
              </c:numCache>
            </c:numRef>
          </c:val>
          <c:extLst>
            <c:ext xmlns:c16="http://schemas.microsoft.com/office/drawing/2014/chart" uri="{C3380CC4-5D6E-409C-BE32-E72D297353CC}">
              <c16:uniqueId val="{00000000-8077-4666-AF73-FBB1D8384522}"/>
            </c:ext>
          </c:extLst>
        </c:ser>
        <c:ser>
          <c:idx val="1"/>
          <c:order val="1"/>
          <c:tx>
            <c:strRef>
              <c:f>Pivot_tables!$C$205:$C$206</c:f>
              <c:strCache>
                <c:ptCount val="1"/>
                <c:pt idx="0">
                  <c:v>Health</c:v>
                </c:pt>
              </c:strCache>
            </c:strRef>
          </c:tx>
          <c:spPr>
            <a:solidFill>
              <a:schemeClr val="accent5">
                <a:lumMod val="60000"/>
                <a:lumOff val="40000"/>
              </a:schemeClr>
            </a:solidFill>
            <a:ln>
              <a:noFill/>
            </a:ln>
            <a:effectLst>
              <a:outerShdw blurRad="57150" dist="19050" dir="5400000" algn="ctr" rotWithShape="0">
                <a:srgbClr val="000000">
                  <a:alpha val="63000"/>
                </a:srgbClr>
              </a:outerShdw>
            </a:effectLst>
          </c:spPr>
          <c:invertIfNegative val="0"/>
          <c:cat>
            <c:strRef>
              <c:f>Pivot_tables!$A$207:$A$217</c:f>
              <c:strCache>
                <c:ptCount val="10"/>
                <c:pt idx="0">
                  <c:v>Morley Shutt</c:v>
                </c:pt>
                <c:pt idx="1">
                  <c:v>Wes Crotch</c:v>
                </c:pt>
                <c:pt idx="2">
                  <c:v>Olvan Loadwick</c:v>
                </c:pt>
                <c:pt idx="3">
                  <c:v>Georas Niesel</c:v>
                </c:pt>
                <c:pt idx="4">
                  <c:v>Gayelord Lipman</c:v>
                </c:pt>
                <c:pt idx="5">
                  <c:v>Trixie Piscopiello</c:v>
                </c:pt>
                <c:pt idx="6">
                  <c:v>Ham Mayoh</c:v>
                </c:pt>
                <c:pt idx="7">
                  <c:v>Kippy Heater</c:v>
                </c:pt>
                <c:pt idx="8">
                  <c:v>Madelaine Siegertsz</c:v>
                </c:pt>
                <c:pt idx="9">
                  <c:v>Hilton Gladwell</c:v>
                </c:pt>
              </c:strCache>
            </c:strRef>
          </c:cat>
          <c:val>
            <c:numRef>
              <c:f>Pivot_tables!$C$207:$C$217</c:f>
              <c:numCache>
                <c:formatCode>General</c:formatCode>
                <c:ptCount val="10"/>
                <c:pt idx="5">
                  <c:v>8252.7300000000014</c:v>
                </c:pt>
                <c:pt idx="9">
                  <c:v>8050.0999999999995</c:v>
                </c:pt>
              </c:numCache>
            </c:numRef>
          </c:val>
          <c:extLst>
            <c:ext xmlns:c16="http://schemas.microsoft.com/office/drawing/2014/chart" uri="{C3380CC4-5D6E-409C-BE32-E72D297353CC}">
              <c16:uniqueId val="{00000001-8077-4666-AF73-FBB1D8384522}"/>
            </c:ext>
          </c:extLst>
        </c:ser>
        <c:ser>
          <c:idx val="2"/>
          <c:order val="2"/>
          <c:tx>
            <c:strRef>
              <c:f>Pivot_tables!$D$205:$D$206</c:f>
              <c:strCache>
                <c:ptCount val="1"/>
                <c:pt idx="0">
                  <c:v>Manufacturing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Pivot_tables!$A$207:$A$217</c:f>
              <c:strCache>
                <c:ptCount val="10"/>
                <c:pt idx="0">
                  <c:v>Morley Shutt</c:v>
                </c:pt>
                <c:pt idx="1">
                  <c:v>Wes Crotch</c:v>
                </c:pt>
                <c:pt idx="2">
                  <c:v>Olvan Loadwick</c:v>
                </c:pt>
                <c:pt idx="3">
                  <c:v>Georas Niesel</c:v>
                </c:pt>
                <c:pt idx="4">
                  <c:v>Gayelord Lipman</c:v>
                </c:pt>
                <c:pt idx="5">
                  <c:v>Trixie Piscopiello</c:v>
                </c:pt>
                <c:pt idx="6">
                  <c:v>Ham Mayoh</c:v>
                </c:pt>
                <c:pt idx="7">
                  <c:v>Kippy Heater</c:v>
                </c:pt>
                <c:pt idx="8">
                  <c:v>Madelaine Siegertsz</c:v>
                </c:pt>
                <c:pt idx="9">
                  <c:v>Hilton Gladwell</c:v>
                </c:pt>
              </c:strCache>
            </c:strRef>
          </c:cat>
          <c:val>
            <c:numRef>
              <c:f>Pivot_tables!$D$207:$D$217</c:f>
              <c:numCache>
                <c:formatCode>General</c:formatCode>
                <c:ptCount val="10"/>
                <c:pt idx="1">
                  <c:v>10422.040000000001</c:v>
                </c:pt>
                <c:pt idx="2">
                  <c:v>10028.800000000001</c:v>
                </c:pt>
                <c:pt idx="3">
                  <c:v>9269.1600000000017</c:v>
                </c:pt>
                <c:pt idx="4">
                  <c:v>8437.43</c:v>
                </c:pt>
                <c:pt idx="6">
                  <c:v>8210.3000000000011</c:v>
                </c:pt>
                <c:pt idx="7">
                  <c:v>8104.579999999999</c:v>
                </c:pt>
              </c:numCache>
            </c:numRef>
          </c:val>
          <c:extLst>
            <c:ext xmlns:c16="http://schemas.microsoft.com/office/drawing/2014/chart" uri="{C3380CC4-5D6E-409C-BE32-E72D297353CC}">
              <c16:uniqueId val="{00000002-8077-4666-AF73-FBB1D8384522}"/>
            </c:ext>
          </c:extLst>
        </c:ser>
        <c:dLbls>
          <c:showLegendKey val="0"/>
          <c:showVal val="0"/>
          <c:showCatName val="0"/>
          <c:showSerName val="0"/>
          <c:showPercent val="0"/>
          <c:showBubbleSize val="0"/>
        </c:dLbls>
        <c:gapWidth val="100"/>
        <c:overlap val="-24"/>
        <c:axId val="332000488"/>
        <c:axId val="332000816"/>
      </c:barChart>
      <c:catAx>
        <c:axId val="3320004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CUSTOMER NAME SHOWING INDUSTRY</a:t>
                </a:r>
              </a:p>
            </c:rich>
          </c:tx>
          <c:layout>
            <c:manualLayout>
              <c:xMode val="edge"/>
              <c:yMode val="edge"/>
              <c:x val="0.42328557441703324"/>
              <c:y val="0.89343932789013303"/>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2000816"/>
        <c:crosses val="autoZero"/>
        <c:auto val="1"/>
        <c:lblAlgn val="ctr"/>
        <c:lblOffset val="100"/>
        <c:noMultiLvlLbl val="0"/>
      </c:catAx>
      <c:valAx>
        <c:axId val="332000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SUM OF PROFIT</a:t>
                </a:r>
              </a:p>
            </c:rich>
          </c:tx>
          <c:layout>
            <c:manualLayout>
              <c:xMode val="edge"/>
              <c:yMode val="edge"/>
              <c:x val="2.6853427472178937E-2"/>
              <c:y val="0.4422322282749411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2000488"/>
        <c:crosses val="autoZero"/>
        <c:crossBetween val="between"/>
      </c:valAx>
      <c:spPr>
        <a:noFill/>
        <a:ln>
          <a:noFill/>
        </a:ln>
        <a:effectLst/>
      </c:spPr>
    </c:plotArea>
    <c:legend>
      <c:legendPos val="r"/>
      <c:layout>
        <c:manualLayout>
          <c:xMode val="edge"/>
          <c:yMode val="edge"/>
          <c:x val="0.74255691768826626"/>
          <c:y val="0.10082282893872728"/>
          <c:w val="0.24343257443082311"/>
          <c:h val="0.246448689123629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insights.xlsx]Pivot_tables!PivotTable3</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Sum of Profit per Age Group</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631689453431184"/>
          <c:y val="0.19858127579713661"/>
          <c:w val="0.79976082780647173"/>
          <c:h val="0.57306217814142535"/>
        </c:manualLayout>
      </c:layout>
      <c:bar3DChart>
        <c:barDir val="col"/>
        <c:grouping val="clustered"/>
        <c:varyColors val="0"/>
        <c:ser>
          <c:idx val="0"/>
          <c:order val="0"/>
          <c:tx>
            <c:strRef>
              <c:f>Pivot_tables!$B$36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Pivot_tables!$A$37:$A$44</c:f>
              <c:strCache>
                <c:ptCount val="7"/>
                <c:pt idx="0">
                  <c:v>21-30</c:v>
                </c:pt>
                <c:pt idx="1">
                  <c:v>31-40</c:v>
                </c:pt>
                <c:pt idx="2">
                  <c:v>41-50</c:v>
                </c:pt>
                <c:pt idx="3">
                  <c:v>51-60</c:v>
                </c:pt>
                <c:pt idx="4">
                  <c:v>61-70</c:v>
                </c:pt>
                <c:pt idx="5">
                  <c:v>71-80</c:v>
                </c:pt>
                <c:pt idx="6">
                  <c:v>81-91</c:v>
                </c:pt>
              </c:strCache>
            </c:strRef>
          </c:cat>
          <c:val>
            <c:numRef>
              <c:f>Pivot_tables!$B$37:$B$44</c:f>
              <c:numCache>
                <c:formatCode>General</c:formatCode>
                <c:ptCount val="7"/>
                <c:pt idx="0">
                  <c:v>1663756.0200000065</c:v>
                </c:pt>
                <c:pt idx="1">
                  <c:v>1758453.4000000062</c:v>
                </c:pt>
                <c:pt idx="2">
                  <c:v>3524402.1099999538</c:v>
                </c:pt>
                <c:pt idx="3">
                  <c:v>1880039.6500000083</c:v>
                </c:pt>
                <c:pt idx="4">
                  <c:v>1512525.2300000035</c:v>
                </c:pt>
                <c:pt idx="5">
                  <c:v>7119.4</c:v>
                </c:pt>
                <c:pt idx="6">
                  <c:v>10189.279999999999</c:v>
                </c:pt>
              </c:numCache>
            </c:numRef>
          </c:val>
          <c:extLst>
            <c:ext xmlns:c16="http://schemas.microsoft.com/office/drawing/2014/chart" uri="{C3380CC4-5D6E-409C-BE32-E72D297353CC}">
              <c16:uniqueId val="{00000000-973E-40BB-8AF9-D4C5BCD7C803}"/>
            </c:ext>
          </c:extLst>
        </c:ser>
        <c:dLbls>
          <c:showLegendKey val="0"/>
          <c:showVal val="0"/>
          <c:showCatName val="0"/>
          <c:showSerName val="0"/>
          <c:showPercent val="0"/>
          <c:showBubbleSize val="0"/>
        </c:dLbls>
        <c:gapWidth val="150"/>
        <c:shape val="box"/>
        <c:axId val="496666904"/>
        <c:axId val="496667232"/>
        <c:axId val="0"/>
      </c:bar3DChart>
      <c:catAx>
        <c:axId val="49666690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lt1">
                        <a:lumMod val="85000"/>
                      </a:schemeClr>
                    </a:solidFill>
                    <a:latin typeface="+mn-lt"/>
                    <a:ea typeface="+mn-ea"/>
                    <a:cs typeface="+mn-cs"/>
                  </a:defRPr>
                </a:pPr>
                <a:r>
                  <a:rPr lang="en-US" sz="800" b="0"/>
                  <a:t> age distribution </a:t>
                </a:r>
              </a:p>
            </c:rich>
          </c:tx>
          <c:layout>
            <c:manualLayout>
              <c:xMode val="edge"/>
              <c:yMode val="edge"/>
              <c:x val="0.4334359800259604"/>
              <c:y val="0.89317337568743549"/>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6667232"/>
        <c:crosses val="autoZero"/>
        <c:auto val="1"/>
        <c:lblAlgn val="ctr"/>
        <c:lblOffset val="100"/>
        <c:noMultiLvlLbl val="0"/>
      </c:catAx>
      <c:valAx>
        <c:axId val="49666723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800" b="0" i="0" u="none" strike="noStrike" kern="1200" cap="all" baseline="0">
                    <a:solidFill>
                      <a:schemeClr val="lt1">
                        <a:lumMod val="85000"/>
                      </a:schemeClr>
                    </a:solidFill>
                    <a:latin typeface="+mn-lt"/>
                    <a:ea typeface="+mn-ea"/>
                    <a:cs typeface="+mn-cs"/>
                  </a:defRPr>
                </a:pPr>
                <a:r>
                  <a:rPr lang="en-US" sz="800" b="0"/>
                  <a:t>Sum of Profit</a:t>
                </a:r>
              </a:p>
            </c:rich>
          </c:tx>
          <c:layout>
            <c:manualLayout>
              <c:xMode val="edge"/>
              <c:yMode val="edge"/>
              <c:x val="2.2552051435869237E-2"/>
              <c:y val="0.2880256215876118"/>
            </c:manualLayout>
          </c:layout>
          <c:overlay val="0"/>
          <c:spPr>
            <a:noFill/>
            <a:ln>
              <a:noFill/>
            </a:ln>
            <a:effectLst/>
          </c:spPr>
          <c:txPr>
            <a:bodyPr rot="-5400000" spcFirstLastPara="1" vertOverflow="ellipsis" vert="horz" wrap="square" anchor="ctr" anchorCtr="1"/>
            <a:lstStyle/>
            <a:p>
              <a:pPr>
                <a:defRPr sz="800" b="0"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666690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insights.xlsx]Pivot_tables!PivotTable2</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Profit Realized Per Job Industry Category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7178745218831118"/>
          <c:y val="0.26461528285299613"/>
          <c:w val="0.78780850740764841"/>
          <c:h val="0.35456438923427291"/>
        </c:manualLayout>
      </c:layout>
      <c:bar3DChart>
        <c:barDir val="col"/>
        <c:grouping val="clustered"/>
        <c:varyColors val="0"/>
        <c:ser>
          <c:idx val="0"/>
          <c:order val="0"/>
          <c:tx>
            <c:strRef>
              <c:f>Pivot_tables!$B$19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Pivot_tables!$A$20:$A$29</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Pivot_tables!$B$20:$B$29</c:f>
              <c:numCache>
                <c:formatCode>General</c:formatCode>
                <c:ptCount val="9"/>
                <c:pt idx="0">
                  <c:v>296975.98999999987</c:v>
                </c:pt>
                <c:pt idx="1">
                  <c:v>375359.06000000017</c:v>
                </c:pt>
                <c:pt idx="2">
                  <c:v>2083249.4100000074</c:v>
                </c:pt>
                <c:pt idx="3">
                  <c:v>1598654.3700000062</c:v>
                </c:pt>
                <c:pt idx="4">
                  <c:v>366819.67999999982</c:v>
                </c:pt>
                <c:pt idx="5">
                  <c:v>2092832.5100000047</c:v>
                </c:pt>
                <c:pt idx="6">
                  <c:v>677254.31000000064</c:v>
                </c:pt>
                <c:pt idx="7">
                  <c:v>956699.28000000142</c:v>
                </c:pt>
                <c:pt idx="8">
                  <c:v>186491.7099999999</c:v>
                </c:pt>
              </c:numCache>
            </c:numRef>
          </c:val>
          <c:extLst>
            <c:ext xmlns:c16="http://schemas.microsoft.com/office/drawing/2014/chart" uri="{C3380CC4-5D6E-409C-BE32-E72D297353CC}">
              <c16:uniqueId val="{00000000-178C-417F-9F12-696F0CC86EFA}"/>
            </c:ext>
          </c:extLst>
        </c:ser>
        <c:dLbls>
          <c:showLegendKey val="0"/>
          <c:showVal val="0"/>
          <c:showCatName val="0"/>
          <c:showSerName val="0"/>
          <c:showPercent val="0"/>
          <c:showBubbleSize val="0"/>
        </c:dLbls>
        <c:gapWidth val="150"/>
        <c:shape val="box"/>
        <c:axId val="620079488"/>
        <c:axId val="620079816"/>
        <c:axId val="0"/>
      </c:bar3DChart>
      <c:catAx>
        <c:axId val="6200794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job</a:t>
                </a:r>
                <a:r>
                  <a:rPr lang="en-US" sz="800" baseline="0"/>
                  <a:t> industry</a:t>
                </a:r>
                <a:endParaRPr lang="en-US" sz="80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0079816"/>
        <c:crosses val="autoZero"/>
        <c:auto val="1"/>
        <c:lblAlgn val="ctr"/>
        <c:lblOffset val="100"/>
        <c:noMultiLvlLbl val="0"/>
      </c:catAx>
      <c:valAx>
        <c:axId val="62007981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profit</a:t>
                </a:r>
              </a:p>
            </c:rich>
          </c:tx>
          <c:layout>
            <c:manualLayout>
              <c:xMode val="edge"/>
              <c:yMode val="edge"/>
              <c:x val="1.8811739441660699E-2"/>
              <c:y val="0.3246781365105759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00794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insights.xlsx]Pivot_tables!PivotTable10</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 of products purchased across the states</a:t>
            </a:r>
          </a:p>
        </c:rich>
      </c:tx>
      <c:layout>
        <c:manualLayout>
          <c:xMode val="edge"/>
          <c:yMode val="edge"/>
          <c:x val="0.16984993406294774"/>
          <c:y val="4.506462515635118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5081714785651792"/>
          <c:y val="0.19949074074074077"/>
          <c:w val="0.79860992319273649"/>
          <c:h val="0.62156803605170008"/>
        </c:manualLayout>
      </c:layout>
      <c:barChart>
        <c:barDir val="col"/>
        <c:grouping val="clustered"/>
        <c:varyColors val="0"/>
        <c:ser>
          <c:idx val="0"/>
          <c:order val="0"/>
          <c:tx>
            <c:strRef>
              <c:f>Pivot_tables!$B$127:$B$128</c:f>
              <c:strCache>
                <c:ptCount val="1"/>
                <c:pt idx="0">
                  <c:v>NSW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Pivot_tables!$A$129:$A$139</c:f>
              <c:strCache>
                <c:ptCount val="10"/>
                <c:pt idx="0">
                  <c:v>0-9</c:v>
                </c:pt>
                <c:pt idx="1">
                  <c:v>10-19</c:v>
                </c:pt>
                <c:pt idx="2">
                  <c:v>20-29</c:v>
                </c:pt>
                <c:pt idx="3">
                  <c:v>30-39</c:v>
                </c:pt>
                <c:pt idx="4">
                  <c:v>40-49</c:v>
                </c:pt>
                <c:pt idx="5">
                  <c:v>50-59</c:v>
                </c:pt>
                <c:pt idx="6">
                  <c:v>60-69</c:v>
                </c:pt>
                <c:pt idx="7">
                  <c:v>70-79</c:v>
                </c:pt>
                <c:pt idx="8">
                  <c:v>80-89</c:v>
                </c:pt>
                <c:pt idx="9">
                  <c:v>90-100</c:v>
                </c:pt>
              </c:strCache>
            </c:strRef>
          </c:cat>
          <c:val>
            <c:numRef>
              <c:f>Pivot_tables!$B$129:$B$139</c:f>
              <c:numCache>
                <c:formatCode>General</c:formatCode>
                <c:ptCount val="10"/>
                <c:pt idx="0">
                  <c:v>1821</c:v>
                </c:pt>
                <c:pt idx="1">
                  <c:v>1002</c:v>
                </c:pt>
                <c:pt idx="2">
                  <c:v>919</c:v>
                </c:pt>
                <c:pt idx="3">
                  <c:v>1053</c:v>
                </c:pt>
                <c:pt idx="4">
                  <c:v>957</c:v>
                </c:pt>
                <c:pt idx="5">
                  <c:v>1000</c:v>
                </c:pt>
                <c:pt idx="6">
                  <c:v>941</c:v>
                </c:pt>
                <c:pt idx="7">
                  <c:v>861</c:v>
                </c:pt>
                <c:pt idx="8">
                  <c:v>929</c:v>
                </c:pt>
                <c:pt idx="9">
                  <c:v>954</c:v>
                </c:pt>
              </c:numCache>
            </c:numRef>
          </c:val>
          <c:extLst>
            <c:ext xmlns:c16="http://schemas.microsoft.com/office/drawing/2014/chart" uri="{C3380CC4-5D6E-409C-BE32-E72D297353CC}">
              <c16:uniqueId val="{00000000-316E-44D0-B4FB-6939BEC0DEC9}"/>
            </c:ext>
          </c:extLst>
        </c:ser>
        <c:ser>
          <c:idx val="1"/>
          <c:order val="1"/>
          <c:tx>
            <c:strRef>
              <c:f>Pivot_tables!$C$127:$C$128</c:f>
              <c:strCache>
                <c:ptCount val="1"/>
                <c:pt idx="0">
                  <c:v>QLD</c:v>
                </c:pt>
              </c:strCache>
            </c:strRef>
          </c:tx>
          <c:spPr>
            <a:solidFill>
              <a:schemeClr val="accent5"/>
            </a:solidFill>
            <a:ln>
              <a:noFill/>
            </a:ln>
            <a:effectLst>
              <a:outerShdw blurRad="57150" dist="19050" dir="5400000" algn="ctr" rotWithShape="0">
                <a:srgbClr val="000000">
                  <a:alpha val="63000"/>
                </a:srgbClr>
              </a:outerShdw>
            </a:effectLst>
          </c:spPr>
          <c:invertIfNegative val="0"/>
          <c:cat>
            <c:strRef>
              <c:f>Pivot_tables!$A$129:$A$139</c:f>
              <c:strCache>
                <c:ptCount val="10"/>
                <c:pt idx="0">
                  <c:v>0-9</c:v>
                </c:pt>
                <c:pt idx="1">
                  <c:v>10-19</c:v>
                </c:pt>
                <c:pt idx="2">
                  <c:v>20-29</c:v>
                </c:pt>
                <c:pt idx="3">
                  <c:v>30-39</c:v>
                </c:pt>
                <c:pt idx="4">
                  <c:v>40-49</c:v>
                </c:pt>
                <c:pt idx="5">
                  <c:v>50-59</c:v>
                </c:pt>
                <c:pt idx="6">
                  <c:v>60-69</c:v>
                </c:pt>
                <c:pt idx="7">
                  <c:v>70-79</c:v>
                </c:pt>
                <c:pt idx="8">
                  <c:v>80-89</c:v>
                </c:pt>
                <c:pt idx="9">
                  <c:v>90-100</c:v>
                </c:pt>
              </c:strCache>
            </c:strRef>
          </c:cat>
          <c:val>
            <c:numRef>
              <c:f>Pivot_tables!$C$129:$C$139</c:f>
              <c:numCache>
                <c:formatCode>General</c:formatCode>
                <c:ptCount val="10"/>
                <c:pt idx="0">
                  <c:v>715</c:v>
                </c:pt>
                <c:pt idx="1">
                  <c:v>405</c:v>
                </c:pt>
                <c:pt idx="2">
                  <c:v>343</c:v>
                </c:pt>
                <c:pt idx="3">
                  <c:v>395</c:v>
                </c:pt>
                <c:pt idx="4">
                  <c:v>374</c:v>
                </c:pt>
                <c:pt idx="5">
                  <c:v>399</c:v>
                </c:pt>
                <c:pt idx="6">
                  <c:v>360</c:v>
                </c:pt>
                <c:pt idx="7">
                  <c:v>382</c:v>
                </c:pt>
                <c:pt idx="8">
                  <c:v>407</c:v>
                </c:pt>
                <c:pt idx="9">
                  <c:v>393</c:v>
                </c:pt>
              </c:numCache>
            </c:numRef>
          </c:val>
          <c:extLst>
            <c:ext xmlns:c16="http://schemas.microsoft.com/office/drawing/2014/chart" uri="{C3380CC4-5D6E-409C-BE32-E72D297353CC}">
              <c16:uniqueId val="{00000001-316E-44D0-B4FB-6939BEC0DEC9}"/>
            </c:ext>
          </c:extLst>
        </c:ser>
        <c:ser>
          <c:idx val="2"/>
          <c:order val="2"/>
          <c:tx>
            <c:strRef>
              <c:f>Pivot_tables!$D$127:$D$128</c:f>
              <c:strCache>
                <c:ptCount val="1"/>
                <c:pt idx="0">
                  <c:v>VIC</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Pivot_tables!$A$129:$A$139</c:f>
              <c:strCache>
                <c:ptCount val="10"/>
                <c:pt idx="0">
                  <c:v>0-9</c:v>
                </c:pt>
                <c:pt idx="1">
                  <c:v>10-19</c:v>
                </c:pt>
                <c:pt idx="2">
                  <c:v>20-29</c:v>
                </c:pt>
                <c:pt idx="3">
                  <c:v>30-39</c:v>
                </c:pt>
                <c:pt idx="4">
                  <c:v>40-49</c:v>
                </c:pt>
                <c:pt idx="5">
                  <c:v>50-59</c:v>
                </c:pt>
                <c:pt idx="6">
                  <c:v>60-69</c:v>
                </c:pt>
                <c:pt idx="7">
                  <c:v>70-79</c:v>
                </c:pt>
                <c:pt idx="8">
                  <c:v>80-89</c:v>
                </c:pt>
                <c:pt idx="9">
                  <c:v>90-100</c:v>
                </c:pt>
              </c:strCache>
            </c:strRef>
          </c:cat>
          <c:val>
            <c:numRef>
              <c:f>Pivot_tables!$D$129:$D$139</c:f>
              <c:numCache>
                <c:formatCode>General</c:formatCode>
                <c:ptCount val="10"/>
                <c:pt idx="0">
                  <c:v>838</c:v>
                </c:pt>
                <c:pt idx="1">
                  <c:v>436</c:v>
                </c:pt>
                <c:pt idx="2">
                  <c:v>454</c:v>
                </c:pt>
                <c:pt idx="3">
                  <c:v>511</c:v>
                </c:pt>
                <c:pt idx="4">
                  <c:v>431</c:v>
                </c:pt>
                <c:pt idx="5">
                  <c:v>415</c:v>
                </c:pt>
                <c:pt idx="6">
                  <c:v>452</c:v>
                </c:pt>
                <c:pt idx="7">
                  <c:v>408</c:v>
                </c:pt>
                <c:pt idx="8">
                  <c:v>468</c:v>
                </c:pt>
                <c:pt idx="9">
                  <c:v>482</c:v>
                </c:pt>
              </c:numCache>
            </c:numRef>
          </c:val>
          <c:extLst>
            <c:ext xmlns:c16="http://schemas.microsoft.com/office/drawing/2014/chart" uri="{C3380CC4-5D6E-409C-BE32-E72D297353CC}">
              <c16:uniqueId val="{00000002-316E-44D0-B4FB-6939BEC0DEC9}"/>
            </c:ext>
          </c:extLst>
        </c:ser>
        <c:dLbls>
          <c:showLegendKey val="0"/>
          <c:showVal val="0"/>
          <c:showCatName val="0"/>
          <c:showSerName val="0"/>
          <c:showPercent val="0"/>
          <c:showBubbleSize val="0"/>
        </c:dLbls>
        <c:gapWidth val="100"/>
        <c:overlap val="-24"/>
        <c:axId val="338349152"/>
        <c:axId val="338349808"/>
      </c:barChart>
      <c:catAx>
        <c:axId val="3383491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PRODUCT_ID DISTRIBUTION ACROSS STATE</a:t>
                </a:r>
              </a:p>
            </c:rich>
          </c:tx>
          <c:layout>
            <c:manualLayout>
              <c:xMode val="edge"/>
              <c:yMode val="edge"/>
              <c:x val="0.35569005824540717"/>
              <c:y val="0.9290740017919396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8349808"/>
        <c:crosses val="autoZero"/>
        <c:auto val="1"/>
        <c:lblAlgn val="ctr"/>
        <c:lblOffset val="100"/>
        <c:noMultiLvlLbl val="0"/>
      </c:catAx>
      <c:valAx>
        <c:axId val="3383498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PRODUCT_ID COUNT</a:t>
                </a:r>
              </a:p>
            </c:rich>
          </c:tx>
          <c:layout>
            <c:manualLayout>
              <c:xMode val="edge"/>
              <c:yMode val="edge"/>
              <c:x val="4.3555760180814321E-2"/>
              <c:y val="0.41428983295927319"/>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8349152"/>
        <c:crosses val="autoZero"/>
        <c:crossBetween val="between"/>
      </c:valAx>
      <c:spPr>
        <a:noFill/>
        <a:ln>
          <a:noFill/>
        </a:ln>
        <a:effectLst/>
      </c:spPr>
    </c:plotArea>
    <c:legend>
      <c:legendPos val="r"/>
      <c:layout>
        <c:manualLayout>
          <c:xMode val="edge"/>
          <c:yMode val="edge"/>
          <c:x val="0.74031219708081442"/>
          <c:y val="0.20131246285273272"/>
          <c:w val="0.11909387203965686"/>
          <c:h val="0.165120601098228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insights.xlsx]Pivot_tables!PivotTable11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Bike related purchases and costomer</a:t>
            </a:r>
            <a:r>
              <a:rPr lang="en-US" sz="1200" baseline="0"/>
              <a:t> count across states</a:t>
            </a:r>
            <a:endParaRPr lang="en-US" sz="1200"/>
          </a:p>
        </c:rich>
      </c:tx>
      <c:layout>
        <c:manualLayout>
          <c:xMode val="edge"/>
          <c:yMode val="edge"/>
          <c:x val="0.13870869257849927"/>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7535696128763897"/>
          <c:y val="0.21642591672819617"/>
          <c:w val="0.73265059401464472"/>
          <c:h val="0.61328770578686609"/>
        </c:manualLayout>
      </c:layout>
      <c:barChart>
        <c:barDir val="col"/>
        <c:grouping val="clustered"/>
        <c:varyColors val="0"/>
        <c:ser>
          <c:idx val="0"/>
          <c:order val="0"/>
          <c:tx>
            <c:strRef>
              <c:f>Pivot_tables!$B$162</c:f>
              <c:strCache>
                <c:ptCount val="1"/>
                <c:pt idx="0">
                  <c:v>Count of past_3_years_bike_related_purchases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Pivot_tables!$A$163:$A$166</c:f>
              <c:strCache>
                <c:ptCount val="3"/>
                <c:pt idx="0">
                  <c:v>NSW</c:v>
                </c:pt>
                <c:pt idx="1">
                  <c:v>QLD</c:v>
                </c:pt>
                <c:pt idx="2">
                  <c:v>VIC</c:v>
                </c:pt>
              </c:strCache>
            </c:strRef>
          </c:cat>
          <c:val>
            <c:numRef>
              <c:f>Pivot_tables!$B$163:$B$166</c:f>
              <c:numCache>
                <c:formatCode>General</c:formatCode>
                <c:ptCount val="3"/>
                <c:pt idx="0">
                  <c:v>10437</c:v>
                </c:pt>
                <c:pt idx="1">
                  <c:v>4173</c:v>
                </c:pt>
                <c:pt idx="2">
                  <c:v>4895</c:v>
                </c:pt>
              </c:numCache>
            </c:numRef>
          </c:val>
          <c:extLst>
            <c:ext xmlns:c16="http://schemas.microsoft.com/office/drawing/2014/chart" uri="{C3380CC4-5D6E-409C-BE32-E72D297353CC}">
              <c16:uniqueId val="{00000000-DAF9-4D50-9405-442BB460DE58}"/>
            </c:ext>
          </c:extLst>
        </c:ser>
        <c:ser>
          <c:idx val="1"/>
          <c:order val="1"/>
          <c:tx>
            <c:strRef>
              <c:f>Pivot_tables!$C$162</c:f>
              <c:strCache>
                <c:ptCount val="1"/>
                <c:pt idx="0">
                  <c:v>Count of customer_id</c:v>
                </c:pt>
              </c:strCache>
            </c:strRef>
          </c:tx>
          <c:spPr>
            <a:solidFill>
              <a:schemeClr val="accent5">
                <a:lumMod val="20000"/>
                <a:lumOff val="80000"/>
              </a:schemeClr>
            </a:solidFill>
            <a:ln>
              <a:noFill/>
            </a:ln>
            <a:effectLst>
              <a:outerShdw blurRad="57150" dist="19050" dir="5400000" algn="ctr" rotWithShape="0">
                <a:srgbClr val="000000">
                  <a:alpha val="63000"/>
                </a:srgbClr>
              </a:outerShdw>
            </a:effectLst>
          </c:spPr>
          <c:invertIfNegative val="0"/>
          <c:cat>
            <c:strRef>
              <c:f>Pivot_tables!$A$163:$A$166</c:f>
              <c:strCache>
                <c:ptCount val="3"/>
                <c:pt idx="0">
                  <c:v>NSW</c:v>
                </c:pt>
                <c:pt idx="1">
                  <c:v>QLD</c:v>
                </c:pt>
                <c:pt idx="2">
                  <c:v>VIC</c:v>
                </c:pt>
              </c:strCache>
            </c:strRef>
          </c:cat>
          <c:val>
            <c:numRef>
              <c:f>Pivot_tables!$C$163:$C$166</c:f>
              <c:numCache>
                <c:formatCode>General</c:formatCode>
                <c:ptCount val="3"/>
                <c:pt idx="0">
                  <c:v>10437</c:v>
                </c:pt>
                <c:pt idx="1">
                  <c:v>4173</c:v>
                </c:pt>
                <c:pt idx="2">
                  <c:v>4895</c:v>
                </c:pt>
              </c:numCache>
            </c:numRef>
          </c:val>
          <c:extLst>
            <c:ext xmlns:c16="http://schemas.microsoft.com/office/drawing/2014/chart" uri="{C3380CC4-5D6E-409C-BE32-E72D297353CC}">
              <c16:uniqueId val="{00000001-DAF9-4D50-9405-442BB460DE58}"/>
            </c:ext>
          </c:extLst>
        </c:ser>
        <c:dLbls>
          <c:showLegendKey val="0"/>
          <c:showVal val="0"/>
          <c:showCatName val="0"/>
          <c:showSerName val="0"/>
          <c:showPercent val="0"/>
          <c:showBubbleSize val="0"/>
        </c:dLbls>
        <c:gapWidth val="100"/>
        <c:overlap val="-24"/>
        <c:axId val="680093768"/>
        <c:axId val="680084912"/>
      </c:barChart>
      <c:catAx>
        <c:axId val="6800937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STATE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0084912"/>
        <c:crosses val="autoZero"/>
        <c:auto val="1"/>
        <c:lblAlgn val="ctr"/>
        <c:lblOffset val="100"/>
        <c:noMultiLvlLbl val="0"/>
      </c:catAx>
      <c:valAx>
        <c:axId val="6800849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0093768"/>
        <c:crosses val="autoZero"/>
        <c:crossBetween val="between"/>
      </c:valAx>
      <c:spPr>
        <a:noFill/>
        <a:ln>
          <a:noFill/>
        </a:ln>
        <a:effectLst/>
      </c:spPr>
    </c:plotArea>
    <c:legend>
      <c:legendPos val="r"/>
      <c:layout>
        <c:manualLayout>
          <c:xMode val="edge"/>
          <c:yMode val="edge"/>
          <c:x val="0.64755568197736946"/>
          <c:y val="0.10202179167604791"/>
          <c:w val="0.33333325513080897"/>
          <c:h val="0.535551948275711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insights.xlsx]Pivot_tables!PivotTable12</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Bike related purchases across states in relation to customer mobility</a:t>
            </a:r>
          </a:p>
        </c:rich>
      </c:tx>
      <c:layout>
        <c:manualLayout>
          <c:xMode val="edge"/>
          <c:yMode val="edge"/>
          <c:x val="0.12842222304141587"/>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5081714785651792"/>
          <c:y val="0.22824074074074074"/>
          <c:w val="0.80612729658792626"/>
          <c:h val="0.63665354330708657"/>
        </c:manualLayout>
      </c:layout>
      <c:barChart>
        <c:barDir val="col"/>
        <c:grouping val="clustered"/>
        <c:varyColors val="0"/>
        <c:ser>
          <c:idx val="0"/>
          <c:order val="0"/>
          <c:tx>
            <c:strRef>
              <c:f>Pivot_tables!$B$172:$B$173</c:f>
              <c:strCache>
                <c:ptCount val="1"/>
                <c:pt idx="0">
                  <c:v>NSW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Pivot_tables!$A$174:$A$176</c:f>
              <c:strCache>
                <c:ptCount val="2"/>
                <c:pt idx="0">
                  <c:v>No</c:v>
                </c:pt>
                <c:pt idx="1">
                  <c:v>Yes</c:v>
                </c:pt>
              </c:strCache>
            </c:strRef>
          </c:cat>
          <c:val>
            <c:numRef>
              <c:f>Pivot_tables!$B$174:$B$176</c:f>
              <c:numCache>
                <c:formatCode>General</c:formatCode>
                <c:ptCount val="2"/>
                <c:pt idx="0">
                  <c:v>5087</c:v>
                </c:pt>
                <c:pt idx="1">
                  <c:v>5350</c:v>
                </c:pt>
              </c:numCache>
            </c:numRef>
          </c:val>
          <c:extLst>
            <c:ext xmlns:c16="http://schemas.microsoft.com/office/drawing/2014/chart" uri="{C3380CC4-5D6E-409C-BE32-E72D297353CC}">
              <c16:uniqueId val="{00000000-135F-41F7-BF9D-7523E7DB36C9}"/>
            </c:ext>
          </c:extLst>
        </c:ser>
        <c:ser>
          <c:idx val="1"/>
          <c:order val="1"/>
          <c:tx>
            <c:strRef>
              <c:f>Pivot_tables!$C$172:$C$173</c:f>
              <c:strCache>
                <c:ptCount val="1"/>
                <c:pt idx="0">
                  <c:v>QLD</c:v>
                </c:pt>
              </c:strCache>
            </c:strRef>
          </c:tx>
          <c:spPr>
            <a:solidFill>
              <a:schemeClr val="accent5">
                <a:lumMod val="20000"/>
                <a:lumOff val="80000"/>
              </a:schemeClr>
            </a:solidFill>
            <a:ln>
              <a:noFill/>
            </a:ln>
            <a:effectLst>
              <a:outerShdw blurRad="57150" dist="19050" dir="5400000" algn="ctr" rotWithShape="0">
                <a:srgbClr val="000000">
                  <a:alpha val="63000"/>
                </a:srgbClr>
              </a:outerShdw>
            </a:effectLst>
          </c:spPr>
          <c:invertIfNegative val="0"/>
          <c:cat>
            <c:strRef>
              <c:f>Pivot_tables!$A$174:$A$176</c:f>
              <c:strCache>
                <c:ptCount val="2"/>
                <c:pt idx="0">
                  <c:v>No</c:v>
                </c:pt>
                <c:pt idx="1">
                  <c:v>Yes</c:v>
                </c:pt>
              </c:strCache>
            </c:strRef>
          </c:cat>
          <c:val>
            <c:numRef>
              <c:f>Pivot_tables!$C$174:$C$176</c:f>
              <c:numCache>
                <c:formatCode>General</c:formatCode>
                <c:ptCount val="2"/>
                <c:pt idx="0">
                  <c:v>2089</c:v>
                </c:pt>
                <c:pt idx="1">
                  <c:v>2084</c:v>
                </c:pt>
              </c:numCache>
            </c:numRef>
          </c:val>
          <c:extLst>
            <c:ext xmlns:c16="http://schemas.microsoft.com/office/drawing/2014/chart" uri="{C3380CC4-5D6E-409C-BE32-E72D297353CC}">
              <c16:uniqueId val="{00000001-135F-41F7-BF9D-7523E7DB36C9}"/>
            </c:ext>
          </c:extLst>
        </c:ser>
        <c:ser>
          <c:idx val="2"/>
          <c:order val="2"/>
          <c:tx>
            <c:strRef>
              <c:f>Pivot_tables!$D$172:$D$173</c:f>
              <c:strCache>
                <c:ptCount val="1"/>
                <c:pt idx="0">
                  <c:v>VIC</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Pivot_tables!$A$174:$A$176</c:f>
              <c:strCache>
                <c:ptCount val="2"/>
                <c:pt idx="0">
                  <c:v>No</c:v>
                </c:pt>
                <c:pt idx="1">
                  <c:v>Yes</c:v>
                </c:pt>
              </c:strCache>
            </c:strRef>
          </c:cat>
          <c:val>
            <c:numRef>
              <c:f>Pivot_tables!$D$174:$D$176</c:f>
              <c:numCache>
                <c:formatCode>General</c:formatCode>
                <c:ptCount val="2"/>
                <c:pt idx="0">
                  <c:v>2551</c:v>
                </c:pt>
                <c:pt idx="1">
                  <c:v>2344</c:v>
                </c:pt>
              </c:numCache>
            </c:numRef>
          </c:val>
          <c:extLst>
            <c:ext xmlns:c16="http://schemas.microsoft.com/office/drawing/2014/chart" uri="{C3380CC4-5D6E-409C-BE32-E72D297353CC}">
              <c16:uniqueId val="{00000002-135F-41F7-BF9D-7523E7DB36C9}"/>
            </c:ext>
          </c:extLst>
        </c:ser>
        <c:dLbls>
          <c:showLegendKey val="0"/>
          <c:showVal val="0"/>
          <c:showCatName val="0"/>
          <c:showSerName val="0"/>
          <c:showPercent val="0"/>
          <c:showBubbleSize val="0"/>
        </c:dLbls>
        <c:gapWidth val="100"/>
        <c:overlap val="-24"/>
        <c:axId val="617819600"/>
        <c:axId val="617829112"/>
      </c:barChart>
      <c:catAx>
        <c:axId val="6178196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OWN CAR</a:t>
                </a:r>
              </a:p>
            </c:rich>
          </c:tx>
          <c:layout>
            <c:manualLayout>
              <c:xMode val="edge"/>
              <c:yMode val="edge"/>
              <c:x val="0.49503346456692915"/>
              <c:y val="0.91571741032370957"/>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7829112"/>
        <c:crosses val="autoZero"/>
        <c:auto val="1"/>
        <c:lblAlgn val="ctr"/>
        <c:lblOffset val="100"/>
        <c:noMultiLvlLbl val="0"/>
      </c:catAx>
      <c:valAx>
        <c:axId val="6178291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layout>
            <c:manualLayout>
              <c:xMode val="edge"/>
              <c:yMode val="edge"/>
              <c:x val="2.0666666666666667E-2"/>
              <c:y val="0.4768915864683581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7819600"/>
        <c:crosses val="autoZero"/>
        <c:crossBetween val="between"/>
      </c:valAx>
      <c:spPr>
        <a:noFill/>
        <a:ln>
          <a:noFill/>
        </a:ln>
        <a:effectLst/>
      </c:spPr>
    </c:plotArea>
    <c:legend>
      <c:legendPos val="r"/>
      <c:layout>
        <c:manualLayout>
          <c:xMode val="edge"/>
          <c:yMode val="edge"/>
          <c:x val="0.7999458138893949"/>
          <c:y val="0.1594602131690093"/>
          <c:w val="0.15694444444444444"/>
          <c:h val="0.301642971711869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insights.xlsx]Pivot_tables!PivotTable5</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Bike Related Purchases based on mobility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622479781125899"/>
          <c:y val="0.24348848729542696"/>
          <c:w val="0.82397421283358263"/>
          <c:h val="0.50239304842710619"/>
        </c:manualLayout>
      </c:layout>
      <c:bar3DChart>
        <c:barDir val="col"/>
        <c:grouping val="clustered"/>
        <c:varyColors val="0"/>
        <c:ser>
          <c:idx val="0"/>
          <c:order val="0"/>
          <c:tx>
            <c:strRef>
              <c:f>Pivot_tables!$B$66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Pivot_tables!$A$67:$A$69</c:f>
              <c:strCache>
                <c:ptCount val="2"/>
                <c:pt idx="0">
                  <c:v>No</c:v>
                </c:pt>
                <c:pt idx="1">
                  <c:v>Yes</c:v>
                </c:pt>
              </c:strCache>
            </c:strRef>
          </c:cat>
          <c:val>
            <c:numRef>
              <c:f>Pivot_tables!$B$67:$B$69</c:f>
              <c:numCache>
                <c:formatCode>General</c:formatCode>
                <c:ptCount val="2"/>
                <c:pt idx="0">
                  <c:v>9735</c:v>
                </c:pt>
                <c:pt idx="1">
                  <c:v>9799</c:v>
                </c:pt>
              </c:numCache>
            </c:numRef>
          </c:val>
          <c:extLst>
            <c:ext xmlns:c16="http://schemas.microsoft.com/office/drawing/2014/chart" uri="{C3380CC4-5D6E-409C-BE32-E72D297353CC}">
              <c16:uniqueId val="{00000000-66F5-4ECB-B7F8-B5AC2E3F540A}"/>
            </c:ext>
          </c:extLst>
        </c:ser>
        <c:dLbls>
          <c:showLegendKey val="0"/>
          <c:showVal val="0"/>
          <c:showCatName val="0"/>
          <c:showSerName val="0"/>
          <c:showPercent val="0"/>
          <c:showBubbleSize val="0"/>
        </c:dLbls>
        <c:gapWidth val="150"/>
        <c:shape val="box"/>
        <c:axId val="620042240"/>
        <c:axId val="620044536"/>
        <c:axId val="0"/>
      </c:bar3DChart>
      <c:catAx>
        <c:axId val="6200422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owns a car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0044536"/>
        <c:crosses val="autoZero"/>
        <c:auto val="1"/>
        <c:lblAlgn val="ctr"/>
        <c:lblOffset val="100"/>
        <c:noMultiLvlLbl val="0"/>
      </c:catAx>
      <c:valAx>
        <c:axId val="620044536"/>
        <c:scaling>
          <c:orientation val="minMax"/>
          <c:min val="1000"/>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Count of Bike</a:t>
                </a:r>
                <a:r>
                  <a:rPr lang="en-US" sz="800" baseline="0"/>
                  <a:t> related</a:t>
                </a:r>
              </a:p>
              <a:p>
                <a:pPr>
                  <a:defRPr/>
                </a:pPr>
                <a:r>
                  <a:rPr lang="en-US" sz="800" baseline="0"/>
                  <a:t>purchases</a:t>
                </a:r>
                <a:endParaRPr lang="en-US" sz="800"/>
              </a:p>
            </c:rich>
          </c:tx>
          <c:layout>
            <c:manualLayout>
              <c:xMode val="edge"/>
              <c:yMode val="edge"/>
              <c:x val="2.0283689600146784E-2"/>
              <c:y val="0.24348848729542696"/>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00422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insights.xlsx]Pivot_tables!PivotTable4</c:name>
    <c:fmtId val="9"/>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Profit Comparison between Car Owners and non Car Owners</a:t>
            </a:r>
          </a:p>
        </c:rich>
      </c:tx>
      <c:layout>
        <c:manualLayout>
          <c:xMode val="edge"/>
          <c:yMode val="edge"/>
          <c:x val="0.14857843693355288"/>
          <c:y val="2.6143780085932752E-2"/>
        </c:manualLayout>
      </c:layout>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936647760718568"/>
          <c:y val="0.25746582604574553"/>
          <c:w val="0.75966509463361931"/>
          <c:h val="0.48894196556135017"/>
        </c:manualLayout>
      </c:layout>
      <c:bar3DChart>
        <c:barDir val="col"/>
        <c:grouping val="clustered"/>
        <c:varyColors val="0"/>
        <c:ser>
          <c:idx val="0"/>
          <c:order val="0"/>
          <c:tx>
            <c:strRef>
              <c:f>Pivot_tables!$B$51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Pivot_tables!$A$52:$A$54</c:f>
              <c:strCache>
                <c:ptCount val="2"/>
                <c:pt idx="0">
                  <c:v>No</c:v>
                </c:pt>
                <c:pt idx="1">
                  <c:v>Yes</c:v>
                </c:pt>
              </c:strCache>
            </c:strRef>
          </c:cat>
          <c:val>
            <c:numRef>
              <c:f>Pivot_tables!$B$52:$B$54</c:f>
              <c:numCache>
                <c:formatCode>General</c:formatCode>
                <c:ptCount val="2"/>
                <c:pt idx="0">
                  <c:v>5085099.7299998719</c:v>
                </c:pt>
                <c:pt idx="1">
                  <c:v>5271385.3599998727</c:v>
                </c:pt>
              </c:numCache>
            </c:numRef>
          </c:val>
          <c:extLst>
            <c:ext xmlns:c16="http://schemas.microsoft.com/office/drawing/2014/chart" uri="{C3380CC4-5D6E-409C-BE32-E72D297353CC}">
              <c16:uniqueId val="{00000000-DB17-4F84-AF43-A8C21B71C5D8}"/>
            </c:ext>
          </c:extLst>
        </c:ser>
        <c:dLbls>
          <c:showLegendKey val="0"/>
          <c:showVal val="0"/>
          <c:showCatName val="0"/>
          <c:showSerName val="0"/>
          <c:showPercent val="0"/>
          <c:showBubbleSize val="0"/>
        </c:dLbls>
        <c:gapWidth val="150"/>
        <c:shape val="box"/>
        <c:axId val="500968952"/>
        <c:axId val="500962392"/>
        <c:axId val="0"/>
      </c:bar3DChart>
      <c:catAx>
        <c:axId val="5009689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Owns</a:t>
                </a:r>
                <a:r>
                  <a:rPr lang="en-US" baseline="0"/>
                  <a:t> a car</a:t>
                </a:r>
                <a:endParaRPr lang="en-US"/>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0962392"/>
        <c:crosses val="autoZero"/>
        <c:auto val="1"/>
        <c:lblAlgn val="ctr"/>
        <c:lblOffset val="100"/>
        <c:noMultiLvlLbl val="0"/>
      </c:catAx>
      <c:valAx>
        <c:axId val="500962392"/>
        <c:scaling>
          <c:orientation val="minMax"/>
          <c:min val="1000000"/>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profit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0968952"/>
        <c:crosses val="autoZero"/>
        <c:crossBetween val="between"/>
        <c:minorUnit val="1000000"/>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 and insights.xlsx]Pivot_tables!PivotTable7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Profit Realized Per State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2528174065108245"/>
          <c:y val="0.20508430609597925"/>
          <c:w val="0.73523867766857387"/>
          <c:h val="0.60307239805141089"/>
        </c:manualLayout>
      </c:layout>
      <c:bar3DChart>
        <c:barDir val="col"/>
        <c:grouping val="clustered"/>
        <c:varyColors val="0"/>
        <c:ser>
          <c:idx val="0"/>
          <c:order val="0"/>
          <c:tx>
            <c:strRef>
              <c:f>Pivot_tables!$B$96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Pivot_tables!$A$97:$A$100</c:f>
              <c:strCache>
                <c:ptCount val="3"/>
                <c:pt idx="0">
                  <c:v>NSW</c:v>
                </c:pt>
                <c:pt idx="1">
                  <c:v>QLD</c:v>
                </c:pt>
                <c:pt idx="2">
                  <c:v>VIC</c:v>
                </c:pt>
              </c:strCache>
            </c:strRef>
          </c:cat>
          <c:val>
            <c:numRef>
              <c:f>Pivot_tables!$B$97:$B$100</c:f>
              <c:numCache>
                <c:formatCode>General</c:formatCode>
                <c:ptCount val="3"/>
                <c:pt idx="0">
                  <c:v>5487892.0699998634</c:v>
                </c:pt>
                <c:pt idx="1">
                  <c:v>2219823.6000000075</c:v>
                </c:pt>
                <c:pt idx="2">
                  <c:v>2633457.8299999842</c:v>
                </c:pt>
              </c:numCache>
            </c:numRef>
          </c:val>
          <c:extLst>
            <c:ext xmlns:c16="http://schemas.microsoft.com/office/drawing/2014/chart" uri="{C3380CC4-5D6E-409C-BE32-E72D297353CC}">
              <c16:uniqueId val="{00000000-A81F-4A62-A084-23A523F052A5}"/>
            </c:ext>
          </c:extLst>
        </c:ser>
        <c:dLbls>
          <c:showLegendKey val="0"/>
          <c:showVal val="0"/>
          <c:showCatName val="0"/>
          <c:showSerName val="0"/>
          <c:showPercent val="0"/>
          <c:showBubbleSize val="0"/>
        </c:dLbls>
        <c:gapWidth val="150"/>
        <c:shape val="box"/>
        <c:axId val="831496720"/>
        <c:axId val="831497048"/>
        <c:axId val="0"/>
      </c:bar3DChart>
      <c:catAx>
        <c:axId val="8314967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state distribution</a:t>
                </a:r>
              </a:p>
            </c:rich>
          </c:tx>
          <c:layout>
            <c:manualLayout>
              <c:xMode val="edge"/>
              <c:yMode val="edge"/>
              <c:x val="0.4187104956905931"/>
              <c:y val="0.90946332097592864"/>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1497048"/>
        <c:crosses val="autoZero"/>
        <c:auto val="1"/>
        <c:lblAlgn val="ctr"/>
        <c:lblOffset val="100"/>
        <c:noMultiLvlLbl val="0"/>
      </c:catAx>
      <c:valAx>
        <c:axId val="83149704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a:t>sum of</a:t>
                </a:r>
                <a:r>
                  <a:rPr lang="en-US" sz="800" baseline="0"/>
                  <a:t> profit</a:t>
                </a:r>
                <a:endParaRPr lang="en-US" sz="800"/>
              </a:p>
            </c:rich>
          </c:tx>
          <c:layout>
            <c:manualLayout>
              <c:xMode val="edge"/>
              <c:yMode val="edge"/>
              <c:x val="2.6691814529051262E-2"/>
              <c:y val="0.4316557901079485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14967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8C78F-0912-4D60-B81A-73C2BACB37B2}"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8CD81-74EF-4C7F-9F81-3EC2D7E068FE}" type="slidenum">
              <a:rPr lang="en-US" smtClean="0"/>
              <a:t>‹#›</a:t>
            </a:fld>
            <a:endParaRPr lang="en-US"/>
          </a:p>
        </p:txBody>
      </p:sp>
    </p:spTree>
    <p:extLst>
      <p:ext uri="{BB962C8B-B14F-4D97-AF65-F5344CB8AC3E}">
        <p14:creationId xmlns:p14="http://schemas.microsoft.com/office/powerpoint/2010/main" val="172777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535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170B33-F5C6-4050-856C-5E3C9C20D72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14922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70B33-F5C6-4050-856C-5E3C9C20D72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368108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70B33-F5C6-4050-856C-5E3C9C20D72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2981820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702323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70B33-F5C6-4050-856C-5E3C9C20D72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352469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170B33-F5C6-4050-856C-5E3C9C20D72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62453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170B33-F5C6-4050-856C-5E3C9C20D72E}"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244527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170B33-F5C6-4050-856C-5E3C9C20D72E}"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59015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170B33-F5C6-4050-856C-5E3C9C20D72E}"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307628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70B33-F5C6-4050-856C-5E3C9C20D72E}"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35126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170B33-F5C6-4050-856C-5E3C9C20D72E}"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266757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170B33-F5C6-4050-856C-5E3C9C20D72E}"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E9EF2-2B40-45FE-8A83-5531C05F3881}" type="slidenum">
              <a:rPr lang="en-US" smtClean="0"/>
              <a:t>‹#›</a:t>
            </a:fld>
            <a:endParaRPr lang="en-US"/>
          </a:p>
        </p:txBody>
      </p:sp>
    </p:spTree>
    <p:extLst>
      <p:ext uri="{BB962C8B-B14F-4D97-AF65-F5344CB8AC3E}">
        <p14:creationId xmlns:p14="http://schemas.microsoft.com/office/powerpoint/2010/main" val="149143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70B33-F5C6-4050-856C-5E3C9C20D72E}" type="datetimeFigureOut">
              <a:rPr lang="en-US" smtClean="0"/>
              <a:t>9/8/2023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E9EF2-2B40-45FE-8A83-5531C05F3881}" type="slidenum">
              <a:rPr lang="en-US" smtClean="0"/>
              <a:t>‹#›</a:t>
            </a:fld>
            <a:endParaRPr lang="en-US"/>
          </a:p>
        </p:txBody>
      </p:sp>
    </p:spTree>
    <p:extLst>
      <p:ext uri="{BB962C8B-B14F-4D97-AF65-F5344CB8AC3E}">
        <p14:creationId xmlns:p14="http://schemas.microsoft.com/office/powerpoint/2010/main" val="224851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1"/>
            <a:ext cx="12217601" cy="686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10" name="Shape 55"/>
          <p:cNvSpPr/>
          <p:nvPr/>
        </p:nvSpPr>
        <p:spPr>
          <a:xfrm>
            <a:off x="717199" y="2526900"/>
            <a:ext cx="5270803" cy="168259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3500">
                <a:solidFill>
                  <a:srgbClr val="FFFFFF"/>
                </a:solidFill>
                <a:latin typeface="Open Sans Extrabold"/>
                <a:ea typeface="Open Sans Extrabold"/>
                <a:cs typeface="Open Sans Extrabold"/>
                <a:sym typeface="Open Sans Extrabold"/>
              </a:defRPr>
            </a:lvl1pPr>
          </a:lstStyle>
          <a:p>
            <a:r>
              <a:rPr sz="4667" dirty="0"/>
              <a:t>Sprocket Central Pty Ltd</a:t>
            </a:r>
          </a:p>
        </p:txBody>
      </p:sp>
      <p:sp>
        <p:nvSpPr>
          <p:cNvPr id="111" name="Shape 56"/>
          <p:cNvSpPr/>
          <p:nvPr/>
        </p:nvSpPr>
        <p:spPr>
          <a:xfrm>
            <a:off x="717200" y="4420634"/>
            <a:ext cx="740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a:solidFill>
                  <a:srgbClr val="FFFFFF"/>
                </a:solidFill>
                <a:latin typeface="Open Sans Light"/>
                <a:ea typeface="Open Sans Light"/>
                <a:cs typeface="Open Sans Light"/>
                <a:sym typeface="Open Sans Light"/>
              </a:defRPr>
            </a:lvl1pPr>
          </a:lstStyle>
          <a:p>
            <a:r>
              <a:rPr sz="2667"/>
              <a:t>Data analytics approach</a:t>
            </a:r>
          </a:p>
        </p:txBody>
      </p:sp>
      <p:pic>
        <p:nvPicPr>
          <p:cNvPr id="112" name="Shape 57" descr="Shape 57"/>
          <p:cNvPicPr>
            <a:picLocks noChangeAspect="1"/>
          </p:cNvPicPr>
          <p:nvPr/>
        </p:nvPicPr>
        <p:blipFill>
          <a:blip r:embed="rId3">
            <a:extLst/>
          </a:blip>
          <a:stretch>
            <a:fillRect/>
          </a:stretch>
        </p:blipFill>
        <p:spPr>
          <a:xfrm>
            <a:off x="818800" y="1700699"/>
            <a:ext cx="2643067" cy="318268"/>
          </a:xfrm>
          <a:prstGeom prst="rect">
            <a:avLst/>
          </a:prstGeom>
          <a:ln w="12700">
            <a:miter lim="400000"/>
          </a:ln>
        </p:spPr>
      </p:pic>
      <p:sp>
        <p:nvSpPr>
          <p:cNvPr id="113" name="Shape 58"/>
          <p:cNvSpPr/>
          <p:nvPr/>
        </p:nvSpPr>
        <p:spPr>
          <a:xfrm>
            <a:off x="717200" y="4888800"/>
            <a:ext cx="8332800" cy="492400"/>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1200">
                <a:solidFill>
                  <a:srgbClr val="FFFFFF"/>
                </a:solidFill>
                <a:latin typeface="Open Sans Light"/>
                <a:ea typeface="Open Sans Light"/>
                <a:cs typeface="Open Sans Light"/>
                <a:sym typeface="Open Sans Light"/>
              </a:defRPr>
            </a:lvl1pPr>
          </a:lstStyle>
          <a:p>
            <a:r>
              <a:rPr lang="en-US" sz="1600" dirty="0"/>
              <a:t>Abuja Municipal </a:t>
            </a:r>
            <a:r>
              <a:rPr sz="1600" dirty="0"/>
              <a:t>-</a:t>
            </a:r>
            <a:r>
              <a:rPr lang="en-US" sz="1600" dirty="0"/>
              <a:t> Flora Shawn</a:t>
            </a:r>
            <a:r>
              <a:rPr sz="1600" dirty="0"/>
              <a:t>, </a:t>
            </a:r>
            <a:r>
              <a:rPr lang="en-US" sz="1600" dirty="0"/>
              <a:t>Clem M. Alex</a:t>
            </a:r>
            <a:r>
              <a:rPr sz="1600" dirty="0"/>
              <a:t>, </a:t>
            </a:r>
            <a:r>
              <a:rPr lang="en-US" sz="1600" dirty="0"/>
              <a:t>Peter George</a:t>
            </a:r>
          </a:p>
        </p:txBody>
      </p:sp>
    </p:spTree>
    <p:extLst>
      <p:ext uri="{BB962C8B-B14F-4D97-AF65-F5344CB8AC3E}">
        <p14:creationId xmlns:p14="http://schemas.microsoft.com/office/powerpoint/2010/main" val="636488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8" y="698067"/>
            <a:ext cx="5854233" cy="718168"/>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lang="en-US" sz="2667" dirty="0"/>
              <a:t>Profit Margins</a:t>
            </a:r>
            <a:endParaRPr sz="2667" dirty="0"/>
          </a:p>
        </p:txBody>
      </p:sp>
      <p:sp>
        <p:nvSpPr>
          <p:cNvPr id="10" name="Shape 91"/>
          <p:cNvSpPr/>
          <p:nvPr/>
        </p:nvSpPr>
        <p:spPr>
          <a:xfrm>
            <a:off x="273367" y="1868377"/>
            <a:ext cx="5512800" cy="2369837"/>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Having been established that there is no significant profit margin between customers who own cars and those that do not, it can be stated that customer mobility status shouldn’t be a concern in the marketing strategy of the company</a:t>
            </a:r>
            <a:endParaRPr sz="2000" dirty="0"/>
          </a:p>
        </p:txBody>
      </p:sp>
      <p:sp>
        <p:nvSpPr>
          <p:cNvPr id="11" name="Shape 91"/>
          <p:cNvSpPr/>
          <p:nvPr/>
        </p:nvSpPr>
        <p:spPr>
          <a:xfrm>
            <a:off x="273367" y="4313819"/>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From the available data, it is gathered that the company’s highest profit is realized in NSW while QLD is the state with its lowest profit margin.</a:t>
            </a:r>
            <a:endParaRPr sz="2000" dirty="0"/>
          </a:p>
        </p:txBody>
      </p:sp>
      <p:graphicFrame>
        <p:nvGraphicFramePr>
          <p:cNvPr id="12" name="Chart 11"/>
          <p:cNvGraphicFramePr>
            <a:graphicFrameLocks/>
          </p:cNvGraphicFramePr>
          <p:nvPr>
            <p:extLst/>
          </p:nvPr>
        </p:nvGraphicFramePr>
        <p:xfrm>
          <a:off x="6127601" y="698067"/>
          <a:ext cx="6064399" cy="32113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nvPr>
        </p:nvGraphicFramePr>
        <p:xfrm>
          <a:off x="6127601" y="3954357"/>
          <a:ext cx="6064399" cy="29036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2684105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7" y="673761"/>
            <a:ext cx="5140931" cy="670910"/>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pPr algn="ctr"/>
            <a:r>
              <a:rPr lang="en-US" sz="2400" dirty="0"/>
              <a:t>Influence of each wealth segment</a:t>
            </a:r>
            <a:endParaRPr sz="2400" dirty="0"/>
          </a:p>
        </p:txBody>
      </p:sp>
      <p:sp>
        <p:nvSpPr>
          <p:cNvPr id="11" name="Shape 91"/>
          <p:cNvSpPr/>
          <p:nvPr/>
        </p:nvSpPr>
        <p:spPr>
          <a:xfrm>
            <a:off x="273367" y="1230331"/>
            <a:ext cx="5512800" cy="5813793"/>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1733" dirty="0"/>
              <a:t>Of the 3 wealth segments, the </a:t>
            </a:r>
            <a:r>
              <a:rPr lang="en-US" sz="1733" b="1" dirty="0"/>
              <a:t>Mass customer</a:t>
            </a:r>
            <a:r>
              <a:rPr lang="en-US" sz="1733" dirty="0"/>
              <a:t> segment is responsible for the major profit realized by the company.</a:t>
            </a:r>
          </a:p>
          <a:p>
            <a:endParaRPr lang="en-US" sz="1733" dirty="0"/>
          </a:p>
          <a:p>
            <a:r>
              <a:rPr lang="en-US" sz="1733" dirty="0"/>
              <a:t>The least wealth segment in NSW has more customers than the highest wealth segment in both QLD and VIC.</a:t>
            </a:r>
          </a:p>
          <a:p>
            <a:endParaRPr lang="en-US" sz="1733" dirty="0"/>
          </a:p>
          <a:p>
            <a:r>
              <a:rPr lang="en-US" sz="1733" dirty="0"/>
              <a:t>There are more customers in the mass customer wealth segment across all 3 states.</a:t>
            </a:r>
          </a:p>
          <a:p>
            <a:endParaRPr lang="en-US" sz="1733" dirty="0"/>
          </a:p>
          <a:p>
            <a:r>
              <a:rPr lang="en-US" sz="1733" dirty="0"/>
              <a:t>The wealth segment with the least revenue generation is the </a:t>
            </a:r>
            <a:r>
              <a:rPr lang="en-US" sz="1733" b="1" dirty="0"/>
              <a:t>High net worth</a:t>
            </a:r>
            <a:r>
              <a:rPr lang="en-US" sz="1733" dirty="0"/>
              <a:t> </a:t>
            </a:r>
          </a:p>
          <a:p>
            <a:endParaRPr lang="en-US" sz="1733" dirty="0"/>
          </a:p>
          <a:p>
            <a:r>
              <a:rPr lang="en-US" sz="1733" dirty="0"/>
              <a:t>Not withstanding, customers in the age bracket of 41-50 generate the most returns across all 3 wealth segments respectively. </a:t>
            </a:r>
          </a:p>
          <a:p>
            <a:endParaRPr sz="2000" dirty="0"/>
          </a:p>
        </p:txBody>
      </p:sp>
      <p:graphicFrame>
        <p:nvGraphicFramePr>
          <p:cNvPr id="8" name="Chart 7"/>
          <p:cNvGraphicFramePr>
            <a:graphicFrameLocks/>
          </p:cNvGraphicFramePr>
          <p:nvPr>
            <p:extLst/>
          </p:nvPr>
        </p:nvGraphicFramePr>
        <p:xfrm>
          <a:off x="5786165" y="3921432"/>
          <a:ext cx="6405835" cy="29365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nvGraphicFramePr>
        <p:xfrm>
          <a:off x="5786165" y="653104"/>
          <a:ext cx="6405835" cy="32233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174295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0"/>
            <a:ext cx="12255203" cy="678397"/>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9" name="Shape 98"/>
          <p:cNvSpPr/>
          <p:nvPr/>
        </p:nvSpPr>
        <p:spPr>
          <a:xfrm>
            <a:off x="273367" y="82378"/>
            <a:ext cx="11420800" cy="1067045"/>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lang="en-US" sz="2667" dirty="0"/>
              <a:t>Model Development</a:t>
            </a:r>
          </a:p>
          <a:p>
            <a:endParaRPr sz="2667" dirty="0"/>
          </a:p>
        </p:txBody>
      </p:sp>
      <p:sp>
        <p:nvSpPr>
          <p:cNvPr id="150" name="Shape 99"/>
          <p:cNvSpPr/>
          <p:nvPr/>
        </p:nvSpPr>
        <p:spPr>
          <a:xfrm>
            <a:off x="181599" y="753630"/>
            <a:ext cx="6071717" cy="670910"/>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lang="en-US" sz="2400" dirty="0"/>
              <a:t>RFM Analysis and Customer Profile</a:t>
            </a:r>
            <a:endParaRPr sz="2400" dirty="0"/>
          </a:p>
        </p:txBody>
      </p:sp>
      <p:sp>
        <p:nvSpPr>
          <p:cNvPr id="151" name="Shape 100"/>
          <p:cNvSpPr/>
          <p:nvPr/>
        </p:nvSpPr>
        <p:spPr>
          <a:xfrm>
            <a:off x="181599" y="1732647"/>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Paying attention to the Recency and Frequency of purchase made by customers, and their monetary involvement, a customer profile was generated</a:t>
            </a:r>
            <a:endParaRPr sz="2000" dirty="0"/>
          </a:p>
        </p:txBody>
      </p:sp>
      <p:graphicFrame>
        <p:nvGraphicFramePr>
          <p:cNvPr id="10" name="Chart 9"/>
          <p:cNvGraphicFramePr>
            <a:graphicFrameLocks/>
          </p:cNvGraphicFramePr>
          <p:nvPr>
            <p:extLst/>
          </p:nvPr>
        </p:nvGraphicFramePr>
        <p:xfrm>
          <a:off x="6221714" y="753630"/>
          <a:ext cx="5970287" cy="2969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nvPr>
        </p:nvGraphicFramePr>
        <p:xfrm>
          <a:off x="6221715" y="3798827"/>
          <a:ext cx="5970285" cy="3059172"/>
        </p:xfrm>
        <a:graphic>
          <a:graphicData uri="http://schemas.openxmlformats.org/drawingml/2006/chart">
            <c:chart xmlns:c="http://schemas.openxmlformats.org/drawingml/2006/chart" xmlns:r="http://schemas.openxmlformats.org/officeDocument/2006/relationships" r:id="rId3"/>
          </a:graphicData>
        </a:graphic>
      </p:graphicFrame>
      <p:sp>
        <p:nvSpPr>
          <p:cNvPr id="12" name="Shape 100"/>
          <p:cNvSpPr/>
          <p:nvPr/>
        </p:nvSpPr>
        <p:spPr>
          <a:xfrm>
            <a:off x="181599" y="3394598"/>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 Platinum customers are only 802 at the moment with minimum RFM of 344, while most of the customers are in the bronze category.</a:t>
            </a:r>
            <a:endParaRPr sz="2000" dirty="0"/>
          </a:p>
        </p:txBody>
      </p:sp>
      <p:sp>
        <p:nvSpPr>
          <p:cNvPr id="13" name="Shape 100"/>
          <p:cNvSpPr/>
          <p:nvPr/>
        </p:nvSpPr>
        <p:spPr>
          <a:xfrm>
            <a:off x="181599" y="5026454"/>
            <a:ext cx="5512800" cy="130800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Nevertheless, the Platinum customers have generated the highest profit with over 10 million naira margin from the Gold customers.</a:t>
            </a:r>
            <a:endParaRPr sz="2000" dirty="0"/>
          </a:p>
        </p:txBody>
      </p:sp>
    </p:spTree>
    <p:extLst>
      <p:ext uri="{BB962C8B-B14F-4D97-AF65-F5344CB8AC3E}">
        <p14:creationId xmlns:p14="http://schemas.microsoft.com/office/powerpoint/2010/main" val="15542243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0"/>
            <a:ext cx="12255203" cy="678397"/>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9" name="Shape 98"/>
          <p:cNvSpPr/>
          <p:nvPr/>
        </p:nvSpPr>
        <p:spPr>
          <a:xfrm>
            <a:off x="273367" y="82378"/>
            <a:ext cx="11420800" cy="1067045"/>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lang="en-US" sz="2667" dirty="0"/>
              <a:t>Model Development</a:t>
            </a:r>
          </a:p>
          <a:p>
            <a:endParaRPr sz="2667" dirty="0"/>
          </a:p>
        </p:txBody>
      </p:sp>
      <p:sp>
        <p:nvSpPr>
          <p:cNvPr id="150" name="Shape 99"/>
          <p:cNvSpPr/>
          <p:nvPr/>
        </p:nvSpPr>
        <p:spPr>
          <a:xfrm>
            <a:off x="181599" y="753630"/>
            <a:ext cx="11040285" cy="670910"/>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lang="en-US" sz="2400" dirty="0"/>
              <a:t>CUSTOMER CLASSIFICATION – Targeting High Value Customers (HVC)</a:t>
            </a:r>
            <a:endParaRPr sz="2400" dirty="0"/>
          </a:p>
        </p:txBody>
      </p:sp>
      <p:sp>
        <p:nvSpPr>
          <p:cNvPr id="151" name="Shape 100"/>
          <p:cNvSpPr/>
          <p:nvPr/>
        </p:nvSpPr>
        <p:spPr>
          <a:xfrm>
            <a:off x="181598" y="1732647"/>
            <a:ext cx="10489679" cy="954065"/>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Deduced from the analyzed data and visualizations generated, the following are the high value customers that should be targeted by the company: </a:t>
            </a:r>
            <a:endParaRPr sz="2000" dirty="0"/>
          </a:p>
        </p:txBody>
      </p:sp>
      <p:sp>
        <p:nvSpPr>
          <p:cNvPr id="12" name="Shape 100"/>
          <p:cNvSpPr/>
          <p:nvPr/>
        </p:nvSpPr>
        <p:spPr>
          <a:xfrm>
            <a:off x="181597" y="3030896"/>
            <a:ext cx="10489679" cy="3431666"/>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pPr marL="380990" indent="-380990">
              <a:buFont typeface="Wingdings" panose="05000000000000000000" pitchFamily="2" charset="2"/>
              <a:buChar char="Ø"/>
            </a:pPr>
            <a:r>
              <a:rPr lang="en-US" sz="2000" dirty="0"/>
              <a:t>Customers between the </a:t>
            </a:r>
            <a:r>
              <a:rPr lang="en-US" sz="2000" b="1" dirty="0"/>
              <a:t>age </a:t>
            </a:r>
            <a:r>
              <a:rPr lang="en-US" sz="2000" dirty="0"/>
              <a:t>of </a:t>
            </a:r>
            <a:r>
              <a:rPr lang="en-US" sz="2000" b="1" dirty="0"/>
              <a:t>41</a:t>
            </a:r>
            <a:r>
              <a:rPr lang="en-US" sz="2000" dirty="0"/>
              <a:t> and </a:t>
            </a:r>
            <a:r>
              <a:rPr lang="en-US" sz="2000" b="1" dirty="0"/>
              <a:t>50</a:t>
            </a:r>
            <a:r>
              <a:rPr lang="en-US" sz="2000" dirty="0"/>
              <a:t>.</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Customers who fall under the </a:t>
            </a:r>
            <a:r>
              <a:rPr lang="en-US" sz="2000" b="1" dirty="0"/>
              <a:t>mass customer </a:t>
            </a:r>
            <a:r>
              <a:rPr lang="en-US" sz="2000" dirty="0"/>
              <a:t>wealth segment.</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Customers who work in </a:t>
            </a:r>
            <a:r>
              <a:rPr lang="en-US" sz="2000" b="1" dirty="0"/>
              <a:t>Financial Services</a:t>
            </a:r>
            <a:r>
              <a:rPr lang="en-US" sz="2000" dirty="0"/>
              <a:t>, </a:t>
            </a:r>
            <a:r>
              <a:rPr lang="en-US" sz="2000" b="1" dirty="0"/>
              <a:t>Manufacturing</a:t>
            </a:r>
            <a:r>
              <a:rPr lang="en-US" sz="2000" dirty="0"/>
              <a:t>, and </a:t>
            </a:r>
            <a:r>
              <a:rPr lang="en-US" sz="2000" b="1" dirty="0"/>
              <a:t>Health Industries</a:t>
            </a:r>
            <a:r>
              <a:rPr lang="en-US" sz="2000" dirty="0"/>
              <a:t>.</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Customers who currently live in </a:t>
            </a:r>
            <a:r>
              <a:rPr lang="en-US" sz="2000" b="1" dirty="0"/>
              <a:t>NSW</a:t>
            </a:r>
            <a:r>
              <a:rPr lang="en-US" sz="2000" dirty="0"/>
              <a:t> </a:t>
            </a:r>
            <a:endParaRPr lang="en-US" sz="2000" b="1" dirty="0"/>
          </a:p>
          <a:p>
            <a:pPr marL="380990" indent="-380990">
              <a:buFont typeface="Wingdings" panose="05000000000000000000" pitchFamily="2" charset="2"/>
              <a:buChar char="Ø"/>
            </a:pPr>
            <a:endParaRPr lang="en-US" sz="2000" b="1" dirty="0"/>
          </a:p>
          <a:p>
            <a:pPr marL="380990" indent="-380990">
              <a:buFont typeface="Wingdings" panose="05000000000000000000" pitchFamily="2" charset="2"/>
              <a:buChar char="Ø"/>
            </a:pPr>
            <a:r>
              <a:rPr lang="en-US" sz="2000" dirty="0"/>
              <a:t>Most of the High Value Customers are female.</a:t>
            </a:r>
          </a:p>
        </p:txBody>
      </p:sp>
    </p:spTree>
    <p:extLst>
      <p:ext uri="{BB962C8B-B14F-4D97-AF65-F5344CB8AC3E}">
        <p14:creationId xmlns:p14="http://schemas.microsoft.com/office/powerpoint/2010/main" val="118809491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0"/>
            <a:ext cx="12255203" cy="678397"/>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9" name="Shape 98"/>
          <p:cNvSpPr/>
          <p:nvPr/>
        </p:nvSpPr>
        <p:spPr>
          <a:xfrm>
            <a:off x="273367" y="823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Interpretation</a:t>
            </a:r>
          </a:p>
        </p:txBody>
      </p:sp>
      <p:sp>
        <p:nvSpPr>
          <p:cNvPr id="150" name="Shape 99"/>
          <p:cNvSpPr/>
          <p:nvPr/>
        </p:nvSpPr>
        <p:spPr>
          <a:xfrm>
            <a:off x="181599" y="753630"/>
            <a:ext cx="10935408" cy="670910"/>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pPr algn="ctr"/>
            <a:r>
              <a:rPr lang="en-US" sz="2400" dirty="0"/>
              <a:t>Valuable Customers based on their sum profit</a:t>
            </a:r>
            <a:endParaRPr sz="2400" dirty="0"/>
          </a:p>
        </p:txBody>
      </p:sp>
      <p:sp>
        <p:nvSpPr>
          <p:cNvPr id="12" name="Shape 100"/>
          <p:cNvSpPr/>
          <p:nvPr/>
        </p:nvSpPr>
        <p:spPr>
          <a:xfrm>
            <a:off x="181599" y="1583913"/>
            <a:ext cx="4577215" cy="4847438"/>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 described customers comprise the top 3 job industries which are distinguished by the color legend</a:t>
            </a:r>
          </a:p>
          <a:p>
            <a:endParaRPr lang="en-US" sz="2000" dirty="0"/>
          </a:p>
          <a:p>
            <a:r>
              <a:rPr lang="en-US" sz="2000" dirty="0"/>
              <a:t>The least customer of this category of customers has generated over $8,000 AUS USD of profit for the company.</a:t>
            </a:r>
          </a:p>
          <a:p>
            <a:endParaRPr lang="en-US" sz="2000" dirty="0"/>
          </a:p>
          <a:p>
            <a:r>
              <a:rPr lang="en-US" sz="2000" dirty="0"/>
              <a:t>Amongst the top 10 valuable customers, 6 of them work in the manufacturing industry, despite the fact that the most valuable of  them number 1) is in the financial services</a:t>
            </a:r>
            <a:endParaRPr sz="2000" dirty="0"/>
          </a:p>
        </p:txBody>
      </p:sp>
      <p:graphicFrame>
        <p:nvGraphicFramePr>
          <p:cNvPr id="14" name="Chart 13"/>
          <p:cNvGraphicFramePr>
            <a:graphicFrameLocks/>
          </p:cNvGraphicFramePr>
          <p:nvPr>
            <p:extLst>
              <p:ext uri="{D42A27DB-BD31-4B8C-83A1-F6EECF244321}">
                <p14:modId xmlns:p14="http://schemas.microsoft.com/office/powerpoint/2010/main" val="3204944935"/>
              </p:ext>
            </p:extLst>
          </p:nvPr>
        </p:nvGraphicFramePr>
        <p:xfrm>
          <a:off x="4940301" y="1583914"/>
          <a:ext cx="7251700" cy="5102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151551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1"/>
            <a:ext cx="12217601" cy="686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58" name="Shape 107"/>
          <p:cNvSpPr/>
          <p:nvPr/>
        </p:nvSpPr>
        <p:spPr>
          <a:xfrm>
            <a:off x="717199" y="2526900"/>
            <a:ext cx="5270803" cy="964389"/>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3500">
                <a:solidFill>
                  <a:srgbClr val="FFFFFF"/>
                </a:solidFill>
                <a:latin typeface="Open Sans Extrabold"/>
                <a:ea typeface="Open Sans Extrabold"/>
                <a:cs typeface="Open Sans Extrabold"/>
                <a:sym typeface="Open Sans Extrabold"/>
              </a:defRPr>
            </a:lvl1pPr>
          </a:lstStyle>
          <a:p>
            <a:r>
              <a:rPr lang="en-US" sz="4667" dirty="0"/>
              <a:t>Thank you</a:t>
            </a:r>
            <a:endParaRPr sz="4667" dirty="0"/>
          </a:p>
        </p:txBody>
      </p:sp>
    </p:spTree>
    <p:extLst>
      <p:ext uri="{BB962C8B-B14F-4D97-AF65-F5344CB8AC3E}">
        <p14:creationId xmlns:p14="http://schemas.microsoft.com/office/powerpoint/2010/main" val="309244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17" name="Shape 64"/>
          <p:cNvSpPr/>
          <p:nvPr/>
        </p:nvSpPr>
        <p:spPr>
          <a:xfrm>
            <a:off x="273367" y="351966"/>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a:t>Agenda</a:t>
            </a:r>
          </a:p>
        </p:txBody>
      </p:sp>
      <p:sp>
        <p:nvSpPr>
          <p:cNvPr id="118" name="Shape 65"/>
          <p:cNvSpPr/>
          <p:nvPr/>
        </p:nvSpPr>
        <p:spPr>
          <a:xfrm>
            <a:off x="458499" y="1614933"/>
            <a:ext cx="7279203" cy="213413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p>
            <a:pPr marL="609585" indent="-474121">
              <a:lnSpc>
                <a:spcPct val="115000"/>
              </a:lnSpc>
              <a:buClr>
                <a:srgbClr val="000000"/>
              </a:buClr>
              <a:buSzPts val="2000"/>
              <a:buAutoNum type="arabicPeriod"/>
              <a:defRPr sz="2000">
                <a:latin typeface="Open Sans"/>
                <a:ea typeface="Open Sans"/>
                <a:cs typeface="Open Sans"/>
                <a:sym typeface="Open Sans"/>
              </a:defRPr>
            </a:pPr>
            <a:r>
              <a:rPr sz="2667"/>
              <a:t>Introduction</a:t>
            </a:r>
          </a:p>
          <a:p>
            <a:pPr marL="609585" indent="-474121">
              <a:lnSpc>
                <a:spcPct val="115000"/>
              </a:lnSpc>
              <a:buClr>
                <a:srgbClr val="000000"/>
              </a:buClr>
              <a:buSzPts val="2000"/>
              <a:buAutoNum type="arabicPeriod"/>
              <a:defRPr sz="2000">
                <a:latin typeface="Open Sans"/>
                <a:ea typeface="Open Sans"/>
                <a:cs typeface="Open Sans"/>
                <a:sym typeface="Open Sans"/>
              </a:defRPr>
            </a:pPr>
            <a:r>
              <a:rPr sz="2667"/>
              <a:t>Data Exploration</a:t>
            </a:r>
          </a:p>
          <a:p>
            <a:pPr marL="609585" indent="-474121">
              <a:lnSpc>
                <a:spcPct val="115000"/>
              </a:lnSpc>
              <a:buClr>
                <a:srgbClr val="000000"/>
              </a:buClr>
              <a:buSzPts val="2000"/>
              <a:buAutoNum type="arabicPeriod"/>
              <a:defRPr sz="2000">
                <a:latin typeface="Open Sans"/>
                <a:ea typeface="Open Sans"/>
                <a:cs typeface="Open Sans"/>
                <a:sym typeface="Open Sans"/>
              </a:defRPr>
            </a:pPr>
            <a:r>
              <a:rPr sz="2667"/>
              <a:t>Model Development</a:t>
            </a:r>
          </a:p>
          <a:p>
            <a:pPr marL="609585" indent="-474121">
              <a:lnSpc>
                <a:spcPct val="115000"/>
              </a:lnSpc>
              <a:buClr>
                <a:srgbClr val="000000"/>
              </a:buClr>
              <a:buSzPts val="2000"/>
              <a:buAutoNum type="arabicPeriod"/>
              <a:defRPr sz="2000">
                <a:latin typeface="Open Sans"/>
                <a:ea typeface="Open Sans"/>
                <a:cs typeface="Open Sans"/>
                <a:sym typeface="Open Sans"/>
              </a:defRPr>
            </a:pPr>
            <a:r>
              <a:rPr sz="2667"/>
              <a:t>Interpretation</a:t>
            </a:r>
          </a:p>
        </p:txBody>
      </p:sp>
    </p:spTree>
    <p:extLst>
      <p:ext uri="{BB962C8B-B14F-4D97-AF65-F5344CB8AC3E}">
        <p14:creationId xmlns:p14="http://schemas.microsoft.com/office/powerpoint/2010/main" val="242538060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22" name="Shape 71"/>
          <p:cNvSpPr/>
          <p:nvPr/>
        </p:nvSpPr>
        <p:spPr>
          <a:xfrm>
            <a:off x="273367" y="351966"/>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a:t>Introduction</a:t>
            </a:r>
          </a:p>
        </p:txBody>
      </p:sp>
      <p:sp>
        <p:nvSpPr>
          <p:cNvPr id="123" name="Shape 72"/>
          <p:cNvSpPr/>
          <p:nvPr/>
        </p:nvSpPr>
        <p:spPr>
          <a:xfrm>
            <a:off x="470968" y="1321070"/>
            <a:ext cx="3689033" cy="718168"/>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sz="2667" dirty="0"/>
              <a:t>P</a:t>
            </a:r>
            <a:r>
              <a:rPr lang="en-US" sz="2667" dirty="0"/>
              <a:t>roblem Outline</a:t>
            </a:r>
            <a:endParaRPr sz="2667" dirty="0"/>
          </a:p>
        </p:txBody>
      </p:sp>
      <p:sp>
        <p:nvSpPr>
          <p:cNvPr id="124" name="Shape 73"/>
          <p:cNvSpPr/>
          <p:nvPr/>
        </p:nvSpPr>
        <p:spPr>
          <a:xfrm>
            <a:off x="333819" y="2266209"/>
            <a:ext cx="5512800" cy="3431666"/>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pPr marL="380990" indent="-380990">
              <a:buFont typeface="Wingdings" panose="05000000000000000000" pitchFamily="2" charset="2"/>
              <a:buChar char="Ø"/>
            </a:pPr>
            <a:r>
              <a:rPr lang="en-US" sz="2000" dirty="0"/>
              <a:t>Sprocket Central Pty Ltd is a company that specializes in high quality bikes and accessories.</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The company is targeting 1000 new customers.</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The company is focused on maximizing profit through bike sales.</a:t>
            </a:r>
            <a:endParaRPr sz="2000" dirty="0"/>
          </a:p>
        </p:txBody>
      </p:sp>
      <p:sp>
        <p:nvSpPr>
          <p:cNvPr id="10" name="Shape 73"/>
          <p:cNvSpPr/>
          <p:nvPr/>
        </p:nvSpPr>
        <p:spPr>
          <a:xfrm>
            <a:off x="5846619" y="2266209"/>
            <a:ext cx="5961656" cy="4493495"/>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pPr marL="380990" indent="-380990">
              <a:buFont typeface="Wingdings" panose="05000000000000000000" pitchFamily="2" charset="2"/>
              <a:buChar char="Ø"/>
            </a:pPr>
            <a:r>
              <a:rPr lang="en-US" sz="2000" dirty="0"/>
              <a:t>Age Distributions</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Number of purchases in the last 3 years</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Job industry category</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Wealth Segments</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Influence of customer mobility (Car Owners) on business</a:t>
            </a:r>
          </a:p>
          <a:p>
            <a:pPr marL="380990" indent="-380990">
              <a:buFont typeface="Wingdings" panose="05000000000000000000" pitchFamily="2" charset="2"/>
              <a:buChar char="Ø"/>
            </a:pPr>
            <a:endParaRPr lang="en-US" sz="2000" dirty="0"/>
          </a:p>
          <a:p>
            <a:pPr marL="380990" indent="-380990">
              <a:buFont typeface="Wingdings" panose="05000000000000000000" pitchFamily="2" charset="2"/>
              <a:buChar char="Ø"/>
            </a:pPr>
            <a:r>
              <a:rPr lang="en-US" sz="2000" dirty="0"/>
              <a:t>Customer profile</a:t>
            </a:r>
            <a:endParaRPr sz="2000" dirty="0"/>
          </a:p>
        </p:txBody>
      </p:sp>
      <p:sp>
        <p:nvSpPr>
          <p:cNvPr id="11" name="Shape 72"/>
          <p:cNvSpPr/>
          <p:nvPr/>
        </p:nvSpPr>
        <p:spPr>
          <a:xfrm>
            <a:off x="6295476" y="1349534"/>
            <a:ext cx="3689033" cy="718168"/>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lang="en-US" sz="2667" dirty="0"/>
              <a:t>Customer Analysis</a:t>
            </a:r>
            <a:endParaRPr sz="2667" dirty="0"/>
          </a:p>
        </p:txBody>
      </p:sp>
    </p:spTree>
    <p:extLst>
      <p:ext uri="{BB962C8B-B14F-4D97-AF65-F5344CB8AC3E}">
        <p14:creationId xmlns:p14="http://schemas.microsoft.com/office/powerpoint/2010/main" val="150066461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a:t>Data Exploration</a:t>
            </a:r>
          </a:p>
        </p:txBody>
      </p:sp>
      <p:sp>
        <p:nvSpPr>
          <p:cNvPr id="132" name="Shape 81"/>
          <p:cNvSpPr/>
          <p:nvPr/>
        </p:nvSpPr>
        <p:spPr>
          <a:xfrm>
            <a:off x="273367" y="1444399"/>
            <a:ext cx="11420800" cy="71816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pPr algn="ctr"/>
            <a:r>
              <a:rPr lang="en-US" sz="2667" dirty="0"/>
              <a:t>Data Quality Assessment</a:t>
            </a:r>
            <a:endParaRPr sz="2667" dirty="0"/>
          </a:p>
        </p:txBody>
      </p:sp>
      <p:sp>
        <p:nvSpPr>
          <p:cNvPr id="133" name="Shape 82"/>
          <p:cNvSpPr/>
          <p:nvPr/>
        </p:nvSpPr>
        <p:spPr>
          <a:xfrm>
            <a:off x="273367" y="2303829"/>
            <a:ext cx="11420800" cy="954065"/>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Identified data quality issues in the Transaction, Customer Demographic, and Customer Address data</a:t>
            </a:r>
            <a:endParaRPr sz="2000" dirty="0"/>
          </a:p>
        </p:txBody>
      </p:sp>
      <p:graphicFrame>
        <p:nvGraphicFramePr>
          <p:cNvPr id="6" name="Table 5"/>
          <p:cNvGraphicFramePr>
            <a:graphicFrameLocks noGrp="1"/>
          </p:cNvGraphicFramePr>
          <p:nvPr>
            <p:extLst/>
          </p:nvPr>
        </p:nvGraphicFramePr>
        <p:xfrm>
          <a:off x="429491" y="3116478"/>
          <a:ext cx="10848105" cy="3533705"/>
        </p:xfrm>
        <a:graphic>
          <a:graphicData uri="http://schemas.openxmlformats.org/drawingml/2006/table">
            <a:tbl>
              <a:tblPr firstRow="1" firstCol="1" bandRow="1"/>
              <a:tblGrid>
                <a:gridCol w="1548900">
                  <a:extLst>
                    <a:ext uri="{9D8B030D-6E8A-4147-A177-3AD203B41FA5}">
                      <a16:colId xmlns:a16="http://schemas.microsoft.com/office/drawing/2014/main" val="496162971"/>
                    </a:ext>
                  </a:extLst>
                </a:gridCol>
                <a:gridCol w="1548900">
                  <a:extLst>
                    <a:ext uri="{9D8B030D-6E8A-4147-A177-3AD203B41FA5}">
                      <a16:colId xmlns:a16="http://schemas.microsoft.com/office/drawing/2014/main" val="3249843493"/>
                    </a:ext>
                  </a:extLst>
                </a:gridCol>
                <a:gridCol w="1550061">
                  <a:extLst>
                    <a:ext uri="{9D8B030D-6E8A-4147-A177-3AD203B41FA5}">
                      <a16:colId xmlns:a16="http://schemas.microsoft.com/office/drawing/2014/main" val="3112722597"/>
                    </a:ext>
                  </a:extLst>
                </a:gridCol>
                <a:gridCol w="1550061">
                  <a:extLst>
                    <a:ext uri="{9D8B030D-6E8A-4147-A177-3AD203B41FA5}">
                      <a16:colId xmlns:a16="http://schemas.microsoft.com/office/drawing/2014/main" val="1779059397"/>
                    </a:ext>
                  </a:extLst>
                </a:gridCol>
                <a:gridCol w="1550061">
                  <a:extLst>
                    <a:ext uri="{9D8B030D-6E8A-4147-A177-3AD203B41FA5}">
                      <a16:colId xmlns:a16="http://schemas.microsoft.com/office/drawing/2014/main" val="1797168565"/>
                    </a:ext>
                  </a:extLst>
                </a:gridCol>
                <a:gridCol w="1550061">
                  <a:extLst>
                    <a:ext uri="{9D8B030D-6E8A-4147-A177-3AD203B41FA5}">
                      <a16:colId xmlns:a16="http://schemas.microsoft.com/office/drawing/2014/main" val="202099402"/>
                    </a:ext>
                  </a:extLst>
                </a:gridCol>
                <a:gridCol w="1550061">
                  <a:extLst>
                    <a:ext uri="{9D8B030D-6E8A-4147-A177-3AD203B41FA5}">
                      <a16:colId xmlns:a16="http://schemas.microsoft.com/office/drawing/2014/main" val="2199721827"/>
                    </a:ext>
                  </a:extLst>
                </a:gridCol>
              </a:tblGrid>
              <a:tr h="271824">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Accuracy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Completeness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Consistency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Currency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Relevancy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Validity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extLst>
                  <a:ext uri="{0D108BD9-81ED-4DB2-BD59-A6C34878D82A}">
                    <a16:rowId xmlns:a16="http://schemas.microsoft.com/office/drawing/2014/main" val="1755417378"/>
                  </a:ext>
                </a:extLst>
              </a:tr>
              <a:tr h="1359117">
                <a:tc>
                  <a:txBody>
                    <a:bodyPr/>
                    <a:lstStyle/>
                    <a:p>
                      <a:pPr marL="0" marR="0">
                        <a:lnSpc>
                          <a:spcPct val="107000"/>
                        </a:lnSpc>
                        <a:spcBef>
                          <a:spcPts val="0"/>
                        </a:spcBef>
                        <a:spcAft>
                          <a:spcPts val="0"/>
                        </a:spcAft>
                      </a:pPr>
                      <a:r>
                        <a:rPr lang="en-US" sz="15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Transaction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Profit:</a:t>
                      </a:r>
                      <a:r>
                        <a:rPr lang="en-US" sz="1500">
                          <a:effectLst/>
                          <a:latin typeface="Calibri" panose="020F0502020204030204" pitchFamily="34" charset="0"/>
                          <a:ea typeface="Calibri" panose="020F0502020204030204" pitchFamily="34" charset="0"/>
                          <a:cs typeface="Times New Roman" panose="02020603050405020304" pitchFamily="18" charset="0"/>
                        </a:rPr>
                        <a:t> Missing</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Product ID: </a:t>
                      </a:r>
                      <a:r>
                        <a:rPr lang="en-US" sz="1500">
                          <a:effectLst/>
                          <a:latin typeface="Calibri" panose="020F0502020204030204" pitchFamily="34" charset="0"/>
                          <a:ea typeface="Calibri" panose="020F0502020204030204" pitchFamily="34" charset="0"/>
                          <a:cs typeface="Times New Roman" panose="02020603050405020304" pitchFamily="18" charset="0"/>
                        </a:rPr>
                        <a:t>Blanks</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Online Order: </a:t>
                      </a:r>
                      <a:r>
                        <a:rPr lang="en-US" sz="1500">
                          <a:effectLst/>
                          <a:latin typeface="Calibri" panose="020F0502020204030204" pitchFamily="34" charset="0"/>
                          <a:ea typeface="Calibri" panose="020F0502020204030204" pitchFamily="34" charset="0"/>
                          <a:cs typeface="Times New Roman" panose="02020603050405020304" pitchFamily="18" charset="0"/>
                        </a:rPr>
                        <a:t>Blanks</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Brands:</a:t>
                      </a:r>
                      <a:r>
                        <a:rPr lang="en-US" sz="1500">
                          <a:effectLst/>
                          <a:latin typeface="Calibri" panose="020F0502020204030204" pitchFamily="34" charset="0"/>
                          <a:ea typeface="Calibri" panose="020F0502020204030204" pitchFamily="34" charset="0"/>
                          <a:cs typeface="Times New Roman" panose="02020603050405020304" pitchFamily="18" charset="0"/>
                        </a:rPr>
                        <a:t> Blanks</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Gender:</a:t>
                      </a:r>
                      <a:r>
                        <a:rPr lang="en-US" sz="1500">
                          <a:effectLst/>
                          <a:latin typeface="Calibri" panose="020F0502020204030204" pitchFamily="34" charset="0"/>
                          <a:ea typeface="Calibri" panose="020F0502020204030204" pitchFamily="34" charset="0"/>
                          <a:cs typeface="Times New Roman" panose="02020603050405020304" pitchFamily="18" charset="0"/>
                        </a:rPr>
                        <a:t> Inconsistent</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Cancelled Status:</a:t>
                      </a:r>
                      <a:r>
                        <a:rPr lang="en-US" sz="1500">
                          <a:effectLst/>
                          <a:latin typeface="Calibri" panose="020F0502020204030204" pitchFamily="34" charset="0"/>
                          <a:ea typeface="Calibri" panose="020F0502020204030204" pitchFamily="34" charset="0"/>
                          <a:cs typeface="Times New Roman" panose="02020603050405020304" pitchFamily="18" charset="0"/>
                        </a:rPr>
                        <a:t> Filtered Out</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Deceased:</a:t>
                      </a:r>
                      <a:r>
                        <a:rPr lang="en-US" sz="1500">
                          <a:effectLst/>
                          <a:latin typeface="Calibri" panose="020F0502020204030204" pitchFamily="34" charset="0"/>
                          <a:ea typeface="Calibri" panose="020F0502020204030204" pitchFamily="34" charset="0"/>
                          <a:cs typeface="Times New Roman" panose="02020603050405020304" pitchFamily="18" charset="0"/>
                        </a:rPr>
                        <a:t> Filtered Out</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List Price: </a:t>
                      </a:r>
                      <a:r>
                        <a:rPr lang="en-US" sz="1500">
                          <a:effectLst/>
                          <a:latin typeface="Calibri" panose="020F0502020204030204" pitchFamily="34" charset="0"/>
                          <a:ea typeface="Calibri" panose="020F0502020204030204" pitchFamily="34" charset="0"/>
                          <a:cs typeface="Times New Roman" panose="02020603050405020304" pitchFamily="18" charset="0"/>
                        </a:rPr>
                        <a:t>Wrong format</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Product first Sold Date:</a:t>
                      </a:r>
                      <a:r>
                        <a:rPr lang="en-US" sz="1500">
                          <a:effectLst/>
                          <a:latin typeface="Calibri" panose="020F0502020204030204" pitchFamily="34" charset="0"/>
                          <a:ea typeface="Calibri" panose="020F0502020204030204" pitchFamily="34" charset="0"/>
                          <a:cs typeface="Times New Roman" panose="02020603050405020304" pitchFamily="18" charset="0"/>
                        </a:rPr>
                        <a:t> wrong format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2462681374"/>
                  </a:ext>
                </a:extLst>
              </a:tr>
              <a:tr h="1359117">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Customer Demographic</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Age:</a:t>
                      </a:r>
                      <a:r>
                        <a:rPr lang="en-US" sz="1500">
                          <a:effectLst/>
                          <a:latin typeface="Calibri" panose="020F0502020204030204" pitchFamily="34" charset="0"/>
                          <a:ea typeface="Calibri" panose="020F0502020204030204" pitchFamily="34" charset="0"/>
                          <a:cs typeface="Times New Roman" panose="02020603050405020304" pitchFamily="18" charset="0"/>
                        </a:rPr>
                        <a:t> Missing </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DOB:</a:t>
                      </a:r>
                      <a:r>
                        <a:rPr lang="en-US" sz="1500">
                          <a:effectLst/>
                          <a:latin typeface="Calibri" panose="020F0502020204030204" pitchFamily="34" charset="0"/>
                          <a:ea typeface="Calibri" panose="020F0502020204030204" pitchFamily="34" charset="0"/>
                          <a:cs typeface="Times New Roman" panose="02020603050405020304" pitchFamily="18" charset="0"/>
                        </a:rPr>
                        <a:t>  Inaccurate</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Customer ID: </a:t>
                      </a:r>
                      <a:r>
                        <a:rPr lang="en-US" sz="1500">
                          <a:effectLst/>
                          <a:latin typeface="Calibri" panose="020F0502020204030204" pitchFamily="34" charset="0"/>
                          <a:ea typeface="Calibri" panose="020F0502020204030204" pitchFamily="34" charset="0"/>
                          <a:cs typeface="Times New Roman" panose="02020603050405020304" pitchFamily="18" charset="0"/>
                        </a:rPr>
                        <a:t>Blanks</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Last Name:</a:t>
                      </a:r>
                      <a:r>
                        <a:rPr lang="en-US" sz="1500">
                          <a:effectLst/>
                          <a:latin typeface="Calibri" panose="020F0502020204030204" pitchFamily="34" charset="0"/>
                          <a:ea typeface="Calibri" panose="020F0502020204030204" pitchFamily="34" charset="0"/>
                          <a:cs typeface="Times New Roman" panose="02020603050405020304" pitchFamily="18" charset="0"/>
                        </a:rPr>
                        <a:t> Blanks</a:t>
                      </a:r>
                    </a:p>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Job Title:</a:t>
                      </a:r>
                      <a:r>
                        <a:rPr lang="en-US" sz="1500">
                          <a:effectLst/>
                          <a:latin typeface="Calibri" panose="020F0502020204030204" pitchFamily="34" charset="0"/>
                          <a:ea typeface="Calibri" panose="020F0502020204030204" pitchFamily="34" charset="0"/>
                          <a:cs typeface="Times New Roman" panose="02020603050405020304" pitchFamily="18" charset="0"/>
                        </a:rPr>
                        <a:t> Blanks</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Default Columns:</a:t>
                      </a:r>
                      <a:r>
                        <a:rPr lang="en-US" sz="1500">
                          <a:effectLst/>
                          <a:latin typeface="Calibri" panose="020F0502020204030204" pitchFamily="34" charset="0"/>
                          <a:ea typeface="Calibri" panose="020F0502020204030204" pitchFamily="34" charset="0"/>
                          <a:cs typeface="Times New Roman" panose="02020603050405020304" pitchFamily="18" charset="0"/>
                        </a:rPr>
                        <a:t> Irrelevant</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324848569"/>
                  </a:ext>
                </a:extLst>
              </a:tr>
              <a:tr h="543647">
                <a:tc>
                  <a:txBody>
                    <a:bodyPr/>
                    <a:lstStyle/>
                    <a:p>
                      <a:pPr marL="0" marR="0">
                        <a:lnSpc>
                          <a:spcPct val="107000"/>
                        </a:lnSpc>
                        <a:spcBef>
                          <a:spcPts val="0"/>
                        </a:spcBef>
                        <a:spcAft>
                          <a:spcPts val="0"/>
                        </a:spcAft>
                      </a:pPr>
                      <a:r>
                        <a:rPr lang="en-U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Customer Address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Customer ID:</a:t>
                      </a:r>
                      <a:r>
                        <a:rPr lang="en-US" sz="1500">
                          <a:effectLst/>
                          <a:latin typeface="Calibri" panose="020F0502020204030204" pitchFamily="34" charset="0"/>
                          <a:ea typeface="Calibri" panose="020F0502020204030204" pitchFamily="34" charset="0"/>
                          <a:cs typeface="Times New Roman" panose="02020603050405020304" pitchFamily="18" charset="0"/>
                        </a:rPr>
                        <a:t> Blanks</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State:</a:t>
                      </a:r>
                      <a:r>
                        <a:rPr lang="en-US" sz="1500">
                          <a:effectLst/>
                          <a:latin typeface="Calibri" panose="020F0502020204030204" pitchFamily="34" charset="0"/>
                          <a:ea typeface="Calibri" panose="020F0502020204030204" pitchFamily="34" charset="0"/>
                          <a:cs typeface="Times New Roman" panose="02020603050405020304" pitchFamily="18" charset="0"/>
                        </a:rPr>
                        <a:t> Inconsistent</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txBody>
                  <a:tcPr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3853383219"/>
                  </a:ext>
                </a:extLst>
              </a:tr>
            </a:tbl>
          </a:graphicData>
        </a:graphic>
      </p:graphicFrame>
    </p:spTree>
    <p:extLst>
      <p:ext uri="{BB962C8B-B14F-4D97-AF65-F5344CB8AC3E}">
        <p14:creationId xmlns:p14="http://schemas.microsoft.com/office/powerpoint/2010/main" val="341567974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7" y="597290"/>
            <a:ext cx="11420800" cy="1190155"/>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667" dirty="0"/>
              <a:t>Purchases based on the age distribution</a:t>
            </a:r>
          </a:p>
          <a:p>
            <a:r>
              <a:rPr lang="en-US" sz="2667" dirty="0"/>
              <a:t>of customers</a:t>
            </a:r>
            <a:endParaRPr sz="2667" dirty="0"/>
          </a:p>
        </p:txBody>
      </p:sp>
      <p:sp>
        <p:nvSpPr>
          <p:cNvPr id="142" name="Shape 91"/>
          <p:cNvSpPr/>
          <p:nvPr/>
        </p:nvSpPr>
        <p:spPr>
          <a:xfrm>
            <a:off x="273367" y="3255823"/>
            <a:ext cx="5512800" cy="130800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 major profit made by the company is realized from customers between the age of 41 and 50 years</a:t>
            </a:r>
            <a:endParaRPr sz="2000" dirty="0"/>
          </a:p>
        </p:txBody>
      </p:sp>
      <p:sp>
        <p:nvSpPr>
          <p:cNvPr id="10" name="Shape 91"/>
          <p:cNvSpPr/>
          <p:nvPr/>
        </p:nvSpPr>
        <p:spPr>
          <a:xfrm>
            <a:off x="273367" y="1868378"/>
            <a:ext cx="5512800" cy="954065"/>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Most of the bike related purchases are made by customers in the 41 – 50 years age group.</a:t>
            </a:r>
            <a:endParaRPr sz="2000" dirty="0"/>
          </a:p>
        </p:txBody>
      </p:sp>
      <p:sp>
        <p:nvSpPr>
          <p:cNvPr id="11" name="Shape 91"/>
          <p:cNvSpPr/>
          <p:nvPr/>
        </p:nvSpPr>
        <p:spPr>
          <a:xfrm>
            <a:off x="273367" y="4997211"/>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 data shows that the middle aged customers are one of the most potential customers and should make a large part of the company’s target market</a:t>
            </a:r>
            <a:r>
              <a:rPr sz="2000" dirty="0"/>
              <a:t>.</a:t>
            </a:r>
          </a:p>
        </p:txBody>
      </p:sp>
      <p:graphicFrame>
        <p:nvGraphicFramePr>
          <p:cNvPr id="12" name="Chart 11"/>
          <p:cNvGraphicFramePr>
            <a:graphicFrameLocks/>
          </p:cNvGraphicFramePr>
          <p:nvPr>
            <p:extLst/>
          </p:nvPr>
        </p:nvGraphicFramePr>
        <p:xfrm>
          <a:off x="7088843" y="723190"/>
          <a:ext cx="5103157" cy="31315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nvPr>
        </p:nvGraphicFramePr>
        <p:xfrm>
          <a:off x="7088843" y="3899661"/>
          <a:ext cx="5103157" cy="2958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9616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7" y="901689"/>
            <a:ext cx="11420800" cy="71816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pPr algn="ctr"/>
            <a:r>
              <a:rPr lang="en-US" sz="2667" dirty="0"/>
              <a:t>Purchases based on Job Industry</a:t>
            </a:r>
            <a:endParaRPr sz="2667" dirty="0"/>
          </a:p>
        </p:txBody>
      </p:sp>
      <p:sp>
        <p:nvSpPr>
          <p:cNvPr id="10" name="Shape 91"/>
          <p:cNvSpPr/>
          <p:nvPr/>
        </p:nvSpPr>
        <p:spPr>
          <a:xfrm>
            <a:off x="273367" y="1868378"/>
            <a:ext cx="5512800" cy="2015894"/>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 visual shows that the Financial Services, Health, and Manufacturing industries are the top three profit generating industries of the company. Following them are the Retail, Property and IT Industries.</a:t>
            </a:r>
            <a:endParaRPr sz="2000" dirty="0"/>
          </a:p>
        </p:txBody>
      </p:sp>
      <p:sp>
        <p:nvSpPr>
          <p:cNvPr id="11" name="Shape 91"/>
          <p:cNvSpPr/>
          <p:nvPr/>
        </p:nvSpPr>
        <p:spPr>
          <a:xfrm>
            <a:off x="273367" y="4313819"/>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It is therefore evident that clients/individuals in the aforementioned top profit generating industries should be key target market for the company.</a:t>
            </a:r>
            <a:endParaRPr sz="2000" dirty="0"/>
          </a:p>
        </p:txBody>
      </p:sp>
      <p:graphicFrame>
        <p:nvGraphicFramePr>
          <p:cNvPr id="14" name="Chart 13"/>
          <p:cNvGraphicFramePr>
            <a:graphicFrameLocks/>
          </p:cNvGraphicFramePr>
          <p:nvPr>
            <p:extLst/>
          </p:nvPr>
        </p:nvGraphicFramePr>
        <p:xfrm>
          <a:off x="6148440" y="1836803"/>
          <a:ext cx="6043561" cy="4357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280231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7" y="901689"/>
            <a:ext cx="11420800" cy="71816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pPr algn="ctr"/>
            <a:r>
              <a:rPr lang="en-US" sz="2667" dirty="0"/>
              <a:t>Purchases made across the states</a:t>
            </a:r>
            <a:endParaRPr sz="2667" dirty="0"/>
          </a:p>
        </p:txBody>
      </p:sp>
      <p:sp>
        <p:nvSpPr>
          <p:cNvPr id="10" name="Shape 91"/>
          <p:cNvSpPr/>
          <p:nvPr/>
        </p:nvSpPr>
        <p:spPr>
          <a:xfrm>
            <a:off x="273367" y="1868377"/>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Products with Product ID 0-9 are the most purchased and are of higher demand in NSW while QLD has the least number of bike related purchases across all the products </a:t>
            </a:r>
            <a:endParaRPr sz="2000" dirty="0"/>
          </a:p>
        </p:txBody>
      </p:sp>
      <p:sp>
        <p:nvSpPr>
          <p:cNvPr id="11" name="Shape 91"/>
          <p:cNvSpPr/>
          <p:nvPr/>
        </p:nvSpPr>
        <p:spPr>
          <a:xfrm>
            <a:off x="244133" y="3454755"/>
            <a:ext cx="5512800" cy="130800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In NSW, products with ID 10-100 have a similar purchase rate. In VIC, products with ID 10-100 also have a similar purchase rate.</a:t>
            </a:r>
            <a:endParaRPr sz="2000" dirty="0"/>
          </a:p>
        </p:txBody>
      </p:sp>
      <p:graphicFrame>
        <p:nvGraphicFramePr>
          <p:cNvPr id="8" name="Chart 7"/>
          <p:cNvGraphicFramePr>
            <a:graphicFrameLocks/>
          </p:cNvGraphicFramePr>
          <p:nvPr>
            <p:extLst>
              <p:ext uri="{D42A27DB-BD31-4B8C-83A1-F6EECF244321}">
                <p14:modId xmlns:p14="http://schemas.microsoft.com/office/powerpoint/2010/main" val="2267254173"/>
              </p:ext>
            </p:extLst>
          </p:nvPr>
        </p:nvGraphicFramePr>
        <p:xfrm>
          <a:off x="5597833" y="1885537"/>
          <a:ext cx="6594168" cy="4509080"/>
        </p:xfrm>
        <a:graphic>
          <a:graphicData uri="http://schemas.openxmlformats.org/drawingml/2006/chart">
            <c:chart xmlns:c="http://schemas.openxmlformats.org/drawingml/2006/chart" xmlns:r="http://schemas.openxmlformats.org/officeDocument/2006/relationships" r:id="rId2"/>
          </a:graphicData>
        </a:graphic>
      </p:graphicFrame>
      <p:sp>
        <p:nvSpPr>
          <p:cNvPr id="9" name="Shape 91"/>
          <p:cNvSpPr/>
          <p:nvPr/>
        </p:nvSpPr>
        <p:spPr>
          <a:xfrm>
            <a:off x="244133" y="4762762"/>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While QLC and VIC share similar demand rate for the company’s products, NSW currently is the power house of product sales across board</a:t>
            </a:r>
            <a:endParaRPr sz="2000" dirty="0"/>
          </a:p>
        </p:txBody>
      </p:sp>
    </p:spTree>
    <p:extLst>
      <p:ext uri="{BB962C8B-B14F-4D97-AF65-F5344CB8AC3E}">
        <p14:creationId xmlns:p14="http://schemas.microsoft.com/office/powerpoint/2010/main" val="155726401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7" y="901690"/>
            <a:ext cx="11420800" cy="1190155"/>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pPr algn="ctr"/>
            <a:r>
              <a:rPr lang="en-US" sz="2667" dirty="0"/>
              <a:t>Comparison of customer base across state to the bike related purchases</a:t>
            </a:r>
            <a:endParaRPr sz="2667" dirty="0"/>
          </a:p>
        </p:txBody>
      </p:sp>
      <p:sp>
        <p:nvSpPr>
          <p:cNvPr id="10" name="Shape 91"/>
          <p:cNvSpPr/>
          <p:nvPr/>
        </p:nvSpPr>
        <p:spPr>
          <a:xfrm>
            <a:off x="273367" y="2315725"/>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 visual shows that in NSW, the number of bike related purchases is equivalent to the number of customers in the state. The same goes for QLD and VIC states respectively.</a:t>
            </a:r>
            <a:endParaRPr sz="2000" dirty="0"/>
          </a:p>
        </p:txBody>
      </p:sp>
      <p:sp>
        <p:nvSpPr>
          <p:cNvPr id="11" name="Shape 91"/>
          <p:cNvSpPr/>
          <p:nvPr/>
        </p:nvSpPr>
        <p:spPr>
          <a:xfrm>
            <a:off x="273367" y="3977676"/>
            <a:ext cx="5512800" cy="1661951"/>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Therefore, it s deduced that the number of bike related purchases is directly proportional to the number of customers in each state.</a:t>
            </a:r>
          </a:p>
          <a:p>
            <a:endParaRPr sz="2000" dirty="0"/>
          </a:p>
        </p:txBody>
      </p:sp>
      <p:graphicFrame>
        <p:nvGraphicFramePr>
          <p:cNvPr id="8" name="Chart 7"/>
          <p:cNvGraphicFramePr>
            <a:graphicFrameLocks/>
          </p:cNvGraphicFramePr>
          <p:nvPr>
            <p:extLst>
              <p:ext uri="{D42A27DB-BD31-4B8C-83A1-F6EECF244321}">
                <p14:modId xmlns:p14="http://schemas.microsoft.com/office/powerpoint/2010/main" val="2369862654"/>
              </p:ext>
            </p:extLst>
          </p:nvPr>
        </p:nvGraphicFramePr>
        <p:xfrm>
          <a:off x="6410633" y="2091716"/>
          <a:ext cx="5375303" cy="43659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781589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5792"/>
            <a:ext cx="12255203" cy="647312"/>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75878"/>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dirty="0"/>
              <a:t>Model Development</a:t>
            </a:r>
          </a:p>
        </p:txBody>
      </p:sp>
      <p:sp>
        <p:nvSpPr>
          <p:cNvPr id="141" name="Shape 90"/>
          <p:cNvSpPr/>
          <p:nvPr/>
        </p:nvSpPr>
        <p:spPr>
          <a:xfrm>
            <a:off x="273368" y="698067"/>
            <a:ext cx="5854233" cy="1190155"/>
          </a:xfrm>
          <a:prstGeom prst="rect">
            <a:avLst/>
          </a:prstGeom>
          <a:ln w="12700">
            <a:miter lim="400000"/>
          </a:ln>
          <a:extLst>
            <a:ext uri="{C572A759-6A51-4108-AA02-DFA0A04FC94B}">
              <ma14:wrappingTextBoxFlag xmlns="" xmlns:ma14="http://schemas.microsoft.com/office/mac/drawingml/2011/main"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lang="en-US" sz="2667" dirty="0"/>
              <a:t>Impact of mobility on customer purchase</a:t>
            </a:r>
            <a:endParaRPr sz="2667" dirty="0"/>
          </a:p>
        </p:txBody>
      </p:sp>
      <p:sp>
        <p:nvSpPr>
          <p:cNvPr id="10" name="Shape 91"/>
          <p:cNvSpPr/>
          <p:nvPr/>
        </p:nvSpPr>
        <p:spPr>
          <a:xfrm>
            <a:off x="273367" y="1868377"/>
            <a:ext cx="5512800" cy="130800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Across the states, it can be seen that the difference between the number of bike related purchases is insignificant.</a:t>
            </a:r>
            <a:endParaRPr sz="2000" dirty="0"/>
          </a:p>
        </p:txBody>
      </p:sp>
      <p:sp>
        <p:nvSpPr>
          <p:cNvPr id="11" name="Shape 91"/>
          <p:cNvSpPr/>
          <p:nvPr/>
        </p:nvSpPr>
        <p:spPr>
          <a:xfrm>
            <a:off x="273367" y="5342203"/>
            <a:ext cx="5512800" cy="130800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This is a revelation that the customers’ mobility status in terms of owning a car or not is not a significant measure of their purchasing rate.</a:t>
            </a:r>
            <a:endParaRPr sz="2000" dirty="0"/>
          </a:p>
        </p:txBody>
      </p:sp>
      <p:graphicFrame>
        <p:nvGraphicFramePr>
          <p:cNvPr id="8" name="Chart 7"/>
          <p:cNvGraphicFramePr>
            <a:graphicFrameLocks/>
          </p:cNvGraphicFramePr>
          <p:nvPr>
            <p:extLst>
              <p:ext uri="{D42A27DB-BD31-4B8C-83A1-F6EECF244321}">
                <p14:modId xmlns:p14="http://schemas.microsoft.com/office/powerpoint/2010/main" val="1879266454"/>
              </p:ext>
            </p:extLst>
          </p:nvPr>
        </p:nvGraphicFramePr>
        <p:xfrm>
          <a:off x="5983768" y="768153"/>
          <a:ext cx="6208233" cy="31161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nvPr>
        </p:nvGraphicFramePr>
        <p:xfrm>
          <a:off x="5983766" y="3954356"/>
          <a:ext cx="6208233" cy="2908813"/>
        </p:xfrm>
        <a:graphic>
          <a:graphicData uri="http://schemas.openxmlformats.org/drawingml/2006/chart">
            <c:chart xmlns:c="http://schemas.openxmlformats.org/drawingml/2006/chart" xmlns:r="http://schemas.openxmlformats.org/officeDocument/2006/relationships" r:id="rId3"/>
          </a:graphicData>
        </a:graphic>
      </p:graphicFrame>
      <p:sp>
        <p:nvSpPr>
          <p:cNvPr id="13" name="Shape 91"/>
          <p:cNvSpPr/>
          <p:nvPr/>
        </p:nvSpPr>
        <p:spPr>
          <a:xfrm>
            <a:off x="273367" y="3251347"/>
            <a:ext cx="5512800" cy="2015894"/>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US" sz="2000" dirty="0"/>
              <a:t>From a holistic point of view, it can be seen also in the second chart that there is no significant difference in the number of bike related purchases made by customers who own cars and those who do not.</a:t>
            </a:r>
            <a:endParaRPr sz="2000" dirty="0"/>
          </a:p>
        </p:txBody>
      </p:sp>
    </p:spTree>
    <p:extLst>
      <p:ext uri="{BB962C8B-B14F-4D97-AF65-F5344CB8AC3E}">
        <p14:creationId xmlns:p14="http://schemas.microsoft.com/office/powerpoint/2010/main" val="28785650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1171</Words>
  <Application>Microsoft Office PowerPoint</Application>
  <PresentationFormat>Widescreen</PresentationFormat>
  <Paragraphs>174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Open Sans</vt:lpstr>
      <vt:lpstr>Open Sans Extrabold</vt:lpstr>
      <vt:lpstr>Open Sans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2023-09-08T02:34:22Z</dcterms:created>
  <dcterms:modified xsi:type="dcterms:W3CDTF">2023-09-08T02:42:43Z</dcterms:modified>
</cp:coreProperties>
</file>