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Clem Mordi</a:t>
            </a:r>
            <a:endParaRPr sz="2200">
              <a:solidFill>
                <a:schemeClr val="dk1"/>
              </a:solidFill>
              <a:latin typeface="Nunito Light"/>
              <a:ea typeface="Nunito Light"/>
              <a:cs typeface="Nunito Light"/>
              <a:sym typeface="Nunito Light"/>
            </a:endParaRPr>
          </a:p>
        </p:txBody>
      </p:sp>
      <p:pic>
        <p:nvPicPr>
          <p:cNvPr id="65" name="Google Shape;65;p13"/>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pic>
        <p:nvPicPr>
          <p:cNvPr id="132" name="Google Shape;132;p22"/>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8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8" name="Google Shape;138;p23"/>
          <p:cNvSpPr txBox="1"/>
          <p:nvPr/>
        </p:nvSpPr>
        <p:spPr>
          <a:xfrm>
            <a:off x="311700" y="913250"/>
            <a:ext cx="8267700" cy="3706800"/>
          </a:xfrm>
          <a:prstGeom prst="rect">
            <a:avLst/>
          </a:prstGeom>
          <a:noFill/>
          <a:ln>
            <a:noFill/>
          </a:ln>
        </p:spPr>
        <p:txBody>
          <a:bodyPr anchorCtr="0" anchor="t" bIns="91425" lIns="91425" spcFirstLastPara="1" rIns="91425" wrap="square" tIns="91425">
            <a:noAutofit/>
          </a:bodyPr>
          <a:lstStyle/>
          <a:p>
            <a:pPr indent="-274320" lvl="0" marL="457200" rtl="0" algn="l">
              <a:lnSpc>
                <a:spcPct val="105000"/>
              </a:lnSpc>
              <a:spcBef>
                <a:spcPts val="0"/>
              </a:spcBef>
              <a:spcAft>
                <a:spcPts val="0"/>
              </a:spcAft>
              <a:buClr>
                <a:srgbClr val="000000"/>
              </a:buClr>
              <a:buSzPts val="720"/>
              <a:buFont typeface="Roboto Light"/>
              <a:buChar char="●"/>
            </a:pPr>
            <a:r>
              <a:rPr b="1" i="1" lang="en" sz="1467">
                <a:solidFill>
                  <a:srgbClr val="000000"/>
                </a:solidFill>
                <a:latin typeface="Roboto"/>
                <a:ea typeface="Roboto"/>
                <a:cs typeface="Roboto"/>
                <a:sym typeface="Roboto"/>
              </a:rPr>
              <a:t>Top 5 pick-up locations for bikes:</a:t>
            </a:r>
            <a:r>
              <a:rPr i="1" lang="en" sz="1467">
                <a:solidFill>
                  <a:srgbClr val="000000"/>
                </a:solidFill>
                <a:latin typeface="Roboto Light"/>
                <a:ea typeface="Roboto Light"/>
                <a:cs typeface="Roboto Light"/>
                <a:sym typeface="Roboto Light"/>
              </a:rPr>
              <a:t> </a:t>
            </a:r>
            <a:br>
              <a:rPr i="1" lang="en" sz="1420">
                <a:solidFill>
                  <a:srgbClr val="000000"/>
                </a:solidFill>
                <a:latin typeface="Roboto Light"/>
                <a:ea typeface="Roboto Light"/>
                <a:cs typeface="Roboto Light"/>
                <a:sym typeface="Roboto Light"/>
              </a:rPr>
            </a:br>
            <a:endParaRPr i="1" sz="1420">
              <a:solidFill>
                <a:srgbClr val="000000"/>
              </a:solidFill>
              <a:latin typeface="Roboto Light"/>
              <a:ea typeface="Roboto Light"/>
              <a:cs typeface="Roboto Light"/>
              <a:sym typeface="Roboto Light"/>
            </a:endParaRPr>
          </a:p>
          <a:p>
            <a:pPr indent="-264160" lvl="1" marL="914400" rtl="0" algn="l">
              <a:lnSpc>
                <a:spcPct val="105000"/>
              </a:lnSpc>
              <a:spcBef>
                <a:spcPts val="0"/>
              </a:spcBef>
              <a:spcAft>
                <a:spcPts val="0"/>
              </a:spcAft>
              <a:buClr>
                <a:srgbClr val="000000"/>
              </a:buClr>
              <a:buSzPts val="560"/>
              <a:buFont typeface="Roboto Light"/>
              <a:buChar char="○"/>
            </a:pPr>
            <a:r>
              <a:rPr i="1" lang="en" sz="1363">
                <a:latin typeface="Roboto Light"/>
                <a:ea typeface="Roboto Light"/>
                <a:cs typeface="Roboto Light"/>
                <a:sym typeface="Roboto Light"/>
              </a:rPr>
              <a:t>Grove St Path, Exchange Place, Sip Ave, Hamilton Park, &amp; Morris Canal</a:t>
            </a:r>
            <a:br>
              <a:rPr i="1" lang="en" sz="1260">
                <a:solidFill>
                  <a:srgbClr val="000000"/>
                </a:solidFill>
                <a:latin typeface="Roboto Light"/>
                <a:ea typeface="Roboto Light"/>
                <a:cs typeface="Roboto Light"/>
                <a:sym typeface="Roboto Light"/>
              </a:rPr>
            </a:br>
            <a:endParaRPr i="1" sz="1260">
              <a:solidFill>
                <a:srgbClr val="000000"/>
              </a:solidFill>
              <a:latin typeface="Roboto Light"/>
              <a:ea typeface="Roboto Light"/>
              <a:cs typeface="Roboto Light"/>
              <a:sym typeface="Roboto Light"/>
            </a:endParaRPr>
          </a:p>
          <a:p>
            <a:pPr indent="-274320" lvl="0" marL="457200" rtl="0" algn="l">
              <a:lnSpc>
                <a:spcPct val="105000"/>
              </a:lnSpc>
              <a:spcBef>
                <a:spcPts val="0"/>
              </a:spcBef>
              <a:spcAft>
                <a:spcPts val="0"/>
              </a:spcAft>
              <a:buClr>
                <a:srgbClr val="000000"/>
              </a:buClr>
              <a:buSzPts val="720"/>
              <a:buFont typeface="Roboto Light"/>
              <a:buChar char="●"/>
            </a:pPr>
            <a:r>
              <a:rPr b="1" i="1" lang="en" sz="1471">
                <a:solidFill>
                  <a:srgbClr val="000000"/>
                </a:solidFill>
                <a:latin typeface="Roboto"/>
                <a:ea typeface="Roboto"/>
                <a:cs typeface="Roboto"/>
                <a:sym typeface="Roboto"/>
              </a:rPr>
              <a:t>Customer base: </a:t>
            </a:r>
            <a:br>
              <a:rPr b="1" i="1" lang="en" sz="1420">
                <a:solidFill>
                  <a:srgbClr val="000000"/>
                </a:solidFill>
                <a:latin typeface="Roboto"/>
                <a:ea typeface="Roboto"/>
                <a:cs typeface="Roboto"/>
                <a:sym typeface="Roboto"/>
              </a:rPr>
            </a:br>
            <a:endParaRPr i="1" sz="1363">
              <a:latin typeface="Roboto Light"/>
              <a:ea typeface="Roboto Light"/>
              <a:cs typeface="Roboto Light"/>
              <a:sym typeface="Roboto Light"/>
            </a:endParaRPr>
          </a:p>
          <a:p>
            <a:pPr indent="-302464" lvl="1" marL="914400" rtl="0" algn="l">
              <a:lnSpc>
                <a:spcPct val="105000"/>
              </a:lnSpc>
              <a:spcBef>
                <a:spcPts val="0"/>
              </a:spcBef>
              <a:spcAft>
                <a:spcPts val="0"/>
              </a:spcAft>
              <a:buClr>
                <a:srgbClr val="000000"/>
              </a:buClr>
              <a:buSzPts val="1163"/>
              <a:buFont typeface="Roboto Light"/>
              <a:buChar char="○"/>
            </a:pPr>
            <a:r>
              <a:rPr i="1" lang="en" sz="1260">
                <a:latin typeface="Roboto Light"/>
                <a:ea typeface="Roboto Light"/>
                <a:cs typeface="Roboto Light"/>
                <a:sym typeface="Roboto Light"/>
              </a:rPr>
              <a:t>35-44 years old customers rented the most bikes</a:t>
            </a:r>
            <a:endParaRPr i="1" sz="1260">
              <a:latin typeface="Roboto Light"/>
              <a:ea typeface="Roboto Light"/>
              <a:cs typeface="Roboto Light"/>
              <a:sym typeface="Roboto Light"/>
            </a:endParaRPr>
          </a:p>
          <a:p>
            <a:pPr indent="-308610" lvl="1" marL="914400" rtl="0" algn="l">
              <a:lnSpc>
                <a:spcPct val="105000"/>
              </a:lnSpc>
              <a:spcBef>
                <a:spcPts val="0"/>
              </a:spcBef>
              <a:spcAft>
                <a:spcPts val="0"/>
              </a:spcAft>
              <a:buClr>
                <a:srgbClr val="000000"/>
              </a:buClr>
              <a:buSzPts val="1260"/>
              <a:buFont typeface="Roboto Light"/>
              <a:buChar char="○"/>
            </a:pPr>
            <a:r>
              <a:rPr i="1" lang="en" sz="1260">
                <a:latin typeface="Roboto Light"/>
                <a:ea typeface="Roboto Light"/>
                <a:cs typeface="Roboto Light"/>
                <a:sym typeface="Roboto Light"/>
              </a:rPr>
              <a:t>18-24 years customers rented the least bikes, yet they take the second longest  trip (on average)</a:t>
            </a:r>
            <a:endParaRPr i="1" sz="1260">
              <a:latin typeface="Roboto Light"/>
              <a:ea typeface="Roboto Light"/>
              <a:cs typeface="Roboto Light"/>
              <a:sym typeface="Roboto Light"/>
            </a:endParaRPr>
          </a:p>
          <a:p>
            <a:pPr indent="-302464" lvl="1" marL="914400" rtl="0" algn="l">
              <a:lnSpc>
                <a:spcPct val="105000"/>
              </a:lnSpc>
              <a:spcBef>
                <a:spcPts val="0"/>
              </a:spcBef>
              <a:spcAft>
                <a:spcPts val="0"/>
              </a:spcAft>
              <a:buClr>
                <a:srgbClr val="000000"/>
              </a:buClr>
              <a:buSzPts val="1163"/>
              <a:buFont typeface="Roboto Light"/>
              <a:buChar char="○"/>
            </a:pPr>
            <a:r>
              <a:rPr i="1" lang="en" sz="1260">
                <a:latin typeface="Roboto Light"/>
                <a:ea typeface="Roboto Light"/>
                <a:cs typeface="Roboto Light"/>
                <a:sym typeface="Roboto Light"/>
              </a:rPr>
              <a:t>Long-term subscribers are the majority of Citi Bikes customer base and the are more active on weekdays</a:t>
            </a:r>
            <a:endParaRPr i="1" sz="1260">
              <a:latin typeface="Roboto Light"/>
              <a:ea typeface="Roboto Light"/>
              <a:cs typeface="Roboto Light"/>
              <a:sym typeface="Roboto Light"/>
            </a:endParaRPr>
          </a:p>
          <a:p>
            <a:pPr indent="-302464" lvl="1" marL="914400" rtl="0" algn="l">
              <a:lnSpc>
                <a:spcPct val="105000"/>
              </a:lnSpc>
              <a:spcBef>
                <a:spcPts val="0"/>
              </a:spcBef>
              <a:spcAft>
                <a:spcPts val="0"/>
              </a:spcAft>
              <a:buClr>
                <a:srgbClr val="000000"/>
              </a:buClr>
              <a:buSzPts val="1163"/>
              <a:buFont typeface="Roboto Light"/>
              <a:buChar char="○"/>
            </a:pPr>
            <a:r>
              <a:rPr i="1" lang="en" sz="1260">
                <a:latin typeface="Roboto Light"/>
                <a:ea typeface="Roboto Light"/>
                <a:cs typeface="Roboto Light"/>
                <a:sym typeface="Roboto Light"/>
              </a:rPr>
              <a:t>One-time users are more active at weekends</a:t>
            </a:r>
            <a:br>
              <a:rPr b="1" i="1" lang="en" sz="1260">
                <a:solidFill>
                  <a:schemeClr val="dk1"/>
                </a:solidFill>
                <a:latin typeface="Roboto"/>
                <a:ea typeface="Roboto"/>
                <a:cs typeface="Roboto"/>
                <a:sym typeface="Roboto"/>
              </a:rPr>
            </a:br>
            <a:br>
              <a:rPr i="1" lang="en" sz="1260">
                <a:solidFill>
                  <a:schemeClr val="dk1"/>
                </a:solidFill>
                <a:latin typeface="Roboto Light"/>
                <a:ea typeface="Roboto Light"/>
                <a:cs typeface="Roboto Light"/>
                <a:sym typeface="Roboto Light"/>
              </a:rPr>
            </a:br>
            <a:endParaRPr i="1" sz="1260">
              <a:solidFill>
                <a:schemeClr val="dk1"/>
              </a:solidFill>
              <a:latin typeface="Roboto Light"/>
              <a:ea typeface="Roboto Light"/>
              <a:cs typeface="Roboto Light"/>
              <a:sym typeface="Roboto Light"/>
            </a:endParaRPr>
          </a:p>
          <a:p>
            <a:pPr indent="-322047" lvl="0" marL="457200" rtl="0" algn="l">
              <a:lnSpc>
                <a:spcPct val="105000"/>
              </a:lnSpc>
              <a:spcBef>
                <a:spcPts val="0"/>
              </a:spcBef>
              <a:spcAft>
                <a:spcPts val="0"/>
              </a:spcAft>
              <a:buClr>
                <a:schemeClr val="dk1"/>
              </a:buClr>
              <a:buSzPts val="1472"/>
              <a:buFont typeface="Roboto Light"/>
              <a:buChar char="●"/>
            </a:pPr>
            <a:r>
              <a:rPr i="1" lang="en" sz="1471">
                <a:solidFill>
                  <a:schemeClr val="dk1"/>
                </a:solidFill>
                <a:latin typeface="Roboto Light"/>
                <a:ea typeface="Roboto Light"/>
                <a:cs typeface="Roboto Light"/>
                <a:sym typeface="Roboto Light"/>
              </a:rPr>
              <a:t> </a:t>
            </a:r>
            <a:r>
              <a:rPr b="1" i="1" lang="en" sz="1471">
                <a:solidFill>
                  <a:schemeClr val="dk1"/>
                </a:solidFill>
                <a:latin typeface="Roboto"/>
                <a:ea typeface="Roboto"/>
                <a:cs typeface="Roboto"/>
                <a:sym typeface="Roboto"/>
              </a:rPr>
              <a:t>Citi Bike customer behavior:</a:t>
            </a:r>
            <a:br>
              <a:rPr b="1" i="1" lang="en" sz="1471">
                <a:solidFill>
                  <a:schemeClr val="dk1"/>
                </a:solidFill>
                <a:latin typeface="Roboto"/>
                <a:ea typeface="Roboto"/>
                <a:cs typeface="Roboto"/>
                <a:sym typeface="Roboto"/>
              </a:rPr>
            </a:br>
            <a:endParaRPr b="1" i="1" sz="1471">
              <a:solidFill>
                <a:schemeClr val="dk1"/>
              </a:solidFill>
              <a:latin typeface="Roboto"/>
              <a:ea typeface="Roboto"/>
              <a:cs typeface="Roboto"/>
              <a:sym typeface="Roboto"/>
            </a:endParaRPr>
          </a:p>
          <a:p>
            <a:pPr indent="-315164" lvl="1" marL="914400" rtl="0" algn="l">
              <a:lnSpc>
                <a:spcPct val="105000"/>
              </a:lnSpc>
              <a:spcBef>
                <a:spcPts val="0"/>
              </a:spcBef>
              <a:spcAft>
                <a:spcPts val="0"/>
              </a:spcAft>
              <a:buClr>
                <a:schemeClr val="dk1"/>
              </a:buClr>
              <a:buSzPts val="1363"/>
              <a:buFont typeface="Roboto Light"/>
              <a:buChar char="○"/>
            </a:pPr>
            <a:r>
              <a:rPr i="1" lang="en" sz="1363">
                <a:solidFill>
                  <a:schemeClr val="dk1"/>
                </a:solidFill>
                <a:latin typeface="Roboto Light"/>
                <a:ea typeface="Roboto Light"/>
                <a:cs typeface="Roboto Light"/>
                <a:sym typeface="Roboto Light"/>
              </a:rPr>
              <a:t>75+ year old customers  take the  longest average trips, but rent the least bikes </a:t>
            </a:r>
            <a:endParaRPr i="1" sz="1363">
              <a:solidFill>
                <a:schemeClr val="dk1"/>
              </a:solidFill>
              <a:latin typeface="Roboto Light"/>
              <a:ea typeface="Roboto Light"/>
              <a:cs typeface="Roboto Light"/>
              <a:sym typeface="Roboto Light"/>
            </a:endParaRPr>
          </a:p>
          <a:p>
            <a:pPr indent="-315164" lvl="1" marL="914400" rtl="0" algn="l">
              <a:lnSpc>
                <a:spcPct val="105000"/>
              </a:lnSpc>
              <a:spcBef>
                <a:spcPts val="0"/>
              </a:spcBef>
              <a:spcAft>
                <a:spcPts val="0"/>
              </a:spcAft>
              <a:buClr>
                <a:schemeClr val="dk1"/>
              </a:buClr>
              <a:buSzPts val="1363"/>
              <a:buFont typeface="Roboto Light"/>
              <a:buChar char="○"/>
            </a:pPr>
            <a:r>
              <a:rPr i="1" lang="en" sz="1363">
                <a:solidFill>
                  <a:schemeClr val="dk1"/>
                </a:solidFill>
                <a:latin typeface="Roboto Light"/>
                <a:ea typeface="Roboto Light"/>
                <a:cs typeface="Roboto Light"/>
                <a:sym typeface="Roboto Light"/>
              </a:rPr>
              <a:t>65-74 and 25-34 year olds take the shortest trips on average</a:t>
            </a:r>
            <a:endParaRPr i="1" sz="1363">
              <a:solidFill>
                <a:schemeClr val="dk1"/>
              </a:solidFill>
              <a:latin typeface="Roboto Light"/>
              <a:ea typeface="Roboto Light"/>
              <a:cs typeface="Roboto Light"/>
              <a:sym typeface="Roboto Light"/>
            </a:endParaRPr>
          </a:p>
          <a:p>
            <a:pPr indent="0" lvl="0" marL="0" rtl="0" algn="l">
              <a:lnSpc>
                <a:spcPct val="105000"/>
              </a:lnSpc>
              <a:spcBef>
                <a:spcPts val="1200"/>
              </a:spcBef>
              <a:spcAft>
                <a:spcPts val="1200"/>
              </a:spcAft>
              <a:buSzPts val="440"/>
              <a:buNone/>
            </a:pPr>
            <a:r>
              <a:t/>
            </a:r>
            <a:endParaRPr sz="920">
              <a:latin typeface="Roboto Light"/>
              <a:ea typeface="Roboto Light"/>
              <a:cs typeface="Roboto Light"/>
              <a:sym typeface="Roboto Light"/>
            </a:endParaRPr>
          </a:p>
        </p:txBody>
      </p:sp>
      <p:pic>
        <p:nvPicPr>
          <p:cNvPr id="139" name="Google Shape;139;p23"/>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pic>
        <p:nvPicPr>
          <p:cNvPr id="145" name="Google Shape;145;p24"/>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51" name="Google Shape;151;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34327" lvl="0" marL="457200" rtl="0" algn="l">
              <a:spcBef>
                <a:spcPts val="1200"/>
              </a:spcBef>
              <a:spcAft>
                <a:spcPts val="0"/>
              </a:spcAft>
              <a:buSzPct val="110072"/>
              <a:buChar char="●"/>
            </a:pPr>
            <a:r>
              <a:rPr i="1" lang="en"/>
              <a:t>Install more bikes at </a:t>
            </a:r>
            <a:r>
              <a:rPr i="1" lang="en" sz="1635"/>
              <a:t>Grove St Path, Sip Ave, Newport Path, Newark Ave, Van Vorst Park</a:t>
            </a:r>
            <a:endParaRPr i="1" sz="1635"/>
          </a:p>
          <a:p>
            <a:pPr indent="0" lvl="0" marL="0" rtl="0" algn="l">
              <a:spcBef>
                <a:spcPts val="1200"/>
              </a:spcBef>
              <a:spcAft>
                <a:spcPts val="0"/>
              </a:spcAft>
              <a:buNone/>
            </a:pPr>
            <a:r>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34327" lvl="0" marL="457200" rtl="0" algn="l">
              <a:spcBef>
                <a:spcPts val="1200"/>
              </a:spcBef>
              <a:spcAft>
                <a:spcPts val="0"/>
              </a:spcAft>
              <a:buSzPct val="100000"/>
              <a:buChar char="●"/>
            </a:pPr>
            <a:r>
              <a:rPr i="1" lang="en"/>
              <a:t>The Citi Bike customer base is mostly </a:t>
            </a:r>
            <a:r>
              <a:rPr i="1" lang="en"/>
              <a:t>Long-term subscribers, </a:t>
            </a:r>
            <a:r>
              <a:rPr i="1" lang="en"/>
              <a:t>aged between 35-44 years, who are most active on weekdays.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pic>
        <p:nvPicPr>
          <p:cNvPr id="152" name="Google Shape;152;p25"/>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pic>
        <p:nvPicPr>
          <p:cNvPr id="158" name="Google Shape;158;p26"/>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1" name="Google Shape;71;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pic>
        <p:nvPicPr>
          <p:cNvPr id="72" name="Google Shape;72;p14"/>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8" name="Google Shape;78;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are the most popular pick-up locations across the city for Citi Bike rental?</a:t>
            </a:r>
            <a:br>
              <a:rPr lang="en"/>
            </a:br>
            <a:endParaRPr/>
          </a:p>
          <a:p>
            <a:pPr indent="-342900" lvl="0" marL="457200" rtl="0" algn="l">
              <a:spcBef>
                <a:spcPts val="0"/>
              </a:spcBef>
              <a:spcAft>
                <a:spcPts val="0"/>
              </a:spcAft>
              <a:buSzPts val="1800"/>
              <a:buChar char="●"/>
            </a:pPr>
            <a:r>
              <a:rPr lang="en"/>
              <a:t>How does the average trip duration vary across different age groups?</a:t>
            </a:r>
            <a:br>
              <a:rPr lang="en"/>
            </a:br>
            <a:endParaRPr/>
          </a:p>
          <a:p>
            <a:pPr indent="-342900" lvl="0" marL="457200" rtl="0" algn="l">
              <a:spcBef>
                <a:spcPts val="0"/>
              </a:spcBef>
              <a:spcAft>
                <a:spcPts val="0"/>
              </a:spcAft>
              <a:buSzPts val="1800"/>
              <a:buChar char="●"/>
            </a:pPr>
            <a:r>
              <a:rPr lang="en"/>
              <a:t>Which age group rents the most bikes?</a:t>
            </a:r>
            <a:br>
              <a:rPr lang="en"/>
            </a:br>
            <a:endParaRPr/>
          </a:p>
          <a:p>
            <a:pPr indent="-342900" lvl="0" marL="457200" rtl="0" algn="l">
              <a:spcBef>
                <a:spcPts val="0"/>
              </a:spcBef>
              <a:spcAft>
                <a:spcPts val="0"/>
              </a:spcAft>
              <a:buSzPts val="1800"/>
              <a:buChar char="●"/>
            </a:pPr>
            <a:r>
              <a:rPr lang="en"/>
              <a:t>How does bike rental vary across the two user groups (one-time users vs long-term subscribers) on different days of the week? </a:t>
            </a:r>
            <a:br>
              <a:rPr lang="en"/>
            </a:br>
            <a:endParaRPr/>
          </a:p>
          <a:p>
            <a:pPr indent="-342900" lvl="0" marL="457200" rtl="0" algn="l">
              <a:spcBef>
                <a:spcPts val="0"/>
              </a:spcBef>
              <a:spcAft>
                <a:spcPts val="0"/>
              </a:spcAft>
              <a:buSzPts val="1800"/>
              <a:buChar char="●"/>
            </a:pPr>
            <a:r>
              <a:rPr lang="en"/>
              <a:t>Does the factor of user age impact the average bike trip duration?</a:t>
            </a:r>
            <a:endParaRPr i="1"/>
          </a:p>
          <a:p>
            <a:pPr indent="0" lvl="0" marL="914400" rtl="0" algn="l">
              <a:spcBef>
                <a:spcPts val="0"/>
              </a:spcBef>
              <a:spcAft>
                <a:spcPts val="1200"/>
              </a:spcAft>
              <a:buNone/>
            </a:pPr>
            <a:r>
              <a:t/>
            </a:r>
            <a:endParaRPr i="1"/>
          </a:p>
        </p:txBody>
      </p:sp>
      <p:pic>
        <p:nvPicPr>
          <p:cNvPr id="79" name="Google Shape;79;p15"/>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pic>
        <p:nvPicPr>
          <p:cNvPr id="85" name="Google Shape;85;p16"/>
          <p:cNvPicPr preferRelativeResize="0"/>
          <p:nvPr/>
        </p:nvPicPr>
        <p:blipFill>
          <a:blip r:embed="rId3">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8617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91" name="Google Shape;91;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92" name="Google Shape;92;p17" title="Chart"/>
          <p:cNvPicPr preferRelativeResize="0"/>
          <p:nvPr/>
        </p:nvPicPr>
        <p:blipFill>
          <a:blip r:embed="rId3">
            <a:alphaModFix/>
          </a:blip>
          <a:stretch>
            <a:fillRect/>
          </a:stretch>
        </p:blipFill>
        <p:spPr>
          <a:xfrm>
            <a:off x="311700" y="658875"/>
            <a:ext cx="7731468" cy="3910001"/>
          </a:xfrm>
          <a:prstGeom prst="rect">
            <a:avLst/>
          </a:prstGeom>
          <a:noFill/>
          <a:ln>
            <a:noFill/>
          </a:ln>
        </p:spPr>
      </p:pic>
      <p:pic>
        <p:nvPicPr>
          <p:cNvPr id="93" name="Google Shape;93;p17"/>
          <p:cNvPicPr preferRelativeResize="0"/>
          <p:nvPr/>
        </p:nvPicPr>
        <p:blipFill>
          <a:blip r:embed="rId4">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7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9" name="Google Shape;99;p18"/>
          <p:cNvSpPr txBox="1"/>
          <p:nvPr>
            <p:ph idx="1" type="body"/>
          </p:nvPr>
        </p:nvSpPr>
        <p:spPr>
          <a:xfrm>
            <a:off x="6123200" y="1114650"/>
            <a:ext cx="3020700" cy="40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900"/>
              <a:t>65-74,and 45-54</a:t>
            </a:r>
            <a:r>
              <a:rPr i="1" lang="en" sz="1900"/>
              <a:t> age groups have the least average trip duration.</a:t>
            </a:r>
            <a:endParaRPr i="1" sz="1900"/>
          </a:p>
          <a:p>
            <a:pPr indent="0" lvl="0" marL="0" rtl="0" algn="l">
              <a:lnSpc>
                <a:spcPct val="100000"/>
              </a:lnSpc>
              <a:spcBef>
                <a:spcPts val="0"/>
              </a:spcBef>
              <a:spcAft>
                <a:spcPts val="0"/>
              </a:spcAft>
              <a:buNone/>
            </a:pPr>
            <a:r>
              <a:t/>
            </a:r>
            <a:endParaRPr i="1" sz="1900"/>
          </a:p>
          <a:p>
            <a:pPr indent="0" lvl="0" marL="0" rtl="0" algn="l">
              <a:lnSpc>
                <a:spcPct val="100000"/>
              </a:lnSpc>
              <a:spcBef>
                <a:spcPts val="0"/>
              </a:spcBef>
              <a:spcAft>
                <a:spcPts val="0"/>
              </a:spcAft>
              <a:buClr>
                <a:schemeClr val="dk1"/>
              </a:buClr>
              <a:buSzPts val="1100"/>
              <a:buFont typeface="Arial"/>
              <a:buNone/>
            </a:pPr>
            <a:r>
              <a:rPr i="1" lang="en" sz="1900"/>
              <a:t>Meanwhile, the 75+ age group has the highest trip duration on average with a wide margin between them and the 18-24 age group that trails as the second highest on average</a:t>
            </a:r>
            <a:endParaRPr i="1" sz="2600">
              <a:solidFill>
                <a:schemeClr val="dk2"/>
              </a:solidFill>
            </a:endParaRPr>
          </a:p>
        </p:txBody>
      </p:sp>
      <p:pic>
        <p:nvPicPr>
          <p:cNvPr id="100" name="Google Shape;100;p18" title="Chart"/>
          <p:cNvPicPr preferRelativeResize="0"/>
          <p:nvPr/>
        </p:nvPicPr>
        <p:blipFill>
          <a:blip r:embed="rId3">
            <a:alphaModFix/>
          </a:blip>
          <a:stretch>
            <a:fillRect/>
          </a:stretch>
        </p:blipFill>
        <p:spPr>
          <a:xfrm>
            <a:off x="412825" y="1198400"/>
            <a:ext cx="5662524" cy="3222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0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7" name="Google Shape;107;p19"/>
          <p:cNvSpPr txBox="1"/>
          <p:nvPr>
            <p:ph idx="1" type="body"/>
          </p:nvPr>
        </p:nvSpPr>
        <p:spPr>
          <a:xfrm>
            <a:off x="6697350" y="928225"/>
            <a:ext cx="2392200" cy="3879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i="1" lang="en" sz="1900"/>
              <a:t>While the 75+ age group seemingly engages the most trip duration on average, the viz reveals that the 35-44 age group rents the most bikes in NY Citi Bikes</a:t>
            </a:r>
            <a:endParaRPr i="1" sz="1900"/>
          </a:p>
          <a:p>
            <a:pPr indent="0" lvl="0" marL="0" rtl="0" algn="l">
              <a:lnSpc>
                <a:spcPct val="100000"/>
              </a:lnSpc>
              <a:spcBef>
                <a:spcPts val="0"/>
              </a:spcBef>
              <a:spcAft>
                <a:spcPts val="0"/>
              </a:spcAft>
              <a:buNone/>
            </a:pPr>
            <a:r>
              <a:t/>
            </a:r>
            <a:endParaRPr i="1" sz="1900"/>
          </a:p>
          <a:p>
            <a:pPr indent="0" lvl="0" marL="0" rtl="0" algn="l">
              <a:lnSpc>
                <a:spcPct val="100000"/>
              </a:lnSpc>
              <a:spcBef>
                <a:spcPts val="0"/>
              </a:spcBef>
              <a:spcAft>
                <a:spcPts val="0"/>
              </a:spcAft>
              <a:buClr>
                <a:schemeClr val="dk1"/>
              </a:buClr>
              <a:buSzPts val="1100"/>
              <a:buFont typeface="Arial"/>
              <a:buNone/>
            </a:pPr>
            <a:r>
              <a:rPr i="1" lang="en" sz="1900"/>
              <a:t>Meanwhile, the 75+ and 18-24 age groups rent the least bikes</a:t>
            </a:r>
            <a:endParaRPr i="1" sz="1900"/>
          </a:p>
        </p:txBody>
      </p:sp>
      <p:pic>
        <p:nvPicPr>
          <p:cNvPr id="108" name="Google Shape;108;p19" title="Chart"/>
          <p:cNvPicPr preferRelativeResize="0"/>
          <p:nvPr/>
        </p:nvPicPr>
        <p:blipFill>
          <a:blip r:embed="rId3">
            <a:alphaModFix/>
          </a:blip>
          <a:stretch>
            <a:fillRect/>
          </a:stretch>
        </p:blipFill>
        <p:spPr>
          <a:xfrm>
            <a:off x="412825" y="928225"/>
            <a:ext cx="6176874" cy="3744000"/>
          </a:xfrm>
          <a:prstGeom prst="rect">
            <a:avLst/>
          </a:prstGeom>
          <a:noFill/>
          <a:ln>
            <a:noFill/>
          </a:ln>
        </p:spPr>
      </p:pic>
      <p:pic>
        <p:nvPicPr>
          <p:cNvPr id="109" name="Google Shape;109;p19"/>
          <p:cNvPicPr preferRelativeResize="0"/>
          <p:nvPr/>
        </p:nvPicPr>
        <p:blipFill>
          <a:blip r:embed="rId4">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0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15" name="Google Shape;115;p20"/>
          <p:cNvSpPr txBox="1"/>
          <p:nvPr>
            <p:ph idx="1" type="body"/>
          </p:nvPr>
        </p:nvSpPr>
        <p:spPr>
          <a:xfrm>
            <a:off x="6674550" y="1035875"/>
            <a:ext cx="2415300" cy="357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solidFill>
                  <a:srgbClr val="000000"/>
                </a:solidFill>
              </a:rPr>
              <a:t>One-time users are most likely to rent bikes during weekends</a:t>
            </a:r>
            <a:endParaRPr i="1">
              <a:solidFill>
                <a:srgbClr val="000000"/>
              </a:solidFill>
            </a:endParaRPr>
          </a:p>
          <a:p>
            <a:pPr indent="0" lvl="0" marL="0" rtl="0" algn="l">
              <a:lnSpc>
                <a:spcPct val="100000"/>
              </a:lnSpc>
              <a:spcBef>
                <a:spcPts val="0"/>
              </a:spcBef>
              <a:spcAft>
                <a:spcPts val="0"/>
              </a:spcAft>
              <a:buNone/>
            </a:pPr>
            <a:r>
              <a:t/>
            </a:r>
            <a:endParaRPr i="1">
              <a:solidFill>
                <a:srgbClr val="000000"/>
              </a:solidFill>
            </a:endParaRPr>
          </a:p>
          <a:p>
            <a:pPr indent="0" lvl="0" marL="0" rtl="0" algn="l">
              <a:lnSpc>
                <a:spcPct val="100000"/>
              </a:lnSpc>
              <a:spcBef>
                <a:spcPts val="0"/>
              </a:spcBef>
              <a:spcAft>
                <a:spcPts val="0"/>
              </a:spcAft>
              <a:buNone/>
            </a:pPr>
            <a:r>
              <a:rPr i="1" lang="en">
                <a:solidFill>
                  <a:srgbClr val="000000"/>
                </a:solidFill>
              </a:rPr>
              <a:t>Long-term subscribers rent bikes every day of the week, but have reduced bike rental activities at weekends(Saturdays and Sundays).</a:t>
            </a:r>
            <a:endParaRPr i="1">
              <a:solidFill>
                <a:srgbClr val="000000"/>
              </a:solidFill>
            </a:endParaRPr>
          </a:p>
          <a:p>
            <a:pPr indent="0" lvl="0" marL="0" rtl="0" algn="l">
              <a:spcBef>
                <a:spcPts val="0"/>
              </a:spcBef>
              <a:spcAft>
                <a:spcPts val="1200"/>
              </a:spcAft>
              <a:buNone/>
            </a:pPr>
            <a:r>
              <a:t/>
            </a:r>
            <a:endParaRPr i="1"/>
          </a:p>
        </p:txBody>
      </p:sp>
      <p:pic>
        <p:nvPicPr>
          <p:cNvPr id="116" name="Google Shape;116;p20" title="Chart"/>
          <p:cNvPicPr preferRelativeResize="0"/>
          <p:nvPr/>
        </p:nvPicPr>
        <p:blipFill>
          <a:blip r:embed="rId3">
            <a:alphaModFix/>
          </a:blip>
          <a:stretch>
            <a:fillRect/>
          </a:stretch>
        </p:blipFill>
        <p:spPr>
          <a:xfrm>
            <a:off x="412825" y="1109650"/>
            <a:ext cx="6261726" cy="3502750"/>
          </a:xfrm>
          <a:prstGeom prst="rect">
            <a:avLst/>
          </a:prstGeom>
          <a:noFill/>
          <a:ln>
            <a:noFill/>
          </a:ln>
        </p:spPr>
      </p:pic>
      <p:pic>
        <p:nvPicPr>
          <p:cNvPr id="117" name="Google Shape;117;p20"/>
          <p:cNvPicPr preferRelativeResize="0"/>
          <p:nvPr/>
        </p:nvPicPr>
        <p:blipFill>
          <a:blip r:embed="rId4">
            <a:alphaModFix/>
          </a:blip>
          <a:stretch>
            <a:fillRect/>
          </a:stretch>
        </p:blipFill>
        <p:spPr>
          <a:xfrm>
            <a:off x="7307398" y="4619998"/>
            <a:ext cx="454525" cy="52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7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23" name="Google Shape;123;p21"/>
          <p:cNvSpPr txBox="1"/>
          <p:nvPr>
            <p:ph idx="1" type="body"/>
          </p:nvPr>
        </p:nvSpPr>
        <p:spPr>
          <a:xfrm>
            <a:off x="5872000" y="646900"/>
            <a:ext cx="3026400" cy="395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i="1"/>
          </a:p>
          <a:p>
            <a:pPr indent="0" lvl="0" marL="0" rtl="0" algn="l">
              <a:spcBef>
                <a:spcPts val="1200"/>
              </a:spcBef>
              <a:spcAft>
                <a:spcPts val="0"/>
              </a:spcAft>
              <a:buNone/>
            </a:pPr>
            <a:r>
              <a:rPr i="1" lang="en"/>
              <a:t>There is no vivid correlation between the weather and the trip duration</a:t>
            </a:r>
            <a:endParaRPr i="1"/>
          </a:p>
          <a:p>
            <a:pPr indent="0" lvl="0" marL="0" rtl="0" algn="l">
              <a:spcBef>
                <a:spcPts val="1200"/>
              </a:spcBef>
              <a:spcAft>
                <a:spcPts val="0"/>
              </a:spcAft>
              <a:buNone/>
            </a:pPr>
            <a:r>
              <a:t/>
            </a:r>
            <a:endParaRPr i="1">
              <a:latin typeface="Roboto"/>
              <a:ea typeface="Roboto"/>
              <a:cs typeface="Roboto"/>
              <a:sym typeface="Roboto"/>
            </a:endParaRPr>
          </a:p>
          <a:p>
            <a:pPr indent="0" lvl="0" marL="0" rtl="0" algn="l">
              <a:spcBef>
                <a:spcPts val="1200"/>
              </a:spcBef>
              <a:spcAft>
                <a:spcPts val="0"/>
              </a:spcAft>
              <a:buNone/>
            </a:pPr>
            <a:r>
              <a:t/>
            </a:r>
            <a:endParaRPr i="1">
              <a:latin typeface="Roboto"/>
              <a:ea typeface="Roboto"/>
              <a:cs typeface="Roboto"/>
              <a:sym typeface="Roboto"/>
            </a:endParaRPr>
          </a:p>
          <a:p>
            <a:pPr indent="0" lvl="0" marL="0" rtl="0" algn="l">
              <a:spcBef>
                <a:spcPts val="1200"/>
              </a:spcBef>
              <a:spcAft>
                <a:spcPts val="0"/>
              </a:spcAft>
              <a:buNone/>
            </a:pPr>
            <a:r>
              <a:rPr i="1" lang="en"/>
              <a:t>There is no relationship between the user age and trip duration</a:t>
            </a:r>
            <a:endParaRPr i="1"/>
          </a:p>
          <a:p>
            <a:pPr indent="0" lvl="0" marL="914400" rtl="0" algn="l">
              <a:spcBef>
                <a:spcPts val="1200"/>
              </a:spcBef>
              <a:spcAft>
                <a:spcPts val="1200"/>
              </a:spcAft>
              <a:buNone/>
            </a:pPr>
            <a:r>
              <a:t/>
            </a:r>
            <a:endParaRPr i="1"/>
          </a:p>
        </p:txBody>
      </p:sp>
      <p:pic>
        <p:nvPicPr>
          <p:cNvPr id="124" name="Google Shape;124;p21" title="Chart"/>
          <p:cNvPicPr preferRelativeResize="0"/>
          <p:nvPr/>
        </p:nvPicPr>
        <p:blipFill>
          <a:blip r:embed="rId3">
            <a:alphaModFix/>
          </a:blip>
          <a:stretch>
            <a:fillRect/>
          </a:stretch>
        </p:blipFill>
        <p:spPr>
          <a:xfrm>
            <a:off x="400875" y="646900"/>
            <a:ext cx="5315625" cy="2183226"/>
          </a:xfrm>
          <a:prstGeom prst="rect">
            <a:avLst/>
          </a:prstGeom>
          <a:noFill/>
          <a:ln>
            <a:noFill/>
          </a:ln>
        </p:spPr>
      </p:pic>
      <p:pic>
        <p:nvPicPr>
          <p:cNvPr id="125" name="Google Shape;125;p21" title="Chart"/>
          <p:cNvPicPr preferRelativeResize="0"/>
          <p:nvPr/>
        </p:nvPicPr>
        <p:blipFill>
          <a:blip r:embed="rId4">
            <a:alphaModFix/>
          </a:blip>
          <a:stretch>
            <a:fillRect/>
          </a:stretch>
        </p:blipFill>
        <p:spPr>
          <a:xfrm>
            <a:off x="400875" y="2931125"/>
            <a:ext cx="5315625" cy="2104726"/>
          </a:xfrm>
          <a:prstGeom prst="rect">
            <a:avLst/>
          </a:prstGeom>
          <a:noFill/>
          <a:ln>
            <a:noFill/>
          </a:ln>
        </p:spPr>
      </p:pic>
      <p:pic>
        <p:nvPicPr>
          <p:cNvPr id="126" name="Google Shape;126;p21"/>
          <p:cNvPicPr preferRelativeResize="0"/>
          <p:nvPr/>
        </p:nvPicPr>
        <p:blipFill>
          <a:blip r:embed="rId5">
            <a:alphaModFix/>
          </a:blip>
          <a:stretch>
            <a:fillRect/>
          </a:stretch>
        </p:blipFill>
        <p:spPr>
          <a:xfrm>
            <a:off x="7307398" y="4619998"/>
            <a:ext cx="454525" cy="52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