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 Carlos Lenz" initials="MCL" lastIdx="2" clrIdx="0">
    <p:extLst>
      <p:ext uri="{19B8F6BF-5375-455C-9EA6-DF929625EA0E}">
        <p15:presenceInfo xmlns:p15="http://schemas.microsoft.com/office/powerpoint/2012/main" userId="77325f33386104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6" autoAdjust="0"/>
    <p:restoredTop sz="97520" autoAdjust="0"/>
  </p:normalViewPr>
  <p:slideViewPr>
    <p:cSldViewPr snapToGrid="0">
      <p:cViewPr>
        <p:scale>
          <a:sx n="125" d="100"/>
          <a:sy n="125" d="100"/>
        </p:scale>
        <p:origin x="1164" y="9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58B6F-22AD-9046-87B2-D7ACDF8AB8CE}" type="datetimeFigureOut">
              <a:rPr lang="de-DE" smtClean="0"/>
              <a:t>10.04.2020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E9558-08A6-9144-A8EF-66C0D3057B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7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9558-08A6-9144-A8EF-66C0D3057B8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45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9558-08A6-9144-A8EF-66C0D3057B8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601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Vorstellung: </a:t>
            </a:r>
            <a:b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Schule</a:t>
            </a:r>
            <a:b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Erwartung</a:t>
            </a:r>
            <a:b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Vorkenntnisse</a:t>
            </a:r>
            <a:b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b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Vorbereitung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9558-08A6-9144-A8EF-66C0D3057B8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249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9558-08A6-9144-A8EF-66C0D3057B8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14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9558-08A6-9144-A8EF-66C0D3057B8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9558-08A6-9144-A8EF-66C0D3057B8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07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8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5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1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2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2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0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2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3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52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1" r:id="rId6"/>
    <p:sldLayoutId id="2147483817" r:id="rId7"/>
    <p:sldLayoutId id="2147483818" r:id="rId8"/>
    <p:sldLayoutId id="2147483819" r:id="rId9"/>
    <p:sldLayoutId id="2147483820" r:id="rId10"/>
    <p:sldLayoutId id="21474838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C8CE63-71F9-4648-A918-2BB06E105A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7447" b="163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48527B-D71B-4DBF-9A78-603D490A7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  <a:latin typeface="Source Code Pro" panose="020B0509030403020204" pitchFamily="49" charset="0"/>
              </a:rPr>
              <a:t>Web Development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2FBF73-D0C8-426B-9FBF-BDBB1AC0C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78862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4000" dirty="0">
                <a:solidFill>
                  <a:srgbClr val="FFFFFF"/>
                </a:solidFill>
              </a:rPr>
              <a:t>- 01/16 Intro -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0911E3E6-F0B5-48FF-8EE0-9F0D11F011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6205776"/>
            <a:ext cx="902494" cy="54149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35" name="Picture 4" descr="Zukunf durch Innovation | MINT-Nachwuchsförderung">
            <a:extLst>
              <a:ext uri="{FF2B5EF4-FFF2-40B4-BE49-F238E27FC236}">
                <a16:creationId xmlns:a16="http://schemas.microsoft.com/office/drawing/2014/main" id="{FF62FB52-E89C-46C5-A4DB-4228B710D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362" y="6200273"/>
            <a:ext cx="1263491" cy="54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Grafik 59" descr="Gruppenbrainstorming">
            <a:extLst>
              <a:ext uri="{FF2B5EF4-FFF2-40B4-BE49-F238E27FC236}">
                <a16:creationId xmlns:a16="http://schemas.microsoft.com/office/drawing/2014/main" id="{B935D3DA-1EFF-4E72-9DC6-C7427AB791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582" y="1143573"/>
            <a:ext cx="1440000" cy="1440000"/>
          </a:xfrm>
          <a:prstGeom prst="rect">
            <a:avLst/>
          </a:prstGeom>
        </p:spPr>
      </p:pic>
      <p:pic>
        <p:nvPicPr>
          <p:cNvPr id="67" name="Grafik 66" descr="Programmierer">
            <a:extLst>
              <a:ext uri="{FF2B5EF4-FFF2-40B4-BE49-F238E27FC236}">
                <a16:creationId xmlns:a16="http://schemas.microsoft.com/office/drawing/2014/main" id="{26F6024C-7FC4-4397-8282-27AAA26A3A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6001" y="1095967"/>
            <a:ext cx="1440000" cy="1440000"/>
          </a:xfrm>
          <a:prstGeom prst="rect">
            <a:avLst/>
          </a:prstGeom>
        </p:spPr>
      </p:pic>
      <p:pic>
        <p:nvPicPr>
          <p:cNvPr id="69" name="Grafik 68" descr="Internet">
            <a:extLst>
              <a:ext uri="{FF2B5EF4-FFF2-40B4-BE49-F238E27FC236}">
                <a16:creationId xmlns:a16="http://schemas.microsoft.com/office/drawing/2014/main" id="{A3E10BC5-FCA3-471E-8248-592CF80FAA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75840" y="1315651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8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C8CE63-71F9-4648-A918-2BB06E105A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7447" b="163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0911E3E6-F0B5-48FF-8EE0-9F0D11F011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6205776"/>
            <a:ext cx="902494" cy="54149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35" name="Picture 4" descr="Zukunf durch Innovation | MINT-Nachwuchsförderung">
            <a:extLst>
              <a:ext uri="{FF2B5EF4-FFF2-40B4-BE49-F238E27FC236}">
                <a16:creationId xmlns:a16="http://schemas.microsoft.com/office/drawing/2014/main" id="{FF62FB52-E89C-46C5-A4DB-4228B710D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362" y="6200273"/>
            <a:ext cx="1263491" cy="54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15BE318B-36C2-9F45-AA83-D7230790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4530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ZDI Köln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0AB17B3E-76C6-8B45-8CE3-713E6493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0001"/>
            <a:ext cx="10058400" cy="4605398"/>
          </a:xfrm>
          <a:ln>
            <a:noFill/>
          </a:ln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 ZDI-Netzwerk bestehend aus 40 ZDI-Zentren in NRW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 Angebot mit Events für den MINT – Bereich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46A0329-7796-43D7-B111-C33CEF23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8" y="6446838"/>
            <a:ext cx="9924575" cy="365125"/>
          </a:xfrm>
        </p:spPr>
        <p:txBody>
          <a:bodyPr/>
          <a:lstStyle/>
          <a:p>
            <a:pPr algn="ctr"/>
            <a:r>
              <a:rPr lang="en-US" sz="1400" dirty="0"/>
              <a:t>Web Development – 01 / 16 Intro</a:t>
            </a:r>
          </a:p>
        </p:txBody>
      </p:sp>
      <p:pic>
        <p:nvPicPr>
          <p:cNvPr id="1026" name="Picture 2" descr="Sandra Grinblats">
            <a:extLst>
              <a:ext uri="{FF2B5EF4-FFF2-40B4-BE49-F238E27FC236}">
                <a16:creationId xmlns:a16="http://schemas.microsoft.com/office/drawing/2014/main" id="{92FD4CD3-7DE9-437F-B452-2395DF64E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79" y="2679818"/>
            <a:ext cx="1891914" cy="18919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nessa Winkler">
            <a:extLst>
              <a:ext uri="{FF2B5EF4-FFF2-40B4-BE49-F238E27FC236}">
                <a16:creationId xmlns:a16="http://schemas.microsoft.com/office/drawing/2014/main" id="{2347C14F-4C24-4DAA-9374-BF6E107FA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43" y="2679818"/>
            <a:ext cx="1891914" cy="18919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nia Kahl">
            <a:extLst>
              <a:ext uri="{FF2B5EF4-FFF2-40B4-BE49-F238E27FC236}">
                <a16:creationId xmlns:a16="http://schemas.microsoft.com/office/drawing/2014/main" id="{4EE8BCB3-5D5B-4313-8299-3C8FD6EB1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307" y="2626743"/>
            <a:ext cx="1891914" cy="18919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8AA842D-61D9-48E2-8B90-8D158EB7E033}"/>
              </a:ext>
            </a:extLst>
          </p:cNvPr>
          <p:cNvSpPr txBox="1"/>
          <p:nvPr/>
        </p:nvSpPr>
        <p:spPr>
          <a:xfrm>
            <a:off x="694686" y="5075128"/>
            <a:ext cx="2948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Sandra </a:t>
            </a:r>
            <a:r>
              <a:rPr lang="de-DE" dirty="0" err="1">
                <a:solidFill>
                  <a:schemeClr val="bg1"/>
                </a:solidFill>
                <a:latin typeface="Rockwell" panose="02060603020205020403" pitchFamily="18" charset="0"/>
              </a:rPr>
              <a:t>Grinblats</a:t>
            </a:r>
            <a:endParaRPr lang="de-DE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algn="ctr"/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Leiterin ZDI-Zentrum Köln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4B73DBB-971D-4BFC-8F80-6A36D7BB577A}"/>
              </a:ext>
            </a:extLst>
          </p:cNvPr>
          <p:cNvSpPr txBox="1"/>
          <p:nvPr/>
        </p:nvSpPr>
        <p:spPr>
          <a:xfrm>
            <a:off x="8251654" y="5065588"/>
            <a:ext cx="353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Tonia Kahl</a:t>
            </a:r>
          </a:p>
          <a:p>
            <a:pPr algn="ctr"/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Mitarbeiterin ZDI-Zentrum Köln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9012760-C6AA-4F57-8A0B-1410ADBDEEAA}"/>
              </a:ext>
            </a:extLst>
          </p:cNvPr>
          <p:cNvSpPr txBox="1"/>
          <p:nvPr/>
        </p:nvSpPr>
        <p:spPr>
          <a:xfrm>
            <a:off x="4292865" y="5075128"/>
            <a:ext cx="353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Vanessa Winkler</a:t>
            </a:r>
          </a:p>
          <a:p>
            <a:pPr algn="ctr"/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Mitarbeiterin ZDI-Zentrum Köln</a:t>
            </a:r>
          </a:p>
        </p:txBody>
      </p:sp>
    </p:spTree>
    <p:extLst>
      <p:ext uri="{BB962C8B-B14F-4D97-AF65-F5344CB8AC3E}">
        <p14:creationId xmlns:p14="http://schemas.microsoft.com/office/powerpoint/2010/main" val="87735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C8CE63-71F9-4648-A918-2BB06E105A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7447" b="163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0911E3E6-F0B5-48FF-8EE0-9F0D11F011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6205776"/>
            <a:ext cx="902494" cy="54149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35" name="Picture 4" descr="Zukunf durch Innovation | MINT-Nachwuchsförderung">
            <a:extLst>
              <a:ext uri="{FF2B5EF4-FFF2-40B4-BE49-F238E27FC236}">
                <a16:creationId xmlns:a16="http://schemas.microsoft.com/office/drawing/2014/main" id="{FF62FB52-E89C-46C5-A4DB-4228B710D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362" y="6200273"/>
            <a:ext cx="1263491" cy="54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15BE318B-36C2-9F45-AA83-D7230790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4530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Willkommen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46A0329-7796-43D7-B111-C33CEF23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8" y="6446838"/>
            <a:ext cx="9924575" cy="365125"/>
          </a:xfrm>
        </p:spPr>
        <p:txBody>
          <a:bodyPr/>
          <a:lstStyle/>
          <a:p>
            <a:pPr algn="ctr"/>
            <a:r>
              <a:rPr lang="en-US" sz="1400" dirty="0"/>
              <a:t>Web Development – 01 / 16 Intro</a:t>
            </a:r>
          </a:p>
        </p:txBody>
      </p:sp>
      <p:pic>
        <p:nvPicPr>
          <p:cNvPr id="12" name="Grafik 11" descr="Ein Bild, das Person, Gebäude, haltend, draußen enthält.&#10;&#10;Automatisch generierte Beschreibung">
            <a:extLst>
              <a:ext uri="{FF2B5EF4-FFF2-40B4-BE49-F238E27FC236}">
                <a16:creationId xmlns:a16="http://schemas.microsoft.com/office/drawing/2014/main" id="{1753C44A-2962-467A-BF1A-4BB6B19DB5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2" y="1636277"/>
            <a:ext cx="3122382" cy="30234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Grafik 2">
            <a:extLst>
              <a:ext uri="{FF2B5EF4-FFF2-40B4-BE49-F238E27FC236}">
                <a16:creationId xmlns:a16="http://schemas.microsoft.com/office/drawing/2014/main" id="{5F0A3917-71ED-4E0B-8A4A-5385A61193CB}"/>
              </a:ext>
            </a:extLst>
          </p:cNvPr>
          <p:cNvPicPr>
            <a:picLocks/>
          </p:cNvPicPr>
          <p:nvPr/>
        </p:nvPicPr>
        <p:blipFill>
          <a:blip r:embed="rId7"/>
          <a:srcRect l="3402" t="3635" r="1161" b="35501"/>
          <a:stretch/>
        </p:blipFill>
        <p:spPr>
          <a:xfrm>
            <a:off x="2271149" y="1566884"/>
            <a:ext cx="2923151" cy="30927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6179CBD3-F8EA-4A1F-A6D7-22519CEEF476}"/>
              </a:ext>
            </a:extLst>
          </p:cNvPr>
          <p:cNvSpPr txBox="1"/>
          <p:nvPr/>
        </p:nvSpPr>
        <p:spPr>
          <a:xfrm>
            <a:off x="1588515" y="5117723"/>
            <a:ext cx="4288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Manuel Carlos Lenz (BA)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  <a:latin typeface="Rockwell" panose="02060603020205020403" pitchFamily="18" charset="0"/>
              </a:rPr>
              <a:t>Macata</a:t>
            </a:r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 Solutions</a:t>
            </a:r>
          </a:p>
          <a:p>
            <a:pPr algn="ctr"/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App Development / Web Development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EA8053D-EFA9-4B08-8659-9BB94D5D20E9}"/>
              </a:ext>
            </a:extLst>
          </p:cNvPr>
          <p:cNvSpPr txBox="1"/>
          <p:nvPr/>
        </p:nvSpPr>
        <p:spPr>
          <a:xfrm>
            <a:off x="6681526" y="5117723"/>
            <a:ext cx="3754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Nathaly Nagler (BA)</a:t>
            </a:r>
          </a:p>
          <a:p>
            <a:pPr algn="ctr"/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Meer An Ideen</a:t>
            </a:r>
          </a:p>
          <a:p>
            <a:pPr algn="ctr"/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Design </a:t>
            </a:r>
            <a:r>
              <a:rPr lang="de-DE" dirty="0" err="1">
                <a:solidFill>
                  <a:schemeClr val="bg1"/>
                </a:solidFill>
                <a:latin typeface="Rockwell" panose="02060603020205020403" pitchFamily="18" charset="0"/>
              </a:rPr>
              <a:t>Thinking</a:t>
            </a:r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 /Konzept Design</a:t>
            </a:r>
          </a:p>
        </p:txBody>
      </p:sp>
    </p:spTree>
    <p:extLst>
      <p:ext uri="{BB962C8B-B14F-4D97-AF65-F5344CB8AC3E}">
        <p14:creationId xmlns:p14="http://schemas.microsoft.com/office/powerpoint/2010/main" val="121791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C8CE63-71F9-4648-A918-2BB06E105A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7447" b="163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0911E3E6-F0B5-48FF-8EE0-9F0D11F011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6205776"/>
            <a:ext cx="902494" cy="54149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35" name="Picture 4" descr="Zukunf durch Innovation | MINT-Nachwuchsförderung">
            <a:extLst>
              <a:ext uri="{FF2B5EF4-FFF2-40B4-BE49-F238E27FC236}">
                <a16:creationId xmlns:a16="http://schemas.microsoft.com/office/drawing/2014/main" id="{FF62FB52-E89C-46C5-A4DB-4228B710D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362" y="6200273"/>
            <a:ext cx="1263491" cy="54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15BE318B-36C2-9F45-AA83-D7230790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4530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Willkommen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0AB17B3E-76C6-8B45-8CE3-713E6493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66439"/>
            <a:ext cx="10058400" cy="1193799"/>
          </a:xfrm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Clr>
                <a:schemeClr val="bg1"/>
              </a:buClr>
              <a:buNone/>
            </a:pPr>
            <a:r>
              <a:rPr lang="de-DE" sz="6600" b="1" dirty="0">
                <a:solidFill>
                  <a:schemeClr val="bg1"/>
                </a:solidFill>
                <a:latin typeface="Rockwell" panose="02060603020205020403" pitchFamily="18" charset="0"/>
              </a:rPr>
              <a:t>Hallo </a:t>
            </a:r>
            <a:r>
              <a:rPr lang="de-DE" sz="6600" b="1" dirty="0">
                <a:solidFill>
                  <a:schemeClr val="bg1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</a:t>
            </a:r>
            <a:endParaRPr lang="de-DE" sz="66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46A0329-7796-43D7-B111-C33CEF23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8" y="6446838"/>
            <a:ext cx="9924575" cy="365125"/>
          </a:xfrm>
        </p:spPr>
        <p:txBody>
          <a:bodyPr/>
          <a:lstStyle/>
          <a:p>
            <a:pPr algn="ctr"/>
            <a:r>
              <a:rPr lang="en-US" sz="1400" dirty="0"/>
              <a:t>Web Development – 01 / 16 Intro</a:t>
            </a:r>
          </a:p>
        </p:txBody>
      </p:sp>
    </p:spTree>
    <p:extLst>
      <p:ext uri="{BB962C8B-B14F-4D97-AF65-F5344CB8AC3E}">
        <p14:creationId xmlns:p14="http://schemas.microsoft.com/office/powerpoint/2010/main" val="272418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C8CE63-71F9-4648-A918-2BB06E105A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7447" b="163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0911E3E6-F0B5-48FF-8EE0-9F0D11F011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6205776"/>
            <a:ext cx="902494" cy="54149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35" name="Picture 4" descr="Zukunf durch Innovation | MINT-Nachwuchsförderung">
            <a:extLst>
              <a:ext uri="{FF2B5EF4-FFF2-40B4-BE49-F238E27FC236}">
                <a16:creationId xmlns:a16="http://schemas.microsoft.com/office/drawing/2014/main" id="{FF62FB52-E89C-46C5-A4DB-4228B710D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362" y="6200273"/>
            <a:ext cx="1263491" cy="54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15BE318B-36C2-9F45-AA83-D7230790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4530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Was haben wir vor?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0AB17B3E-76C6-8B45-8CE3-713E6493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0001"/>
            <a:ext cx="10058400" cy="4605398"/>
          </a:xfrm>
          <a:ln>
            <a:noFill/>
          </a:ln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Font typeface="+mj-lt"/>
              <a:buAutoNum type="romanUcPeriod"/>
            </a:pPr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Struktur von Websites</a:t>
            </a:r>
          </a:p>
          <a:p>
            <a:pPr marL="514350" indent="-514350">
              <a:buClr>
                <a:schemeClr val="bg1"/>
              </a:buClr>
              <a:buFont typeface="+mj-lt"/>
              <a:buAutoNum type="romanUcPeriod"/>
            </a:pPr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Styling von Website</a:t>
            </a:r>
          </a:p>
          <a:p>
            <a:pPr marL="514350" indent="-514350">
              <a:buClr>
                <a:schemeClr val="bg1"/>
              </a:buClr>
              <a:buFont typeface="+mj-lt"/>
              <a:buAutoNum type="romanUcPeriod"/>
            </a:pPr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Programmierung von Websites</a:t>
            </a:r>
          </a:p>
          <a:p>
            <a:pPr marL="514350" indent="-514350">
              <a:buClr>
                <a:schemeClr val="bg1"/>
              </a:buClr>
              <a:buFont typeface="+mj-lt"/>
              <a:buAutoNum type="romanUcPeriod"/>
            </a:pPr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Integration von Websites</a:t>
            </a:r>
          </a:p>
          <a:p>
            <a:pPr marL="514350" indent="-514350">
              <a:buClr>
                <a:schemeClr val="bg1"/>
              </a:buClr>
              <a:buFont typeface="+mj-lt"/>
              <a:buAutoNum type="romanUcPeriod"/>
            </a:pPr>
            <a:endParaRPr lang="de-DE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46A0329-7796-43D7-B111-C33CEF23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8" y="6446838"/>
            <a:ext cx="9924575" cy="365125"/>
          </a:xfrm>
        </p:spPr>
        <p:txBody>
          <a:bodyPr/>
          <a:lstStyle/>
          <a:p>
            <a:pPr algn="ctr"/>
            <a:r>
              <a:rPr lang="en-US" sz="1400" dirty="0"/>
              <a:t>Web Development – 01 / 16 Intro</a:t>
            </a:r>
          </a:p>
        </p:txBody>
      </p:sp>
    </p:spTree>
    <p:extLst>
      <p:ext uri="{BB962C8B-B14F-4D97-AF65-F5344CB8AC3E}">
        <p14:creationId xmlns:p14="http://schemas.microsoft.com/office/powerpoint/2010/main" val="95043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C8CE63-71F9-4648-A918-2BB06E105A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7447" b="163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0911E3E6-F0B5-48FF-8EE0-9F0D11F011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6205776"/>
            <a:ext cx="902494" cy="54149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35" name="Picture 4" descr="Zukunf durch Innovation | MINT-Nachwuchsförderung">
            <a:extLst>
              <a:ext uri="{FF2B5EF4-FFF2-40B4-BE49-F238E27FC236}">
                <a16:creationId xmlns:a16="http://schemas.microsoft.com/office/drawing/2014/main" id="{FF62FB52-E89C-46C5-A4DB-4228B710D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362" y="6200273"/>
            <a:ext cx="1263491" cy="54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15BE318B-36C2-9F45-AA83-D7230790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4530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Workshopplan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46A0329-7796-43D7-B111-C33CEF23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8" y="6446838"/>
            <a:ext cx="9924575" cy="365125"/>
          </a:xfrm>
        </p:spPr>
        <p:txBody>
          <a:bodyPr/>
          <a:lstStyle/>
          <a:p>
            <a:pPr algn="ctr"/>
            <a:r>
              <a:rPr lang="en-US" sz="1400" dirty="0"/>
              <a:t>Web Development – 01 / 16 Intro</a:t>
            </a:r>
          </a:p>
        </p:txBody>
      </p:sp>
      <p:graphicFrame>
        <p:nvGraphicFramePr>
          <p:cNvPr id="8" name="Tabelle 4">
            <a:extLst>
              <a:ext uri="{FF2B5EF4-FFF2-40B4-BE49-F238E27FC236}">
                <a16:creationId xmlns:a16="http://schemas.microsoft.com/office/drawing/2014/main" id="{1AA57320-E19F-4802-B2AE-CD3399C6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02971"/>
              </p:ext>
            </p:extLst>
          </p:nvPr>
        </p:nvGraphicFramePr>
        <p:xfrm>
          <a:off x="2062480" y="2027766"/>
          <a:ext cx="7517903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3661">
                  <a:extLst>
                    <a:ext uri="{9D8B030D-6E8A-4147-A177-3AD203B41FA5}">
                      <a16:colId xmlns:a16="http://schemas.microsoft.com/office/drawing/2014/main" val="3971563100"/>
                    </a:ext>
                  </a:extLst>
                </a:gridCol>
                <a:gridCol w="4451160">
                  <a:extLst>
                    <a:ext uri="{9D8B030D-6E8A-4147-A177-3AD203B41FA5}">
                      <a16:colId xmlns:a16="http://schemas.microsoft.com/office/drawing/2014/main" val="2490260583"/>
                    </a:ext>
                  </a:extLst>
                </a:gridCol>
                <a:gridCol w="2223082">
                  <a:extLst>
                    <a:ext uri="{9D8B030D-6E8A-4147-A177-3AD203B41FA5}">
                      <a16:colId xmlns:a16="http://schemas.microsoft.com/office/drawing/2014/main" val="39196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Rockwell" panose="02060603020205020403" pitchFamily="18" charset="0"/>
                        </a:rPr>
                        <a:t>Tag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ckwell" panose="02060603020205020403" pitchFamily="18" charset="0"/>
                        </a:rPr>
                        <a:t>Design </a:t>
                      </a:r>
                      <a:r>
                        <a:rPr lang="de-DE" dirty="0" err="1">
                          <a:latin typeface="Rockwell" panose="02060603020205020403" pitchFamily="18" charset="0"/>
                        </a:rPr>
                        <a:t>Thinking</a:t>
                      </a:r>
                      <a:r>
                        <a:rPr lang="de-DE" dirty="0">
                          <a:latin typeface="Rockwell" panose="02060603020205020403" pitchFamily="18" charset="0"/>
                        </a:rPr>
                        <a:t> &amp; HTML &amp; CSS</a:t>
                      </a:r>
                    </a:p>
                    <a:p>
                      <a:endParaRPr lang="de-DE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latin typeface="Rockwell" panose="02060603020205020403" pitchFamily="18" charset="0"/>
                        </a:rPr>
                        <a:t>Struktur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88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Rockwell" panose="02060603020205020403" pitchFamily="18" charset="0"/>
                        </a:rPr>
                        <a:t>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Rockwell" panose="02060603020205020403" pitchFamily="18" charset="0"/>
                        </a:rPr>
                        <a:t>Styling &amp; Bootstrap</a:t>
                      </a:r>
                    </a:p>
                    <a:p>
                      <a:endParaRPr lang="de-DE" b="1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latin typeface="Rockwell" panose="02060603020205020403" pitchFamily="18" charset="0"/>
                        </a:rPr>
                        <a:t>Styling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6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Rockwell" panose="02060603020205020403" pitchFamily="18" charset="0"/>
                        </a:rPr>
                        <a:t>Tag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Rockwell" panose="02060603020205020403" pitchFamily="18" charset="0"/>
                        </a:rPr>
                        <a:t>Algorithmik &amp; PHP-Programmierung</a:t>
                      </a:r>
                    </a:p>
                    <a:p>
                      <a:endParaRPr lang="de-DE" b="1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latin typeface="Rockwell" panose="02060603020205020403" pitchFamily="18" charset="0"/>
                        </a:rPr>
                        <a:t>Programmierung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94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Rockwell" panose="02060603020205020403" pitchFamily="18" charset="0"/>
                        </a:rPr>
                        <a:t>Tag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Rockwell" panose="02060603020205020403" pitchFamily="18" charset="0"/>
                        </a:rPr>
                        <a:t>Integration &amp; Project Pitching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latin typeface="Rockwell" panose="02060603020205020403" pitchFamily="18" charset="0"/>
                        </a:rPr>
                        <a:t>Integration</a:t>
                      </a:r>
                    </a:p>
                    <a:p>
                      <a:endParaRPr lang="de-DE" b="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941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41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C8CE63-71F9-4648-A918-2BB06E105A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7447" b="163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0911E3E6-F0B5-48FF-8EE0-9F0D11F011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6205776"/>
            <a:ext cx="902494" cy="54149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35" name="Picture 4" descr="Zukunf durch Innovation | MINT-Nachwuchsförderung">
            <a:extLst>
              <a:ext uri="{FF2B5EF4-FFF2-40B4-BE49-F238E27FC236}">
                <a16:creationId xmlns:a16="http://schemas.microsoft.com/office/drawing/2014/main" id="{FF62FB52-E89C-46C5-A4DB-4228B710D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362" y="6200273"/>
            <a:ext cx="1263491" cy="54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15BE318B-36C2-9F45-AA83-D7230790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4530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Wie gehen wir vor?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0AB17B3E-76C6-8B45-8CE3-713E6493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0001"/>
            <a:ext cx="10058400" cy="4605398"/>
          </a:xfrm>
          <a:ln>
            <a:noFill/>
          </a:ln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</a:rPr>
              <a:t> Learning-By-Coding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46A0329-7796-43D7-B111-C33CEF23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8" y="6446838"/>
            <a:ext cx="9924575" cy="365125"/>
          </a:xfrm>
        </p:spPr>
        <p:txBody>
          <a:bodyPr/>
          <a:lstStyle/>
          <a:p>
            <a:pPr algn="ctr"/>
            <a:r>
              <a:rPr lang="en-US" sz="1400" dirty="0"/>
              <a:t>Web Development – 01 / 16 Intro</a:t>
            </a:r>
          </a:p>
        </p:txBody>
      </p:sp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515CB958-4291-450C-B99F-CD2E4210B611}"/>
              </a:ext>
            </a:extLst>
          </p:cNvPr>
          <p:cNvGraphicFramePr>
            <a:graphicFrameLocks noGrp="1"/>
          </p:cNvGraphicFramePr>
          <p:nvPr/>
        </p:nvGraphicFramePr>
        <p:xfrm>
          <a:off x="2062480" y="2027766"/>
          <a:ext cx="81280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715631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9026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Rockwell" panose="02060603020205020403" pitchFamily="18" charset="0"/>
                        </a:rPr>
                        <a:t>Knowledge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ckwell" panose="02060603020205020403" pitchFamily="18" charset="0"/>
                        </a:rPr>
                        <a:t>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88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Rockwell" panose="02060603020205020403" pitchFamily="18" charset="0"/>
                        </a:rPr>
                        <a:t>Theorie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ckwell" panose="02060603020205020403" pitchFamily="18" charset="0"/>
                        </a:rPr>
                        <a:t>10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6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Rockwell" panose="02060603020205020403" pitchFamily="18" charset="0"/>
                        </a:rPr>
                        <a:t>Praxis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ckwell" panose="02060603020205020403" pitchFamily="18" charset="0"/>
                        </a:rPr>
                        <a:t>50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94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Rockwell" panose="02060603020205020403" pitchFamily="18" charset="0"/>
                        </a:rPr>
                        <a:t>Milestone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ckwell" panose="02060603020205020403" pitchFamily="18" charset="0"/>
                        </a:rPr>
                        <a:t>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94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Rockwell" panose="02060603020205020403" pitchFamily="18" charset="0"/>
                        </a:rPr>
                        <a:t>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Rockwell" panose="02060603020205020403" pitchFamily="18" charset="0"/>
                        </a:rPr>
                        <a:t>Ca. 30min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6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7298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413F"/>
      </a:dk2>
      <a:lt2>
        <a:srgbClr val="E9EEEA"/>
      </a:lt2>
      <a:accent1>
        <a:srgbClr val="D53BB5"/>
      </a:accent1>
      <a:accent2>
        <a:srgbClr val="A630C5"/>
      </a:accent2>
      <a:accent3>
        <a:srgbClr val="7E48D8"/>
      </a:accent3>
      <a:accent4>
        <a:srgbClr val="575CD0"/>
      </a:accent4>
      <a:accent5>
        <a:srgbClr val="3B81D5"/>
      </a:accent5>
      <a:accent6>
        <a:srgbClr val="29B0C3"/>
      </a:accent6>
      <a:hlink>
        <a:srgbClr val="6885CC"/>
      </a:hlink>
      <a:folHlink>
        <a:srgbClr val="87878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Breitbild</PresentationFormat>
  <Paragraphs>63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Bookman Old Style</vt:lpstr>
      <vt:lpstr>Calibri</vt:lpstr>
      <vt:lpstr>Franklin Gothic Book</vt:lpstr>
      <vt:lpstr>Rockwell</vt:lpstr>
      <vt:lpstr>Source Code Pro</vt:lpstr>
      <vt:lpstr>Wingdings</vt:lpstr>
      <vt:lpstr>RetrospectVTI</vt:lpstr>
      <vt:lpstr>Web Development</vt:lpstr>
      <vt:lpstr>ZDI Köln</vt:lpstr>
      <vt:lpstr>Willkommen</vt:lpstr>
      <vt:lpstr>Willkommen</vt:lpstr>
      <vt:lpstr>Was haben wir vor?</vt:lpstr>
      <vt:lpstr>Workshopplan</vt:lpstr>
      <vt:lpstr>Wie gehen wir vor?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Manuel Carlos Lenz</dc:creator>
  <cp:lastModifiedBy>Manuel Carlos Lenz</cp:lastModifiedBy>
  <cp:revision>36</cp:revision>
  <dcterms:created xsi:type="dcterms:W3CDTF">2020-04-04T17:27:02Z</dcterms:created>
  <dcterms:modified xsi:type="dcterms:W3CDTF">2020-04-10T18:29:43Z</dcterms:modified>
</cp:coreProperties>
</file>