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9"/>
      <p:bold r:id="rId30"/>
      <p:italic r:id="rId31"/>
      <p:boldItalic r:id="rId32"/>
    </p:embeddedFont>
    <p:embeddedFont>
      <p:font typeface="Sen" panose="020B0604020202020204" charset="0"/>
      <p:regular r:id="rId33"/>
      <p:bold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DR. </a:t>
            </a:r>
            <a:r>
              <a:rPr lang="en-US" smtClean="0"/>
              <a:t>O.I. ADELAIYE </a:t>
            </a:r>
            <a:r>
              <a:rPr lang="en-US" dirty="0"/>
              <a:t>O.I.</a:t>
            </a:r>
            <a:endParaRPr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Book Antiqua"/>
              <a:buNone/>
            </a:pPr>
            <a:r>
              <a:rPr lang="en-US" sz="2800"/>
              <a:t>SECURE SOCKET LAYER(SSL)/TRANSPORT LAYER SECURITY (TLS)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HANDSHAKE PHASE 3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203200" y="1549401"/>
            <a:ext cx="8686800" cy="222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The client sends to the server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Key exchange parameters encrypted with server’s public key 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Diffie-Helman: the client sends </a:t>
            </a:r>
            <a:r>
              <a:rPr lang="en-US" b="1"/>
              <a:t>its half </a:t>
            </a:r>
            <a:r>
              <a:rPr lang="en-US"/>
              <a:t>of the secret parameter 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RSA: the client sends a </a:t>
            </a:r>
            <a:r>
              <a:rPr lang="en-US" b="1"/>
              <a:t>48 bytes pre-master </a:t>
            </a:r>
            <a:r>
              <a:rPr lang="en-US"/>
              <a:t>secret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Optionally its </a:t>
            </a:r>
            <a:r>
              <a:rPr lang="en-US" b="1"/>
              <a:t>public key certificate </a:t>
            </a:r>
            <a:r>
              <a:rPr lang="en-US"/>
              <a:t>and a verification message (signature on the hash of the exchanged messages)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74" name="Google Shape;174;p22" descr="Screenshot 2019-06-17 at 13.25.5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3771900"/>
            <a:ext cx="64897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HANDSHAKE PHASE 4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8229600" cy="177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Phase 4 The client tells the server to change ciphers to the agreed set and then it is finished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server sends a keyed hash of all the handshake messages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server agrees to both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81" name="Google Shape;181;p23" descr="Screenshot 2019-06-17 at 13.30.29.png"/>
          <p:cNvPicPr preferRelativeResize="0"/>
          <p:nvPr/>
        </p:nvPicPr>
        <p:blipFill rotWithShape="1">
          <a:blip r:embed="rId3">
            <a:alphaModFix/>
          </a:blip>
          <a:srcRect t="8516"/>
          <a:stretch/>
        </p:blipFill>
        <p:spPr>
          <a:xfrm>
            <a:off x="1727200" y="3548427"/>
            <a:ext cx="5740400" cy="330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HANDSHAKE SUMMARY</a:t>
            </a:r>
            <a:endParaRPr/>
          </a:p>
        </p:txBody>
      </p:sp>
      <p:pic>
        <p:nvPicPr>
          <p:cNvPr id="187" name="Google Shape;187;p24" descr="Screenshot 2019-06-17 at 13.31.35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94" b="794"/>
          <a:stretch/>
        </p:blipFill>
        <p:spPr>
          <a:xfrm>
            <a:off x="-14735" y="1930400"/>
            <a:ext cx="9176526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RESUMING SESSIONS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4038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Phase 1 the Session ID is set to the Session ID previously returned by the server at start of session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the server accepts, it proceeds straight to the Finished phase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Nonces are exchanged, so the session keys are unique</a:t>
            </a:r>
            <a:endParaRPr/>
          </a:p>
        </p:txBody>
      </p:sp>
      <p:pic>
        <p:nvPicPr>
          <p:cNvPr id="194" name="Google Shape;194;p25" descr="Screenshot 2019-06-17 at 13.33.3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490" y="1752600"/>
            <a:ext cx="4204310" cy="4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CALCULATION OF SHARED SECRET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pre-master secret from Phase 3 is concatenated with the client and server random numbers to provide a master secret, which is then hashed to produce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shared secret for message authentication codes (MAC) created by the client for data integrity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shared secret for MACs created by the server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symmetric encryption key for messages sent by the client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symmetric encryption key for messages sent by the server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reason the client and server use different keys is to make it more difficult to break the messages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SSLv2 there were 2 keys, one on each side for both encryption and MACs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CLIENT AUTHENTICATION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Theoretically, SSL/TLS allows client authentication by sending the client certificate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In practice, the client sends their username/password to the server over the established session </a:t>
            </a:r>
            <a:endParaRPr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SUMMARY: SSL SECURITY SERVICE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101600" y="1625600"/>
            <a:ext cx="89154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Data Integrity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 keyed hash (MAC) is appended to the message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Confidentiality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Symmetric encryption of the message and MAC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Authentication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server is always authenticated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client optionally sends its certificate to the server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CRYPTO ALGO. SUPPORTED BY SSL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Encryption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Stream Encryption: RC-4 (40 and 128 bits)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Block Encryption: DES (40 and 56 bits), Triple DES (168 bits), or IDEA (128 bits)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Message Authentication Codes 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MD5 or SHA1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Key Generation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Diffie-Helman and RSA (Ron Rivest, Adi Shamir, and Leonard Adleman)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MESSAGES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279400" y="1701800"/>
            <a:ext cx="86868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SSL/TLS partitions the reliable octet stream of TCP into records, a record can be either</a:t>
            </a:r>
            <a:endParaRPr/>
          </a:p>
          <a:p>
            <a:pPr marL="640080" lvl="1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Handshake: session establishment and initialisation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Change cipher: switches to a given set of security algorithms </a:t>
            </a:r>
            <a:endParaRPr sz="2400"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Could simply have been a handshake message </a:t>
            </a:r>
            <a:endParaRPr sz="20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User data: the application protocol (SMTP, FTP, LDAP, HTTP, …). HTTP is the most common, runs at port 443 (HTTPS)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Alerts: error messages and notification of connection closure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ALERT PROTOCOL MESSAGE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Used to convey alerts and errors to the client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alert messages are protected according to the ciphers agreed for the SSL session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Each message consists of two bytes </a:t>
            </a:r>
            <a:endParaRPr sz="32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first byte indicates the severity of the alert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1- warning, 2- fatal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If the level is fatal SSL terminates the connection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second byte contains the code that indicates the specific type of alert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WHY SSL/TLS?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Modification of message/traffic in transit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Impersonation of users 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Fake users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Data forgery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 created by an intruder are considered to be genuine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Eavesdropping on the net 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Loss of privacy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RECORD PROTOCOL</a:t>
            </a: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8229600" cy="19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application message is broken up into fragments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SSL Record Protocol is applied to each fragment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Provides confidentiality via encryption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Provides message integrity with a MAC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Optional compression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237" name="Google Shape;237;p32" descr="Screenshot 2019-06-17 at 13.43.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198" y="3606800"/>
            <a:ext cx="7867201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TCP AND SSL SESSIONS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Connections between client and server are provided by TCP </a:t>
            </a:r>
            <a:endParaRPr/>
          </a:p>
          <a:p>
            <a:pPr marL="342900" lvl="0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SSL session is an association between the client and the server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SSL sessions run over TCP connections </a:t>
            </a:r>
            <a:endParaRPr/>
          </a:p>
          <a:p>
            <a:pPr marL="342900" lvl="0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SSL was designed to work with HTTP1.0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Opens a lot of TCP connections (one for each item)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An SSL session should be able to span multiple TCP connections, both sequentially and in parallel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 client and server can disconnect then reconnect and continue using the same SSL session </a:t>
            </a:r>
            <a:endParaRPr/>
          </a:p>
          <a:p>
            <a:pPr marL="342900" lvl="0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SSL sessions are created using the SSL Handshake Protocol </a:t>
            </a:r>
            <a:endParaRPr/>
          </a:p>
          <a:p>
            <a:pPr marL="342900" lvl="0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generated master key could be reused to resume the session in a “cheap” way.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TCP CONNECTIONS AND SSL</a:t>
            </a:r>
            <a:endParaRPr/>
          </a:p>
        </p:txBody>
      </p:sp>
      <p:pic>
        <p:nvPicPr>
          <p:cNvPr id="249" name="Google Shape;249;p34" descr="Screenshot 2019-06-17 at 13.47.4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8" y="2286000"/>
            <a:ext cx="840740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SHORT COMINGS: SSL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User authentication is not available in v2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Optional in v3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Web based CAs do not always authenticate the customer strongly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e.g. Verisign Class 1,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server can not trust the user’s certificate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Poor support for certificate revocation in SSL products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Most web clients would not know if a server’s certificate had been revoked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the system is configured poorly, it is possible for SSL to negotiate a NULL cipher suite so that no protection is carried out at all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TLS VS. SSL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457200" y="1625600"/>
            <a:ext cx="8229600" cy="4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TLS and SSL are similar but incompatible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TLS algorithms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DSA (Digital Signature Algorithm), RSA is optional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Message authentication code: keyed-Hash Message Authentication Code (HMAC) </a:t>
            </a:r>
            <a:endParaRPr sz="2400"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SSL uses its own keyed hash algorithm </a:t>
            </a:r>
            <a:endParaRPr sz="24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Secret key generation: MD5 and SHA-1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Signature: MD5 and SHA-1</a:t>
            </a:r>
            <a:endParaRPr sz="2800"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4572000"/>
            <a:ext cx="5448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203200" y="1752600"/>
            <a:ext cx="86868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TLS is the Internet standard version of SSL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SSL/TLS provides application-level security over TCP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SSL/TLS provide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Confidentiality, using symmetric encryption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Integrity, using message authentication codes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Optional client authentication, using public key certificates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SSL/TLS allow the negotiation of security mechanisms between two users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/>
          <p:nvPr/>
        </p:nvSpPr>
        <p:spPr>
          <a:xfrm>
            <a:off x="3100916" y="2288319"/>
            <a:ext cx="3509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END</a:t>
            </a:r>
            <a:endParaRPr sz="18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WHY? WEB SECURITY REQUIREMENT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Data Integrity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Ensures that the received data is the same as when sent by the sender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Using checksums, message authentication codes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Confidentiality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Protection of data from unauthorized disclosure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Using encryption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Authentication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proof of the communicating entity is the one it pretends to be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Essential on the server side, optional on the client one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Using challenge-response, username/password, certificates, …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Objectives of SSL/TLS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Allow two entities to authenticate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Establish session keys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WEB SECURITY APPROACHES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Question: where should we put the security mechanisms?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Under TCP: IPSec, between IP and TCP </a:t>
            </a:r>
            <a:endParaRPr sz="2400"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Requires changes to OS, applications over TCP do not change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Over TCP: SSL/TLS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Does not require changes to OS, applications over TCP need to change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TCP is a reliable service: SSL does not need timing out controls or data retransmission techniques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Secure Network Programming (SNP) API </a:t>
            </a:r>
            <a:endParaRPr sz="2800"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Encapsulating sensitive information in a secure layer (1993)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SNP project received the 2004 ACM software system award </a:t>
            </a:r>
            <a:endParaRPr/>
          </a:p>
          <a:p>
            <a:pPr marL="342900" lvl="0" indent="-228600" algn="l" rtl="0">
              <a:spcBef>
                <a:spcPts val="518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Secure Socket Layer (SSL)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Originally proposed by Netscape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SSL v1 contained loads of security flaws, never made public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SSL v2 was released in 1994 and implemented in Netscape Navigator 1.1 in 1995, </a:t>
            </a:r>
            <a:endParaRPr/>
          </a:p>
          <a:p>
            <a:pPr marL="914400" lvl="2" indent="-228600" algn="l" rtl="0">
              <a:spcBef>
                <a:spcPts val="296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Had a number of security flaws which were pointed out by the experts 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Microsoft version: Private Communication Technology (PCT)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SSL v3 was released in 1996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SSL v3 uses RSA which had a patent on it, it could not be standardised in its original form, so … </a:t>
            </a:r>
            <a:endParaRPr/>
          </a:p>
          <a:p>
            <a:pPr marL="342900" lvl="0" indent="-228600" algn="l" rtl="0">
              <a:spcBef>
                <a:spcPts val="518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Transport Layer Security (TLS)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Internet standard variation of SSL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TLS 1.0 was published in 1999 by the IETF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BASIC PROTOCOL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client wants to securely connect to a server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At least authentication of the server as well as data integrity and confidentiality are required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server has a X.509 certificate from a trusted Certification Authority (CA)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root CA is built (or manually added) into the web browser of the client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server returns its certificate when contacted by the client’s web browser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web browser encrypts a random number using the public key of the certificate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encrypted random number is sent to the server as a challenge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Once the server responds correctly, a secure channel is established between the server and the web browser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HANDSHAKE PROTOCOL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Comprises 4 phases 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/>
              <a:t>Phase 1 </a:t>
            </a:r>
            <a:r>
              <a:rPr lang="en-US" sz="2800"/>
              <a:t>Establishes the capabilities of the client and server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/>
              <a:t>Phase 2 </a:t>
            </a:r>
            <a:r>
              <a:rPr lang="en-US" sz="2800"/>
              <a:t>Server authentication and key exchange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/>
              <a:t>Phase 3 </a:t>
            </a:r>
            <a:r>
              <a:rPr lang="en-US" sz="2800"/>
              <a:t>Client key exchange and optional client authentication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/>
              <a:t>Phase 4 </a:t>
            </a:r>
            <a:r>
              <a:rPr lang="en-US" sz="2800"/>
              <a:t>Change Cipher Specification Protocol and Finish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HANDSHAKE PHASE 1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8229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</a:t>
            </a:r>
            <a:r>
              <a:rPr lang="en-US" b="1"/>
              <a:t>client hello </a:t>
            </a:r>
            <a:r>
              <a:rPr lang="en-US"/>
              <a:t>message contains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</a:t>
            </a:r>
            <a:r>
              <a:rPr lang="en-US" b="1"/>
              <a:t>versions of SSL </a:t>
            </a:r>
            <a:r>
              <a:rPr lang="en-US"/>
              <a:t>supported by the client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</a:t>
            </a:r>
            <a:r>
              <a:rPr lang="en-US" b="1"/>
              <a:t>algorithms </a:t>
            </a:r>
            <a:r>
              <a:rPr lang="en-US"/>
              <a:t>supported by the client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Nonces to protect against replay (a </a:t>
            </a:r>
            <a:r>
              <a:rPr lang="en-US" b="1"/>
              <a:t>time stamp </a:t>
            </a:r>
            <a:r>
              <a:rPr lang="en-US"/>
              <a:t>and </a:t>
            </a:r>
            <a:r>
              <a:rPr lang="en-US" b="1"/>
              <a:t>random number</a:t>
            </a:r>
            <a:r>
              <a:rPr lang="en-US"/>
              <a:t>)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 b="1"/>
              <a:t>Session ID </a:t>
            </a:r>
            <a:r>
              <a:rPr lang="en-US"/>
              <a:t>(initially set to </a:t>
            </a:r>
            <a:r>
              <a:rPr lang="en-US" b="1"/>
              <a:t>zero</a:t>
            </a:r>
            <a:r>
              <a:rPr lang="en-US"/>
              <a:t>) </a:t>
            </a:r>
            <a:endParaRPr/>
          </a:p>
          <a:p>
            <a:pPr marL="114300" lvl="0" indent="0" algn="l" rtl="0"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99059" algn="l" rtl="0"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228600" algn="l" rtl="0">
              <a:spcBef>
                <a:spcPts val="408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</a:t>
            </a:r>
            <a:r>
              <a:rPr lang="en-US" b="1"/>
              <a:t>server hello </a:t>
            </a:r>
            <a:r>
              <a:rPr lang="en-US"/>
              <a:t>message contains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</a:t>
            </a:r>
            <a:r>
              <a:rPr lang="en-US" b="1"/>
              <a:t>SSL version </a:t>
            </a:r>
            <a:r>
              <a:rPr lang="en-US"/>
              <a:t>chosen by the server (highest one)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set of </a:t>
            </a:r>
            <a:r>
              <a:rPr lang="en-US" b="1"/>
              <a:t>algorithms </a:t>
            </a:r>
            <a:r>
              <a:rPr lang="en-US"/>
              <a:t>chosen by the server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Server nonces to stop replay (a </a:t>
            </a:r>
            <a:r>
              <a:rPr lang="en-US" b="1"/>
              <a:t>time stamp </a:t>
            </a:r>
            <a:r>
              <a:rPr lang="en-US"/>
              <a:t>and </a:t>
            </a:r>
            <a:r>
              <a:rPr lang="en-US" b="1"/>
              <a:t>random number</a:t>
            </a:r>
            <a:r>
              <a:rPr lang="en-US"/>
              <a:t>)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 b="1"/>
              <a:t>Session ID </a:t>
            </a:r>
            <a:r>
              <a:rPr lang="en-US"/>
              <a:t>(chosen by the </a:t>
            </a:r>
            <a:r>
              <a:rPr lang="en-US" b="1"/>
              <a:t>server</a:t>
            </a:r>
            <a:r>
              <a:rPr lang="en-US"/>
              <a:t>)</a:t>
            </a:r>
            <a:endParaRPr/>
          </a:p>
          <a:p>
            <a:pPr marL="342900" lvl="0" indent="-99059" algn="l" rtl="0"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99059" algn="l" rtl="0"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99059" algn="l" rtl="0"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60" name="Google Shape;160;p20" descr="Screenshot 2019-06-17 at 13.21.3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4572000"/>
            <a:ext cx="5638800" cy="19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SSL HANDSHAKE PHASE 2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70528" y="1574801"/>
            <a:ext cx="9124272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server sends to the client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Its X.509 public key </a:t>
            </a:r>
            <a:r>
              <a:rPr lang="en-US" b="1"/>
              <a:t>certificate </a:t>
            </a:r>
            <a:r>
              <a:rPr lang="en-US"/>
              <a:t>chain up to the root CA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the server supports client authentication, a </a:t>
            </a:r>
            <a:r>
              <a:rPr lang="en-US" b="1"/>
              <a:t>client certificate request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</a:t>
            </a:r>
            <a:r>
              <a:rPr lang="en-US" b="1"/>
              <a:t>Diffie Helman </a:t>
            </a:r>
            <a:r>
              <a:rPr lang="en-US"/>
              <a:t>key exchange is being used, the key parameters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Server Hello Done message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67" name="Google Shape;167;p21" descr="Screenshot 2019-06-17 at 13.23.4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4800" y="3787335"/>
            <a:ext cx="5562600" cy="304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Microsoft Office PowerPoint</Application>
  <PresentationFormat>On-screen Show (4:3)</PresentationFormat>
  <Paragraphs>183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Sen</vt:lpstr>
      <vt:lpstr>Century Gothic</vt:lpstr>
      <vt:lpstr>Apothecary</vt:lpstr>
      <vt:lpstr>SECURE SOCKET LAYER(SSL)/TRANSPORT LAYER SECURITY (TLS)</vt:lpstr>
      <vt:lpstr>WHY SSL/TLS?</vt:lpstr>
      <vt:lpstr>WHY? WEB SECURITY REQUIREMENT</vt:lpstr>
      <vt:lpstr>WEB SECURITY APPROACHES</vt:lpstr>
      <vt:lpstr>HISTORY</vt:lpstr>
      <vt:lpstr>BASIC PROTOCOL</vt:lpstr>
      <vt:lpstr>SSL HANDSHAKE PROTOCOL</vt:lpstr>
      <vt:lpstr>SSL HANDSHAKE PHASE 1</vt:lpstr>
      <vt:lpstr>SSL HANDSHAKE PHASE 2</vt:lpstr>
      <vt:lpstr>SSL HANDSHAKE PHASE 3</vt:lpstr>
      <vt:lpstr>SSL HANDSHAKE PHASE 4</vt:lpstr>
      <vt:lpstr>SSL HANDSHAKE SUMMARY</vt:lpstr>
      <vt:lpstr>RESUMING SESSIONS</vt:lpstr>
      <vt:lpstr>CALCULATION OF SHARED SECRET</vt:lpstr>
      <vt:lpstr>CLIENT AUTHENTICATION</vt:lpstr>
      <vt:lpstr>SUMMARY: SSL SECURITY SERVICE</vt:lpstr>
      <vt:lpstr>CRYPTO ALGO. SUPPORTED BY SSL</vt:lpstr>
      <vt:lpstr>SSL MESSAGES</vt:lpstr>
      <vt:lpstr>SSL ALERT PROTOCOL MESSAGE</vt:lpstr>
      <vt:lpstr>SSL RECORD PROTOCOL</vt:lpstr>
      <vt:lpstr>TCP AND SSL SESSIONS</vt:lpstr>
      <vt:lpstr>TCP CONNECTIONS AND SSL</vt:lpstr>
      <vt:lpstr>SHORT COMINGS: SSL</vt:lpstr>
      <vt:lpstr>TLS VS. SSL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SOCKET LAYER(SSL)/TRANSPORT LAYER SECURITY (TLS)</dc:title>
  <cp:lastModifiedBy>USER</cp:lastModifiedBy>
  <cp:revision>1</cp:revision>
  <dcterms:modified xsi:type="dcterms:W3CDTF">2024-07-22T17:25:39Z</dcterms:modified>
</cp:coreProperties>
</file>