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2"/>
  </p:notesMasterIdLst>
  <p:handoutMasterIdLst>
    <p:handoutMasterId r:id="rId273"/>
  </p:handoutMasterIdLst>
  <p:sldIdLst>
    <p:sldId id="256" r:id="rId2"/>
    <p:sldId id="266" r:id="rId3"/>
    <p:sldId id="490" r:id="rId4"/>
    <p:sldId id="789" r:id="rId5"/>
    <p:sldId id="790" r:id="rId6"/>
    <p:sldId id="791" r:id="rId7"/>
    <p:sldId id="792" r:id="rId8"/>
    <p:sldId id="267" r:id="rId9"/>
    <p:sldId id="489" r:id="rId10"/>
    <p:sldId id="495" r:id="rId11"/>
    <p:sldId id="793" r:id="rId12"/>
    <p:sldId id="794" r:id="rId13"/>
    <p:sldId id="795" r:id="rId14"/>
    <p:sldId id="491" r:id="rId15"/>
    <p:sldId id="492" r:id="rId16"/>
    <p:sldId id="493" r:id="rId17"/>
    <p:sldId id="796" r:id="rId18"/>
    <p:sldId id="797" r:id="rId19"/>
    <p:sldId id="798" r:id="rId20"/>
    <p:sldId id="799" r:id="rId21"/>
    <p:sldId id="800" r:id="rId22"/>
    <p:sldId id="801" r:id="rId23"/>
    <p:sldId id="268" r:id="rId24"/>
    <p:sldId id="269" r:id="rId25"/>
    <p:sldId id="272" r:id="rId26"/>
    <p:sldId id="274" r:id="rId27"/>
    <p:sldId id="275" r:id="rId28"/>
    <p:sldId id="270" r:id="rId29"/>
    <p:sldId id="277" r:id="rId30"/>
    <p:sldId id="278" r:id="rId31"/>
    <p:sldId id="279" r:id="rId32"/>
    <p:sldId id="276" r:id="rId33"/>
    <p:sldId id="494" r:id="rId34"/>
    <p:sldId id="408" r:id="rId35"/>
    <p:sldId id="280" r:id="rId36"/>
    <p:sldId id="1545" r:id="rId37"/>
    <p:sldId id="1546" r:id="rId38"/>
    <p:sldId id="1547" r:id="rId39"/>
    <p:sldId id="1549" r:id="rId40"/>
    <p:sldId id="1550" r:id="rId41"/>
    <p:sldId id="1548" r:id="rId42"/>
    <p:sldId id="1551" r:id="rId43"/>
    <p:sldId id="1552" r:id="rId44"/>
    <p:sldId id="1554" r:id="rId45"/>
    <p:sldId id="1553" r:id="rId46"/>
    <p:sldId id="1555" r:id="rId47"/>
    <p:sldId id="282" r:id="rId48"/>
    <p:sldId id="283" r:id="rId49"/>
    <p:sldId id="407" r:id="rId50"/>
    <p:sldId id="373"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 id="353" r:id="rId81"/>
    <p:sldId id="354" r:id="rId82"/>
    <p:sldId id="356" r:id="rId83"/>
    <p:sldId id="360" r:id="rId84"/>
    <p:sldId id="361" r:id="rId85"/>
    <p:sldId id="363" r:id="rId86"/>
    <p:sldId id="365" r:id="rId87"/>
    <p:sldId id="366" r:id="rId88"/>
    <p:sldId id="368" r:id="rId89"/>
    <p:sldId id="370" r:id="rId90"/>
    <p:sldId id="371" r:id="rId91"/>
    <p:sldId id="483" r:id="rId92"/>
    <p:sldId id="484" r:id="rId93"/>
    <p:sldId id="485" r:id="rId94"/>
    <p:sldId id="486" r:id="rId95"/>
    <p:sldId id="487" r:id="rId96"/>
    <p:sldId id="488" r:id="rId97"/>
    <p:sldId id="406" r:id="rId98"/>
    <p:sldId id="318" r:id="rId99"/>
    <p:sldId id="317" r:id="rId100"/>
    <p:sldId id="319" r:id="rId101"/>
    <p:sldId id="284" r:id="rId102"/>
    <p:sldId id="1048" r:id="rId103"/>
    <p:sldId id="1049" r:id="rId104"/>
    <p:sldId id="1050" r:id="rId105"/>
    <p:sldId id="1051" r:id="rId106"/>
    <p:sldId id="285" r:id="rId107"/>
    <p:sldId id="286" r:id="rId108"/>
    <p:sldId id="287" r:id="rId109"/>
    <p:sldId id="288" r:id="rId110"/>
    <p:sldId id="1195" r:id="rId111"/>
    <p:sldId id="290" r:id="rId112"/>
    <p:sldId id="291" r:id="rId113"/>
    <p:sldId id="293" r:id="rId114"/>
    <p:sldId id="295" r:id="rId115"/>
    <p:sldId id="296" r:id="rId116"/>
    <p:sldId id="297" r:id="rId117"/>
    <p:sldId id="298" r:id="rId118"/>
    <p:sldId id="299" r:id="rId119"/>
    <p:sldId id="300" r:id="rId120"/>
    <p:sldId id="441" r:id="rId121"/>
    <p:sldId id="301" r:id="rId122"/>
    <p:sldId id="442" r:id="rId123"/>
    <p:sldId id="302" r:id="rId124"/>
    <p:sldId id="443" r:id="rId125"/>
    <p:sldId id="303" r:id="rId126"/>
    <p:sldId id="444" r:id="rId127"/>
    <p:sldId id="304" r:id="rId128"/>
    <p:sldId id="445" r:id="rId129"/>
    <p:sldId id="305" r:id="rId130"/>
    <p:sldId id="446" r:id="rId131"/>
    <p:sldId id="306" r:id="rId132"/>
    <p:sldId id="447" r:id="rId133"/>
    <p:sldId id="448" r:id="rId134"/>
    <p:sldId id="313" r:id="rId135"/>
    <p:sldId id="307" r:id="rId136"/>
    <p:sldId id="289" r:id="rId137"/>
    <p:sldId id="310" r:id="rId138"/>
    <p:sldId id="309" r:id="rId139"/>
    <p:sldId id="308" r:id="rId140"/>
    <p:sldId id="311" r:id="rId141"/>
    <p:sldId id="312" r:id="rId142"/>
    <p:sldId id="449" r:id="rId143"/>
    <p:sldId id="316" r:id="rId144"/>
    <p:sldId id="385" r:id="rId145"/>
    <p:sldId id="386" r:id="rId146"/>
    <p:sldId id="431" r:id="rId147"/>
    <p:sldId id="432" r:id="rId148"/>
    <p:sldId id="433" r:id="rId149"/>
    <p:sldId id="434" r:id="rId150"/>
    <p:sldId id="435" r:id="rId151"/>
    <p:sldId id="436" r:id="rId152"/>
    <p:sldId id="437" r:id="rId153"/>
    <p:sldId id="438" r:id="rId154"/>
    <p:sldId id="439" r:id="rId155"/>
    <p:sldId id="389" r:id="rId156"/>
    <p:sldId id="394" r:id="rId157"/>
    <p:sldId id="397" r:id="rId158"/>
    <p:sldId id="398" r:id="rId159"/>
    <p:sldId id="399" r:id="rId160"/>
    <p:sldId id="400" r:id="rId161"/>
    <p:sldId id="401" r:id="rId162"/>
    <p:sldId id="402" r:id="rId163"/>
    <p:sldId id="403" r:id="rId164"/>
    <p:sldId id="429" r:id="rId165"/>
    <p:sldId id="496" r:id="rId166"/>
    <p:sldId id="376" r:id="rId167"/>
    <p:sldId id="711" r:id="rId168"/>
    <p:sldId id="375" r:id="rId169"/>
    <p:sldId id="712" r:id="rId170"/>
    <p:sldId id="713" r:id="rId171"/>
    <p:sldId id="714" r:id="rId172"/>
    <p:sldId id="377" r:id="rId173"/>
    <p:sldId id="497" r:id="rId174"/>
    <p:sldId id="1198" r:id="rId175"/>
    <p:sldId id="1199" r:id="rId176"/>
    <p:sldId id="498" r:id="rId177"/>
    <p:sldId id="1340" r:id="rId178"/>
    <p:sldId id="1341" r:id="rId179"/>
    <p:sldId id="1342" r:id="rId180"/>
    <p:sldId id="1343" r:id="rId181"/>
    <p:sldId id="1344" r:id="rId182"/>
    <p:sldId id="1345" r:id="rId183"/>
    <p:sldId id="1428" r:id="rId184"/>
    <p:sldId id="378" r:id="rId185"/>
    <p:sldId id="379" r:id="rId186"/>
    <p:sldId id="380" r:id="rId187"/>
    <p:sldId id="1556" r:id="rId188"/>
    <p:sldId id="502" r:id="rId189"/>
    <p:sldId id="503" r:id="rId190"/>
    <p:sldId id="381" r:id="rId191"/>
    <p:sldId id="1196" r:id="rId192"/>
    <p:sldId id="1197" r:id="rId193"/>
    <p:sldId id="501" r:id="rId194"/>
    <p:sldId id="382" r:id="rId195"/>
    <p:sldId id="504" r:id="rId196"/>
    <p:sldId id="505" r:id="rId197"/>
    <p:sldId id="506" r:id="rId198"/>
    <p:sldId id="507" r:id="rId199"/>
    <p:sldId id="508" r:id="rId200"/>
    <p:sldId id="509" r:id="rId201"/>
    <p:sldId id="440" r:id="rId202"/>
    <p:sldId id="450" r:id="rId203"/>
    <p:sldId id="457" r:id="rId204"/>
    <p:sldId id="499" r:id="rId205"/>
    <p:sldId id="500" r:id="rId206"/>
    <p:sldId id="459" r:id="rId207"/>
    <p:sldId id="409" r:id="rId208"/>
    <p:sldId id="430" r:id="rId209"/>
    <p:sldId id="410" r:id="rId210"/>
    <p:sldId id="411" r:id="rId211"/>
    <p:sldId id="412" r:id="rId212"/>
    <p:sldId id="413" r:id="rId213"/>
    <p:sldId id="414" r:id="rId214"/>
    <p:sldId id="415" r:id="rId215"/>
    <p:sldId id="416" r:id="rId216"/>
    <p:sldId id="417" r:id="rId217"/>
    <p:sldId id="418" r:id="rId218"/>
    <p:sldId id="419" r:id="rId219"/>
    <p:sldId id="420" r:id="rId220"/>
    <p:sldId id="421" r:id="rId221"/>
    <p:sldId id="422" r:id="rId222"/>
    <p:sldId id="423" r:id="rId223"/>
    <p:sldId id="424" r:id="rId224"/>
    <p:sldId id="425" r:id="rId225"/>
    <p:sldId id="426" r:id="rId226"/>
    <p:sldId id="427" r:id="rId227"/>
    <p:sldId id="428" r:id="rId228"/>
    <p:sldId id="1014" r:id="rId229"/>
    <p:sldId id="1015" r:id="rId230"/>
    <p:sldId id="1016" r:id="rId231"/>
    <p:sldId id="1017" r:id="rId232"/>
    <p:sldId id="1018" r:id="rId233"/>
    <p:sldId id="458" r:id="rId234"/>
    <p:sldId id="451" r:id="rId235"/>
    <p:sldId id="1506" r:id="rId236"/>
    <p:sldId id="1507" r:id="rId237"/>
    <p:sldId id="1509" r:id="rId238"/>
    <p:sldId id="1510" r:id="rId239"/>
    <p:sldId id="1511" r:id="rId240"/>
    <p:sldId id="1514" r:id="rId241"/>
    <p:sldId id="1512" r:id="rId242"/>
    <p:sldId id="1515" r:id="rId243"/>
    <p:sldId id="452" r:id="rId244"/>
    <p:sldId id="453" r:id="rId245"/>
    <p:sldId id="454" r:id="rId246"/>
    <p:sldId id="455" r:id="rId247"/>
    <p:sldId id="1516" r:id="rId248"/>
    <p:sldId id="456" r:id="rId249"/>
    <p:sldId id="461" r:id="rId250"/>
    <p:sldId id="462" r:id="rId251"/>
    <p:sldId id="463" r:id="rId252"/>
    <p:sldId id="464" r:id="rId253"/>
    <p:sldId id="465" r:id="rId254"/>
    <p:sldId id="466" r:id="rId255"/>
    <p:sldId id="467" r:id="rId256"/>
    <p:sldId id="468" r:id="rId257"/>
    <p:sldId id="469" r:id="rId258"/>
    <p:sldId id="470" r:id="rId259"/>
    <p:sldId id="471" r:id="rId260"/>
    <p:sldId id="472" r:id="rId261"/>
    <p:sldId id="473" r:id="rId262"/>
    <p:sldId id="474" r:id="rId263"/>
    <p:sldId id="475" r:id="rId264"/>
    <p:sldId id="476" r:id="rId265"/>
    <p:sldId id="477" r:id="rId266"/>
    <p:sldId id="478" r:id="rId267"/>
    <p:sldId id="479" r:id="rId268"/>
    <p:sldId id="480" r:id="rId269"/>
    <p:sldId id="481" r:id="rId270"/>
    <p:sldId id="482" r:id="rId2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66"/>
    <a:srgbClr val="0033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6" autoAdjust="0"/>
    <p:restoredTop sz="94671" autoAdjust="0"/>
  </p:normalViewPr>
  <p:slideViewPr>
    <p:cSldViewPr showGuides="1">
      <p:cViewPr varScale="1">
        <p:scale>
          <a:sx n="64" d="100"/>
          <a:sy n="64" d="100"/>
        </p:scale>
        <p:origin x="1572" y="66"/>
      </p:cViewPr>
      <p:guideLst>
        <p:guide orient="horz" pos="2160"/>
        <p:guide pos="2880"/>
      </p:guideLst>
    </p:cSldViewPr>
  </p:slideViewPr>
  <p:outlineViewPr>
    <p:cViewPr>
      <p:scale>
        <a:sx n="33" d="100"/>
        <a:sy n="33" d="100"/>
      </p:scale>
      <p:origin x="48" y="51222"/>
    </p:cViewPr>
  </p:outlineViewPr>
  <p:notesTextViewPr>
    <p:cViewPr>
      <p:scale>
        <a:sx n="1" d="1"/>
        <a:sy n="1" d="1"/>
      </p:scale>
      <p:origin x="0" y="0"/>
    </p:cViewPr>
  </p:notesTextViewPr>
  <p:notesViewPr>
    <p:cSldViewPr>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notesMaster" Target="notesMasters/notesMaster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handoutMaster" Target="handoutMasters/handout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viewProps" Target="view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theme" Target="theme/theme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8780C0-6BA5-430F-9875-FD5A76663372}" type="datetimeFigureOut">
              <a:rPr lang="en-GB" smtClean="0"/>
              <a:t>27/06/2024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F74AEC-AAE4-48EB-873C-5989ED38B700}" type="slidenum">
              <a:rPr lang="en-GB" smtClean="0"/>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A26EE-DF71-495D-8D67-A821726446EF}" type="datetimeFigureOut">
              <a:rPr lang="en-GB" smtClean="0"/>
              <a:t>27/06/2024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7AB9E-E943-4CE0-B33D-DFC50181CCB0}"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t>
            </a:r>
          </a:p>
        </p:txBody>
      </p:sp>
      <p:sp>
        <p:nvSpPr>
          <p:cNvPr id="4" name="Slide Number Placeholder 3"/>
          <p:cNvSpPr>
            <a:spLocks noGrp="1"/>
          </p:cNvSpPr>
          <p:nvPr>
            <p:ph type="sldNum" sz="quarter" idx="10"/>
          </p:nvPr>
        </p:nvSpPr>
        <p:spPr/>
        <p:txBody>
          <a:bodyPr/>
          <a:lstStyle/>
          <a:p>
            <a:fld id="{D107AB9E-E943-4CE0-B33D-DFC50181CCB0}" type="slidenum">
              <a:rPr lang="en-GB" smtClean="0"/>
              <a:t>153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Date Placeholder 6"/>
          <p:cNvSpPr>
            <a:spLocks noGrp="1"/>
          </p:cNvSpPr>
          <p:nvPr>
            <p:ph type="dt" sz="half" idx="10"/>
          </p:nvPr>
        </p:nvSpPr>
        <p:spPr/>
        <p:txBody>
          <a:bodyPr/>
          <a:lstStyle/>
          <a:p>
            <a:fld id="{4E7F742B-9D94-4EEE-8F9C-91E8447429CF}" type="datetimeFigureOut">
              <a:rPr lang="en-US" smtClean="0"/>
              <a:t>6/27/2024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3049F1D-281C-4FC1-9BA9-4A0CD577990D}"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7F742B-9D94-4EEE-8F9C-91E8447429CF}"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9F1D-281C-4FC1-9BA9-4A0CD57799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7F742B-9D94-4EEE-8F9C-91E8447429CF}"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9F1D-281C-4FC1-9BA9-4A0CD577990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7F742B-9D94-4EEE-8F9C-91E8447429CF}"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9F1D-281C-4FC1-9BA9-4A0CD57799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7F742B-9D94-4EEE-8F9C-91E8447429CF}"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9F1D-281C-4FC1-9BA9-4A0CD57799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E7F742B-9D94-4EEE-8F9C-91E8447429CF}"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49F1D-281C-4FC1-9BA9-4A0CD577990D}"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E7F742B-9D94-4EEE-8F9C-91E8447429CF}"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49F1D-281C-4FC1-9BA9-4A0CD57799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E7F742B-9D94-4EEE-8F9C-91E8447429CF}"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049F1D-281C-4FC1-9BA9-4A0CD57799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E7F742B-9D94-4EEE-8F9C-91E8447429CF}"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049F1D-281C-4FC1-9BA9-4A0CD57799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E7F742B-9D94-4EEE-8F9C-91E8447429CF}"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049F1D-281C-4FC1-9BA9-4A0CD577990D}"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E7F742B-9D94-4EEE-8F9C-91E8447429CF}"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49F1D-281C-4FC1-9BA9-4A0CD57799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5" name="Date Placeholder 4"/>
          <p:cNvSpPr>
            <a:spLocks noGrp="1"/>
          </p:cNvSpPr>
          <p:nvPr>
            <p:ph type="dt" sz="half" idx="10"/>
          </p:nvPr>
        </p:nvSpPr>
        <p:spPr/>
        <p:txBody>
          <a:bodyPr/>
          <a:lstStyle/>
          <a:p>
            <a:fld id="{4E7F742B-9D94-4EEE-8F9C-91E8447429CF}"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49F1D-281C-4FC1-9BA9-4A0CD577990D}"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4E7F742B-9D94-4EEE-8F9C-91E8447429CF}" type="datetimeFigureOut">
              <a:rPr lang="en-US" smtClean="0"/>
              <a:t>6/27/2024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93049F1D-281C-4FC1-9BA9-4A0CD577990D}"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cisco.com/c/en/us/products/security/advanced-malware-protection/what-is-antivirus-protec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avg.com/en/signal/how-are-computers-hacke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avg.com/en/signal/what-is-malwar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04800"/>
            <a:ext cx="7696200" cy="914400"/>
          </a:xfrm>
          <a:solidFill>
            <a:schemeClr val="lt1">
              <a:alpha val="0"/>
            </a:schemeClr>
          </a:solidFill>
          <a:ln>
            <a:noFill/>
          </a:ln>
        </p:spPr>
        <p:style>
          <a:lnRef idx="2">
            <a:schemeClr val="dk1"/>
          </a:lnRef>
          <a:fillRef idx="1">
            <a:schemeClr val="lt1"/>
          </a:fillRef>
          <a:effectRef idx="0">
            <a:schemeClr val="dk1"/>
          </a:effectRef>
          <a:fontRef idx="minor">
            <a:schemeClr val="dk1"/>
          </a:fontRef>
        </p:style>
        <p:txBody>
          <a:bodyPr>
            <a:noAutofit/>
          </a:bodyPr>
          <a:lstStyle/>
          <a:p>
            <a:r>
              <a:rPr lang="en-US" sz="2400" b="1" cap="all" dirty="0">
                <a:ln w="9000" cmpd="sng">
                  <a:noFill/>
                  <a:prstDash val="solid"/>
                </a:ln>
                <a:solidFill>
                  <a:srgbClr val="C00000"/>
                </a:solidFill>
                <a:effectLst>
                  <a:reflection blurRad="12700" stA="28000" endPos="45000" dist="1000" dir="5400000" sy="-100000" algn="bl" rotWithShape="0"/>
                </a:effectLst>
              </a:rPr>
              <a:t>INTRODUCTION TO COMPUTER NETWORKS</a:t>
            </a:r>
          </a:p>
        </p:txBody>
      </p:sp>
      <p:sp>
        <p:nvSpPr>
          <p:cNvPr id="3" name="Subtitle 2"/>
          <p:cNvSpPr>
            <a:spLocks noGrp="1"/>
          </p:cNvSpPr>
          <p:nvPr>
            <p:ph type="subTitle" idx="1"/>
          </p:nvPr>
        </p:nvSpPr>
        <p:spPr>
          <a:xfrm>
            <a:off x="1143000" y="1447800"/>
            <a:ext cx="7772400" cy="4191000"/>
          </a:xfrm>
          <a:noFill/>
          <a:ln w="76200">
            <a:noFill/>
          </a:ln>
        </p:spPr>
        <p:style>
          <a:lnRef idx="1">
            <a:schemeClr val="accent4"/>
          </a:lnRef>
          <a:fillRef idx="2">
            <a:schemeClr val="accent4"/>
          </a:fillRef>
          <a:effectRef idx="1">
            <a:schemeClr val="accent4"/>
          </a:effectRef>
          <a:fontRef idx="minor">
            <a:schemeClr val="dk1"/>
          </a:fontRef>
        </p:style>
        <p:txBody>
          <a:bodyPr>
            <a:normAutofit/>
          </a:bodyPr>
          <a:lstStyle/>
          <a:p>
            <a:pPr algn="l"/>
            <a:endParaRPr lang="en-US" dirty="0">
              <a:solidFill>
                <a:schemeClr val="tx1"/>
              </a:solidFill>
            </a:endParaRPr>
          </a:p>
          <a:p>
            <a:pPr marL="457200" indent="-457200" algn="l">
              <a:buFont typeface="Arial" panose="020B0604020202020204" pitchFamily="34" charset="0"/>
              <a:buChar char="•"/>
            </a:pP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Desirable criteria for a Network</a:t>
            </a:r>
          </a:p>
        </p:txBody>
      </p:sp>
      <p:sp>
        <p:nvSpPr>
          <p:cNvPr id="3" name="Content Placeholder 2"/>
          <p:cNvSpPr>
            <a:spLocks noGrp="1"/>
          </p:cNvSpPr>
          <p:nvPr>
            <p:ph idx="1"/>
          </p:nvPr>
        </p:nvSpPr>
        <p:spPr/>
        <p:txBody>
          <a:bodyPr>
            <a:normAutofit lnSpcReduction="10000"/>
          </a:bodyPr>
          <a:lstStyle/>
          <a:p>
            <a:r>
              <a:rPr lang="en-GB" dirty="0"/>
              <a:t>Performance: transit time and response time. Performance depends on number of users, transmission medium, connected hardware and software.</a:t>
            </a:r>
          </a:p>
          <a:p>
            <a:r>
              <a:rPr lang="en-GB" dirty="0"/>
              <a:t>Reliability: accuracy of delivery, frequency of failure, time it takes a link to recover from a failure and network robustness.</a:t>
            </a:r>
          </a:p>
          <a:p>
            <a:r>
              <a:rPr lang="en-GB" dirty="0"/>
              <a:t>Security: unauthorised access, protecting data from damage and policies and procedures for recovery data </a:t>
            </a:r>
            <a:r>
              <a:rPr lang="en-GB" dirty="0" err="1"/>
              <a:t>losees</a:t>
            </a:r>
            <a:endParaRPr lang="en-GB"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52401"/>
            <a:ext cx="6546056" cy="838200"/>
          </a:xfrm>
        </p:spPr>
        <p:txBody>
          <a:bodyPr>
            <a:normAutofit/>
          </a:bodyPr>
          <a:lstStyle/>
          <a:p>
            <a:pPr algn="l"/>
            <a:r>
              <a:rPr lang="en-US" sz="3200" b="1" dirty="0">
                <a:solidFill>
                  <a:srgbClr val="C00000"/>
                </a:solidFill>
              </a:rPr>
              <a:t>The OSI Reference Model</a:t>
            </a:r>
          </a:p>
        </p:txBody>
      </p:sp>
      <p:sp>
        <p:nvSpPr>
          <p:cNvPr id="3" name="Subtitle 2"/>
          <p:cNvSpPr>
            <a:spLocks noGrp="1"/>
          </p:cNvSpPr>
          <p:nvPr>
            <p:ph type="subTitle" idx="1"/>
          </p:nvPr>
        </p:nvSpPr>
        <p:spPr>
          <a:xfrm>
            <a:off x="1219200" y="1295400"/>
            <a:ext cx="7384256" cy="5181600"/>
          </a:xfrm>
        </p:spPr>
        <p:txBody>
          <a:bodyPr>
            <a:normAutofit fontScale="92500" lnSpcReduction="20000"/>
          </a:bodyPr>
          <a:lstStyle/>
          <a:p>
            <a:pPr marL="0" algn="just"/>
            <a:endParaRPr lang="en-US" dirty="0"/>
          </a:p>
          <a:p>
            <a:pPr marL="457200" indent="-457200" algn="just">
              <a:buFont typeface="Wingdings" panose="05000000000000000000" pitchFamily="2" charset="2"/>
              <a:buChar char="§"/>
            </a:pPr>
            <a:r>
              <a:rPr lang="en-US" dirty="0"/>
              <a:t>The Open System Interconnection (OSI) reference model is a descriptive network scheme. It ensures greater compatibility and interoperability between various types of network technology .</a:t>
            </a:r>
          </a:p>
          <a:p>
            <a:pPr marL="457200" indent="-457200" algn="just">
              <a:buFont typeface="Wingdings" panose="05000000000000000000" pitchFamily="2" charset="2"/>
              <a:buChar char="§"/>
            </a:pPr>
            <a:r>
              <a:rPr lang="en-US" dirty="0"/>
              <a:t>The OSI model describes how information or data makes its way from application </a:t>
            </a:r>
            <a:r>
              <a:rPr lang="en-US" dirty="0" err="1"/>
              <a:t>programmes</a:t>
            </a:r>
            <a:r>
              <a:rPr lang="en-US" dirty="0"/>
              <a:t> ( such as spreadsheets) through a network medium ( such as wire) to another application </a:t>
            </a:r>
            <a:r>
              <a:rPr lang="en-US" dirty="0" err="1"/>
              <a:t>programme</a:t>
            </a:r>
            <a:r>
              <a:rPr lang="en-US" dirty="0"/>
              <a:t> located on another  network.</a:t>
            </a:r>
          </a:p>
          <a:p>
            <a:pPr marL="457200" indent="-457200" algn="just">
              <a:buFont typeface="Wingdings" panose="05000000000000000000" pitchFamily="2" charset="2"/>
              <a:buChar char="§"/>
            </a:pPr>
            <a:r>
              <a:rPr lang="en-US" dirty="0"/>
              <a:t>The OSI reference model divided the problem of moving information between computers over a network medium into SEVEN smaller and more manageable problems.</a:t>
            </a:r>
          </a:p>
          <a:p>
            <a:pPr marL="457200" indent="-457200" algn="just">
              <a:buFont typeface="Wingdings" panose="05000000000000000000" pitchFamily="2" charset="2"/>
              <a:buChar char="§"/>
            </a:pPr>
            <a:r>
              <a:rPr lang="en-US" dirty="0"/>
              <a:t>This separation into smaller more manageable functions is known as layering</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0"/>
            <a:ext cx="4267200" cy="609600"/>
          </a:xfrm>
        </p:spPr>
        <p:txBody>
          <a:bodyPr>
            <a:normAutofit/>
          </a:bodyPr>
          <a:lstStyle/>
          <a:p>
            <a:r>
              <a:rPr lang="en-US" sz="3200" b="1" dirty="0">
                <a:solidFill>
                  <a:srgbClr val="C00000"/>
                </a:solidFill>
              </a:rPr>
              <a:t>Network Protocols</a:t>
            </a:r>
          </a:p>
        </p:txBody>
      </p:sp>
      <p:sp>
        <p:nvSpPr>
          <p:cNvPr id="3" name="Subtitle 2"/>
          <p:cNvSpPr>
            <a:spLocks noGrp="1"/>
          </p:cNvSpPr>
          <p:nvPr>
            <p:ph type="subTitle" idx="1"/>
          </p:nvPr>
        </p:nvSpPr>
        <p:spPr>
          <a:xfrm>
            <a:off x="984885" y="990600"/>
            <a:ext cx="8158480" cy="5821680"/>
          </a:xfrm>
          <a:noFill/>
        </p:spPr>
        <p:txBody>
          <a:bodyPr>
            <a:normAutofit fontScale="87500"/>
          </a:bodyPr>
          <a:lstStyle/>
          <a:p>
            <a:pPr marL="457200" indent="-457200" algn="just">
              <a:buFont typeface="Wingdings" panose="05000000000000000000" pitchFamily="2" charset="2"/>
              <a:buChar char="q"/>
            </a:pPr>
            <a:r>
              <a:rPr lang="en-GB" altLang="en-US" dirty="0">
                <a:solidFill>
                  <a:schemeClr val="tx1"/>
                </a:solidFill>
              </a:rPr>
              <a:t>Network Protocol is </a:t>
            </a:r>
            <a:r>
              <a:rPr lang="en-US" dirty="0">
                <a:solidFill>
                  <a:schemeClr val="tx1"/>
                </a:solidFill>
              </a:rPr>
              <a:t> a set of rules outlining how connected devices communicate across a network to exchange information easily and safely. </a:t>
            </a:r>
          </a:p>
          <a:p>
            <a:pPr marL="457200" indent="-457200" algn="just">
              <a:buFont typeface="Wingdings" panose="05000000000000000000" pitchFamily="2" charset="2"/>
              <a:buChar char="q"/>
            </a:pPr>
            <a:r>
              <a:rPr lang="en-US" dirty="0">
                <a:solidFill>
                  <a:schemeClr val="tx1"/>
                </a:solidFill>
              </a:rPr>
              <a:t>Protocols serve as a common language for devices to enable communication irrespective of differences in software, hardware, or internal processes.</a:t>
            </a:r>
          </a:p>
          <a:p>
            <a:pPr marL="457200" indent="-457200" algn="just">
              <a:buFont typeface="Wingdings" panose="05000000000000000000" pitchFamily="2" charset="2"/>
              <a:buChar char="q"/>
            </a:pPr>
            <a:r>
              <a:rPr lang="en-US" dirty="0">
                <a:solidFill>
                  <a:schemeClr val="tx1"/>
                </a:solidFill>
              </a:rPr>
              <a:t>Most network are organized as layers or levels to reduce their design complexity</a:t>
            </a:r>
            <a:r>
              <a:rPr lang="en-GB" altLang="en-US" dirty="0">
                <a:solidFill>
                  <a:schemeClr val="tx1"/>
                </a:solidFill>
              </a:rPr>
              <a:t> </a:t>
            </a:r>
            <a:r>
              <a:rPr lang="en-US" dirty="0"/>
              <a:t>Each layer is built upon the one below it</a:t>
            </a:r>
            <a:r>
              <a:rPr lang="en-GB" altLang="en-US" dirty="0"/>
              <a:t>.</a:t>
            </a:r>
          </a:p>
          <a:p>
            <a:pPr marL="457200" indent="-457200" algn="just">
              <a:buFont typeface="Wingdings" panose="05000000000000000000" pitchFamily="2" charset="2"/>
              <a:buChar char="q"/>
            </a:pPr>
            <a:endParaRPr lang="en-US" dirty="0"/>
          </a:p>
          <a:p>
            <a:pPr marL="457200" indent="-457200" algn="just">
              <a:buFont typeface="Wingdings" panose="05000000000000000000" pitchFamily="2" charset="2"/>
              <a:buChar char="q"/>
            </a:pPr>
            <a:r>
              <a:rPr lang="en-US" dirty="0"/>
              <a:t>The number of layers, the name of the layer, the contents of each layer, and the functions of each layers differ from network to network.</a:t>
            </a:r>
          </a:p>
          <a:p>
            <a:pPr marL="457200" indent="-457200" algn="just">
              <a:buFont typeface="Wingdings" panose="05000000000000000000" pitchFamily="2" charset="2"/>
              <a:buChar char="q"/>
            </a:pPr>
            <a:r>
              <a:rPr lang="en-US" dirty="0">
                <a:solidFill>
                  <a:schemeClr val="tx1"/>
                </a:solidFill>
              </a:rPr>
              <a:t>The purpose of each layer is to offer certain services to the higher layers, shielding those layers from the details of how the offered services are actually implemented.</a:t>
            </a:r>
          </a:p>
          <a:p>
            <a:pPr marL="118745" lvl="1" algn="just">
              <a:buFont typeface="Wingdings" panose="05000000000000000000" pitchFamily="2" charset="2"/>
            </a:pPr>
            <a:endParaRPr lang="en-US" dirty="0"/>
          </a:p>
          <a:p>
            <a:pPr marL="914400" lvl="1" indent="-457200" algn="l">
              <a:buFont typeface="Wingdings" panose="05000000000000000000" pitchFamily="2" charset="2"/>
              <a:buChar char="q"/>
            </a:pPr>
            <a:endParaRPr lang="en-US" dirty="0">
              <a:solidFill>
                <a:schemeClr val="bg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sym typeface="+mn-ea"/>
              </a:rPr>
              <a:t>Types of protocol</a:t>
            </a:r>
            <a:endParaRPr lang="en-GB" altLang="en-US"/>
          </a:p>
        </p:txBody>
      </p:sp>
      <p:sp>
        <p:nvSpPr>
          <p:cNvPr id="3" name="Content Placeholder 2"/>
          <p:cNvSpPr>
            <a:spLocks noGrp="1"/>
          </p:cNvSpPr>
          <p:nvPr>
            <p:ph idx="1"/>
          </p:nvPr>
        </p:nvSpPr>
        <p:spPr/>
        <p:txBody>
          <a:bodyPr>
            <a:normAutofit fontScale="90000"/>
          </a:bodyPr>
          <a:lstStyle/>
          <a:p>
            <a:r>
              <a:rPr lang="en-GB" altLang="en-US"/>
              <a:t> Transmission Control Protocol (TCP) </a:t>
            </a:r>
          </a:p>
          <a:p>
            <a:pPr lvl="2">
              <a:buFont typeface="Arial" panose="020B0604020202020204" pitchFamily="34" charset="0"/>
              <a:buChar char="•"/>
            </a:pPr>
            <a:r>
              <a:rPr lang="en-GB" altLang="en-US"/>
              <a:t>Transmission Control Protocol (TCP) is a communications standard that enables application programs and computing devices to exchange messages over a network. It is designed to send packets across the internet and ensure the successful delivery of data and messages over networks.</a:t>
            </a:r>
          </a:p>
          <a:p>
            <a:pPr lvl="2">
              <a:buFont typeface="Arial" panose="020B0604020202020204" pitchFamily="34" charset="0"/>
              <a:buChar char="•"/>
            </a:pPr>
            <a:r>
              <a:rPr lang="en-GB" altLang="en-US"/>
              <a:t>TCP organizes data so that it can be transmitted between a server and a client. It guarantees the integrity of the data being communicated over a network</a:t>
            </a:r>
          </a:p>
          <a:p>
            <a:pPr lvl="2">
              <a:buFont typeface="Arial" panose="020B0604020202020204" pitchFamily="34" charset="0"/>
              <a:buChar char="•"/>
            </a:pPr>
            <a:r>
              <a:rPr lang="en-GB" altLang="en-US"/>
              <a:t>TCP establishes a connection between a source and its destination, which it ensures remains live until communication begins.</a:t>
            </a:r>
          </a:p>
          <a:p>
            <a:pPr lvl="1"/>
            <a:endParaRPr lang="en-GB" altLang="en-US"/>
          </a:p>
          <a:p>
            <a:pPr lvl="1"/>
            <a:endParaRPr lang="en-GB"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Types of Protocol</a:t>
            </a:r>
          </a:p>
        </p:txBody>
      </p:sp>
      <p:sp>
        <p:nvSpPr>
          <p:cNvPr id="3" name="Content Placeholder 2"/>
          <p:cNvSpPr>
            <a:spLocks noGrp="1"/>
          </p:cNvSpPr>
          <p:nvPr>
            <p:ph idx="1"/>
          </p:nvPr>
        </p:nvSpPr>
        <p:spPr>
          <a:xfrm>
            <a:off x="1087755" y="1447800"/>
            <a:ext cx="7846060" cy="5325110"/>
          </a:xfrm>
        </p:spPr>
        <p:txBody>
          <a:bodyPr>
            <a:normAutofit fontScale="77500" lnSpcReduction="10000"/>
          </a:bodyPr>
          <a:lstStyle/>
          <a:p>
            <a:pPr lvl="1"/>
            <a:r>
              <a:rPr lang="en-GB" altLang="en-US" sz="3200">
                <a:sym typeface="+mn-ea"/>
              </a:rPr>
              <a:t>Internet Protocol (IP)</a:t>
            </a:r>
          </a:p>
          <a:p>
            <a:pPr lvl="2"/>
            <a:r>
              <a:rPr lang="en-GB" altLang="en-US" sz="2665">
                <a:sym typeface="+mn-ea"/>
              </a:rPr>
              <a:t>The Internet Protocol (IP) is a set of standards for addressing and routing data on the Internet. </a:t>
            </a:r>
          </a:p>
          <a:p>
            <a:pPr lvl="2"/>
            <a:r>
              <a:rPr lang="en-GB" altLang="en-US" sz="2665">
                <a:sym typeface="+mn-ea"/>
              </a:rPr>
              <a:t>Each computer -- known as a host -- on the internet has at least one IP address that uniquely identifies it from all other computers on the internet.</a:t>
            </a:r>
          </a:p>
          <a:p>
            <a:pPr lvl="2"/>
            <a:r>
              <a:rPr lang="en-GB" altLang="en-US" sz="2665">
                <a:sym typeface="+mn-ea"/>
              </a:rPr>
              <a:t>message is divided into chunks called packets. Each packet contains both the sender's internet address and the receiver's address.</a:t>
            </a:r>
          </a:p>
          <a:p>
            <a:pPr lvl="2"/>
            <a:r>
              <a:rPr lang="en-GB" altLang="en-US" sz="2665"/>
              <a:t>Any packet is sent first to a gateway computer that understands a small part of the internet.</a:t>
            </a:r>
          </a:p>
          <a:p>
            <a:pPr lvl="2"/>
            <a:r>
              <a:rPr lang="en-GB" altLang="en-US" sz="2665"/>
              <a:t>The gateway computer reads the destination address and forwards the packet to an adjacent gateway that in turn reads the destination address and so forth until one gateway recognizes the packet as belonging to a computer within its immediate neighborhood -- or domain. That gateway then forwards the packet directly to the computer whose address is specified.</a:t>
            </a:r>
          </a:p>
          <a:p>
            <a:pPr lvl="2"/>
            <a:endParaRPr lang="en-GB" altLang="en-US" sz="3200"/>
          </a:p>
          <a:p>
            <a:pPr lvl="2"/>
            <a:endParaRPr lang="en-GB" altLang="en-US" sz="3200"/>
          </a:p>
          <a:p>
            <a:endParaRPr lang="en-GB"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sym typeface="+mn-ea"/>
              </a:rPr>
              <a:t>Types of Protocol</a:t>
            </a:r>
            <a:br>
              <a:rPr lang="en-GB" altLang="en-US"/>
            </a:br>
            <a:endParaRPr lang="en-GB" altLang="en-US"/>
          </a:p>
        </p:txBody>
      </p:sp>
      <p:sp>
        <p:nvSpPr>
          <p:cNvPr id="3" name="Content Placeholder 2"/>
          <p:cNvSpPr>
            <a:spLocks noGrp="1"/>
          </p:cNvSpPr>
          <p:nvPr>
            <p:ph idx="1"/>
          </p:nvPr>
        </p:nvSpPr>
        <p:spPr>
          <a:xfrm>
            <a:off x="1074420" y="1266825"/>
            <a:ext cx="7972425" cy="5534660"/>
          </a:xfrm>
        </p:spPr>
        <p:txBody>
          <a:bodyPr>
            <a:normAutofit fontScale="90000" lnSpcReduction="20000"/>
          </a:bodyPr>
          <a:lstStyle/>
          <a:p>
            <a:pPr lvl="1"/>
            <a:r>
              <a:rPr lang="en-GB" altLang="en-US" sz="3200">
                <a:sym typeface="+mn-ea"/>
              </a:rPr>
              <a:t>User Datagram Protocol (UDP)</a:t>
            </a:r>
          </a:p>
          <a:p>
            <a:pPr lvl="2"/>
            <a:r>
              <a:rPr lang="en-GB" altLang="en-US"/>
              <a:t>User Datagram Protocol (UDP) is a communications protocol for time-sensitive applications like gaming, playing videos, etc.</a:t>
            </a:r>
          </a:p>
          <a:p>
            <a:pPr lvl="2"/>
            <a:endParaRPr lang="en-GB" altLang="en-US"/>
          </a:p>
          <a:p>
            <a:pPr lvl="2"/>
            <a:r>
              <a:rPr lang="en-GB" altLang="en-US"/>
              <a:t>UDP results in speedier communication because it does not spend time forming a firm connection with the destination before transferring the data.</a:t>
            </a:r>
          </a:p>
          <a:p>
            <a:pPr lvl="2"/>
            <a:endParaRPr lang="en-GB" altLang="en-US"/>
          </a:p>
          <a:p>
            <a:pPr lvl="2"/>
            <a:r>
              <a:rPr lang="en-GB" altLang="en-US"/>
              <a:t>Because establishing the connection takes time, eliminating this step results in faster data transfer speeds. </a:t>
            </a:r>
          </a:p>
          <a:p>
            <a:pPr lvl="2"/>
            <a:endParaRPr lang="en-GB" altLang="en-US"/>
          </a:p>
          <a:p>
            <a:pPr lvl="2"/>
            <a:r>
              <a:rPr lang="en-GB" altLang="en-US"/>
              <a:t>	UDP can also cause data packets to get lost as they go from the source to the destination. It can also make it relatively easy for a hacker to execute a distributed denial-of-service (DDoS) attack.</a:t>
            </a:r>
          </a:p>
          <a:p>
            <a:pPr lvl="1"/>
            <a:r>
              <a:rPr lang="en-GB" altLang="en-US" sz="3200">
                <a:sym typeface="+mn-ea"/>
              </a:rPr>
              <a:t> </a:t>
            </a:r>
            <a:endParaRPr lang="en-GB"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35" y="274955"/>
            <a:ext cx="7498080" cy="876300"/>
          </a:xfrm>
        </p:spPr>
        <p:txBody>
          <a:bodyPr>
            <a:normAutofit fontScale="90000"/>
          </a:bodyPr>
          <a:lstStyle/>
          <a:p>
            <a:r>
              <a:rPr lang="en-GB" altLang="en-US">
                <a:sym typeface="+mn-ea"/>
              </a:rPr>
              <a:t>Types of Protocol</a:t>
            </a:r>
            <a:br>
              <a:rPr lang="en-GB" altLang="en-US">
                <a:sym typeface="+mn-ea"/>
              </a:rPr>
            </a:br>
            <a:endParaRPr lang="en-GB" altLang="en-US"/>
          </a:p>
        </p:txBody>
      </p:sp>
      <p:sp>
        <p:nvSpPr>
          <p:cNvPr id="3" name="Content Placeholder 2"/>
          <p:cNvSpPr>
            <a:spLocks noGrp="1"/>
          </p:cNvSpPr>
          <p:nvPr>
            <p:ph idx="1"/>
          </p:nvPr>
        </p:nvSpPr>
        <p:spPr>
          <a:xfrm>
            <a:off x="1044575" y="1181100"/>
            <a:ext cx="8102600" cy="5622290"/>
          </a:xfrm>
        </p:spPr>
        <p:txBody>
          <a:bodyPr>
            <a:normAutofit lnSpcReduction="10000"/>
          </a:bodyPr>
          <a:lstStyle/>
          <a:p>
            <a:pPr marL="0" lvl="1"/>
            <a:r>
              <a:rPr lang="en-GB" altLang="en-US" sz="3200">
                <a:sym typeface="+mn-ea"/>
              </a:rPr>
              <a:t>Post office Protocol (POP)</a:t>
            </a:r>
          </a:p>
          <a:p>
            <a:pPr marL="457200" lvl="2"/>
            <a:r>
              <a:rPr lang="en-GB" altLang="en-US"/>
              <a:t>Post Office Protocol is a widely used e-mail application protocol that can be used to retrieve e-mail from an e-mail server for the client application, such as Microsoft Outlook. </a:t>
            </a:r>
          </a:p>
          <a:p>
            <a:pPr marL="457200" lvl="2"/>
            <a:r>
              <a:rPr lang="en-GB" altLang="en-US"/>
              <a:t>POP works through a supporting email software client that integrates POP for connecting to the remote email server and downloading email messages to the recipient’s computer machine.</a:t>
            </a:r>
          </a:p>
          <a:p>
            <a:pPr marL="457200" lvl="2"/>
            <a:r>
              <a:rPr lang="en-GB" altLang="en-US"/>
              <a:t>POP uses the TCP/IP protocol stack for network connection and works with Simple Mail Transfer Protocol (SMTP) for end-to-end email communication, where POP pulls messages and SMTP pushes them to the server</a:t>
            </a:r>
          </a:p>
          <a:p>
            <a:r>
              <a:rPr lang="en-GB" altLang="en-US">
                <a:solidFill>
                  <a:srgbClr val="FF0000"/>
                </a:solidFill>
              </a:rPr>
              <a:t>Assisgment : Distiguish between UDP and TCP</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9335" y="762000"/>
            <a:ext cx="8114665" cy="6083935"/>
          </a:xfrm>
        </p:spPr>
        <p:txBody>
          <a:bodyPr>
            <a:noAutofit/>
          </a:bodyPr>
          <a:lstStyle/>
          <a:p>
            <a:pPr marL="457200" indent="-457200" algn="just">
              <a:buFont typeface="Wingdings" panose="05000000000000000000" pitchFamily="2" charset="2"/>
              <a:buChar char="q"/>
            </a:pPr>
            <a:r>
              <a:rPr lang="en-US" sz="2400" dirty="0"/>
              <a:t>Network Architecture is the way network services and devices are structured together to serve the connectivity needs of client devices and applications.</a:t>
            </a:r>
          </a:p>
          <a:p>
            <a:pPr marL="457200" indent="-457200" algn="just">
              <a:buFont typeface="Wingdings" panose="05000000000000000000" pitchFamily="2" charset="2"/>
              <a:buChar char="q"/>
            </a:pPr>
            <a:r>
              <a:rPr lang="en-US" sz="2400" dirty="0"/>
              <a:t>The purpose of a network architecture is to provide a framework for organizing and managing the network infrastructure. In addition to providing a structure for managing the network infrastructure, the architecture should also provide for the efficient and effective use of the network resources.</a:t>
            </a:r>
          </a:p>
          <a:p>
            <a:pPr marL="457200" indent="-457200" algn="just">
              <a:buFont typeface="Wingdings" panose="05000000000000000000" pitchFamily="2" charset="2"/>
              <a:buChar char="q"/>
            </a:pPr>
            <a:r>
              <a:rPr lang="en-US" sz="2400" dirty="0"/>
              <a:t>Network architecture specification contains enough information to allow the implementer to develop each layer so that it will correctly obey the appropriate protocol.</a:t>
            </a:r>
          </a:p>
          <a:p>
            <a:pPr marL="457200" indent="-457200" algn="just">
              <a:buFont typeface="Wingdings" panose="05000000000000000000" pitchFamily="2" charset="2"/>
              <a:buChar char="q"/>
            </a:pPr>
            <a:endParaRPr lang="en-US" sz="2400" dirty="0"/>
          </a:p>
        </p:txBody>
      </p:sp>
      <p:sp>
        <p:nvSpPr>
          <p:cNvPr id="4" name="Title 1"/>
          <p:cNvSpPr txBox="1"/>
          <p:nvPr/>
        </p:nvSpPr>
        <p:spPr>
          <a:xfrm>
            <a:off x="838200" y="152401"/>
            <a:ext cx="7772400" cy="60959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C00000"/>
                </a:solidFill>
              </a:rPr>
              <a:t>Network  Architecture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990600"/>
            <a:ext cx="7467600" cy="5334000"/>
          </a:xfrm>
        </p:spPr>
        <p:txBody>
          <a:bodyPr>
            <a:normAutofit fontScale="85000" lnSpcReduction="20000"/>
          </a:bodyPr>
          <a:lstStyle/>
          <a:p>
            <a:pPr marL="457200" indent="-457200" algn="just">
              <a:buFont typeface="Wingdings" panose="05000000000000000000" pitchFamily="2" charset="2"/>
              <a:buChar char="q"/>
            </a:pPr>
            <a:r>
              <a:rPr lang="en-US" dirty="0"/>
              <a:t>Each corresponding layers on different machines are called peers. It is the peers that communicate by using the protocol</a:t>
            </a:r>
          </a:p>
          <a:p>
            <a:pPr marL="457200" indent="-457200" algn="just">
              <a:buFont typeface="Wingdings" panose="05000000000000000000" pitchFamily="2" charset="2"/>
              <a:buChar char="q"/>
            </a:pPr>
            <a:r>
              <a:rPr lang="en-US" dirty="0"/>
              <a:t>No data are directly transferred from layer n on one machine to layer n on another machine even though the layer n on one machine conceptually thinks of their communication as being “horizontal” using the layer n protocol</a:t>
            </a:r>
          </a:p>
          <a:p>
            <a:pPr marL="457200" indent="-457200" algn="just">
              <a:buFont typeface="Wingdings" panose="05000000000000000000" pitchFamily="2" charset="2"/>
              <a:buChar char="q"/>
            </a:pPr>
            <a:r>
              <a:rPr lang="en-US" dirty="0"/>
              <a:t>Each layer passes data and control information to the layer immediately below it, until the lowest layer is reached.</a:t>
            </a:r>
          </a:p>
          <a:p>
            <a:pPr marL="457200" indent="-457200" algn="just">
              <a:buFont typeface="Wingdings" panose="05000000000000000000" pitchFamily="2" charset="2"/>
              <a:buChar char="q"/>
            </a:pPr>
            <a:r>
              <a:rPr lang="en-US" dirty="0"/>
              <a:t>Below layer 1 is the physical medium through which actual communication occurs</a:t>
            </a:r>
          </a:p>
          <a:p>
            <a:pPr marL="457200" indent="-457200" algn="just">
              <a:buFont typeface="Wingdings" panose="05000000000000000000" pitchFamily="2" charset="2"/>
              <a:buChar char="q"/>
            </a:pPr>
            <a:r>
              <a:rPr lang="en-US" dirty="0"/>
              <a:t>Between each pair of adjacent layers is an interface which defines the primitive operations and services the lower layer makes available to the upper one.</a:t>
            </a:r>
          </a:p>
          <a:p>
            <a:pPr marL="457200" indent="-457200" algn="just">
              <a:buFont typeface="Wingdings" panose="05000000000000000000" pitchFamily="2" charset="2"/>
              <a:buChar char="q"/>
            </a:pPr>
            <a:r>
              <a:rPr lang="en-US" dirty="0"/>
              <a:t>When network designers develop network protocol, one of the most important considerations is defining clean interfaces between the layers.</a:t>
            </a:r>
          </a:p>
        </p:txBody>
      </p:sp>
      <p:sp>
        <p:nvSpPr>
          <p:cNvPr id="4" name="Title 1"/>
          <p:cNvSpPr txBox="1"/>
          <p:nvPr/>
        </p:nvSpPr>
        <p:spPr>
          <a:xfrm>
            <a:off x="838200" y="152401"/>
            <a:ext cx="7772400" cy="609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C00000"/>
                </a:solidFill>
              </a:rPr>
              <a:t>Layering</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990600"/>
            <a:ext cx="7467600" cy="5410200"/>
          </a:xfrm>
        </p:spPr>
        <p:txBody>
          <a:bodyPr>
            <a:normAutofit fontScale="92500" lnSpcReduction="10000"/>
          </a:bodyPr>
          <a:lstStyle/>
          <a:p>
            <a:pPr marL="457200" indent="-457200" algn="l">
              <a:buFont typeface="Wingdings" panose="05000000000000000000" pitchFamily="2" charset="2"/>
              <a:buChar char="q"/>
            </a:pPr>
            <a:r>
              <a:rPr lang="en-US" dirty="0"/>
              <a:t>Every layer has a mechanism for identifying senders and receivers – has some addressing mechanism.</a:t>
            </a:r>
          </a:p>
          <a:p>
            <a:pPr marL="457200" indent="-457200" algn="l">
              <a:buFont typeface="Wingdings" panose="05000000000000000000" pitchFamily="2" charset="2"/>
              <a:buChar char="q"/>
            </a:pPr>
            <a:r>
              <a:rPr lang="en-US" dirty="0"/>
              <a:t>Layers have rules for data transfer protocol – including data direction, number of logical channels and their priorities.</a:t>
            </a:r>
          </a:p>
          <a:p>
            <a:pPr marL="914400" lvl="1" indent="-457200" algn="l">
              <a:buFont typeface="Wingdings" panose="05000000000000000000" pitchFamily="2" charset="2"/>
              <a:buChar char="q"/>
            </a:pPr>
            <a:r>
              <a:rPr lang="en-US" dirty="0"/>
              <a:t>Error control protocol</a:t>
            </a:r>
          </a:p>
          <a:p>
            <a:pPr marL="914400" lvl="1" indent="-457200" algn="l">
              <a:buFont typeface="Wingdings" panose="05000000000000000000" pitchFamily="2" charset="2"/>
              <a:buChar char="q"/>
            </a:pPr>
            <a:r>
              <a:rPr lang="en-US" dirty="0"/>
              <a:t>Data sequencing guidelines</a:t>
            </a:r>
          </a:p>
          <a:p>
            <a:pPr marL="914400" lvl="1" indent="-457200" algn="l">
              <a:buFont typeface="Wingdings" panose="05000000000000000000" pitchFamily="2" charset="2"/>
              <a:buChar char="q"/>
            </a:pPr>
            <a:r>
              <a:rPr lang="en-US" dirty="0"/>
              <a:t>Flow control</a:t>
            </a:r>
          </a:p>
          <a:p>
            <a:pPr lvl="1" indent="-457200" algn="l">
              <a:buFont typeface="Wingdings" panose="05000000000000000000" pitchFamily="2" charset="2"/>
              <a:buChar char="q"/>
            </a:pPr>
            <a:r>
              <a:rPr lang="en-US" dirty="0"/>
              <a:t>Data multiplexing and </a:t>
            </a:r>
            <a:r>
              <a:rPr lang="en-US" dirty="0" err="1"/>
              <a:t>demultiplexing</a:t>
            </a:r>
            <a:endParaRPr lang="en-US" dirty="0"/>
          </a:p>
          <a:p>
            <a:pPr lvl="1" indent="-457200" algn="l">
              <a:buFont typeface="Wingdings" panose="05000000000000000000" pitchFamily="2" charset="2"/>
              <a:buChar char="q"/>
            </a:pPr>
            <a:r>
              <a:rPr lang="en-US" dirty="0"/>
              <a:t>Layer can offer two different services to the layers above them: connection-oriented and </a:t>
            </a:r>
            <a:r>
              <a:rPr lang="en-US" dirty="0" err="1"/>
              <a:t>connectionsless</a:t>
            </a:r>
            <a:endParaRPr lang="en-US" dirty="0"/>
          </a:p>
          <a:p>
            <a:pPr lvl="1" indent="-457200" algn="l">
              <a:buFont typeface="Wingdings" panose="05000000000000000000" pitchFamily="2" charset="2"/>
              <a:buChar char="q"/>
            </a:pPr>
            <a:r>
              <a:rPr lang="en-US" dirty="0"/>
              <a:t>Quality of service.</a:t>
            </a:r>
          </a:p>
        </p:txBody>
      </p:sp>
      <p:sp>
        <p:nvSpPr>
          <p:cNvPr id="4" name="Title 1"/>
          <p:cNvSpPr txBox="1"/>
          <p:nvPr/>
        </p:nvSpPr>
        <p:spPr>
          <a:xfrm>
            <a:off x="838200" y="152401"/>
            <a:ext cx="7772400" cy="609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C00000"/>
                </a:solidFill>
              </a:rPr>
              <a:t>Layering Issues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762000"/>
            <a:ext cx="7696200" cy="6116320"/>
          </a:xfrm>
        </p:spPr>
        <p:txBody>
          <a:bodyPr>
            <a:noAutofit/>
          </a:bodyPr>
          <a:lstStyle/>
          <a:p>
            <a:pPr marL="457200" indent="-457200" algn="just">
              <a:buFont typeface="Wingdings" panose="05000000000000000000" pitchFamily="2" charset="2"/>
              <a:buChar char="§"/>
            </a:pPr>
            <a:r>
              <a:rPr lang="en-US" sz="2000" dirty="0">
                <a:solidFill>
                  <a:schemeClr val="tx1"/>
                </a:solidFill>
              </a:rPr>
              <a:t>Open System International (OSI) reference model – deals with connecting open system – i.e. systems that are open for communication with other systems</a:t>
            </a:r>
            <a:r>
              <a:rPr lang="en-GB" altLang="en-US" sz="2000" dirty="0">
                <a:solidFill>
                  <a:schemeClr val="tx1"/>
                </a:solidFill>
              </a:rPr>
              <a:t>.</a:t>
            </a:r>
          </a:p>
          <a:p>
            <a:pPr marL="342900" indent="-342900" algn="just">
              <a:buFont typeface="Arial" panose="020B0604020202020204" pitchFamily="34" charset="0"/>
              <a:buChar char="•"/>
            </a:pPr>
            <a:r>
              <a:rPr lang="en-US" sz="2000" dirty="0">
                <a:solidFill>
                  <a:schemeClr val="tx1"/>
                </a:solidFill>
              </a:rPr>
              <a:t>The Open Systems Interconnection (OSI) Model is a conceptual framework that defines how networking systems communicate and send data from a sender to a recipient.</a:t>
            </a:r>
          </a:p>
          <a:p>
            <a:pPr marL="457200" indent="-457200" algn="just">
              <a:buFont typeface="Wingdings" panose="05000000000000000000" pitchFamily="2" charset="2"/>
              <a:buChar char="§"/>
            </a:pPr>
            <a:r>
              <a:rPr lang="en-US" sz="2000" dirty="0">
                <a:solidFill>
                  <a:schemeClr val="tx1"/>
                </a:solidFill>
              </a:rPr>
              <a:t>It was the first standard model for network communications, adopted by all major computer and telecommunication companies in the early 1980s</a:t>
            </a:r>
          </a:p>
          <a:p>
            <a:pPr marL="457200" indent="-457200" algn="just">
              <a:buFont typeface="Wingdings" panose="05000000000000000000" pitchFamily="2" charset="2"/>
              <a:buChar char="§"/>
            </a:pPr>
            <a:r>
              <a:rPr lang="en-GB" altLang="en-US" sz="2000" dirty="0">
                <a:solidFill>
                  <a:schemeClr val="tx1"/>
                </a:solidFill>
              </a:rPr>
              <a:t>I</a:t>
            </a:r>
            <a:r>
              <a:rPr lang="en-US" sz="2000" dirty="0">
                <a:solidFill>
                  <a:schemeClr val="tx1"/>
                </a:solidFill>
              </a:rPr>
              <a:t>t helps visualize and communicate how networks operate, and helps isolate and troubleshoot networking problems.</a:t>
            </a:r>
          </a:p>
          <a:p>
            <a:pPr marL="457200" indent="-457200" algn="just">
              <a:buFont typeface="Wingdings" panose="05000000000000000000" pitchFamily="2" charset="2"/>
              <a:buChar char="§"/>
            </a:pPr>
            <a:r>
              <a:rPr lang="en-US" sz="2000" dirty="0">
                <a:solidFill>
                  <a:schemeClr val="tx1"/>
                </a:solidFill>
              </a:rPr>
              <a:t>OSI/IEEE 802 specifies the OSI as having seven layers:</a:t>
            </a:r>
          </a:p>
          <a:p>
            <a:pPr marL="914400" lvl="1" indent="-457200" algn="just">
              <a:buFont typeface="Wingdings" panose="05000000000000000000" pitchFamily="2" charset="2"/>
              <a:buChar char="§"/>
            </a:pPr>
            <a:r>
              <a:rPr lang="en-US" sz="2000" dirty="0">
                <a:sym typeface="+mn-ea"/>
              </a:rPr>
              <a:t>Physical Layer</a:t>
            </a:r>
            <a:endParaRPr lang="en-US" sz="2000" dirty="0"/>
          </a:p>
          <a:p>
            <a:pPr marL="914400" lvl="1" indent="-457200" algn="just">
              <a:buFont typeface="Wingdings" panose="05000000000000000000" pitchFamily="2" charset="2"/>
              <a:buChar char="§"/>
            </a:pPr>
            <a:r>
              <a:rPr lang="en-US" sz="2000" dirty="0">
                <a:sym typeface="+mn-ea"/>
              </a:rPr>
              <a:t>Data-link layer</a:t>
            </a:r>
            <a:endParaRPr lang="en-US" sz="2000" dirty="0"/>
          </a:p>
          <a:p>
            <a:pPr marL="914400" lvl="1" indent="-457200" algn="just">
              <a:buFont typeface="Wingdings" panose="05000000000000000000" pitchFamily="2" charset="2"/>
              <a:buChar char="§"/>
            </a:pPr>
            <a:r>
              <a:rPr lang="en-US" sz="2000" dirty="0">
                <a:sym typeface="+mn-ea"/>
              </a:rPr>
              <a:t>Network Layer</a:t>
            </a:r>
            <a:endParaRPr lang="en-US" sz="2000" dirty="0"/>
          </a:p>
          <a:p>
            <a:pPr marL="914400" lvl="1" indent="-457200" algn="just">
              <a:buFont typeface="Wingdings" panose="05000000000000000000" pitchFamily="2" charset="2"/>
              <a:buChar char="§"/>
            </a:pPr>
            <a:r>
              <a:rPr lang="en-US" sz="2000" dirty="0">
                <a:sym typeface="+mn-ea"/>
              </a:rPr>
              <a:t>Transport layer</a:t>
            </a:r>
            <a:endParaRPr lang="en-US" sz="2000" dirty="0"/>
          </a:p>
          <a:p>
            <a:pPr lvl="2" indent="-457200" algn="just">
              <a:buFont typeface="Wingdings" panose="05000000000000000000" pitchFamily="2" charset="2"/>
              <a:buChar char="§"/>
            </a:pPr>
            <a:r>
              <a:rPr lang="en-US" sz="2055" dirty="0">
                <a:sym typeface="+mn-ea"/>
              </a:rPr>
              <a:t>Session Layer</a:t>
            </a:r>
            <a:endParaRPr lang="en-US" sz="2055" dirty="0"/>
          </a:p>
          <a:p>
            <a:pPr marL="914400" lvl="1" indent="-457200" algn="just">
              <a:buFont typeface="Wingdings" panose="05000000000000000000" pitchFamily="2" charset="2"/>
              <a:buChar char="§"/>
            </a:pPr>
            <a:endParaRPr lang="en-US" sz="2400" dirty="0"/>
          </a:p>
          <a:p>
            <a:pPr marL="457200" lvl="2" indent="-457200" algn="just">
              <a:buFont typeface="Wingdings" panose="05000000000000000000" pitchFamily="2" charset="2"/>
              <a:buChar char="§"/>
            </a:pPr>
            <a:endParaRPr lang="en-US" sz="2400" dirty="0"/>
          </a:p>
        </p:txBody>
      </p:sp>
      <p:sp>
        <p:nvSpPr>
          <p:cNvPr id="4" name="Title 1"/>
          <p:cNvSpPr txBox="1"/>
          <p:nvPr/>
        </p:nvSpPr>
        <p:spPr>
          <a:xfrm>
            <a:off x="899795" y="152401"/>
            <a:ext cx="7772400" cy="6095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C00000"/>
                </a:solidFill>
              </a:rPr>
              <a:t>The OSI Reference Model</a:t>
            </a:r>
            <a:endParaRPr lang="en-US" sz="3200" b="1"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Network Models</a:t>
            </a:r>
          </a:p>
        </p:txBody>
      </p:sp>
      <p:sp>
        <p:nvSpPr>
          <p:cNvPr id="3" name="Content Placeholder 2"/>
          <p:cNvSpPr>
            <a:spLocks noGrp="1"/>
          </p:cNvSpPr>
          <p:nvPr>
            <p:ph idx="1"/>
          </p:nvPr>
        </p:nvSpPr>
        <p:spPr/>
        <p:txBody>
          <a:bodyPr>
            <a:normAutofit fontScale="67500" lnSpcReduction="10000"/>
          </a:bodyPr>
          <a:lstStyle/>
          <a:p>
            <a:r>
              <a:rPr lang="en-GB" altLang="en-US" sz="4000" b="1"/>
              <a:t>Peer-to-peer network: </a:t>
            </a:r>
          </a:p>
          <a:p>
            <a:r>
              <a:rPr lang="en-GB" altLang="en-US"/>
              <a:t>Here, all the computers share their resources, such as hard drives, printers and so on with all the other computers on the network. </a:t>
            </a:r>
          </a:p>
          <a:p>
            <a:r>
              <a:rPr lang="en-GB" altLang="en-US"/>
              <a:t>Individual resources like disk drives, CD-ROM drives, and even printers are transformed into shared, collective resources that are accessible from every PC. </a:t>
            </a:r>
          </a:p>
          <a:p>
            <a:r>
              <a:rPr lang="en-GB" altLang="en-US"/>
              <a:t>The information stored across peer-to-peer networks is uniquely decentralized. Because peer-to-peer PCs have their own hard disk drives that are accessible by all computers, </a:t>
            </a:r>
          </a:p>
          <a:p>
            <a:r>
              <a:rPr lang="en-GB" altLang="en-US"/>
              <a:t>Each PC acts as both a client (information requestor) and a server (information provider). </a:t>
            </a:r>
          </a:p>
          <a:p>
            <a:r>
              <a:rPr lang="en-GB" altLang="en-US"/>
              <a:t>The peer-to-peer network is an appropriate choice when there are fewer than 10 users on the network, security is not an issue and all the users are located in the same general area</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35" y="274955"/>
            <a:ext cx="7498080" cy="750570"/>
          </a:xfrm>
        </p:spPr>
        <p:txBody>
          <a:bodyPr>
            <a:normAutofit fontScale="90000"/>
          </a:bodyPr>
          <a:lstStyle/>
          <a:p>
            <a:r>
              <a:rPr lang="en-US" b="1" dirty="0">
                <a:solidFill>
                  <a:srgbClr val="C00000"/>
                </a:solidFill>
                <a:sym typeface="+mn-ea"/>
              </a:rPr>
              <a:t>The OSI Reference Model</a:t>
            </a:r>
            <a:br>
              <a:rPr lang="en-US" b="1" dirty="0">
                <a:solidFill>
                  <a:srgbClr val="C00000"/>
                </a:solidFill>
              </a:rPr>
            </a:br>
            <a:endParaRPr lang="en-GB" altLang="en-US"/>
          </a:p>
        </p:txBody>
      </p:sp>
      <p:sp>
        <p:nvSpPr>
          <p:cNvPr id="3" name="Content Placeholder 2"/>
          <p:cNvSpPr>
            <a:spLocks noGrp="1"/>
          </p:cNvSpPr>
          <p:nvPr>
            <p:ph idx="1"/>
          </p:nvPr>
        </p:nvSpPr>
        <p:spPr>
          <a:xfrm>
            <a:off x="1435735" y="1042035"/>
            <a:ext cx="7498080" cy="5206365"/>
          </a:xfrm>
        </p:spPr>
        <p:txBody>
          <a:bodyPr>
            <a:normAutofit fontScale="67500" lnSpcReduction="10000"/>
          </a:bodyPr>
          <a:lstStyle/>
          <a:p>
            <a:pPr marL="914400" lvl="1" indent="-457200" algn="just">
              <a:buFont typeface="Wingdings" panose="05000000000000000000" pitchFamily="2" charset="2"/>
              <a:buChar char="§"/>
            </a:pPr>
            <a:r>
              <a:rPr lang="en-US" sz="3335" dirty="0">
                <a:sym typeface="+mn-ea"/>
              </a:rPr>
              <a:t>Presentation Layer</a:t>
            </a:r>
            <a:endParaRPr lang="en-US" sz="3335" dirty="0"/>
          </a:p>
          <a:p>
            <a:pPr marL="914400" lvl="1" indent="-457200" algn="just">
              <a:buFont typeface="Wingdings" panose="05000000000000000000" pitchFamily="2" charset="2"/>
              <a:buChar char="§"/>
            </a:pPr>
            <a:r>
              <a:rPr lang="en-US" sz="3335" dirty="0">
                <a:sym typeface="+mn-ea"/>
              </a:rPr>
              <a:t>Application Laye</a:t>
            </a:r>
            <a:r>
              <a:rPr lang="en-GB" altLang="en-US" sz="3335" dirty="0">
                <a:sym typeface="+mn-ea"/>
              </a:rPr>
              <a:t>r</a:t>
            </a:r>
            <a:endParaRPr lang="en-US" sz="3335" dirty="0">
              <a:sym typeface="+mn-ea"/>
            </a:endParaRPr>
          </a:p>
          <a:p>
            <a:pPr marL="457200" lvl="2" indent="-457200" algn="just">
              <a:buFont typeface="Wingdings" panose="05000000000000000000" pitchFamily="2" charset="2"/>
              <a:buChar char="§"/>
            </a:pPr>
            <a:r>
              <a:rPr lang="en-US" sz="3335" dirty="0">
                <a:sym typeface="+mn-ea"/>
              </a:rPr>
              <a:t>The OSI Layering principles are as follows:</a:t>
            </a:r>
            <a:endParaRPr lang="en-US" sz="3335" dirty="0"/>
          </a:p>
          <a:p>
            <a:pPr marL="914400" lvl="3" indent="-457200" algn="just">
              <a:buFont typeface="Wingdings" panose="05000000000000000000" pitchFamily="2" charset="2"/>
              <a:buChar char="§"/>
            </a:pPr>
            <a:r>
              <a:rPr lang="en-US" sz="3335" dirty="0">
                <a:sym typeface="+mn-ea"/>
              </a:rPr>
              <a:t>A layer should be created where a different abstraction is needed</a:t>
            </a:r>
            <a:endParaRPr lang="en-US" sz="3335" dirty="0"/>
          </a:p>
          <a:p>
            <a:pPr marL="914400" lvl="3" indent="-457200" algn="just">
              <a:buFont typeface="Wingdings" panose="05000000000000000000" pitchFamily="2" charset="2"/>
              <a:buChar char="§"/>
            </a:pPr>
            <a:r>
              <a:rPr lang="en-US" sz="3335" dirty="0">
                <a:sym typeface="+mn-ea"/>
              </a:rPr>
              <a:t>Each layer should perform a well-define function</a:t>
            </a:r>
            <a:endParaRPr lang="en-US" sz="3335" dirty="0"/>
          </a:p>
          <a:p>
            <a:pPr marL="914400" lvl="3" indent="-457200" algn="just">
              <a:buFont typeface="Wingdings" panose="05000000000000000000" pitchFamily="2" charset="2"/>
              <a:buChar char="§"/>
            </a:pPr>
            <a:r>
              <a:rPr lang="en-US" sz="3335" dirty="0">
                <a:sym typeface="+mn-ea"/>
              </a:rPr>
              <a:t>The function of each layer should be chosen with an eye towards defining international standardized protocols</a:t>
            </a:r>
            <a:endParaRPr lang="en-US" sz="3335" dirty="0"/>
          </a:p>
          <a:p>
            <a:pPr marL="914400" lvl="3" indent="-457200" algn="just">
              <a:buFont typeface="Wingdings" panose="05000000000000000000" pitchFamily="2" charset="2"/>
              <a:buChar char="§"/>
            </a:pPr>
            <a:r>
              <a:rPr lang="en-US" sz="3335" dirty="0">
                <a:sym typeface="+mn-ea"/>
              </a:rPr>
              <a:t>The layer boundaries are chosen to minimize the information flow across the interfaces</a:t>
            </a:r>
            <a:endParaRPr lang="en-US" sz="3335" dirty="0"/>
          </a:p>
          <a:p>
            <a:pPr marL="463550" lvl="3" indent="-463550" algn="just">
              <a:buFont typeface="Wingdings" panose="05000000000000000000" pitchFamily="2" charset="2"/>
              <a:buChar char="§"/>
            </a:pPr>
            <a:r>
              <a:rPr lang="en-US" sz="3335" dirty="0">
                <a:sym typeface="+mn-ea"/>
              </a:rPr>
              <a:t>The number of layers should be large enough that distinct functions need not be thrown together in the same layer out of necessity and small enough that the architecture does not become unwieldy</a:t>
            </a:r>
            <a:endParaRPr lang="en-US" sz="3335" dirty="0"/>
          </a:p>
          <a:p>
            <a:endParaRPr lang="en-GB" altLang="en-US" sz="3335"/>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065" y="1143000"/>
            <a:ext cx="8044815" cy="5604510"/>
          </a:xfrm>
        </p:spPr>
        <p:txBody>
          <a:bodyPr>
            <a:normAutofit/>
          </a:bodyPr>
          <a:lstStyle/>
          <a:p>
            <a:pPr marL="457200" indent="-457200" algn="l">
              <a:buFont typeface="Arial" panose="020B0604020202020204" pitchFamily="34" charset="0"/>
              <a:buChar char="•"/>
            </a:pPr>
            <a:r>
              <a:rPr lang="en-US" sz="2400" dirty="0"/>
              <a:t>The physical layer is responsible for the physical cable or wireless connection between network nodes</a:t>
            </a:r>
            <a:r>
              <a:rPr lang="en-GB" altLang="en-US" sz="2400" dirty="0"/>
              <a:t>. That is, it p</a:t>
            </a:r>
            <a:r>
              <a:rPr lang="en-US" sz="2400" dirty="0"/>
              <a:t>rovides physical interface for transmission of information.</a:t>
            </a:r>
          </a:p>
          <a:p>
            <a:pPr marL="457200" indent="-457200" algn="l">
              <a:buFont typeface="Arial" panose="020B0604020202020204" pitchFamily="34" charset="0"/>
              <a:buChar char="•"/>
            </a:pPr>
            <a:r>
              <a:rPr lang="en-US" sz="2400" dirty="0"/>
              <a:t>It defines the connector, the electrical cable or wireless technology connecting the devices</a:t>
            </a:r>
            <a:r>
              <a:rPr lang="en-GB" altLang="en-US" sz="2400" dirty="0"/>
              <a:t>.</a:t>
            </a:r>
            <a:endParaRPr lang="en-US" sz="2400" dirty="0"/>
          </a:p>
          <a:p>
            <a:pPr marL="457200" indent="-457200" algn="l">
              <a:buFont typeface="Arial" panose="020B0604020202020204" pitchFamily="34" charset="0"/>
              <a:buChar char="•"/>
            </a:pPr>
            <a:r>
              <a:rPr lang="en-US" sz="2400" dirty="0"/>
              <a:t>Defines rules by which bits are passed from one system to another on a physical communication medium.</a:t>
            </a:r>
          </a:p>
          <a:p>
            <a:pPr marL="457200" indent="-457200" algn="l">
              <a:buFont typeface="Arial" panose="020B0604020202020204" pitchFamily="34" charset="0"/>
              <a:buChar char="•"/>
            </a:pPr>
            <a:r>
              <a:rPr lang="en-US" sz="2400" dirty="0"/>
              <a:t>Covers all – mechanical, electrical, functional and procedural.</a:t>
            </a:r>
          </a:p>
          <a:p>
            <a:pPr marL="463550" lvl="1" indent="-463550" algn="l">
              <a:buFont typeface="Arial" panose="020B0604020202020204" pitchFamily="34" charset="0"/>
              <a:buChar char="•"/>
            </a:pPr>
            <a:r>
              <a:rPr lang="en-US" sz="2400" dirty="0"/>
              <a:t>Such characteristics as voltage levels, timing of voltage changes, physical data rates, maximum transmission distances, physical connectors, and other similar attributes are defined by physical layer specifications.</a:t>
            </a:r>
          </a:p>
        </p:txBody>
      </p:sp>
      <p:sp>
        <p:nvSpPr>
          <p:cNvPr id="4" name="Title 1"/>
          <p:cNvSpPr txBox="1"/>
          <p:nvPr/>
        </p:nvSpPr>
        <p:spPr>
          <a:xfrm>
            <a:off x="838200" y="152401"/>
            <a:ext cx="7772400" cy="838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C00000"/>
                </a:solidFill>
              </a:rPr>
              <a:t>The Physical Layer</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066800"/>
            <a:ext cx="7467600" cy="5181600"/>
          </a:xfrm>
        </p:spPr>
        <p:txBody>
          <a:bodyPr>
            <a:normAutofit/>
          </a:bodyPr>
          <a:lstStyle/>
          <a:p>
            <a:pPr marL="457200" indent="-457200" algn="l">
              <a:buFont typeface="Wingdings" panose="05000000000000000000" pitchFamily="2" charset="2"/>
              <a:buChar char="§"/>
            </a:pPr>
            <a:r>
              <a:rPr lang="en-US" dirty="0"/>
              <a:t>The physical layer plant is concerned with the medium in which the raw bits that makes up the network signals are transported.</a:t>
            </a:r>
          </a:p>
          <a:p>
            <a:pPr marL="457200" indent="-457200" algn="l">
              <a:buFont typeface="Wingdings" panose="05000000000000000000" pitchFamily="2" charset="2"/>
              <a:buChar char="§"/>
            </a:pPr>
            <a:r>
              <a:rPr lang="en-US" dirty="0"/>
              <a:t>Common network transmission media include: twisted pair wire, coaxial cable, </a:t>
            </a:r>
            <a:r>
              <a:rPr lang="en-US" dirty="0" err="1"/>
              <a:t>fibre</a:t>
            </a:r>
            <a:r>
              <a:rPr lang="en-US" dirty="0"/>
              <a:t> optics cable, radio and satellite link, and magnetic media</a:t>
            </a:r>
          </a:p>
          <a:p>
            <a:pPr marL="457200" indent="-457200" algn="l">
              <a:buFont typeface="Wingdings" panose="05000000000000000000" pitchFamily="2" charset="2"/>
              <a:buChar char="§"/>
            </a:pPr>
            <a:r>
              <a:rPr lang="en-US" dirty="0"/>
              <a:t>The propagation delay in a twisted pair, coaxial cable, </a:t>
            </a:r>
            <a:r>
              <a:rPr lang="en-US" dirty="0" err="1"/>
              <a:t>fibre</a:t>
            </a:r>
            <a:r>
              <a:rPr lang="en-US" dirty="0"/>
              <a:t> optic cable, and wireless medium is compared below.</a:t>
            </a:r>
          </a:p>
        </p:txBody>
      </p:sp>
      <p:sp>
        <p:nvSpPr>
          <p:cNvPr id="4" name="Title 1"/>
          <p:cNvSpPr txBox="1"/>
          <p:nvPr/>
        </p:nvSpPr>
        <p:spPr>
          <a:xfrm>
            <a:off x="533400" y="181100"/>
            <a:ext cx="7772400" cy="838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C00000"/>
                </a:solidFill>
              </a:rPr>
              <a:t>Physical Layer Installations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683568" y="260649"/>
            <a:ext cx="7772400" cy="11521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800" b="1" dirty="0">
                <a:solidFill>
                  <a:srgbClr val="C00000"/>
                </a:solidFill>
              </a:rPr>
              <a:t>COPPER-BASED CABLES</a:t>
            </a:r>
          </a:p>
        </p:txBody>
      </p:sp>
      <p:sp>
        <p:nvSpPr>
          <p:cNvPr id="5" name="Subtitle 2"/>
          <p:cNvSpPr>
            <a:spLocks noGrp="1"/>
          </p:cNvSpPr>
          <p:nvPr>
            <p:ph type="subTitle" idx="1"/>
          </p:nvPr>
        </p:nvSpPr>
        <p:spPr>
          <a:xfrm>
            <a:off x="1057910" y="1232535"/>
            <a:ext cx="8047355" cy="5364480"/>
          </a:xfrm>
        </p:spPr>
        <p:txBody>
          <a:bodyPr>
            <a:normAutofit fontScale="90000" lnSpcReduction="20000"/>
          </a:bodyPr>
          <a:lstStyle/>
          <a:p>
            <a:pPr algn="just"/>
            <a:r>
              <a:rPr lang="en-GB" sz="2355" b="1" dirty="0">
                <a:latin typeface="Arial" panose="020B0604020202020204" pitchFamily="34" charset="0"/>
                <a:cs typeface="Arial" panose="020B0604020202020204" pitchFamily="34" charset="0"/>
              </a:rPr>
              <a:t>Twisted Pair: </a:t>
            </a:r>
            <a:r>
              <a:rPr lang="en-GB" sz="2355" dirty="0">
                <a:latin typeface="Arial" panose="020B0604020202020204" pitchFamily="34" charset="0"/>
                <a:cs typeface="Arial" panose="020B0604020202020204" pitchFamily="34" charset="0"/>
              </a:rPr>
              <a:t>This is the common telephone wire (copper) which is very inexpensive, ubiquitous, and already installed in many buildings. It is susceptible to noise from other transmission sources (the twisting is to reduce noise)It can be used repeater – less over distances of a few kilometres and has good multi-tapping qualities. Its transmission bandwidth is dependent on core diameter and distance. It can achieve bandwidths of several megabits/sec over a few kilometres and can be used for both analogue and digital communication.</a:t>
            </a:r>
          </a:p>
          <a:p>
            <a:pPr algn="just"/>
            <a:endParaRPr lang="en-GB" sz="2355" dirty="0">
              <a:latin typeface="Arial" panose="020B0604020202020204" pitchFamily="34" charset="0"/>
              <a:cs typeface="Arial" panose="020B0604020202020204" pitchFamily="34" charset="0"/>
            </a:endParaRPr>
          </a:p>
          <a:p>
            <a:pPr algn="just"/>
            <a:r>
              <a:rPr lang="en-GB" sz="2355" b="1" dirty="0">
                <a:latin typeface="Arial" panose="020B0604020202020204" pitchFamily="34" charset="0"/>
                <a:cs typeface="Arial" panose="020B0604020202020204" pitchFamily="34" charset="0"/>
              </a:rPr>
              <a:t>Coaxial cable: </a:t>
            </a:r>
            <a:r>
              <a:rPr lang="en-GB" sz="2355" dirty="0">
                <a:latin typeface="Arial" panose="020B0604020202020204" pitchFamily="34" charset="0"/>
                <a:cs typeface="Arial" panose="020B0604020202020204" pitchFamily="34" charset="0"/>
              </a:rPr>
              <a:t>This is a shielded copper wire, which is inexpensive relative to its transmission capacity. It also has relatively better noise immunity than twisted pair and cover longer distance at higher speeds than twisted pair but is more expensive. It has the same good multi-tapping qualities as twisted pair and can be used for both digital (baseband transmission with 50-ohm cable) and </a:t>
            </a:r>
            <a:r>
              <a:rPr lang="en-GB" sz="2355" dirty="0" err="1">
                <a:latin typeface="Arial" panose="020B0604020202020204" pitchFamily="34" charset="0"/>
                <a:cs typeface="Arial" panose="020B0604020202020204" pitchFamily="34" charset="0"/>
              </a:rPr>
              <a:t>analog</a:t>
            </a:r>
            <a:r>
              <a:rPr lang="en-GB" sz="2355" dirty="0">
                <a:latin typeface="Arial" panose="020B0604020202020204" pitchFamily="34" charset="0"/>
                <a:cs typeface="Arial" panose="020B0604020202020204" pitchFamily="34" charset="0"/>
              </a:rPr>
              <a:t> (broadband transmission with 75-ohm) communication </a:t>
            </a:r>
          </a:p>
          <a:p>
            <a:pPr algn="l"/>
            <a:endParaRPr lang="en-GB" sz="2355" dirty="0">
              <a:latin typeface="Arial" panose="020B0604020202020204" pitchFamily="34" charset="0"/>
              <a:cs typeface="Arial" panose="020B060402020202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371600" y="228600"/>
            <a:ext cx="5943600" cy="685800"/>
          </a:xfrm>
        </p:spPr>
        <p:txBody>
          <a:bodyPr>
            <a:normAutofit/>
          </a:bodyPr>
          <a:lstStyle/>
          <a:p>
            <a:r>
              <a:rPr lang="en-GB" sz="3200" b="1" dirty="0">
                <a:solidFill>
                  <a:srgbClr val="C00000"/>
                </a:solidFill>
              </a:rPr>
              <a:t>Fibre Optic Cable Plants</a:t>
            </a:r>
          </a:p>
        </p:txBody>
      </p:sp>
      <p:sp>
        <p:nvSpPr>
          <p:cNvPr id="5" name="Subtitle 2"/>
          <p:cNvSpPr>
            <a:spLocks noGrp="1"/>
          </p:cNvSpPr>
          <p:nvPr>
            <p:ph type="subTitle" idx="1"/>
          </p:nvPr>
        </p:nvSpPr>
        <p:spPr>
          <a:xfrm>
            <a:off x="1371600" y="1268760"/>
            <a:ext cx="7160840" cy="4370040"/>
          </a:xfrm>
        </p:spPr>
        <p:txBody>
          <a:bodyPr/>
          <a:lstStyle/>
          <a:p>
            <a:pPr algn="l"/>
            <a:r>
              <a:rPr lang="en-GB" dirty="0"/>
              <a:t>A fibre optic based physical layer generally consist of:</a:t>
            </a:r>
          </a:p>
          <a:p>
            <a:pPr algn="l">
              <a:buFont typeface="Wingdings" panose="05000000000000000000" pitchFamily="2" charset="2"/>
              <a:buChar char="§"/>
            </a:pPr>
            <a:r>
              <a:rPr lang="en-GB" dirty="0"/>
              <a:t> Transmitter</a:t>
            </a:r>
          </a:p>
          <a:p>
            <a:pPr algn="l">
              <a:buFont typeface="Wingdings" panose="05000000000000000000" pitchFamily="2" charset="2"/>
              <a:buChar char="§"/>
            </a:pPr>
            <a:r>
              <a:rPr lang="en-GB" dirty="0"/>
              <a:t>Couplers</a:t>
            </a:r>
          </a:p>
          <a:p>
            <a:pPr algn="l">
              <a:buFont typeface="Wingdings" panose="05000000000000000000" pitchFamily="2" charset="2"/>
              <a:buChar char="§"/>
            </a:pPr>
            <a:r>
              <a:rPr lang="en-GB" dirty="0"/>
              <a:t>Optical Switches</a:t>
            </a:r>
          </a:p>
          <a:p>
            <a:pPr algn="l">
              <a:buFont typeface="Wingdings" panose="05000000000000000000" pitchFamily="2" charset="2"/>
              <a:buChar char="§"/>
            </a:pPr>
            <a:r>
              <a:rPr lang="en-GB" dirty="0"/>
              <a:t>Slices</a:t>
            </a:r>
          </a:p>
          <a:p>
            <a:pPr algn="l">
              <a:buFont typeface="Wingdings" panose="05000000000000000000" pitchFamily="2" charset="2"/>
              <a:buChar char="§"/>
            </a:pPr>
            <a:r>
              <a:rPr lang="en-GB" dirty="0"/>
              <a:t>Receiver</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83568" y="332656"/>
            <a:ext cx="7772400" cy="100811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b="1" dirty="0">
                <a:solidFill>
                  <a:srgbClr val="C00000"/>
                </a:solidFill>
              </a:rPr>
              <a:t>Fibre Optic Cables</a:t>
            </a:r>
          </a:p>
        </p:txBody>
      </p:sp>
      <p:sp>
        <p:nvSpPr>
          <p:cNvPr id="3" name="Subtitle 2"/>
          <p:cNvSpPr txBox="1"/>
          <p:nvPr/>
        </p:nvSpPr>
        <p:spPr>
          <a:xfrm>
            <a:off x="1600200" y="1268760"/>
            <a:ext cx="7076256" cy="4824536"/>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dirty="0"/>
              <a:t> Have small weight</a:t>
            </a:r>
          </a:p>
          <a:p>
            <a:pPr>
              <a:buFont typeface="Wingdings" panose="05000000000000000000" pitchFamily="2" charset="2"/>
              <a:buChar char="§"/>
            </a:pPr>
            <a:r>
              <a:rPr lang="en-GB" dirty="0"/>
              <a:t>Have no crosstalk</a:t>
            </a:r>
          </a:p>
          <a:p>
            <a:pPr>
              <a:buFont typeface="Wingdings" panose="05000000000000000000" pitchFamily="2" charset="2"/>
              <a:buChar char="§"/>
            </a:pPr>
            <a:r>
              <a:rPr lang="en-GB" dirty="0"/>
              <a:t>Low error rate thus producing high fidelity transmission</a:t>
            </a:r>
          </a:p>
          <a:p>
            <a:pPr>
              <a:buFont typeface="Wingdings" panose="05000000000000000000" pitchFamily="2" charset="2"/>
              <a:buChar char="§"/>
            </a:pPr>
            <a:r>
              <a:rPr lang="en-GB" dirty="0"/>
              <a:t>They work without repeaters at distance up to tens of kilometres. They are good for high bandwidth communication.</a:t>
            </a:r>
          </a:p>
          <a:p>
            <a:pPr>
              <a:buFont typeface="Wingdings" panose="05000000000000000000" pitchFamily="2" charset="2"/>
              <a:buChar char="§"/>
            </a:pPr>
            <a:r>
              <a:rPr lang="en-GB" dirty="0"/>
              <a:t>Due to losses in signal level at tapping points and in couplers, fibre optic cables have multi-tapped problems hence is unsuitable for </a:t>
            </a:r>
            <a:r>
              <a:rPr lang="en-GB" dirty="0" err="1"/>
              <a:t>busing</a:t>
            </a:r>
            <a:r>
              <a:rPr lang="en-GB" dirty="0"/>
              <a:t> application.</a:t>
            </a:r>
          </a:p>
          <a:p>
            <a:pPr>
              <a:buFont typeface="Wingdings" panose="05000000000000000000" pitchFamily="2" charset="2"/>
              <a:buChar char="§"/>
            </a:pPr>
            <a:r>
              <a:rPr lang="en-GB" dirty="0"/>
              <a:t>They are unable to transmit DC voltages and hence unsuitable for CSMA/CD runs.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755576" y="404665"/>
            <a:ext cx="7772400" cy="86409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800" b="1" dirty="0">
                <a:solidFill>
                  <a:srgbClr val="C00000"/>
                </a:solidFill>
              </a:rPr>
              <a:t>RADIO TRANSMISSION</a:t>
            </a:r>
          </a:p>
        </p:txBody>
      </p:sp>
      <p:sp>
        <p:nvSpPr>
          <p:cNvPr id="3" name="Subtitle 2"/>
          <p:cNvSpPr txBox="1"/>
          <p:nvPr/>
        </p:nvSpPr>
        <p:spPr>
          <a:xfrm>
            <a:off x="1447800" y="1268760"/>
            <a:ext cx="7084640" cy="504056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GB" dirty="0"/>
              <a:t>  Easy to generate</a:t>
            </a:r>
          </a:p>
          <a:p>
            <a:pPr>
              <a:buFont typeface="Wingdings" panose="05000000000000000000" pitchFamily="2" charset="2"/>
              <a:buChar char="q"/>
            </a:pPr>
            <a:r>
              <a:rPr lang="en-GB" dirty="0"/>
              <a:t>  Can travel long distance</a:t>
            </a:r>
          </a:p>
          <a:p>
            <a:pPr>
              <a:buFont typeface="Wingdings" panose="05000000000000000000" pitchFamily="2" charset="2"/>
              <a:buChar char="q"/>
            </a:pPr>
            <a:r>
              <a:rPr lang="en-GB" dirty="0"/>
              <a:t>  Can penetrate obstacles such as building</a:t>
            </a:r>
          </a:p>
          <a:p>
            <a:pPr>
              <a:buFont typeface="Wingdings" panose="05000000000000000000" pitchFamily="2" charset="2"/>
              <a:buChar char="q"/>
            </a:pPr>
            <a:r>
              <a:rPr lang="en-GB" dirty="0"/>
              <a:t> it is attractive for its low incremental cost as it can serve an unlimited number of users.</a:t>
            </a:r>
          </a:p>
          <a:p>
            <a:pPr>
              <a:buFont typeface="Wingdings" panose="05000000000000000000" pitchFamily="2" charset="2"/>
              <a:buChar char="q"/>
            </a:pPr>
            <a:r>
              <a:rPr lang="en-GB" dirty="0"/>
              <a:t> Network communication radio waves entails sharing the broadcast spectrum.</a:t>
            </a:r>
          </a:p>
          <a:p>
            <a:pPr>
              <a:buFont typeface="Wingdings" panose="05000000000000000000" pitchFamily="2" charset="2"/>
              <a:buChar char="q"/>
            </a:pPr>
            <a:r>
              <a:rPr lang="en-GB" dirty="0"/>
              <a:t> since the waves can travel long distances, interference between users is a problem.</a:t>
            </a:r>
          </a:p>
          <a:p>
            <a:pPr>
              <a:buFont typeface="Wingdings" panose="05000000000000000000" pitchFamily="2" charset="2"/>
              <a:buChar char="q"/>
            </a:pPr>
            <a:r>
              <a:rPr lang="en-GB" dirty="0"/>
              <a:t> a license is needed for wide area transmission.</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75357" y="228599"/>
            <a:ext cx="7772400" cy="64827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2400" b="1" dirty="0">
                <a:solidFill>
                  <a:srgbClr val="C00000"/>
                </a:solidFill>
                <a:latin typeface="+mj-lt"/>
                <a:ea typeface="+mj-ea"/>
                <a:cs typeface="+mj-cs"/>
              </a:rPr>
              <a:t>MICROWAVE</a:t>
            </a:r>
            <a:r>
              <a:rPr kumimoji="0" lang="en-GB" sz="2400" b="1" i="0" u="none" strike="noStrike" kern="1200" cap="none" spc="0" normalizeH="0" baseline="0" noProof="0" dirty="0">
                <a:ln>
                  <a:noFill/>
                </a:ln>
                <a:solidFill>
                  <a:srgbClr val="C00000"/>
                </a:solidFill>
                <a:effectLst/>
                <a:uLnTx/>
                <a:uFillTx/>
                <a:latin typeface="+mj-lt"/>
                <a:ea typeface="+mj-ea"/>
                <a:cs typeface="+mj-cs"/>
              </a:rPr>
              <a:t>  TRANSMISSION</a:t>
            </a:r>
          </a:p>
        </p:txBody>
      </p:sp>
      <p:sp>
        <p:nvSpPr>
          <p:cNvPr id="3" name="Subtitle 2"/>
          <p:cNvSpPr txBox="1"/>
          <p:nvPr/>
        </p:nvSpPr>
        <p:spPr>
          <a:xfrm>
            <a:off x="1143000" y="990600"/>
            <a:ext cx="7533456" cy="531872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dirty="0"/>
              <a:t> This transmission use microwave (waves at the high end of the radio spectrum) generated on tower mounted dishes that travel along straight lines.</a:t>
            </a:r>
          </a:p>
          <a:p>
            <a:pPr>
              <a:buFont typeface="Wingdings" panose="05000000000000000000" pitchFamily="2" charset="2"/>
              <a:buChar char="§"/>
            </a:pPr>
            <a:r>
              <a:rPr lang="en-GB" dirty="0"/>
              <a:t> The distance between the transmitters and receivers (or repeaters) is dependent on the towers and can be up to 80km apart for fairly tall towers.</a:t>
            </a:r>
          </a:p>
          <a:p>
            <a:pPr>
              <a:buFont typeface="Wingdings" panose="05000000000000000000" pitchFamily="2" charset="2"/>
              <a:buChar char="§"/>
            </a:pPr>
            <a:r>
              <a:rPr lang="en-GB" dirty="0"/>
              <a:t>High strengths:</a:t>
            </a:r>
          </a:p>
          <a:p>
            <a:pPr lvl="1">
              <a:buFont typeface="Wingdings" panose="05000000000000000000" pitchFamily="2" charset="2"/>
              <a:buChar char="§"/>
            </a:pPr>
            <a:r>
              <a:rPr lang="en-GB" dirty="0"/>
              <a:t> Media is free space requiring no right of way</a:t>
            </a:r>
          </a:p>
          <a:p>
            <a:pPr lvl="1">
              <a:buFont typeface="Wingdings" panose="05000000000000000000" pitchFamily="2" charset="2"/>
              <a:buChar char="§"/>
            </a:pPr>
            <a:r>
              <a:rPr lang="en-GB" dirty="0"/>
              <a:t> Relatively inexpensive.</a:t>
            </a:r>
          </a:p>
          <a:p>
            <a:pPr marL="0" lvl="1">
              <a:buFont typeface="Wingdings" panose="05000000000000000000" pitchFamily="2" charset="2"/>
              <a:buChar char="§"/>
            </a:pPr>
            <a:r>
              <a:rPr lang="en-GB" dirty="0"/>
              <a:t> The disadvantages include:</a:t>
            </a:r>
          </a:p>
          <a:p>
            <a:pPr marL="457200" lvl="2">
              <a:buFont typeface="Wingdings" panose="05000000000000000000" pitchFamily="2" charset="2"/>
              <a:buChar char="§"/>
            </a:pPr>
            <a:r>
              <a:rPr lang="en-GB" dirty="0"/>
              <a:t>To communicate, one need to be assigned a broadcast spectrum and spectrum availability is limited.</a:t>
            </a:r>
          </a:p>
          <a:p>
            <a:pPr marL="457200" lvl="2">
              <a:buFont typeface="Wingdings" panose="05000000000000000000" pitchFamily="2" charset="2"/>
              <a:buChar char="§"/>
            </a:pPr>
            <a:r>
              <a:rPr lang="en-GB" dirty="0"/>
              <a:t>Microwave transmission is affected by atmospheric conditions.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755576" y="404665"/>
            <a:ext cx="7772400" cy="86409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2800" b="1" dirty="0">
                <a:solidFill>
                  <a:srgbClr val="C00000"/>
                </a:solidFill>
                <a:latin typeface="+mj-lt"/>
                <a:ea typeface="+mj-ea"/>
                <a:cs typeface="+mj-cs"/>
              </a:rPr>
              <a:t>Satellite Communication</a:t>
            </a:r>
            <a:endParaRPr kumimoji="0" lang="en-GB" sz="2800" b="1" i="0" u="none" strike="noStrike" kern="1200" cap="none" spc="0" normalizeH="0" baseline="0" noProof="0" dirty="0">
              <a:ln>
                <a:noFill/>
              </a:ln>
              <a:solidFill>
                <a:srgbClr val="C00000"/>
              </a:solidFill>
              <a:effectLst/>
              <a:uLnTx/>
              <a:uFillTx/>
              <a:latin typeface="+mj-lt"/>
              <a:ea typeface="+mj-ea"/>
              <a:cs typeface="+mj-cs"/>
            </a:endParaRPr>
          </a:p>
        </p:txBody>
      </p:sp>
      <p:sp>
        <p:nvSpPr>
          <p:cNvPr id="3" name="Subtitle 2"/>
          <p:cNvSpPr txBox="1"/>
          <p:nvPr/>
        </p:nvSpPr>
        <p:spPr>
          <a:xfrm>
            <a:off x="1143000" y="1196752"/>
            <a:ext cx="7533456" cy="518457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dirty="0"/>
              <a:t> Very suitable for high bandwidth transmission with a low incremental cost.</a:t>
            </a:r>
          </a:p>
          <a:p>
            <a:pPr>
              <a:buFont typeface="Wingdings" panose="05000000000000000000" pitchFamily="2" charset="2"/>
              <a:buChar char="§"/>
            </a:pPr>
            <a:r>
              <a:rPr lang="en-GB" dirty="0"/>
              <a:t> is distance independent</a:t>
            </a:r>
          </a:p>
          <a:p>
            <a:pPr>
              <a:buFont typeface="Wingdings" panose="05000000000000000000" pitchFamily="2" charset="2"/>
              <a:buChar char="§"/>
            </a:pPr>
            <a:r>
              <a:rPr lang="en-GB" dirty="0"/>
              <a:t> has a high propagation delay (2 X 0.24 seconds earth to satellite and back)</a:t>
            </a:r>
          </a:p>
          <a:p>
            <a:pPr>
              <a:buFont typeface="Wingdings" panose="05000000000000000000" pitchFamily="2" charset="2"/>
              <a:buChar char="§"/>
            </a:pPr>
            <a:r>
              <a:rPr lang="en-GB" dirty="0"/>
              <a:t> Even though satellite links is unsuitable for </a:t>
            </a:r>
            <a:r>
              <a:rPr lang="en-GB" dirty="0" err="1"/>
              <a:t>busing</a:t>
            </a:r>
            <a:r>
              <a:rPr lang="en-GB" dirty="0"/>
              <a:t> applications it can be used in a LAN network to interconnects a LAN to a wider  area network.</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24000" y="1"/>
            <a:ext cx="7147992" cy="90872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2400" b="1" dirty="0">
                <a:solidFill>
                  <a:srgbClr val="C00000"/>
                </a:solidFill>
              </a:rPr>
              <a:t>Comparison Between Fibre Optic and copper</a:t>
            </a:r>
          </a:p>
          <a:p>
            <a:r>
              <a:rPr lang="en-GB" sz="2400" b="1" dirty="0">
                <a:solidFill>
                  <a:srgbClr val="C00000"/>
                </a:solidFill>
              </a:rPr>
              <a:t> Cable Technology</a:t>
            </a:r>
          </a:p>
        </p:txBody>
      </p:sp>
      <p:sp>
        <p:nvSpPr>
          <p:cNvPr id="3" name="Subtitle 2"/>
          <p:cNvSpPr txBox="1"/>
          <p:nvPr/>
        </p:nvSpPr>
        <p:spPr>
          <a:xfrm>
            <a:off x="1066800" y="1052736"/>
            <a:ext cx="7969696" cy="568863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
            </a:pPr>
            <a:r>
              <a:rPr lang="en-GB" sz="1600" dirty="0"/>
              <a:t> Copper – and – fibre-based physical layers have their strengths and limitation. Over long distances a single node fibre has many advantages over copper based links. These are </a:t>
            </a:r>
          </a:p>
          <a:p>
            <a:pPr algn="just">
              <a:buFont typeface="Wingdings" panose="05000000000000000000" pitchFamily="2" charset="2"/>
              <a:buChar char="§"/>
            </a:pPr>
            <a:r>
              <a:rPr lang="en-GB" sz="1600" dirty="0"/>
              <a:t> Fibre-based plants have low signal loss and a bandwidth capacity. While for a coaxial cable, size requirement increases with bandwidth,  the core size for a fibre cable plants generally decreases with increasing bandwidth.</a:t>
            </a:r>
          </a:p>
          <a:p>
            <a:pPr algn="just">
              <a:buFont typeface="Wingdings" panose="05000000000000000000" pitchFamily="2" charset="2"/>
              <a:buChar char="§"/>
            </a:pPr>
            <a:r>
              <a:rPr lang="en-GB" sz="1600" dirty="0"/>
              <a:t> Repeater-less transmission is possible at distances up to 30km with a fibre link while for coaxial links, the maximum repeater-less transmission is limited to 50km or there about.</a:t>
            </a:r>
          </a:p>
          <a:p>
            <a:pPr algn="just">
              <a:buFont typeface="Wingdings" panose="05000000000000000000" pitchFamily="2" charset="2"/>
              <a:buChar char="§"/>
            </a:pPr>
            <a:r>
              <a:rPr lang="en-GB" sz="1600" dirty="0"/>
              <a:t> Crosstalk and interference between adjacent signal path is a problem in copper cables. Fibre optic cables are non-conductive and are not affected by extraneous signal and noise. Also fibre cables do not radiate or produce interference.</a:t>
            </a:r>
          </a:p>
          <a:p>
            <a:pPr algn="just">
              <a:buFont typeface="Wingdings" panose="05000000000000000000" pitchFamily="2" charset="2"/>
              <a:buChar char="§"/>
            </a:pPr>
            <a:r>
              <a:rPr lang="en-GB" sz="1600" dirty="0"/>
              <a:t> Fibre optic cable, when compared to copper lines, will carry more traffic. As an example a 3.5 in duct with320 twisted pairs or 20 coaxial have the same information  carrying capacity as a 3/8 inch diameter fibre optical cable. Thus for the same bandwidth, a fibre plant has less  weight and smaller size.</a:t>
            </a:r>
          </a:p>
          <a:p>
            <a:pPr algn="just">
              <a:buFont typeface="Wingdings" panose="05000000000000000000" pitchFamily="2" charset="2"/>
              <a:buChar char="§"/>
            </a:pPr>
            <a:r>
              <a:rPr lang="en-GB" sz="1600" dirty="0"/>
              <a:t> for a fibre plant, there is greater difficulty in tapping by an intruder and it is less susceptible to damage by electromagnetic pulse.</a:t>
            </a:r>
          </a:p>
          <a:p>
            <a:pPr algn="just">
              <a:buFont typeface="Wingdings" panose="05000000000000000000" pitchFamily="2" charset="2"/>
              <a:buChar char="§"/>
            </a:pPr>
            <a:r>
              <a:rPr lang="en-GB" sz="1600" dirty="0"/>
              <a:t> The disadvantage relative to copper are:</a:t>
            </a:r>
          </a:p>
          <a:p>
            <a:pPr lvl="1" algn="just">
              <a:buFont typeface="Wingdings" panose="05000000000000000000" pitchFamily="2" charset="2"/>
              <a:buChar char="§"/>
            </a:pPr>
            <a:r>
              <a:rPr lang="en-GB" sz="1600" dirty="0"/>
              <a:t>Because of coupler losses and losses at optical switches and contacts, a fibre plant is not suitable for </a:t>
            </a:r>
            <a:r>
              <a:rPr lang="en-GB" sz="1600" dirty="0" err="1"/>
              <a:t>busing</a:t>
            </a:r>
            <a:r>
              <a:rPr lang="en-GB" sz="1600" dirty="0"/>
              <a:t> applications.</a:t>
            </a:r>
          </a:p>
          <a:p>
            <a:pPr lvl="1" algn="just">
              <a:buFont typeface="Wingdings" panose="05000000000000000000" pitchFamily="2" charset="2"/>
              <a:buChar char="§"/>
            </a:pPr>
            <a:r>
              <a:rPr lang="en-GB" sz="1600" dirty="0"/>
              <a:t> Cost weights against the use of a fibre plant. Comparatively, the cost of installation of  a copper plaint is lower than that for a fibre plant.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a:sym typeface="+mn-ea"/>
              </a:rPr>
              <a:t>Network Models</a:t>
            </a:r>
            <a:br>
              <a:rPr lang="en-GB" altLang="en-US"/>
            </a:br>
            <a:endParaRPr lang="en-GB" altLang="en-US"/>
          </a:p>
        </p:txBody>
      </p:sp>
      <p:sp>
        <p:nvSpPr>
          <p:cNvPr id="3" name="Content Placeholder 2"/>
          <p:cNvSpPr>
            <a:spLocks noGrp="1"/>
          </p:cNvSpPr>
          <p:nvPr>
            <p:ph idx="1"/>
          </p:nvPr>
        </p:nvSpPr>
        <p:spPr>
          <a:xfrm>
            <a:off x="1435735" y="1228725"/>
            <a:ext cx="7498080" cy="5260340"/>
          </a:xfrm>
        </p:spPr>
        <p:txBody>
          <a:bodyPr>
            <a:normAutofit fontScale="57500" lnSpcReduction="10000"/>
          </a:bodyPr>
          <a:lstStyle/>
          <a:p>
            <a:r>
              <a:rPr lang="en-GB" altLang="en-US" sz="4000" b="1"/>
              <a:t>Dedicated client/server network:</a:t>
            </a:r>
          </a:p>
          <a:p>
            <a:r>
              <a:rPr lang="en-GB" altLang="en-US" sz="3600"/>
              <a:t> Here, one computer is designated as server and the rest of the computers are clients. </a:t>
            </a:r>
          </a:p>
          <a:p>
            <a:r>
              <a:rPr lang="en-GB" altLang="en-US" sz="3600"/>
              <a:t>Dedicated Server Architecture can improve the efficiency of client server systems by using one server for each application that exists within an organization. </a:t>
            </a:r>
          </a:p>
          <a:p>
            <a:r>
              <a:rPr lang="en-GB" altLang="en-US" sz="3600"/>
              <a:t>The designated servers store all the networks shared files and applications programs and function only as servers and are not used as a client or workstation. </a:t>
            </a:r>
          </a:p>
          <a:p>
            <a:r>
              <a:rPr lang="en-GB" altLang="en-US" sz="3600"/>
              <a:t>Client computers can access the servers and have shared files transferred to them over the transmission medium. In some client/server networks, client computers submit jobs to one of the servers and once they process the jobs, the results are sent back to the client computer.</a:t>
            </a:r>
          </a:p>
          <a:p>
            <a:r>
              <a:rPr lang="en-GB" altLang="en-US" sz="3600"/>
              <a:t>In general, the dedicated client/server model is preferable to the peer-to-peer client/server model for general purpose data networks.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7943"/>
          </a:xfrm>
        </p:spPr>
        <p:txBody>
          <a:bodyPr/>
          <a:lstStyle/>
          <a:p>
            <a:r>
              <a:rPr lang="en-GB" dirty="0"/>
              <a:t>Physical Layer</a:t>
            </a:r>
          </a:p>
        </p:txBody>
      </p:sp>
      <p:grpSp>
        <p:nvGrpSpPr>
          <p:cNvPr id="50" name="Group 49"/>
          <p:cNvGrpSpPr/>
          <p:nvPr/>
        </p:nvGrpSpPr>
        <p:grpSpPr>
          <a:xfrm>
            <a:off x="1435608" y="1052581"/>
            <a:ext cx="7498080" cy="5077690"/>
            <a:chOff x="1435608" y="1052581"/>
            <a:chExt cx="7498080" cy="5077690"/>
          </a:xfrm>
        </p:grpSpPr>
        <p:grpSp>
          <p:nvGrpSpPr>
            <p:cNvPr id="29" name="Group 28"/>
            <p:cNvGrpSpPr/>
            <p:nvPr/>
          </p:nvGrpSpPr>
          <p:grpSpPr>
            <a:xfrm>
              <a:off x="1435608" y="1874838"/>
              <a:ext cx="3364992" cy="1173162"/>
              <a:chOff x="1435608" y="1493838"/>
              <a:chExt cx="3364992" cy="1173162"/>
            </a:xfrm>
          </p:grpSpPr>
          <p:sp>
            <p:nvSpPr>
              <p:cNvPr id="4" name="Rectangle 3"/>
              <p:cNvSpPr/>
              <p:nvPr/>
            </p:nvSpPr>
            <p:spPr>
              <a:xfrm>
                <a:off x="1435608" y="1493838"/>
                <a:ext cx="3364992" cy="11731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 name="TextBox 4"/>
              <p:cNvSpPr txBox="1"/>
              <p:nvPr/>
            </p:nvSpPr>
            <p:spPr>
              <a:xfrm>
                <a:off x="1435608" y="1676400"/>
                <a:ext cx="3364992" cy="584775"/>
              </a:xfrm>
              <a:prstGeom prst="rect">
                <a:avLst/>
              </a:prstGeom>
              <a:noFill/>
              <a:ln w="28575">
                <a:solidFill>
                  <a:schemeClr val="tx1"/>
                </a:solidFill>
              </a:ln>
            </p:spPr>
            <p:txBody>
              <a:bodyPr wrap="square" rtlCol="0">
                <a:spAutoFit/>
              </a:bodyPr>
              <a:lstStyle/>
              <a:p>
                <a:pPr algn="ctr"/>
                <a:r>
                  <a:rPr lang="en-GB" sz="3200" dirty="0"/>
                  <a:t>10110011101</a:t>
                </a:r>
              </a:p>
            </p:txBody>
          </p:sp>
        </p:grpSp>
        <p:grpSp>
          <p:nvGrpSpPr>
            <p:cNvPr id="27" name="Group 26"/>
            <p:cNvGrpSpPr/>
            <p:nvPr/>
          </p:nvGrpSpPr>
          <p:grpSpPr>
            <a:xfrm>
              <a:off x="5558864" y="1874838"/>
              <a:ext cx="3364992" cy="1173162"/>
              <a:chOff x="5558864" y="1382206"/>
              <a:chExt cx="3364992" cy="1173162"/>
            </a:xfrm>
          </p:grpSpPr>
          <p:sp>
            <p:nvSpPr>
              <p:cNvPr id="6" name="Rectangle 5"/>
              <p:cNvSpPr/>
              <p:nvPr/>
            </p:nvSpPr>
            <p:spPr>
              <a:xfrm>
                <a:off x="5558864" y="1382206"/>
                <a:ext cx="3364992" cy="11731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TextBox 6"/>
              <p:cNvSpPr txBox="1"/>
              <p:nvPr/>
            </p:nvSpPr>
            <p:spPr>
              <a:xfrm>
                <a:off x="5558864" y="1676399"/>
                <a:ext cx="3364992" cy="584775"/>
              </a:xfrm>
              <a:prstGeom prst="rect">
                <a:avLst/>
              </a:prstGeom>
              <a:noFill/>
              <a:ln w="28575">
                <a:solidFill>
                  <a:schemeClr val="tx1"/>
                </a:solidFill>
              </a:ln>
            </p:spPr>
            <p:txBody>
              <a:bodyPr wrap="square" rtlCol="0">
                <a:spAutoFit/>
              </a:bodyPr>
              <a:lstStyle/>
              <a:p>
                <a:pPr algn="ctr"/>
                <a:r>
                  <a:rPr lang="en-GB" sz="3200" dirty="0"/>
                  <a:t>10110011101</a:t>
                </a:r>
              </a:p>
            </p:txBody>
          </p:sp>
        </p:grpSp>
        <p:grpSp>
          <p:nvGrpSpPr>
            <p:cNvPr id="26" name="Group 25"/>
            <p:cNvGrpSpPr/>
            <p:nvPr/>
          </p:nvGrpSpPr>
          <p:grpSpPr>
            <a:xfrm>
              <a:off x="3429000" y="4495800"/>
              <a:ext cx="2971800" cy="762000"/>
              <a:chOff x="2971800" y="4572000"/>
              <a:chExt cx="2971800" cy="762000"/>
            </a:xfrm>
          </p:grpSpPr>
          <p:sp>
            <p:nvSpPr>
              <p:cNvPr id="8" name="Rectangle 7"/>
              <p:cNvSpPr/>
              <p:nvPr/>
            </p:nvSpPr>
            <p:spPr>
              <a:xfrm>
                <a:off x="2971800" y="4572000"/>
                <a:ext cx="2971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0" name="Straight Connector 9"/>
              <p:cNvCxnSpPr>
                <a:stCxn id="8" idx="1"/>
                <a:endCxn id="8" idx="3"/>
              </p:cNvCxnSpPr>
              <p:nvPr/>
            </p:nvCxnSpPr>
            <p:spPr>
              <a:xfrm>
                <a:off x="2971800" y="4953000"/>
                <a:ext cx="2971800"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Rectangle 10"/>
              <p:cNvSpPr/>
              <p:nvPr/>
            </p:nvSpPr>
            <p:spPr>
              <a:xfrm>
                <a:off x="3118104" y="472440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2" name="Rectangle 11"/>
              <p:cNvSpPr/>
              <p:nvPr/>
            </p:nvSpPr>
            <p:spPr>
              <a:xfrm>
                <a:off x="3352800" y="495300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Rectangle 12"/>
              <p:cNvSpPr/>
              <p:nvPr/>
            </p:nvSpPr>
            <p:spPr>
              <a:xfrm>
                <a:off x="3575304" y="472440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Rectangle 13"/>
              <p:cNvSpPr/>
              <p:nvPr/>
            </p:nvSpPr>
            <p:spPr>
              <a:xfrm>
                <a:off x="3797808" y="472194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5" name="Rectangle 14"/>
              <p:cNvSpPr/>
              <p:nvPr/>
            </p:nvSpPr>
            <p:spPr>
              <a:xfrm>
                <a:off x="4020312" y="495300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Rectangle 16"/>
              <p:cNvSpPr/>
              <p:nvPr/>
            </p:nvSpPr>
            <p:spPr>
              <a:xfrm>
                <a:off x="4255008" y="495300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Rectangle 17"/>
              <p:cNvSpPr/>
              <p:nvPr/>
            </p:nvSpPr>
            <p:spPr>
              <a:xfrm>
                <a:off x="4477512" y="472194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9" name="Rectangle 18"/>
              <p:cNvSpPr/>
              <p:nvPr/>
            </p:nvSpPr>
            <p:spPr>
              <a:xfrm>
                <a:off x="4724400" y="472194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Rectangle 19"/>
              <p:cNvSpPr/>
              <p:nvPr/>
            </p:nvSpPr>
            <p:spPr>
              <a:xfrm>
                <a:off x="4952754" y="472194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2" name="Rectangle 21"/>
              <p:cNvSpPr/>
              <p:nvPr/>
            </p:nvSpPr>
            <p:spPr>
              <a:xfrm>
                <a:off x="5194702" y="495300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3" name="Rectangle 22"/>
              <p:cNvSpPr/>
              <p:nvPr/>
            </p:nvSpPr>
            <p:spPr>
              <a:xfrm>
                <a:off x="5429398" y="4721940"/>
                <a:ext cx="234696"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30" name="TextBox 29"/>
            <p:cNvSpPr txBox="1"/>
            <p:nvPr/>
          </p:nvSpPr>
          <p:spPr>
            <a:xfrm>
              <a:off x="1435608" y="1204981"/>
              <a:ext cx="1536192" cy="646331"/>
            </a:xfrm>
            <a:prstGeom prst="rect">
              <a:avLst/>
            </a:prstGeom>
            <a:noFill/>
          </p:spPr>
          <p:txBody>
            <a:bodyPr wrap="square" rtlCol="0">
              <a:spAutoFit/>
            </a:bodyPr>
            <a:lstStyle/>
            <a:p>
              <a:r>
                <a:rPr lang="en-GB" dirty="0"/>
                <a:t>Front Data Link Layer</a:t>
              </a:r>
            </a:p>
          </p:txBody>
        </p:sp>
        <p:sp>
          <p:nvSpPr>
            <p:cNvPr id="32" name="TextBox 31"/>
            <p:cNvSpPr txBox="1"/>
            <p:nvPr/>
          </p:nvSpPr>
          <p:spPr>
            <a:xfrm>
              <a:off x="7391400" y="1081410"/>
              <a:ext cx="1219200" cy="646331"/>
            </a:xfrm>
            <a:prstGeom prst="rect">
              <a:avLst/>
            </a:prstGeom>
            <a:noFill/>
          </p:spPr>
          <p:txBody>
            <a:bodyPr wrap="square" rtlCol="0">
              <a:spAutoFit/>
            </a:bodyPr>
            <a:lstStyle/>
            <a:p>
              <a:r>
                <a:rPr lang="en-GB" dirty="0"/>
                <a:t>To Data Link Layer</a:t>
              </a:r>
            </a:p>
          </p:txBody>
        </p:sp>
        <p:sp>
          <p:nvSpPr>
            <p:cNvPr id="33" name="TextBox 32"/>
            <p:cNvSpPr txBox="1"/>
            <p:nvPr/>
          </p:nvSpPr>
          <p:spPr>
            <a:xfrm>
              <a:off x="3575304" y="5483940"/>
              <a:ext cx="1524000" cy="646331"/>
            </a:xfrm>
            <a:prstGeom prst="rect">
              <a:avLst/>
            </a:prstGeom>
            <a:noFill/>
          </p:spPr>
          <p:txBody>
            <a:bodyPr wrap="square" rtlCol="0">
              <a:spAutoFit/>
            </a:bodyPr>
            <a:lstStyle/>
            <a:p>
              <a:r>
                <a:rPr lang="en-GB" dirty="0"/>
                <a:t>Transmission Medium</a:t>
              </a:r>
            </a:p>
          </p:txBody>
        </p:sp>
        <p:cxnSp>
          <p:nvCxnSpPr>
            <p:cNvPr id="35" name="Elbow Connector 34"/>
            <p:cNvCxnSpPr/>
            <p:nvPr/>
          </p:nvCxnSpPr>
          <p:spPr>
            <a:xfrm rot="16200000" flipH="1">
              <a:off x="2186845" y="3344324"/>
              <a:ext cx="1822452" cy="121894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8" name="Elbow Connector 37"/>
            <p:cNvCxnSpPr/>
            <p:nvPr/>
          </p:nvCxnSpPr>
          <p:spPr>
            <a:xfrm flipV="1">
              <a:off x="5913170" y="3070296"/>
              <a:ext cx="1600200" cy="180527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4367982" y="4132302"/>
              <a:ext cx="1482606" cy="369332"/>
            </a:xfrm>
            <a:prstGeom prst="rect">
              <a:avLst/>
            </a:prstGeom>
            <a:noFill/>
          </p:spPr>
          <p:txBody>
            <a:bodyPr wrap="square" rtlCol="0">
              <a:spAutoFit/>
            </a:bodyPr>
            <a:lstStyle/>
            <a:p>
              <a:r>
                <a:rPr lang="en-GB" dirty="0"/>
                <a:t>Digital Signals</a:t>
              </a:r>
            </a:p>
          </p:txBody>
        </p:sp>
        <p:sp>
          <p:nvSpPr>
            <p:cNvPr id="44" name="TextBox 43"/>
            <p:cNvSpPr txBox="1"/>
            <p:nvPr/>
          </p:nvSpPr>
          <p:spPr>
            <a:xfrm>
              <a:off x="7601762" y="3810000"/>
              <a:ext cx="1331926" cy="646331"/>
            </a:xfrm>
            <a:prstGeom prst="rect">
              <a:avLst/>
            </a:prstGeom>
            <a:noFill/>
          </p:spPr>
          <p:txBody>
            <a:bodyPr wrap="square" rtlCol="0">
              <a:spAutoFit/>
            </a:bodyPr>
            <a:lstStyle/>
            <a:p>
              <a:r>
                <a:rPr lang="en-GB" dirty="0"/>
                <a:t>Physical </a:t>
              </a:r>
            </a:p>
            <a:p>
              <a:r>
                <a:rPr lang="en-GB" dirty="0"/>
                <a:t>Layer</a:t>
              </a:r>
            </a:p>
          </p:txBody>
        </p:sp>
        <p:pic>
          <p:nvPicPr>
            <p:cNvPr id="45" name="Picture 44"/>
            <p:cNvPicPr>
              <a:picLocks noChangeAspect="1"/>
            </p:cNvPicPr>
            <p:nvPr/>
          </p:nvPicPr>
          <p:blipFill>
            <a:blip r:embed="rId2"/>
            <a:stretch>
              <a:fillRect/>
            </a:stretch>
          </p:blipFill>
          <p:spPr>
            <a:xfrm>
              <a:off x="1548204" y="3588851"/>
              <a:ext cx="1383912" cy="768163"/>
            </a:xfrm>
            <a:prstGeom prst="rect">
              <a:avLst/>
            </a:prstGeom>
          </p:spPr>
        </p:pic>
        <p:cxnSp>
          <p:nvCxnSpPr>
            <p:cNvPr id="47" name="Straight Arrow Connector 46"/>
            <p:cNvCxnSpPr/>
            <p:nvPr/>
          </p:nvCxnSpPr>
          <p:spPr>
            <a:xfrm>
              <a:off x="2853041" y="1143000"/>
              <a:ext cx="0" cy="5842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7010400" y="1052581"/>
              <a:ext cx="0" cy="6751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904056" y="152400"/>
            <a:ext cx="77724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2800" b="1" dirty="0">
                <a:solidFill>
                  <a:srgbClr val="C00000"/>
                </a:solidFill>
                <a:latin typeface="+mj-lt"/>
                <a:ea typeface="+mj-ea"/>
                <a:cs typeface="+mj-cs"/>
              </a:rPr>
              <a:t>The Data Link Layer</a:t>
            </a:r>
            <a:endParaRPr kumimoji="0" lang="en-GB" sz="2800" b="1" i="0" u="none" strike="noStrike" kern="1200" cap="none" spc="0" normalizeH="0" baseline="0" noProof="0" dirty="0">
              <a:ln>
                <a:noFill/>
              </a:ln>
              <a:solidFill>
                <a:srgbClr val="C00000"/>
              </a:solidFill>
              <a:effectLst/>
              <a:uLnTx/>
              <a:uFillTx/>
              <a:latin typeface="+mj-lt"/>
              <a:ea typeface="+mj-ea"/>
              <a:cs typeface="+mj-cs"/>
            </a:endParaRPr>
          </a:p>
        </p:txBody>
      </p:sp>
      <p:sp>
        <p:nvSpPr>
          <p:cNvPr id="3" name="Subtitle 2"/>
          <p:cNvSpPr txBox="1"/>
          <p:nvPr/>
        </p:nvSpPr>
        <p:spPr>
          <a:xfrm>
            <a:off x="1043608" y="762000"/>
            <a:ext cx="8100392" cy="5791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sz="2400" dirty="0">
                <a:latin typeface="Arial Narrow" panose="020B0606020202030204" charset="0"/>
                <a:cs typeface="Arial Narrow" panose="020B0606020202030204" charset="0"/>
              </a:rPr>
              <a:t>The data link layer establishes and terminates a connection between two physically-connected nodes on a network</a:t>
            </a:r>
          </a:p>
          <a:p>
            <a:pPr>
              <a:buFont typeface="Wingdings" panose="05000000000000000000" pitchFamily="2" charset="2"/>
              <a:buChar char="§"/>
            </a:pPr>
            <a:r>
              <a:rPr lang="en-GB" sz="2400" dirty="0">
                <a:latin typeface="Arial Narrow" panose="020B0606020202030204" charset="0"/>
                <a:cs typeface="Arial Narrow" panose="020B0606020202030204" charset="0"/>
              </a:rPr>
              <a:t>Data link layer attempts to provide reliable communication over the physical layer interface.</a:t>
            </a:r>
          </a:p>
          <a:p>
            <a:pPr>
              <a:buFont typeface="Wingdings" panose="05000000000000000000" pitchFamily="2" charset="2"/>
              <a:buChar char="§"/>
            </a:pPr>
            <a:r>
              <a:rPr lang="en-GB" sz="2400" dirty="0">
                <a:latin typeface="Arial Narrow" panose="020B0606020202030204" charset="0"/>
                <a:cs typeface="Arial Narrow" panose="020B0606020202030204" charset="0"/>
              </a:rPr>
              <a:t>Breaks the outgoing data into frames and reassemble the received frames.</a:t>
            </a:r>
          </a:p>
          <a:p>
            <a:pPr>
              <a:buFont typeface="Wingdings" panose="05000000000000000000" pitchFamily="2" charset="2"/>
              <a:buChar char="§"/>
            </a:pPr>
            <a:r>
              <a:rPr lang="en-GB" sz="2400" dirty="0">
                <a:latin typeface="Arial Narrow" panose="020B0606020202030204" charset="0"/>
                <a:cs typeface="Arial Narrow" panose="020B0606020202030204" charset="0"/>
              </a:rPr>
              <a:t>This layer is composed of two parts—Logical Link Control (LLC), which identifies network protocols, performs error checking and synchronizes frames, and Media Access Control (MAC) which uses MAC addresses to connect devices and define permissions to transmit and receive data.</a:t>
            </a:r>
          </a:p>
          <a:p>
            <a:pPr>
              <a:buFont typeface="Wingdings" panose="05000000000000000000" charset="0"/>
              <a:buChar char="§"/>
            </a:pPr>
            <a:r>
              <a:rPr lang="en-GB" sz="2400" dirty="0">
                <a:latin typeface="Arial Narrow" panose="020B0606020202030204" charset="0"/>
                <a:cs typeface="Arial Narrow" panose="020B0606020202030204" charset="0"/>
              </a:rPr>
              <a:t>Supports points-to-point as well as broadcast communication.</a:t>
            </a:r>
          </a:p>
          <a:p>
            <a:pPr>
              <a:buFont typeface="Wingdings" panose="05000000000000000000" pitchFamily="2" charset="2"/>
              <a:buChar char="§"/>
            </a:pPr>
            <a:r>
              <a:rPr lang="en-GB" sz="2400" dirty="0">
                <a:latin typeface="Arial Narrow" panose="020B0606020202030204" charset="0"/>
                <a:cs typeface="Arial Narrow" panose="020B0606020202030204" charset="0"/>
              </a:rPr>
              <a:t>Supports simplex, half-duplex or full-duplex communication</a:t>
            </a:r>
            <a:r>
              <a:rPr lang="en-GB" sz="2000" dirty="0">
                <a:latin typeface="Arial Narrow" panose="020B0606020202030204" charset="0"/>
                <a:cs typeface="Arial Narrow" panose="020B0606020202030204" charset="0"/>
              </a:rPr>
              <a: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Link Layer</a:t>
            </a:r>
          </a:p>
        </p:txBody>
      </p:sp>
      <p:grpSp>
        <p:nvGrpSpPr>
          <p:cNvPr id="26" name="Group 25"/>
          <p:cNvGrpSpPr/>
          <p:nvPr/>
        </p:nvGrpSpPr>
        <p:grpSpPr>
          <a:xfrm>
            <a:off x="1295400" y="1905000"/>
            <a:ext cx="7391400" cy="3599894"/>
            <a:chOff x="1295400" y="1143000"/>
            <a:chExt cx="7391400" cy="3599894"/>
          </a:xfrm>
        </p:grpSpPr>
        <p:sp>
          <p:nvSpPr>
            <p:cNvPr id="4" name="Rectangle 3"/>
            <p:cNvSpPr/>
            <p:nvPr/>
          </p:nvSpPr>
          <p:spPr>
            <a:xfrm>
              <a:off x="1295400" y="2057400"/>
              <a:ext cx="31242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 name="Rectangle 4"/>
            <p:cNvSpPr/>
            <p:nvPr/>
          </p:nvSpPr>
          <p:spPr>
            <a:xfrm>
              <a:off x="5562600" y="2057400"/>
              <a:ext cx="31242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1600200" y="2514600"/>
              <a:ext cx="2590800" cy="381000"/>
            </a:xfrm>
            <a:prstGeom prst="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r>
                <a:rPr lang="en-GB" dirty="0"/>
                <a:t>L2          Data            H2</a:t>
              </a:r>
            </a:p>
          </p:txBody>
        </p:sp>
        <p:sp>
          <p:nvSpPr>
            <p:cNvPr id="7" name="Rectangle 6"/>
            <p:cNvSpPr/>
            <p:nvPr/>
          </p:nvSpPr>
          <p:spPr>
            <a:xfrm>
              <a:off x="2209800" y="2209800"/>
              <a:ext cx="1447800"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Rectangle 7"/>
            <p:cNvSpPr/>
            <p:nvPr/>
          </p:nvSpPr>
          <p:spPr>
            <a:xfrm>
              <a:off x="5829300" y="2514600"/>
              <a:ext cx="2590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L2       Data            H2</a:t>
              </a:r>
            </a:p>
          </p:txBody>
        </p:sp>
        <p:cxnSp>
          <p:nvCxnSpPr>
            <p:cNvPr id="10" name="Straight Connector 9"/>
            <p:cNvCxnSpPr/>
            <p:nvPr/>
          </p:nvCxnSpPr>
          <p:spPr>
            <a:xfrm>
              <a:off x="6248400" y="25146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7696200" y="25146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276600" y="1417638"/>
              <a:ext cx="0" cy="487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7543800" y="1143000"/>
              <a:ext cx="0" cy="762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2"/>
            <a:stretch>
              <a:fillRect/>
            </a:stretch>
          </p:blipFill>
          <p:spPr>
            <a:xfrm>
              <a:off x="7449304" y="3303639"/>
              <a:ext cx="170696" cy="859611"/>
            </a:xfrm>
            <a:prstGeom prst="rect">
              <a:avLst/>
            </a:prstGeom>
          </p:spPr>
        </p:pic>
        <p:cxnSp>
          <p:nvCxnSpPr>
            <p:cNvPr id="18" name="Straight Arrow Connector 17"/>
            <p:cNvCxnSpPr/>
            <p:nvPr/>
          </p:nvCxnSpPr>
          <p:spPr>
            <a:xfrm>
              <a:off x="3276600" y="3505200"/>
              <a:ext cx="0" cy="487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1295400" y="1417638"/>
              <a:ext cx="1752600" cy="646331"/>
            </a:xfrm>
            <a:prstGeom prst="rect">
              <a:avLst/>
            </a:prstGeom>
            <a:noFill/>
          </p:spPr>
          <p:txBody>
            <a:bodyPr wrap="square" rtlCol="0">
              <a:spAutoFit/>
            </a:bodyPr>
            <a:lstStyle/>
            <a:p>
              <a:r>
                <a:rPr lang="en-GB" dirty="0"/>
                <a:t>From Network Layer</a:t>
              </a:r>
            </a:p>
          </p:txBody>
        </p:sp>
        <p:sp>
          <p:nvSpPr>
            <p:cNvPr id="20" name="TextBox 19"/>
            <p:cNvSpPr txBox="1"/>
            <p:nvPr/>
          </p:nvSpPr>
          <p:spPr>
            <a:xfrm>
              <a:off x="1295400" y="3505200"/>
              <a:ext cx="1600200" cy="646331"/>
            </a:xfrm>
            <a:prstGeom prst="rect">
              <a:avLst/>
            </a:prstGeom>
            <a:noFill/>
          </p:spPr>
          <p:txBody>
            <a:bodyPr wrap="square" rtlCol="0">
              <a:spAutoFit/>
            </a:bodyPr>
            <a:lstStyle/>
            <a:p>
              <a:r>
                <a:rPr lang="en-GB" dirty="0"/>
                <a:t>Data Link Layer</a:t>
              </a:r>
            </a:p>
          </p:txBody>
        </p:sp>
        <p:pic>
          <p:nvPicPr>
            <p:cNvPr id="21" name="Picture 20"/>
            <p:cNvPicPr>
              <a:picLocks noChangeAspect="1"/>
            </p:cNvPicPr>
            <p:nvPr/>
          </p:nvPicPr>
          <p:blipFill>
            <a:blip r:embed="rId3"/>
            <a:stretch>
              <a:fillRect/>
            </a:stretch>
          </p:blipFill>
          <p:spPr>
            <a:xfrm>
              <a:off x="5201854" y="3197318"/>
              <a:ext cx="1652159" cy="768163"/>
            </a:xfrm>
            <a:prstGeom prst="rect">
              <a:avLst/>
            </a:prstGeom>
          </p:spPr>
        </p:pic>
        <p:sp>
          <p:nvSpPr>
            <p:cNvPr id="22" name="TextBox 21"/>
            <p:cNvSpPr txBox="1"/>
            <p:nvPr/>
          </p:nvSpPr>
          <p:spPr>
            <a:xfrm>
              <a:off x="5829300" y="1271807"/>
              <a:ext cx="1620004" cy="646331"/>
            </a:xfrm>
            <a:prstGeom prst="rect">
              <a:avLst/>
            </a:prstGeom>
            <a:noFill/>
          </p:spPr>
          <p:txBody>
            <a:bodyPr wrap="square" rtlCol="0">
              <a:spAutoFit/>
            </a:bodyPr>
            <a:lstStyle/>
            <a:p>
              <a:r>
                <a:rPr lang="en-GB" dirty="0"/>
                <a:t>To Network Layer</a:t>
              </a:r>
            </a:p>
          </p:txBody>
        </p:sp>
        <p:sp>
          <p:nvSpPr>
            <p:cNvPr id="23" name="TextBox 22"/>
            <p:cNvSpPr txBox="1"/>
            <p:nvPr/>
          </p:nvSpPr>
          <p:spPr>
            <a:xfrm>
              <a:off x="2743200" y="4342689"/>
              <a:ext cx="2057400" cy="369332"/>
            </a:xfrm>
            <a:prstGeom prst="rect">
              <a:avLst/>
            </a:prstGeom>
            <a:noFill/>
          </p:spPr>
          <p:txBody>
            <a:bodyPr wrap="square" rtlCol="0">
              <a:spAutoFit/>
            </a:bodyPr>
            <a:lstStyle/>
            <a:p>
              <a:r>
                <a:rPr lang="en-GB" dirty="0"/>
                <a:t>To Physical Layer</a:t>
              </a:r>
            </a:p>
          </p:txBody>
        </p:sp>
        <p:sp>
          <p:nvSpPr>
            <p:cNvPr id="24" name="TextBox 23"/>
            <p:cNvSpPr txBox="1"/>
            <p:nvPr/>
          </p:nvSpPr>
          <p:spPr>
            <a:xfrm>
              <a:off x="6400800" y="4373562"/>
              <a:ext cx="2019300" cy="369332"/>
            </a:xfrm>
            <a:prstGeom prst="rect">
              <a:avLst/>
            </a:prstGeom>
            <a:noFill/>
          </p:spPr>
          <p:txBody>
            <a:bodyPr wrap="square" rtlCol="0">
              <a:spAutoFit/>
            </a:bodyPr>
            <a:lstStyle/>
            <a:p>
              <a:r>
                <a:rPr lang="en-GB" dirty="0"/>
                <a:t>From Physical Layer</a:t>
              </a:r>
            </a:p>
          </p:txBody>
        </p:sp>
        <p:sp>
          <p:nvSpPr>
            <p:cNvPr id="25" name="TextBox 24"/>
            <p:cNvSpPr txBox="1"/>
            <p:nvPr/>
          </p:nvSpPr>
          <p:spPr>
            <a:xfrm>
              <a:off x="1435608" y="2122812"/>
              <a:ext cx="774192" cy="369332"/>
            </a:xfrm>
            <a:prstGeom prst="rect">
              <a:avLst/>
            </a:prstGeom>
            <a:noFill/>
          </p:spPr>
          <p:txBody>
            <a:bodyPr wrap="square" rtlCol="0">
              <a:spAutoFit/>
            </a:bodyPr>
            <a:lstStyle/>
            <a:p>
              <a:r>
                <a:rPr lang="en-GB" dirty="0"/>
                <a:t>Frame</a:t>
              </a:r>
            </a:p>
          </p:txBody>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447800" y="1196752"/>
            <a:ext cx="7239000" cy="59660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sz="2700" dirty="0"/>
              <a:t>Implements routing of frames (packets) through the network.</a:t>
            </a:r>
          </a:p>
          <a:p>
            <a:pPr>
              <a:buFont typeface="Wingdings" panose="05000000000000000000" pitchFamily="2" charset="2"/>
              <a:buChar char="§"/>
            </a:pPr>
            <a:r>
              <a:rPr lang="en-GB" sz="2700" dirty="0"/>
              <a:t>Defines the most optimum path the packet should take from the source to the destination.</a:t>
            </a:r>
          </a:p>
          <a:p>
            <a:pPr>
              <a:buFont typeface="Wingdings" panose="05000000000000000000" pitchFamily="2" charset="2"/>
              <a:buChar char="§"/>
            </a:pPr>
            <a:r>
              <a:rPr lang="en-GB" sz="2700" dirty="0"/>
              <a:t>Defines logical addressing (Internet protocol address)so that any endpoint can be identified.</a:t>
            </a:r>
          </a:p>
          <a:p>
            <a:pPr>
              <a:buFont typeface="Wingdings" panose="05000000000000000000" pitchFamily="2" charset="2"/>
              <a:buChar char="§"/>
            </a:pPr>
            <a:r>
              <a:rPr lang="en-GB" sz="2700" dirty="0"/>
              <a:t>Handle congestion in the network.</a:t>
            </a:r>
          </a:p>
          <a:p>
            <a:pPr>
              <a:buFont typeface="Wingdings" panose="05000000000000000000" pitchFamily="2" charset="2"/>
              <a:buChar char="§"/>
            </a:pPr>
            <a:r>
              <a:rPr lang="en-GB" sz="2700" dirty="0"/>
              <a:t>Facilitates interconnection between heterogeneous network (Internetworking).</a:t>
            </a:r>
          </a:p>
          <a:p>
            <a:pPr>
              <a:buFont typeface="Wingdings" panose="05000000000000000000" pitchFamily="2" charset="2"/>
              <a:buChar char="§"/>
            </a:pPr>
            <a:r>
              <a:rPr lang="en-GB" sz="2700" dirty="0"/>
              <a:t>The network layer also defines how to fragment a packet into smaller packets to accommodate different media.</a:t>
            </a:r>
          </a:p>
        </p:txBody>
      </p:sp>
      <p:sp>
        <p:nvSpPr>
          <p:cNvPr id="3" name="Title 1"/>
          <p:cNvSpPr txBox="1"/>
          <p:nvPr/>
        </p:nvSpPr>
        <p:spPr>
          <a:xfrm>
            <a:off x="755576" y="404665"/>
            <a:ext cx="7772400" cy="86409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dirty="0">
                <a:solidFill>
                  <a:srgbClr val="C00000"/>
                </a:solidFill>
                <a:latin typeface="+mj-lt"/>
                <a:ea typeface="+mj-ea"/>
                <a:cs typeface="+mj-cs"/>
              </a:rPr>
              <a:t>The Network Layer</a:t>
            </a:r>
            <a:endParaRPr kumimoji="0" lang="en-GB" sz="32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Layer</a:t>
            </a:r>
          </a:p>
        </p:txBody>
      </p:sp>
      <p:cxnSp>
        <p:nvCxnSpPr>
          <p:cNvPr id="13" name="Straight Arrow Connector 12"/>
          <p:cNvCxnSpPr/>
          <p:nvPr/>
        </p:nvCxnSpPr>
        <p:spPr>
          <a:xfrm>
            <a:off x="3392129" y="2103438"/>
            <a:ext cx="0" cy="7159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972063" y="1417638"/>
            <a:ext cx="8336191" cy="4438094"/>
            <a:chOff x="972063" y="1417638"/>
            <a:chExt cx="8336191" cy="4438094"/>
          </a:xfrm>
        </p:grpSpPr>
        <p:grpSp>
          <p:nvGrpSpPr>
            <p:cNvPr id="19" name="Group 18"/>
            <p:cNvGrpSpPr/>
            <p:nvPr/>
          </p:nvGrpSpPr>
          <p:grpSpPr>
            <a:xfrm>
              <a:off x="1219200" y="3048000"/>
              <a:ext cx="3200400" cy="1143000"/>
              <a:chOff x="1219200" y="2362200"/>
              <a:chExt cx="3200400" cy="1143000"/>
            </a:xfrm>
          </p:grpSpPr>
          <p:sp>
            <p:nvSpPr>
              <p:cNvPr id="5" name="Rectangle 4"/>
              <p:cNvSpPr/>
              <p:nvPr/>
            </p:nvSpPr>
            <p:spPr>
              <a:xfrm>
                <a:off x="1219200" y="2362200"/>
                <a:ext cx="3200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1511808" y="2743200"/>
                <a:ext cx="2602992"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               Data           H3</a:t>
                </a:r>
              </a:p>
            </p:txBody>
          </p:sp>
          <p:sp>
            <p:nvSpPr>
              <p:cNvPr id="7" name="Rectangle 6"/>
              <p:cNvSpPr/>
              <p:nvPr/>
            </p:nvSpPr>
            <p:spPr>
              <a:xfrm>
                <a:off x="1509350" y="2514600"/>
                <a:ext cx="2069592"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11" name="Group 10"/>
            <p:cNvGrpSpPr/>
            <p:nvPr/>
          </p:nvGrpSpPr>
          <p:grpSpPr>
            <a:xfrm>
              <a:off x="5486400" y="3086100"/>
              <a:ext cx="3200400" cy="1143000"/>
              <a:chOff x="5501050" y="2362200"/>
              <a:chExt cx="3200400" cy="1143000"/>
            </a:xfrm>
          </p:grpSpPr>
          <p:sp>
            <p:nvSpPr>
              <p:cNvPr id="8" name="Rectangle 7"/>
              <p:cNvSpPr/>
              <p:nvPr/>
            </p:nvSpPr>
            <p:spPr>
              <a:xfrm>
                <a:off x="5501050" y="2362200"/>
                <a:ext cx="3200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Rectangle 8"/>
              <p:cNvSpPr/>
              <p:nvPr/>
            </p:nvSpPr>
            <p:spPr>
              <a:xfrm>
                <a:off x="5793658" y="2743200"/>
                <a:ext cx="2602992"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               Data           H3</a:t>
                </a:r>
              </a:p>
            </p:txBody>
          </p:sp>
          <p:sp>
            <p:nvSpPr>
              <p:cNvPr id="10" name="Rectangle 9"/>
              <p:cNvSpPr/>
              <p:nvPr/>
            </p:nvSpPr>
            <p:spPr>
              <a:xfrm>
                <a:off x="5791200" y="2514600"/>
                <a:ext cx="2069592" cy="685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cxnSp>
          <p:nvCxnSpPr>
            <p:cNvPr id="15" name="Straight Arrow Connector 14"/>
            <p:cNvCxnSpPr/>
            <p:nvPr/>
          </p:nvCxnSpPr>
          <p:spPr>
            <a:xfrm>
              <a:off x="3429000" y="4495800"/>
              <a:ext cx="0" cy="7159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7637208" y="1981200"/>
              <a:ext cx="0" cy="8382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7698660" y="4521043"/>
              <a:ext cx="0" cy="8382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676400" y="1676400"/>
              <a:ext cx="2743200" cy="369332"/>
            </a:xfrm>
            <a:prstGeom prst="rect">
              <a:avLst/>
            </a:prstGeom>
            <a:noFill/>
          </p:spPr>
          <p:txBody>
            <a:bodyPr wrap="square" rtlCol="0">
              <a:spAutoFit/>
            </a:bodyPr>
            <a:lstStyle/>
            <a:p>
              <a:r>
                <a:rPr lang="en-GB" dirty="0"/>
                <a:t>From Transport Layer</a:t>
              </a:r>
            </a:p>
          </p:txBody>
        </p:sp>
        <p:sp>
          <p:nvSpPr>
            <p:cNvPr id="21" name="TextBox 20"/>
            <p:cNvSpPr txBox="1"/>
            <p:nvPr/>
          </p:nvSpPr>
          <p:spPr>
            <a:xfrm>
              <a:off x="6553200" y="1417638"/>
              <a:ext cx="2380488" cy="369332"/>
            </a:xfrm>
            <a:prstGeom prst="rect">
              <a:avLst/>
            </a:prstGeom>
            <a:noFill/>
          </p:spPr>
          <p:txBody>
            <a:bodyPr wrap="square" rtlCol="0">
              <a:spAutoFit/>
            </a:bodyPr>
            <a:lstStyle/>
            <a:p>
              <a:r>
                <a:rPr lang="en-GB" dirty="0"/>
                <a:t>To Transport Layer</a:t>
              </a:r>
            </a:p>
          </p:txBody>
        </p:sp>
        <p:sp>
          <p:nvSpPr>
            <p:cNvPr id="22" name="TextBox 21"/>
            <p:cNvSpPr txBox="1"/>
            <p:nvPr/>
          </p:nvSpPr>
          <p:spPr>
            <a:xfrm>
              <a:off x="3578942" y="3086100"/>
              <a:ext cx="1069258" cy="369332"/>
            </a:xfrm>
            <a:prstGeom prst="rect">
              <a:avLst/>
            </a:prstGeom>
            <a:noFill/>
          </p:spPr>
          <p:txBody>
            <a:bodyPr wrap="square" rtlCol="0">
              <a:spAutoFit/>
            </a:bodyPr>
            <a:lstStyle/>
            <a:p>
              <a:r>
                <a:rPr lang="en-GB" dirty="0"/>
                <a:t>Packet</a:t>
              </a:r>
            </a:p>
          </p:txBody>
        </p:sp>
        <p:sp>
          <p:nvSpPr>
            <p:cNvPr id="23" name="TextBox 22"/>
            <p:cNvSpPr txBox="1"/>
            <p:nvPr/>
          </p:nvSpPr>
          <p:spPr>
            <a:xfrm>
              <a:off x="7885471" y="3059668"/>
              <a:ext cx="1069258" cy="369332"/>
            </a:xfrm>
            <a:prstGeom prst="rect">
              <a:avLst/>
            </a:prstGeom>
            <a:noFill/>
          </p:spPr>
          <p:txBody>
            <a:bodyPr wrap="square" rtlCol="0">
              <a:spAutoFit/>
            </a:bodyPr>
            <a:lstStyle/>
            <a:p>
              <a:r>
                <a:rPr lang="en-GB" dirty="0"/>
                <a:t>Packet</a:t>
              </a:r>
            </a:p>
          </p:txBody>
        </p:sp>
        <p:sp>
          <p:nvSpPr>
            <p:cNvPr id="24" name="TextBox 23"/>
            <p:cNvSpPr txBox="1"/>
            <p:nvPr/>
          </p:nvSpPr>
          <p:spPr>
            <a:xfrm>
              <a:off x="972063" y="4200832"/>
              <a:ext cx="1694688" cy="369332"/>
            </a:xfrm>
            <a:prstGeom prst="rect">
              <a:avLst/>
            </a:prstGeom>
            <a:noFill/>
          </p:spPr>
          <p:txBody>
            <a:bodyPr wrap="square" rtlCol="0">
              <a:spAutoFit/>
            </a:bodyPr>
            <a:lstStyle/>
            <a:p>
              <a:r>
                <a:rPr lang="en-GB" dirty="0"/>
                <a:t>Network Layer</a:t>
              </a:r>
            </a:p>
          </p:txBody>
        </p:sp>
        <p:pic>
          <p:nvPicPr>
            <p:cNvPr id="25" name="Picture 24"/>
            <p:cNvPicPr>
              <a:picLocks noChangeAspect="1"/>
            </p:cNvPicPr>
            <p:nvPr/>
          </p:nvPicPr>
          <p:blipFill>
            <a:blip r:embed="rId2"/>
            <a:stretch>
              <a:fillRect/>
            </a:stretch>
          </p:blipFill>
          <p:spPr>
            <a:xfrm>
              <a:off x="7558550" y="4229100"/>
              <a:ext cx="1749704" cy="493819"/>
            </a:xfrm>
            <a:prstGeom prst="rect">
              <a:avLst/>
            </a:prstGeom>
          </p:spPr>
        </p:pic>
        <p:sp>
          <p:nvSpPr>
            <p:cNvPr id="26" name="TextBox 25"/>
            <p:cNvSpPr txBox="1"/>
            <p:nvPr/>
          </p:nvSpPr>
          <p:spPr>
            <a:xfrm>
              <a:off x="2162556" y="5486400"/>
              <a:ext cx="2702390" cy="369332"/>
            </a:xfrm>
            <a:prstGeom prst="rect">
              <a:avLst/>
            </a:prstGeom>
            <a:noFill/>
          </p:spPr>
          <p:txBody>
            <a:bodyPr wrap="square" rtlCol="0">
              <a:spAutoFit/>
            </a:bodyPr>
            <a:lstStyle/>
            <a:p>
              <a:r>
                <a:rPr lang="en-GB" dirty="0"/>
                <a:t>To Data Link Layer</a:t>
              </a:r>
            </a:p>
          </p:txBody>
        </p:sp>
        <p:sp>
          <p:nvSpPr>
            <p:cNvPr id="27" name="TextBox 26"/>
            <p:cNvSpPr txBox="1"/>
            <p:nvPr/>
          </p:nvSpPr>
          <p:spPr>
            <a:xfrm>
              <a:off x="6811346" y="5359243"/>
              <a:ext cx="2143383" cy="369332"/>
            </a:xfrm>
            <a:prstGeom prst="rect">
              <a:avLst/>
            </a:prstGeom>
            <a:noFill/>
          </p:spPr>
          <p:txBody>
            <a:bodyPr wrap="square" rtlCol="0">
              <a:spAutoFit/>
            </a:bodyPr>
            <a:lstStyle/>
            <a:p>
              <a:r>
                <a:rPr lang="en-GB" dirty="0"/>
                <a:t>From Data Link layer</a:t>
              </a:r>
            </a:p>
          </p:txBody>
        </p:sp>
      </p:gr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755576" y="77687"/>
            <a:ext cx="7772400" cy="68431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dirty="0">
                <a:solidFill>
                  <a:srgbClr val="C00000"/>
                </a:solidFill>
                <a:latin typeface="+mj-lt"/>
                <a:ea typeface="+mj-ea"/>
                <a:cs typeface="+mj-cs"/>
              </a:rPr>
              <a:t>The Transport Layer</a:t>
            </a:r>
            <a:endParaRPr kumimoji="0" lang="en-GB" sz="3200" b="1" i="0" u="none" strike="noStrike" kern="1200" cap="none" spc="0" normalizeH="0" baseline="0" noProof="0" dirty="0">
              <a:ln>
                <a:noFill/>
              </a:ln>
              <a:solidFill>
                <a:srgbClr val="C00000"/>
              </a:solidFill>
              <a:effectLst/>
              <a:uLnTx/>
              <a:uFillTx/>
              <a:latin typeface="+mj-lt"/>
              <a:ea typeface="+mj-ea"/>
              <a:cs typeface="+mj-cs"/>
            </a:endParaRPr>
          </a:p>
        </p:txBody>
      </p:sp>
      <p:sp>
        <p:nvSpPr>
          <p:cNvPr id="3" name="Subtitle 2"/>
          <p:cNvSpPr txBox="1"/>
          <p:nvPr/>
        </p:nvSpPr>
        <p:spPr>
          <a:xfrm>
            <a:off x="1066800" y="762000"/>
            <a:ext cx="7609656" cy="56193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sz="2800" dirty="0"/>
              <a:t>Provide a reliable mechanism for the exchange of data between two processes in different computers.</a:t>
            </a:r>
          </a:p>
          <a:p>
            <a:pPr>
              <a:buFont typeface="Wingdings" panose="05000000000000000000" pitchFamily="2" charset="2"/>
              <a:buChar char="§"/>
            </a:pPr>
            <a:r>
              <a:rPr lang="en-GB" sz="2800" dirty="0"/>
              <a:t>Ensure that the data units are delivered error free.</a:t>
            </a:r>
          </a:p>
          <a:p>
            <a:pPr>
              <a:buFont typeface="Wingdings" panose="05000000000000000000" pitchFamily="2" charset="2"/>
              <a:buChar char="§"/>
            </a:pPr>
            <a:r>
              <a:rPr lang="en-GB" sz="2800" dirty="0"/>
              <a:t>Ensure that data units are delivered in sequence.</a:t>
            </a:r>
          </a:p>
          <a:p>
            <a:pPr>
              <a:buFont typeface="Wingdings" panose="05000000000000000000" pitchFamily="2" charset="2"/>
              <a:buChar char="§"/>
            </a:pPr>
            <a:r>
              <a:rPr lang="en-GB" sz="2800" dirty="0"/>
              <a:t>Ensures that there is no loss or duplication of data units.</a:t>
            </a:r>
          </a:p>
          <a:p>
            <a:pPr>
              <a:buFont typeface="Wingdings" panose="05000000000000000000" pitchFamily="2" charset="2"/>
              <a:buChar char="§"/>
            </a:pPr>
            <a:r>
              <a:rPr lang="en-GB" sz="2800" dirty="0"/>
              <a:t>Provides connectionless or connection oriented service.</a:t>
            </a:r>
          </a:p>
          <a:p>
            <a:pPr>
              <a:buFont typeface="Wingdings" panose="05000000000000000000" pitchFamily="2" charset="2"/>
              <a:buChar char="§"/>
            </a:pPr>
            <a:r>
              <a:rPr lang="en-GB" sz="2800" dirty="0"/>
              <a:t>Provides for the connection management.</a:t>
            </a:r>
          </a:p>
          <a:p>
            <a:pPr>
              <a:buFont typeface="Wingdings" panose="05000000000000000000" pitchFamily="2" charset="2"/>
              <a:buChar char="§"/>
            </a:pPr>
            <a:r>
              <a:rPr lang="en-GB" sz="2800" dirty="0"/>
              <a:t>Multiplex multiple connection over a single channel</a:t>
            </a:r>
          </a:p>
          <a:p>
            <a:pPr>
              <a:buFont typeface="Wingdings" panose="05000000000000000000" pitchFamily="2" charset="2"/>
              <a:buChar char="§"/>
            </a:pPr>
            <a:endParaRPr lang="en-GB" sz="20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GB" dirty="0"/>
              <a:t>Transport layer</a:t>
            </a:r>
          </a:p>
        </p:txBody>
      </p:sp>
      <p:cxnSp>
        <p:nvCxnSpPr>
          <p:cNvPr id="74" name="Straight Arrow Connector 73"/>
          <p:cNvCxnSpPr/>
          <p:nvPr/>
        </p:nvCxnSpPr>
        <p:spPr>
          <a:xfrm>
            <a:off x="2819400" y="1828800"/>
            <a:ext cx="0" cy="2286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98" name="Group 97"/>
          <p:cNvGrpSpPr/>
          <p:nvPr/>
        </p:nvGrpSpPr>
        <p:grpSpPr>
          <a:xfrm>
            <a:off x="889670" y="1618378"/>
            <a:ext cx="8202860" cy="4934822"/>
            <a:chOff x="889670" y="1437433"/>
            <a:chExt cx="8202860" cy="4934822"/>
          </a:xfrm>
        </p:grpSpPr>
        <p:grpSp>
          <p:nvGrpSpPr>
            <p:cNvPr id="53" name="Group 52"/>
            <p:cNvGrpSpPr/>
            <p:nvPr/>
          </p:nvGrpSpPr>
          <p:grpSpPr>
            <a:xfrm>
              <a:off x="990600" y="2971800"/>
              <a:ext cx="8101930" cy="1700931"/>
              <a:chOff x="990600" y="2208354"/>
              <a:chExt cx="8101930" cy="1700931"/>
            </a:xfrm>
          </p:grpSpPr>
          <p:pic>
            <p:nvPicPr>
              <p:cNvPr id="51" name="Picture 50"/>
              <p:cNvPicPr>
                <a:picLocks noChangeAspect="1"/>
              </p:cNvPicPr>
              <p:nvPr/>
            </p:nvPicPr>
            <p:blipFill>
              <a:blip r:embed="rId2"/>
              <a:stretch>
                <a:fillRect/>
              </a:stretch>
            </p:blipFill>
            <p:spPr>
              <a:xfrm>
                <a:off x="5105400" y="2208354"/>
                <a:ext cx="3987130" cy="1700931"/>
              </a:xfrm>
              <a:prstGeom prst="rect">
                <a:avLst/>
              </a:prstGeom>
            </p:spPr>
          </p:pic>
          <p:grpSp>
            <p:nvGrpSpPr>
              <p:cNvPr id="52" name="Group 51"/>
              <p:cNvGrpSpPr/>
              <p:nvPr/>
            </p:nvGrpSpPr>
            <p:grpSpPr>
              <a:xfrm>
                <a:off x="990600" y="2209800"/>
                <a:ext cx="3962400" cy="1676400"/>
                <a:chOff x="990600" y="2209800"/>
                <a:chExt cx="3962400" cy="1676400"/>
              </a:xfrm>
            </p:grpSpPr>
            <p:sp>
              <p:nvSpPr>
                <p:cNvPr id="50" name="Rectangle 49"/>
                <p:cNvSpPr/>
                <p:nvPr/>
              </p:nvSpPr>
              <p:spPr>
                <a:xfrm>
                  <a:off x="990600" y="2209800"/>
                  <a:ext cx="3962400" cy="16764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41" name="Group 40"/>
                <p:cNvGrpSpPr/>
                <p:nvPr/>
              </p:nvGrpSpPr>
              <p:grpSpPr>
                <a:xfrm>
                  <a:off x="2362200" y="2743200"/>
                  <a:ext cx="1066800" cy="641555"/>
                  <a:chOff x="2362200" y="2743200"/>
                  <a:chExt cx="1066800" cy="641555"/>
                </a:xfrm>
              </p:grpSpPr>
              <p:grpSp>
                <p:nvGrpSpPr>
                  <p:cNvPr id="12" name="Group 11"/>
                  <p:cNvGrpSpPr/>
                  <p:nvPr/>
                </p:nvGrpSpPr>
                <p:grpSpPr>
                  <a:xfrm>
                    <a:off x="2362200" y="2743200"/>
                    <a:ext cx="1066800" cy="388374"/>
                    <a:chOff x="2362200" y="2743200"/>
                    <a:chExt cx="1066800" cy="388374"/>
                  </a:xfrm>
                </p:grpSpPr>
                <p:sp>
                  <p:nvSpPr>
                    <p:cNvPr id="10" name="Rectangle 9"/>
                    <p:cNvSpPr/>
                    <p:nvPr/>
                  </p:nvSpPr>
                  <p:spPr>
                    <a:xfrm>
                      <a:off x="2362200" y="2750574"/>
                      <a:ext cx="1066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sz="1400" dirty="0"/>
                        <a:t>Data      H4</a:t>
                      </a:r>
                    </a:p>
                  </p:txBody>
                </p:sp>
                <p:cxnSp>
                  <p:nvCxnSpPr>
                    <p:cNvPr id="11" name="Straight Connector 10"/>
                    <p:cNvCxnSpPr/>
                    <p:nvPr/>
                  </p:nvCxnSpPr>
                  <p:spPr>
                    <a:xfrm>
                      <a:off x="3048000" y="2743200"/>
                      <a:ext cx="0" cy="381000"/>
                    </a:xfrm>
                    <a:prstGeom prst="line">
                      <a:avLst/>
                    </a:prstGeom>
                    <a:ln w="28575"/>
                  </p:spPr>
                  <p:style>
                    <a:lnRef idx="1">
                      <a:schemeClr val="dk1"/>
                    </a:lnRef>
                    <a:fillRef idx="0">
                      <a:schemeClr val="dk1"/>
                    </a:fillRef>
                    <a:effectRef idx="0">
                      <a:schemeClr val="dk1"/>
                    </a:effectRef>
                    <a:fontRef idx="minor">
                      <a:schemeClr val="tx1"/>
                    </a:fontRef>
                  </p:style>
                </p:cxnSp>
              </p:grpSp>
              <p:sp>
                <p:nvSpPr>
                  <p:cNvPr id="36" name="Right Bracket 35"/>
                  <p:cNvSpPr/>
                  <p:nvPr/>
                </p:nvSpPr>
                <p:spPr>
                  <a:xfrm rot="5400000">
                    <a:off x="2813342" y="2921497"/>
                    <a:ext cx="164516" cy="762000"/>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nvGrpSpPr>
                <p:cNvPr id="42" name="Group 41"/>
                <p:cNvGrpSpPr/>
                <p:nvPr/>
              </p:nvGrpSpPr>
              <p:grpSpPr>
                <a:xfrm>
                  <a:off x="3545758" y="2750574"/>
                  <a:ext cx="1066800" cy="646464"/>
                  <a:chOff x="3545758" y="2750574"/>
                  <a:chExt cx="1066800" cy="646464"/>
                </a:xfrm>
              </p:grpSpPr>
              <p:grpSp>
                <p:nvGrpSpPr>
                  <p:cNvPr id="14" name="Group 13"/>
                  <p:cNvGrpSpPr/>
                  <p:nvPr/>
                </p:nvGrpSpPr>
                <p:grpSpPr>
                  <a:xfrm>
                    <a:off x="3545758" y="2750574"/>
                    <a:ext cx="1066800" cy="381000"/>
                    <a:chOff x="1143000" y="2743200"/>
                    <a:chExt cx="1066800" cy="381000"/>
                  </a:xfrm>
                </p:grpSpPr>
                <p:sp>
                  <p:nvSpPr>
                    <p:cNvPr id="15" name="Rectangle 14"/>
                    <p:cNvSpPr/>
                    <p:nvPr/>
                  </p:nvSpPr>
                  <p:spPr>
                    <a:xfrm>
                      <a:off x="1143000" y="2743200"/>
                      <a:ext cx="1066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sz="1400" dirty="0"/>
                        <a:t>Data      H4</a:t>
                      </a:r>
                    </a:p>
                  </p:txBody>
                </p:sp>
                <p:cxnSp>
                  <p:nvCxnSpPr>
                    <p:cNvPr id="16" name="Straight Connector 15"/>
                    <p:cNvCxnSpPr/>
                    <p:nvPr/>
                  </p:nvCxnSpPr>
                  <p:spPr>
                    <a:xfrm>
                      <a:off x="1828800" y="2743200"/>
                      <a:ext cx="0" cy="381000"/>
                    </a:xfrm>
                    <a:prstGeom prst="line">
                      <a:avLst/>
                    </a:prstGeom>
                    <a:ln w="28575"/>
                  </p:spPr>
                  <p:style>
                    <a:lnRef idx="1">
                      <a:schemeClr val="dk1"/>
                    </a:lnRef>
                    <a:fillRef idx="0">
                      <a:schemeClr val="dk1"/>
                    </a:fillRef>
                    <a:effectRef idx="0">
                      <a:schemeClr val="dk1"/>
                    </a:effectRef>
                    <a:fontRef idx="minor">
                      <a:schemeClr val="tx1"/>
                    </a:fontRef>
                  </p:style>
                </p:cxnSp>
              </p:grpSp>
              <p:pic>
                <p:nvPicPr>
                  <p:cNvPr id="38" name="Picture 37"/>
                  <p:cNvPicPr>
                    <a:picLocks noChangeAspect="1"/>
                  </p:cNvPicPr>
                  <p:nvPr/>
                </p:nvPicPr>
                <p:blipFill>
                  <a:blip r:embed="rId3"/>
                  <a:stretch>
                    <a:fillRect/>
                  </a:stretch>
                </p:blipFill>
                <p:spPr>
                  <a:xfrm>
                    <a:off x="3688980" y="3220239"/>
                    <a:ext cx="780356" cy="176799"/>
                  </a:xfrm>
                  <a:prstGeom prst="rect">
                    <a:avLst/>
                  </a:prstGeom>
                </p:spPr>
              </p:pic>
            </p:grpSp>
            <p:grpSp>
              <p:nvGrpSpPr>
                <p:cNvPr id="40" name="Group 39"/>
                <p:cNvGrpSpPr/>
                <p:nvPr/>
              </p:nvGrpSpPr>
              <p:grpSpPr>
                <a:xfrm>
                  <a:off x="1143000" y="2743200"/>
                  <a:ext cx="1066800" cy="649104"/>
                  <a:chOff x="1143000" y="2743200"/>
                  <a:chExt cx="1066800" cy="649104"/>
                </a:xfrm>
              </p:grpSpPr>
              <p:grpSp>
                <p:nvGrpSpPr>
                  <p:cNvPr id="13" name="Group 12"/>
                  <p:cNvGrpSpPr/>
                  <p:nvPr/>
                </p:nvGrpSpPr>
                <p:grpSpPr>
                  <a:xfrm>
                    <a:off x="1143000" y="2743200"/>
                    <a:ext cx="1066800" cy="381000"/>
                    <a:chOff x="1143000" y="2743200"/>
                    <a:chExt cx="1066800" cy="381000"/>
                  </a:xfrm>
                </p:grpSpPr>
                <p:sp>
                  <p:nvSpPr>
                    <p:cNvPr id="4" name="Rectangle 3"/>
                    <p:cNvSpPr/>
                    <p:nvPr/>
                  </p:nvSpPr>
                  <p:spPr>
                    <a:xfrm>
                      <a:off x="1143000" y="2743200"/>
                      <a:ext cx="1066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sz="1400" dirty="0"/>
                        <a:t>Data      H4</a:t>
                      </a:r>
                    </a:p>
                  </p:txBody>
                </p:sp>
                <p:cxnSp>
                  <p:nvCxnSpPr>
                    <p:cNvPr id="6" name="Straight Connector 5"/>
                    <p:cNvCxnSpPr/>
                    <p:nvPr/>
                  </p:nvCxnSpPr>
                  <p:spPr>
                    <a:xfrm>
                      <a:off x="1828800" y="2743200"/>
                      <a:ext cx="0" cy="381000"/>
                    </a:xfrm>
                    <a:prstGeom prst="line">
                      <a:avLst/>
                    </a:prstGeom>
                    <a:ln w="28575"/>
                  </p:spPr>
                  <p:style>
                    <a:lnRef idx="1">
                      <a:schemeClr val="dk1"/>
                    </a:lnRef>
                    <a:fillRef idx="0">
                      <a:schemeClr val="dk1"/>
                    </a:fillRef>
                    <a:effectRef idx="0">
                      <a:schemeClr val="dk1"/>
                    </a:effectRef>
                    <a:fontRef idx="minor">
                      <a:schemeClr val="tx1"/>
                    </a:fontRef>
                  </p:style>
                </p:cxnSp>
              </p:grpSp>
              <p:sp>
                <p:nvSpPr>
                  <p:cNvPr id="39" name="Right Bracket 38"/>
                  <p:cNvSpPr/>
                  <p:nvPr/>
                </p:nvSpPr>
                <p:spPr>
                  <a:xfrm rot="5400000">
                    <a:off x="1594142" y="2929046"/>
                    <a:ext cx="164516" cy="762000"/>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grpSp>
            <p:nvGrpSpPr>
              <p:cNvPr id="46" name="Group 45"/>
              <p:cNvGrpSpPr/>
              <p:nvPr/>
            </p:nvGrpSpPr>
            <p:grpSpPr>
              <a:xfrm>
                <a:off x="5562600" y="2750574"/>
                <a:ext cx="1066800" cy="634181"/>
                <a:chOff x="5562600" y="2750574"/>
                <a:chExt cx="1066800" cy="634181"/>
              </a:xfrm>
            </p:grpSpPr>
            <p:grpSp>
              <p:nvGrpSpPr>
                <p:cNvPr id="17" name="Group 16"/>
                <p:cNvGrpSpPr/>
                <p:nvPr/>
              </p:nvGrpSpPr>
              <p:grpSpPr>
                <a:xfrm>
                  <a:off x="5562600" y="2750574"/>
                  <a:ext cx="1066800" cy="381000"/>
                  <a:chOff x="1143000" y="2743200"/>
                  <a:chExt cx="1066800" cy="381000"/>
                </a:xfrm>
              </p:grpSpPr>
              <p:sp>
                <p:nvSpPr>
                  <p:cNvPr id="18" name="Rectangle 17"/>
                  <p:cNvSpPr/>
                  <p:nvPr/>
                </p:nvSpPr>
                <p:spPr>
                  <a:xfrm>
                    <a:off x="1143000" y="2743200"/>
                    <a:ext cx="1066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sz="1400" dirty="0"/>
                      <a:t>Data      H4</a:t>
                    </a:r>
                  </a:p>
                </p:txBody>
              </p:sp>
              <p:cxnSp>
                <p:nvCxnSpPr>
                  <p:cNvPr id="19" name="Straight Connector 18"/>
                  <p:cNvCxnSpPr/>
                  <p:nvPr/>
                </p:nvCxnSpPr>
                <p:spPr>
                  <a:xfrm>
                    <a:off x="1828800" y="2743200"/>
                    <a:ext cx="0" cy="381000"/>
                  </a:xfrm>
                  <a:prstGeom prst="line">
                    <a:avLst/>
                  </a:prstGeom>
                  <a:ln w="28575"/>
                </p:spPr>
                <p:style>
                  <a:lnRef idx="1">
                    <a:schemeClr val="dk1"/>
                  </a:lnRef>
                  <a:fillRef idx="0">
                    <a:schemeClr val="dk1"/>
                  </a:fillRef>
                  <a:effectRef idx="0">
                    <a:schemeClr val="dk1"/>
                  </a:effectRef>
                  <a:fontRef idx="minor">
                    <a:schemeClr val="tx1"/>
                  </a:fontRef>
                </p:style>
              </p:cxnSp>
            </p:grpSp>
            <p:pic>
              <p:nvPicPr>
                <p:cNvPr id="43" name="Picture 42"/>
                <p:cNvPicPr>
                  <a:picLocks noChangeAspect="1"/>
                </p:cNvPicPr>
                <p:nvPr/>
              </p:nvPicPr>
              <p:blipFill>
                <a:blip r:embed="rId3"/>
                <a:stretch>
                  <a:fillRect/>
                </a:stretch>
              </p:blipFill>
              <p:spPr>
                <a:xfrm>
                  <a:off x="5705822" y="3207956"/>
                  <a:ext cx="780356" cy="176799"/>
                </a:xfrm>
                <a:prstGeom prst="rect">
                  <a:avLst/>
                </a:prstGeom>
              </p:spPr>
            </p:pic>
          </p:grpSp>
          <p:grpSp>
            <p:nvGrpSpPr>
              <p:cNvPr id="47" name="Group 46"/>
              <p:cNvGrpSpPr/>
              <p:nvPr/>
            </p:nvGrpSpPr>
            <p:grpSpPr>
              <a:xfrm>
                <a:off x="6705600" y="2743200"/>
                <a:ext cx="1066800" cy="605034"/>
                <a:chOff x="6705600" y="2743200"/>
                <a:chExt cx="1066800" cy="605034"/>
              </a:xfrm>
            </p:grpSpPr>
            <p:grpSp>
              <p:nvGrpSpPr>
                <p:cNvPr id="20" name="Group 19"/>
                <p:cNvGrpSpPr/>
                <p:nvPr/>
              </p:nvGrpSpPr>
              <p:grpSpPr>
                <a:xfrm>
                  <a:off x="6705600" y="2743200"/>
                  <a:ext cx="1066800" cy="381000"/>
                  <a:chOff x="1143000" y="2743200"/>
                  <a:chExt cx="1066800" cy="381000"/>
                </a:xfrm>
              </p:grpSpPr>
              <p:sp>
                <p:nvSpPr>
                  <p:cNvPr id="21" name="Rectangle 20"/>
                  <p:cNvSpPr/>
                  <p:nvPr/>
                </p:nvSpPr>
                <p:spPr>
                  <a:xfrm>
                    <a:off x="1143000" y="2743200"/>
                    <a:ext cx="1066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sz="1400" dirty="0"/>
                      <a:t>Data      H4</a:t>
                    </a:r>
                  </a:p>
                </p:txBody>
              </p:sp>
              <p:cxnSp>
                <p:nvCxnSpPr>
                  <p:cNvPr id="22" name="Straight Connector 21"/>
                  <p:cNvCxnSpPr/>
                  <p:nvPr/>
                </p:nvCxnSpPr>
                <p:spPr>
                  <a:xfrm>
                    <a:off x="1828800" y="2743200"/>
                    <a:ext cx="0" cy="381000"/>
                  </a:xfrm>
                  <a:prstGeom prst="line">
                    <a:avLst/>
                  </a:prstGeom>
                  <a:ln w="28575"/>
                </p:spPr>
                <p:style>
                  <a:lnRef idx="1">
                    <a:schemeClr val="dk1"/>
                  </a:lnRef>
                  <a:fillRef idx="0">
                    <a:schemeClr val="dk1"/>
                  </a:fillRef>
                  <a:effectRef idx="0">
                    <a:schemeClr val="dk1"/>
                  </a:effectRef>
                  <a:fontRef idx="minor">
                    <a:schemeClr val="tx1"/>
                  </a:fontRef>
                </p:style>
              </p:cxnSp>
            </p:grpSp>
            <p:sp>
              <p:nvSpPr>
                <p:cNvPr id="44" name="Right Bracket 43"/>
                <p:cNvSpPr/>
                <p:nvPr/>
              </p:nvSpPr>
              <p:spPr>
                <a:xfrm rot="5400000">
                  <a:off x="7156742" y="2884976"/>
                  <a:ext cx="164516" cy="762000"/>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nvGrpSpPr>
              <p:cNvPr id="48" name="Group 47"/>
              <p:cNvGrpSpPr/>
              <p:nvPr/>
            </p:nvGrpSpPr>
            <p:grpSpPr>
              <a:xfrm>
                <a:off x="7848600" y="2750574"/>
                <a:ext cx="1066800" cy="597660"/>
                <a:chOff x="7848600" y="2750574"/>
                <a:chExt cx="1066800" cy="597660"/>
              </a:xfrm>
            </p:grpSpPr>
            <p:grpSp>
              <p:nvGrpSpPr>
                <p:cNvPr id="23" name="Group 22"/>
                <p:cNvGrpSpPr/>
                <p:nvPr/>
              </p:nvGrpSpPr>
              <p:grpSpPr>
                <a:xfrm>
                  <a:off x="7848600" y="2750574"/>
                  <a:ext cx="1066800" cy="381000"/>
                  <a:chOff x="1143000" y="2743200"/>
                  <a:chExt cx="1066800" cy="381000"/>
                </a:xfrm>
              </p:grpSpPr>
              <p:sp>
                <p:nvSpPr>
                  <p:cNvPr id="24" name="Rectangle 23"/>
                  <p:cNvSpPr/>
                  <p:nvPr/>
                </p:nvSpPr>
                <p:spPr>
                  <a:xfrm>
                    <a:off x="1143000" y="2743200"/>
                    <a:ext cx="1066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sz="1400" dirty="0"/>
                      <a:t>Data      H4</a:t>
                    </a:r>
                  </a:p>
                </p:txBody>
              </p:sp>
              <p:cxnSp>
                <p:nvCxnSpPr>
                  <p:cNvPr id="25" name="Straight Connector 24"/>
                  <p:cNvCxnSpPr/>
                  <p:nvPr/>
                </p:nvCxnSpPr>
                <p:spPr>
                  <a:xfrm>
                    <a:off x="1828800" y="2743200"/>
                    <a:ext cx="0" cy="381000"/>
                  </a:xfrm>
                  <a:prstGeom prst="line">
                    <a:avLst/>
                  </a:prstGeom>
                  <a:ln w="28575"/>
                </p:spPr>
                <p:style>
                  <a:lnRef idx="1">
                    <a:schemeClr val="dk1"/>
                  </a:lnRef>
                  <a:fillRef idx="0">
                    <a:schemeClr val="dk1"/>
                  </a:fillRef>
                  <a:effectRef idx="0">
                    <a:schemeClr val="dk1"/>
                  </a:effectRef>
                  <a:fontRef idx="minor">
                    <a:schemeClr val="tx1"/>
                  </a:fontRef>
                </p:style>
              </p:cxnSp>
            </p:grpSp>
            <p:sp>
              <p:nvSpPr>
                <p:cNvPr id="45" name="Right Bracket 44"/>
                <p:cNvSpPr/>
                <p:nvPr/>
              </p:nvSpPr>
              <p:spPr>
                <a:xfrm rot="5400000">
                  <a:off x="8301712" y="2896125"/>
                  <a:ext cx="142219" cy="762000"/>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sp>
          <p:nvSpPr>
            <p:cNvPr id="54" name="Right Bracket 53"/>
            <p:cNvSpPr/>
            <p:nvPr/>
          </p:nvSpPr>
          <p:spPr>
            <a:xfrm rot="5400000">
              <a:off x="2725379" y="3827821"/>
              <a:ext cx="152400" cy="2402758"/>
            </a:xfrm>
            <a:prstGeom prst="rightBracket">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5" name="Right Bracket 54"/>
            <p:cNvSpPr/>
            <p:nvPr/>
          </p:nvSpPr>
          <p:spPr>
            <a:xfrm rot="5400000">
              <a:off x="6799621" y="3827821"/>
              <a:ext cx="152400" cy="2402758"/>
            </a:xfrm>
            <a:prstGeom prst="rightBracket">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7" name="Right Bracket 56"/>
            <p:cNvSpPr/>
            <p:nvPr/>
          </p:nvSpPr>
          <p:spPr>
            <a:xfrm rot="16200000">
              <a:off x="2747789" y="995189"/>
              <a:ext cx="143221" cy="2590800"/>
            </a:xfrm>
            <a:prstGeom prst="rightBracket">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8" name="Right Bracket 57"/>
            <p:cNvSpPr/>
            <p:nvPr/>
          </p:nvSpPr>
          <p:spPr>
            <a:xfrm rot="16200000">
              <a:off x="6862589" y="986011"/>
              <a:ext cx="143221" cy="2590800"/>
            </a:xfrm>
            <a:prstGeom prst="rightBracket">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0" name="Straight Arrow Connector 59"/>
            <p:cNvCxnSpPr/>
            <p:nvPr/>
          </p:nvCxnSpPr>
          <p:spPr>
            <a:xfrm>
              <a:off x="1600200" y="4175289"/>
              <a:ext cx="762000" cy="93011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endCxn id="54" idx="2"/>
            </p:cNvCxnSpPr>
            <p:nvPr/>
          </p:nvCxnSpPr>
          <p:spPr>
            <a:xfrm flipH="1">
              <a:off x="2801579" y="4155750"/>
              <a:ext cx="94021" cy="9496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3536580" y="4175289"/>
              <a:ext cx="497104" cy="93011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a:off x="1694221" y="2209800"/>
              <a:ext cx="515579" cy="12155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57" idx="2"/>
            </p:cNvCxnSpPr>
            <p:nvPr/>
          </p:nvCxnSpPr>
          <p:spPr>
            <a:xfrm flipH="1">
              <a:off x="2801579" y="2218979"/>
              <a:ext cx="17821" cy="12681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a:off x="3429000" y="2209800"/>
              <a:ext cx="685800" cy="12724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a:off x="2801579" y="5260692"/>
              <a:ext cx="0" cy="455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flipV="1">
              <a:off x="6096000" y="2209800"/>
              <a:ext cx="390178" cy="12724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H="1" flipV="1">
              <a:off x="7162800" y="2209800"/>
              <a:ext cx="228600" cy="12724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a:stCxn id="24" idx="0"/>
            </p:cNvCxnSpPr>
            <p:nvPr/>
          </p:nvCxnSpPr>
          <p:spPr>
            <a:xfrm flipH="1" flipV="1">
              <a:off x="7772400" y="2209800"/>
              <a:ext cx="609600" cy="130422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flipH="1" flipV="1">
              <a:off x="6136557" y="4155750"/>
              <a:ext cx="391913" cy="9496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p:cNvCxnSpPr>
              <a:stCxn id="55" idx="2"/>
            </p:cNvCxnSpPr>
            <p:nvPr/>
          </p:nvCxnSpPr>
          <p:spPr>
            <a:xfrm flipV="1">
              <a:off x="6875821" y="4155750"/>
              <a:ext cx="286979" cy="9496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flipV="1">
              <a:off x="7391400" y="4111680"/>
              <a:ext cx="990600" cy="99372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p:cNvCxnSpPr/>
            <p:nvPr/>
          </p:nvCxnSpPr>
          <p:spPr>
            <a:xfrm flipV="1">
              <a:off x="7162800" y="1828800"/>
              <a:ext cx="0" cy="2286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1727732" y="1443578"/>
              <a:ext cx="2640536" cy="369332"/>
            </a:xfrm>
            <a:prstGeom prst="rect">
              <a:avLst/>
            </a:prstGeom>
            <a:noFill/>
          </p:spPr>
          <p:txBody>
            <a:bodyPr wrap="square" rtlCol="0">
              <a:spAutoFit/>
            </a:bodyPr>
            <a:lstStyle/>
            <a:p>
              <a:r>
                <a:rPr lang="en-GB" dirty="0"/>
                <a:t>From Session Layer</a:t>
              </a:r>
            </a:p>
          </p:txBody>
        </p:sp>
        <p:sp>
          <p:nvSpPr>
            <p:cNvPr id="90" name="TextBox 89"/>
            <p:cNvSpPr txBox="1"/>
            <p:nvPr/>
          </p:nvSpPr>
          <p:spPr>
            <a:xfrm>
              <a:off x="6287729" y="1437433"/>
              <a:ext cx="1941871" cy="369332"/>
            </a:xfrm>
            <a:prstGeom prst="rect">
              <a:avLst/>
            </a:prstGeom>
            <a:noFill/>
          </p:spPr>
          <p:txBody>
            <a:bodyPr wrap="square" rtlCol="0">
              <a:spAutoFit/>
            </a:bodyPr>
            <a:lstStyle/>
            <a:p>
              <a:r>
                <a:rPr lang="en-GB" dirty="0"/>
                <a:t>To Session Layer</a:t>
              </a:r>
            </a:p>
          </p:txBody>
        </p:sp>
        <p:sp>
          <p:nvSpPr>
            <p:cNvPr id="91" name="TextBox 90"/>
            <p:cNvSpPr txBox="1"/>
            <p:nvPr/>
          </p:nvSpPr>
          <p:spPr>
            <a:xfrm>
              <a:off x="889670" y="4605104"/>
              <a:ext cx="1598205" cy="646331"/>
            </a:xfrm>
            <a:prstGeom prst="rect">
              <a:avLst/>
            </a:prstGeom>
            <a:noFill/>
          </p:spPr>
          <p:txBody>
            <a:bodyPr wrap="square" rtlCol="0">
              <a:spAutoFit/>
            </a:bodyPr>
            <a:lstStyle/>
            <a:p>
              <a:r>
                <a:rPr lang="en-GB" dirty="0"/>
                <a:t>Transport Layer</a:t>
              </a:r>
            </a:p>
          </p:txBody>
        </p:sp>
        <p:sp>
          <p:nvSpPr>
            <p:cNvPr id="93" name="TextBox 92"/>
            <p:cNvSpPr txBox="1"/>
            <p:nvPr/>
          </p:nvSpPr>
          <p:spPr>
            <a:xfrm>
              <a:off x="5837897" y="5488392"/>
              <a:ext cx="2010703" cy="646331"/>
            </a:xfrm>
            <a:prstGeom prst="rect">
              <a:avLst/>
            </a:prstGeom>
            <a:noFill/>
          </p:spPr>
          <p:txBody>
            <a:bodyPr wrap="square" rtlCol="0">
              <a:spAutoFit/>
            </a:bodyPr>
            <a:lstStyle/>
            <a:p>
              <a:r>
                <a:rPr lang="en-GB" dirty="0"/>
                <a:t>From Network Layer</a:t>
              </a:r>
            </a:p>
          </p:txBody>
        </p:sp>
        <p:sp>
          <p:nvSpPr>
            <p:cNvPr id="94" name="TextBox 93"/>
            <p:cNvSpPr txBox="1"/>
            <p:nvPr/>
          </p:nvSpPr>
          <p:spPr>
            <a:xfrm>
              <a:off x="2171700" y="5725924"/>
              <a:ext cx="1752600" cy="646331"/>
            </a:xfrm>
            <a:prstGeom prst="rect">
              <a:avLst/>
            </a:prstGeom>
            <a:noFill/>
          </p:spPr>
          <p:txBody>
            <a:bodyPr wrap="square" rtlCol="0">
              <a:spAutoFit/>
            </a:bodyPr>
            <a:lstStyle/>
            <a:p>
              <a:r>
                <a:rPr lang="en-GB" dirty="0"/>
                <a:t>To Network Layer</a:t>
              </a:r>
            </a:p>
          </p:txBody>
        </p:sp>
        <p:sp>
          <p:nvSpPr>
            <p:cNvPr id="95" name="TextBox 94"/>
            <p:cNvSpPr txBox="1"/>
            <p:nvPr/>
          </p:nvSpPr>
          <p:spPr>
            <a:xfrm>
              <a:off x="3982312" y="3041123"/>
              <a:ext cx="990600" cy="369332"/>
            </a:xfrm>
            <a:prstGeom prst="rect">
              <a:avLst/>
            </a:prstGeom>
            <a:noFill/>
          </p:spPr>
          <p:txBody>
            <a:bodyPr wrap="square" rtlCol="0">
              <a:spAutoFit/>
            </a:bodyPr>
            <a:lstStyle/>
            <a:p>
              <a:r>
                <a:rPr lang="en-GB" dirty="0"/>
                <a:t>Segment</a:t>
              </a:r>
            </a:p>
          </p:txBody>
        </p:sp>
        <p:sp>
          <p:nvSpPr>
            <p:cNvPr id="96" name="TextBox 95"/>
            <p:cNvSpPr txBox="1"/>
            <p:nvPr/>
          </p:nvSpPr>
          <p:spPr>
            <a:xfrm>
              <a:off x="5024284" y="4588152"/>
              <a:ext cx="1598205" cy="646331"/>
            </a:xfrm>
            <a:prstGeom prst="rect">
              <a:avLst/>
            </a:prstGeom>
            <a:noFill/>
          </p:spPr>
          <p:txBody>
            <a:bodyPr wrap="square" rtlCol="0">
              <a:spAutoFit/>
            </a:bodyPr>
            <a:lstStyle/>
            <a:p>
              <a:r>
                <a:rPr lang="en-GB" dirty="0"/>
                <a:t>Transport Layer</a:t>
              </a:r>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219200" y="908721"/>
            <a:ext cx="7924800" cy="547260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sz="2400" dirty="0"/>
              <a:t> Provides mechanism for controlling the dialogue between the two end systems. It defines how to start, control and end conversations ( called sessions) between applications. </a:t>
            </a:r>
          </a:p>
          <a:p>
            <a:pPr>
              <a:buFont typeface="Wingdings" panose="05000000000000000000" pitchFamily="2" charset="2"/>
              <a:buChar char="§"/>
            </a:pPr>
            <a:r>
              <a:rPr lang="en-GB" sz="2400" dirty="0"/>
              <a:t>This layer requests for a logical connection to be established on an end-user’s request.</a:t>
            </a:r>
          </a:p>
          <a:p>
            <a:pPr>
              <a:buFont typeface="Wingdings" panose="05000000000000000000" pitchFamily="2" charset="2"/>
              <a:buChar char="§"/>
            </a:pPr>
            <a:r>
              <a:rPr lang="en-GB" sz="2400" dirty="0"/>
              <a:t>Any necessary log-on or password validation is also handled by this layer.</a:t>
            </a:r>
          </a:p>
          <a:p>
            <a:pPr>
              <a:buFont typeface="Wingdings" panose="05000000000000000000" pitchFamily="2" charset="2"/>
              <a:buChar char="§"/>
            </a:pPr>
            <a:r>
              <a:rPr lang="en-GB" sz="2400" dirty="0"/>
              <a:t>Session layer is also responsible for terminating the connection.</a:t>
            </a:r>
          </a:p>
          <a:p>
            <a:pPr>
              <a:buFont typeface="Wingdings" panose="05000000000000000000" pitchFamily="2" charset="2"/>
              <a:buChar char="§"/>
            </a:pPr>
            <a:r>
              <a:rPr lang="en-GB" sz="2400" dirty="0"/>
              <a:t>This layer provides services like dialogue discipline which can be full duplex or half duplex.</a:t>
            </a:r>
          </a:p>
          <a:p>
            <a:pPr>
              <a:buFont typeface="Wingdings" panose="05000000000000000000" pitchFamily="2" charset="2"/>
              <a:buChar char="§"/>
            </a:pPr>
            <a:r>
              <a:rPr lang="en-GB" sz="2400" dirty="0"/>
              <a:t>Session layer can also provide check-pointing mechanism such that if a failure of some sort occurs between checkpoints, all data can be retransmitted form the last checkpoint.</a:t>
            </a:r>
          </a:p>
          <a:p>
            <a:pPr>
              <a:buFont typeface="Wingdings" panose="05000000000000000000" pitchFamily="2" charset="2"/>
              <a:buChar char="§"/>
            </a:pPr>
            <a:endParaRPr lang="en-GB" sz="2000" dirty="0"/>
          </a:p>
        </p:txBody>
      </p:sp>
      <p:sp>
        <p:nvSpPr>
          <p:cNvPr id="3" name="Title 1"/>
          <p:cNvSpPr txBox="1"/>
          <p:nvPr/>
        </p:nvSpPr>
        <p:spPr>
          <a:xfrm>
            <a:off x="755576" y="1"/>
            <a:ext cx="77724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3600" b="1" dirty="0">
                <a:solidFill>
                  <a:srgbClr val="C00000"/>
                </a:solidFill>
                <a:latin typeface="+mj-lt"/>
                <a:ea typeface="+mj-ea"/>
                <a:cs typeface="+mj-cs"/>
              </a:rPr>
              <a:t>The Session Layer</a:t>
            </a:r>
            <a:endParaRPr kumimoji="0" lang="en-GB" sz="36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GB" dirty="0"/>
              <a:t>Session Layer </a:t>
            </a:r>
          </a:p>
        </p:txBody>
      </p:sp>
      <p:grpSp>
        <p:nvGrpSpPr>
          <p:cNvPr id="49" name="Group 48"/>
          <p:cNvGrpSpPr/>
          <p:nvPr/>
        </p:nvGrpSpPr>
        <p:grpSpPr>
          <a:xfrm>
            <a:off x="1676400" y="1344562"/>
            <a:ext cx="7323021" cy="4751438"/>
            <a:chOff x="1676400" y="1344562"/>
            <a:chExt cx="7323021" cy="4751438"/>
          </a:xfrm>
        </p:grpSpPr>
        <p:grpSp>
          <p:nvGrpSpPr>
            <p:cNvPr id="47" name="Group 46"/>
            <p:cNvGrpSpPr/>
            <p:nvPr/>
          </p:nvGrpSpPr>
          <p:grpSpPr>
            <a:xfrm>
              <a:off x="1676400" y="1344562"/>
              <a:ext cx="3429000" cy="4632792"/>
              <a:chOff x="1676400" y="1344562"/>
              <a:chExt cx="3429000" cy="4632792"/>
            </a:xfrm>
          </p:grpSpPr>
          <p:sp>
            <p:nvSpPr>
              <p:cNvPr id="4" name="Rectangle 3"/>
              <p:cNvSpPr/>
              <p:nvPr/>
            </p:nvSpPr>
            <p:spPr>
              <a:xfrm>
                <a:off x="2057400" y="1752600"/>
                <a:ext cx="2667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          Data                  L6  </a:t>
                </a:r>
              </a:p>
            </p:txBody>
          </p:sp>
          <p:grpSp>
            <p:nvGrpSpPr>
              <p:cNvPr id="29" name="Group 28"/>
              <p:cNvGrpSpPr/>
              <p:nvPr/>
            </p:nvGrpSpPr>
            <p:grpSpPr>
              <a:xfrm>
                <a:off x="1676400" y="2917723"/>
                <a:ext cx="3429000" cy="1219200"/>
                <a:chOff x="1676400" y="2917723"/>
                <a:chExt cx="3429000" cy="1219200"/>
              </a:xfrm>
            </p:grpSpPr>
            <p:sp>
              <p:nvSpPr>
                <p:cNvPr id="22" name="TextBox 21"/>
                <p:cNvSpPr txBox="1"/>
                <p:nvPr/>
              </p:nvSpPr>
              <p:spPr>
                <a:xfrm>
                  <a:off x="1828800" y="2998746"/>
                  <a:ext cx="1521994" cy="369332"/>
                </a:xfrm>
                <a:prstGeom prst="rect">
                  <a:avLst/>
                </a:prstGeom>
                <a:noFill/>
              </p:spPr>
              <p:txBody>
                <a:bodyPr wrap="square" rtlCol="0">
                  <a:spAutoFit/>
                </a:bodyPr>
                <a:lstStyle/>
                <a:p>
                  <a:r>
                    <a:rPr lang="en-GB" dirty="0"/>
                    <a:t>Session Layer</a:t>
                  </a:r>
                </a:p>
              </p:txBody>
            </p:sp>
            <p:grpSp>
              <p:nvGrpSpPr>
                <p:cNvPr id="27" name="Group 26"/>
                <p:cNvGrpSpPr/>
                <p:nvPr/>
              </p:nvGrpSpPr>
              <p:grpSpPr>
                <a:xfrm>
                  <a:off x="1676400" y="2917723"/>
                  <a:ext cx="3429000" cy="1219200"/>
                  <a:chOff x="1676400" y="2917723"/>
                  <a:chExt cx="3429000" cy="1219200"/>
                </a:xfrm>
              </p:grpSpPr>
              <p:sp>
                <p:nvSpPr>
                  <p:cNvPr id="5" name="Rectangle 4"/>
                  <p:cNvSpPr/>
                  <p:nvPr/>
                </p:nvSpPr>
                <p:spPr>
                  <a:xfrm>
                    <a:off x="1676400" y="2917723"/>
                    <a:ext cx="3429000" cy="12192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1828800" y="3352800"/>
                    <a:ext cx="3200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en-GB" dirty="0"/>
                      <a:t>H5</a:t>
                    </a:r>
                  </a:p>
                </p:txBody>
              </p:sp>
              <p:grpSp>
                <p:nvGrpSpPr>
                  <p:cNvPr id="19" name="Group 18"/>
                  <p:cNvGrpSpPr/>
                  <p:nvPr/>
                </p:nvGrpSpPr>
                <p:grpSpPr>
                  <a:xfrm>
                    <a:off x="2467053" y="3365013"/>
                    <a:ext cx="329381" cy="457200"/>
                    <a:chOff x="2590800" y="4589207"/>
                    <a:chExt cx="329381" cy="457200"/>
                  </a:xfrm>
                </p:grpSpPr>
                <p:sp>
                  <p:nvSpPr>
                    <p:cNvPr id="12" name="Rectangle 11"/>
                    <p:cNvSpPr/>
                    <p:nvPr/>
                  </p:nvSpPr>
                  <p:spPr>
                    <a:xfrm>
                      <a:off x="2590800" y="4589207"/>
                      <a:ext cx="3048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18" name="Group 17"/>
                    <p:cNvGrpSpPr/>
                    <p:nvPr/>
                  </p:nvGrpSpPr>
                  <p:grpSpPr>
                    <a:xfrm>
                      <a:off x="2595716" y="4601497"/>
                      <a:ext cx="324465" cy="442451"/>
                      <a:chOff x="2595716" y="4601497"/>
                      <a:chExt cx="324465" cy="442451"/>
                    </a:xfrm>
                  </p:grpSpPr>
                  <p:sp>
                    <p:nvSpPr>
                      <p:cNvPr id="14" name="Freeform 13"/>
                      <p:cNvSpPr/>
                      <p:nvPr/>
                    </p:nvSpPr>
                    <p:spPr>
                      <a:xfrm>
                        <a:off x="2610465" y="4601497"/>
                        <a:ext cx="309716" cy="235974"/>
                      </a:xfrm>
                      <a:custGeom>
                        <a:avLst/>
                        <a:gdLst>
                          <a:gd name="connsiteX0" fmla="*/ 0 w 309716"/>
                          <a:gd name="connsiteY0" fmla="*/ 235974 h 235974"/>
                          <a:gd name="connsiteX1" fmla="*/ 117987 w 309716"/>
                          <a:gd name="connsiteY1" fmla="*/ 132735 h 235974"/>
                          <a:gd name="connsiteX2" fmla="*/ 162232 w 309716"/>
                          <a:gd name="connsiteY2" fmla="*/ 117987 h 235974"/>
                          <a:gd name="connsiteX3" fmla="*/ 206477 w 309716"/>
                          <a:gd name="connsiteY3" fmla="*/ 73742 h 235974"/>
                          <a:gd name="connsiteX4" fmla="*/ 250722 w 309716"/>
                          <a:gd name="connsiteY4" fmla="*/ 58993 h 235974"/>
                          <a:gd name="connsiteX5" fmla="*/ 309716 w 309716"/>
                          <a:gd name="connsiteY5" fmla="*/ 0 h 23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716" h="235974">
                            <a:moveTo>
                              <a:pt x="0" y="235974"/>
                            </a:moveTo>
                            <a:cubicBezTo>
                              <a:pt x="38446" y="197528"/>
                              <a:pt x="69206" y="157125"/>
                              <a:pt x="117987" y="132735"/>
                            </a:cubicBezTo>
                            <a:cubicBezTo>
                              <a:pt x="131892" y="125783"/>
                              <a:pt x="147484" y="122903"/>
                              <a:pt x="162232" y="117987"/>
                            </a:cubicBezTo>
                            <a:cubicBezTo>
                              <a:pt x="176980" y="103239"/>
                              <a:pt x="189123" y="85312"/>
                              <a:pt x="206477" y="73742"/>
                            </a:cubicBezTo>
                            <a:cubicBezTo>
                              <a:pt x="219412" y="65118"/>
                              <a:pt x="238583" y="68705"/>
                              <a:pt x="250722" y="58993"/>
                            </a:cubicBezTo>
                            <a:cubicBezTo>
                              <a:pt x="369362" y="-35920"/>
                              <a:pt x="212862" y="48425"/>
                              <a:pt x="309716"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nvGrpSpPr>
                      <p:cNvPr id="17" name="Group 16"/>
                      <p:cNvGrpSpPr/>
                      <p:nvPr/>
                    </p:nvGrpSpPr>
                    <p:grpSpPr>
                      <a:xfrm>
                        <a:off x="2595716" y="4601497"/>
                        <a:ext cx="280219" cy="398206"/>
                        <a:chOff x="2595716" y="4601497"/>
                        <a:chExt cx="280219" cy="398206"/>
                      </a:xfrm>
                    </p:grpSpPr>
                    <p:sp>
                      <p:nvSpPr>
                        <p:cNvPr id="13" name="Freeform 12"/>
                        <p:cNvSpPr/>
                        <p:nvPr/>
                      </p:nvSpPr>
                      <p:spPr>
                        <a:xfrm>
                          <a:off x="2610465" y="4601497"/>
                          <a:ext cx="162232" cy="117987"/>
                        </a:xfrm>
                        <a:custGeom>
                          <a:avLst/>
                          <a:gdLst>
                            <a:gd name="connsiteX0" fmla="*/ 0 w 162232"/>
                            <a:gd name="connsiteY0" fmla="*/ 117987 h 117987"/>
                            <a:gd name="connsiteX1" fmla="*/ 103238 w 162232"/>
                            <a:gd name="connsiteY1" fmla="*/ 58993 h 117987"/>
                            <a:gd name="connsiteX2" fmla="*/ 147483 w 162232"/>
                            <a:gd name="connsiteY2" fmla="*/ 14748 h 117987"/>
                            <a:gd name="connsiteX3" fmla="*/ 162232 w 162232"/>
                            <a:gd name="connsiteY3" fmla="*/ 0 h 117987"/>
                          </a:gdLst>
                          <a:ahLst/>
                          <a:cxnLst>
                            <a:cxn ang="0">
                              <a:pos x="connsiteX0" y="connsiteY0"/>
                            </a:cxn>
                            <a:cxn ang="0">
                              <a:pos x="connsiteX1" y="connsiteY1"/>
                            </a:cxn>
                            <a:cxn ang="0">
                              <a:pos x="connsiteX2" y="connsiteY2"/>
                            </a:cxn>
                            <a:cxn ang="0">
                              <a:pos x="connsiteX3" y="connsiteY3"/>
                            </a:cxn>
                          </a:cxnLst>
                          <a:rect l="l" t="t" r="r" b="b"/>
                          <a:pathLst>
                            <a:path w="162232" h="117987">
                              <a:moveTo>
                                <a:pt x="0" y="117987"/>
                              </a:moveTo>
                              <a:cubicBezTo>
                                <a:pt x="34413" y="98322"/>
                                <a:pt x="70768" y="81722"/>
                                <a:pt x="103238" y="58993"/>
                              </a:cubicBezTo>
                              <a:cubicBezTo>
                                <a:pt x="120325" y="47032"/>
                                <a:pt x="132735" y="29496"/>
                                <a:pt x="147483" y="14748"/>
                              </a:cubicBezTo>
                              <a:lnTo>
                                <a:pt x="162232"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Freeform 14"/>
                        <p:cNvSpPr/>
                        <p:nvPr/>
                      </p:nvSpPr>
                      <p:spPr>
                        <a:xfrm>
                          <a:off x="2595716" y="4748981"/>
                          <a:ext cx="280219" cy="250722"/>
                        </a:xfrm>
                        <a:custGeom>
                          <a:avLst/>
                          <a:gdLst>
                            <a:gd name="connsiteX0" fmla="*/ 0 w 280219"/>
                            <a:gd name="connsiteY0" fmla="*/ 250722 h 250722"/>
                            <a:gd name="connsiteX1" fmla="*/ 132736 w 280219"/>
                            <a:gd name="connsiteY1" fmla="*/ 162232 h 250722"/>
                            <a:gd name="connsiteX2" fmla="*/ 191729 w 280219"/>
                            <a:gd name="connsiteY2" fmla="*/ 73742 h 250722"/>
                            <a:gd name="connsiteX3" fmla="*/ 235974 w 280219"/>
                            <a:gd name="connsiteY3" fmla="*/ 44245 h 250722"/>
                            <a:gd name="connsiteX4" fmla="*/ 280219 w 280219"/>
                            <a:gd name="connsiteY4" fmla="*/ 0 h 250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219" h="250722">
                              <a:moveTo>
                                <a:pt x="0" y="250722"/>
                              </a:moveTo>
                              <a:cubicBezTo>
                                <a:pt x="44245" y="221225"/>
                                <a:pt x="93662" y="198300"/>
                                <a:pt x="132736" y="162232"/>
                              </a:cubicBezTo>
                              <a:cubicBezTo>
                                <a:pt x="158785" y="138187"/>
                                <a:pt x="162232" y="93407"/>
                                <a:pt x="191729" y="73742"/>
                              </a:cubicBezTo>
                              <a:cubicBezTo>
                                <a:pt x="206477" y="63910"/>
                                <a:pt x="222357" y="55593"/>
                                <a:pt x="235974" y="44245"/>
                              </a:cubicBezTo>
                              <a:cubicBezTo>
                                <a:pt x="251997" y="30892"/>
                                <a:pt x="280219" y="0"/>
                                <a:pt x="280219"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16" name="Freeform 15"/>
                      <p:cNvSpPr/>
                      <p:nvPr/>
                    </p:nvSpPr>
                    <p:spPr>
                      <a:xfrm>
                        <a:off x="2772697" y="4852219"/>
                        <a:ext cx="105607" cy="191729"/>
                      </a:xfrm>
                      <a:custGeom>
                        <a:avLst/>
                        <a:gdLst>
                          <a:gd name="connsiteX0" fmla="*/ 0 w 105607"/>
                          <a:gd name="connsiteY0" fmla="*/ 191729 h 191729"/>
                          <a:gd name="connsiteX1" fmla="*/ 103238 w 105607"/>
                          <a:gd name="connsiteY1" fmla="*/ 73742 h 191729"/>
                          <a:gd name="connsiteX2" fmla="*/ 103238 w 105607"/>
                          <a:gd name="connsiteY2" fmla="*/ 0 h 191729"/>
                        </a:gdLst>
                        <a:ahLst/>
                        <a:cxnLst>
                          <a:cxn ang="0">
                            <a:pos x="connsiteX0" y="connsiteY0"/>
                          </a:cxn>
                          <a:cxn ang="0">
                            <a:pos x="connsiteX1" y="connsiteY1"/>
                          </a:cxn>
                          <a:cxn ang="0">
                            <a:pos x="connsiteX2" y="connsiteY2"/>
                          </a:cxn>
                        </a:cxnLst>
                        <a:rect l="l" t="t" r="r" b="b"/>
                        <a:pathLst>
                          <a:path w="105607" h="191729">
                            <a:moveTo>
                              <a:pt x="0" y="191729"/>
                            </a:moveTo>
                            <a:cubicBezTo>
                              <a:pt x="48757" y="152724"/>
                              <a:pt x="89106" y="137339"/>
                              <a:pt x="103238" y="73742"/>
                            </a:cubicBezTo>
                            <a:cubicBezTo>
                              <a:pt x="108570" y="49747"/>
                              <a:pt x="103238" y="24581"/>
                              <a:pt x="103238"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pic>
                <p:nvPicPr>
                  <p:cNvPr id="20" name="Picture 19"/>
                  <p:cNvPicPr>
                    <a:picLocks noChangeAspect="1"/>
                  </p:cNvPicPr>
                  <p:nvPr/>
                </p:nvPicPr>
                <p:blipFill>
                  <a:blip r:embed="rId2"/>
                  <a:stretch>
                    <a:fillRect/>
                  </a:stretch>
                </p:blipFill>
                <p:spPr>
                  <a:xfrm>
                    <a:off x="3350794" y="3338128"/>
                    <a:ext cx="347502" cy="481626"/>
                  </a:xfrm>
                  <a:prstGeom prst="rect">
                    <a:avLst/>
                  </a:prstGeom>
                </p:spPr>
              </p:pic>
              <p:pic>
                <p:nvPicPr>
                  <p:cNvPr id="21" name="Picture 20"/>
                  <p:cNvPicPr>
                    <a:picLocks noChangeAspect="1"/>
                  </p:cNvPicPr>
                  <p:nvPr/>
                </p:nvPicPr>
                <p:blipFill>
                  <a:blip r:embed="rId2"/>
                  <a:stretch>
                    <a:fillRect/>
                  </a:stretch>
                </p:blipFill>
                <p:spPr>
                  <a:xfrm>
                    <a:off x="4277238" y="3338128"/>
                    <a:ext cx="347502" cy="481626"/>
                  </a:xfrm>
                  <a:prstGeom prst="rect">
                    <a:avLst/>
                  </a:prstGeom>
                </p:spPr>
              </p:pic>
              <p:sp>
                <p:nvSpPr>
                  <p:cNvPr id="23" name="TextBox 22"/>
                  <p:cNvSpPr txBox="1"/>
                  <p:nvPr/>
                </p:nvSpPr>
                <p:spPr>
                  <a:xfrm>
                    <a:off x="1969783" y="3704425"/>
                    <a:ext cx="493269" cy="369332"/>
                  </a:xfrm>
                  <a:prstGeom prst="rect">
                    <a:avLst/>
                  </a:prstGeom>
                  <a:noFill/>
                </p:spPr>
                <p:txBody>
                  <a:bodyPr wrap="square" rtlCol="0">
                    <a:spAutoFit/>
                  </a:bodyPr>
                  <a:lstStyle/>
                  <a:p>
                    <a:r>
                      <a:rPr lang="en-GB" dirty="0" err="1"/>
                      <a:t>syn</a:t>
                    </a:r>
                    <a:endParaRPr lang="en-GB" dirty="0"/>
                  </a:p>
                </p:txBody>
              </p:sp>
              <p:sp>
                <p:nvSpPr>
                  <p:cNvPr id="24" name="TextBox 23"/>
                  <p:cNvSpPr txBox="1"/>
                  <p:nvPr/>
                </p:nvSpPr>
                <p:spPr>
                  <a:xfrm>
                    <a:off x="2870134" y="3704425"/>
                    <a:ext cx="591550" cy="369332"/>
                  </a:xfrm>
                  <a:prstGeom prst="rect">
                    <a:avLst/>
                  </a:prstGeom>
                  <a:noFill/>
                </p:spPr>
                <p:txBody>
                  <a:bodyPr wrap="square" rtlCol="0">
                    <a:spAutoFit/>
                  </a:bodyPr>
                  <a:lstStyle/>
                  <a:p>
                    <a:r>
                      <a:rPr lang="en-GB" dirty="0" err="1"/>
                      <a:t>syn</a:t>
                    </a:r>
                    <a:endParaRPr lang="en-GB" dirty="0"/>
                  </a:p>
                </p:txBody>
              </p:sp>
              <p:sp>
                <p:nvSpPr>
                  <p:cNvPr id="25" name="TextBox 24"/>
                  <p:cNvSpPr txBox="1"/>
                  <p:nvPr/>
                </p:nvSpPr>
                <p:spPr>
                  <a:xfrm>
                    <a:off x="3884194" y="3699037"/>
                    <a:ext cx="591550" cy="369332"/>
                  </a:xfrm>
                  <a:prstGeom prst="rect">
                    <a:avLst/>
                  </a:prstGeom>
                  <a:noFill/>
                </p:spPr>
                <p:txBody>
                  <a:bodyPr wrap="square" rtlCol="0">
                    <a:spAutoFit/>
                  </a:bodyPr>
                  <a:lstStyle/>
                  <a:p>
                    <a:r>
                      <a:rPr lang="en-GB" dirty="0" err="1"/>
                      <a:t>syn</a:t>
                    </a:r>
                    <a:endParaRPr lang="en-GB" dirty="0"/>
                  </a:p>
                </p:txBody>
              </p:sp>
            </p:grpSp>
          </p:grpSp>
          <p:sp>
            <p:nvSpPr>
              <p:cNvPr id="32" name="Rectangle 31"/>
              <p:cNvSpPr/>
              <p:nvPr/>
            </p:nvSpPr>
            <p:spPr>
              <a:xfrm>
                <a:off x="1828800" y="5105400"/>
                <a:ext cx="2895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L5            Data</a:t>
                </a:r>
              </a:p>
            </p:txBody>
          </p:sp>
          <p:sp>
            <p:nvSpPr>
              <p:cNvPr id="34" name="TextBox 33"/>
              <p:cNvSpPr txBox="1"/>
              <p:nvPr/>
            </p:nvSpPr>
            <p:spPr>
              <a:xfrm>
                <a:off x="2057400" y="1344562"/>
                <a:ext cx="2921301" cy="338554"/>
              </a:xfrm>
              <a:prstGeom prst="rect">
                <a:avLst/>
              </a:prstGeom>
              <a:noFill/>
            </p:spPr>
            <p:txBody>
              <a:bodyPr wrap="square" rtlCol="0">
                <a:spAutoFit/>
              </a:bodyPr>
              <a:lstStyle/>
              <a:p>
                <a:r>
                  <a:rPr lang="en-GB" sz="1600" dirty="0"/>
                  <a:t>From Presentation Layer</a:t>
                </a:r>
              </a:p>
            </p:txBody>
          </p:sp>
          <p:sp>
            <p:nvSpPr>
              <p:cNvPr id="36" name="TextBox 35"/>
              <p:cNvSpPr txBox="1"/>
              <p:nvPr/>
            </p:nvSpPr>
            <p:spPr>
              <a:xfrm>
                <a:off x="2065334" y="5638800"/>
                <a:ext cx="2211904" cy="338554"/>
              </a:xfrm>
              <a:prstGeom prst="rect">
                <a:avLst/>
              </a:prstGeom>
              <a:noFill/>
            </p:spPr>
            <p:txBody>
              <a:bodyPr wrap="square" rtlCol="0">
                <a:spAutoFit/>
              </a:bodyPr>
              <a:lstStyle/>
              <a:p>
                <a:r>
                  <a:rPr lang="en-GB" sz="1600" dirty="0"/>
                  <a:t>To transport Layer</a:t>
                </a:r>
              </a:p>
            </p:txBody>
          </p:sp>
          <p:cxnSp>
            <p:nvCxnSpPr>
              <p:cNvPr id="41" name="Straight Arrow Connector 40"/>
              <p:cNvCxnSpPr/>
              <p:nvPr/>
            </p:nvCxnSpPr>
            <p:spPr>
              <a:xfrm>
                <a:off x="3048000" y="2133600"/>
                <a:ext cx="0" cy="609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3048000" y="4267200"/>
                <a:ext cx="0" cy="609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542689" y="1362390"/>
              <a:ext cx="3456732" cy="4733610"/>
              <a:chOff x="5542689" y="1362390"/>
              <a:chExt cx="3456732" cy="4733610"/>
            </a:xfrm>
          </p:grpSpPr>
          <p:pic>
            <p:nvPicPr>
              <p:cNvPr id="28" name="Picture 27"/>
              <p:cNvPicPr>
                <a:picLocks noChangeAspect="1"/>
              </p:cNvPicPr>
              <p:nvPr/>
            </p:nvPicPr>
            <p:blipFill>
              <a:blip r:embed="rId3"/>
              <a:stretch>
                <a:fillRect/>
              </a:stretch>
            </p:blipFill>
            <p:spPr>
              <a:xfrm>
                <a:off x="5542689" y="2893796"/>
                <a:ext cx="3456732" cy="1261981"/>
              </a:xfrm>
              <a:prstGeom prst="rect">
                <a:avLst/>
              </a:prstGeom>
            </p:spPr>
          </p:pic>
          <p:pic>
            <p:nvPicPr>
              <p:cNvPr id="31" name="Picture 30"/>
              <p:cNvPicPr>
                <a:picLocks noChangeAspect="1"/>
              </p:cNvPicPr>
              <p:nvPr/>
            </p:nvPicPr>
            <p:blipFill>
              <a:blip r:embed="rId4"/>
              <a:stretch>
                <a:fillRect/>
              </a:stretch>
            </p:blipFill>
            <p:spPr>
              <a:xfrm>
                <a:off x="6019800" y="1693142"/>
                <a:ext cx="2822693" cy="499915"/>
              </a:xfrm>
              <a:prstGeom prst="rect">
                <a:avLst/>
              </a:prstGeom>
            </p:spPr>
          </p:pic>
          <p:sp>
            <p:nvSpPr>
              <p:cNvPr id="33" name="Rectangle 32"/>
              <p:cNvSpPr/>
              <p:nvPr/>
            </p:nvSpPr>
            <p:spPr>
              <a:xfrm>
                <a:off x="5823255" y="5181600"/>
                <a:ext cx="2895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L5            Data</a:t>
                </a:r>
              </a:p>
            </p:txBody>
          </p:sp>
          <p:sp>
            <p:nvSpPr>
              <p:cNvPr id="35" name="TextBox 34"/>
              <p:cNvSpPr txBox="1"/>
              <p:nvPr/>
            </p:nvSpPr>
            <p:spPr>
              <a:xfrm>
                <a:off x="6019800" y="1362390"/>
                <a:ext cx="2699055" cy="338554"/>
              </a:xfrm>
              <a:prstGeom prst="rect">
                <a:avLst/>
              </a:prstGeom>
              <a:noFill/>
            </p:spPr>
            <p:txBody>
              <a:bodyPr wrap="square" rtlCol="0">
                <a:spAutoFit/>
              </a:bodyPr>
              <a:lstStyle/>
              <a:p>
                <a:r>
                  <a:rPr lang="en-GB" sz="1600" dirty="0"/>
                  <a:t>To Presentation Layer</a:t>
                </a:r>
              </a:p>
            </p:txBody>
          </p:sp>
          <p:sp>
            <p:nvSpPr>
              <p:cNvPr id="37" name="TextBox 36"/>
              <p:cNvSpPr txBox="1"/>
              <p:nvPr/>
            </p:nvSpPr>
            <p:spPr>
              <a:xfrm>
                <a:off x="6019800" y="5757446"/>
                <a:ext cx="2822693" cy="338554"/>
              </a:xfrm>
              <a:prstGeom prst="rect">
                <a:avLst/>
              </a:prstGeom>
              <a:noFill/>
            </p:spPr>
            <p:txBody>
              <a:bodyPr wrap="square" rtlCol="0">
                <a:spAutoFit/>
              </a:bodyPr>
              <a:lstStyle/>
              <a:p>
                <a:r>
                  <a:rPr lang="en-GB" sz="1600" dirty="0"/>
                  <a:t>From transport Layer</a:t>
                </a:r>
              </a:p>
            </p:txBody>
          </p:sp>
          <p:cxnSp>
            <p:nvCxnSpPr>
              <p:cNvPr id="44" name="Straight Arrow Connector 43"/>
              <p:cNvCxnSpPr/>
              <p:nvPr/>
            </p:nvCxnSpPr>
            <p:spPr>
              <a:xfrm flipV="1">
                <a:off x="7086600" y="4343400"/>
                <a:ext cx="0" cy="762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V="1">
                <a:off x="7010400" y="2193057"/>
                <a:ext cx="0" cy="5501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143000" y="884555"/>
            <a:ext cx="7533640" cy="54971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dirty="0"/>
              <a:t> </a:t>
            </a:r>
            <a:r>
              <a:rPr lang="en-GB" sz="2000" dirty="0"/>
              <a:t>The presentation layer prepares data for the application layer.</a:t>
            </a:r>
          </a:p>
          <a:p>
            <a:pPr>
              <a:buFont typeface="Wingdings" panose="05000000000000000000" pitchFamily="2" charset="2"/>
              <a:buChar char="§"/>
            </a:pPr>
            <a:endParaRPr lang="en-GB" sz="2000" dirty="0"/>
          </a:p>
          <a:p>
            <a:pPr>
              <a:buFont typeface="Wingdings" panose="05000000000000000000" pitchFamily="2" charset="2"/>
              <a:buChar char="§"/>
            </a:pPr>
            <a:r>
              <a:rPr lang="en-GB" sz="2000" dirty="0"/>
              <a:t> It defines how two devices should encode, encrypt, and compress data so it is received correctly on the other end.</a:t>
            </a:r>
          </a:p>
          <a:p>
            <a:pPr>
              <a:buFont typeface="Wingdings" panose="05000000000000000000" pitchFamily="2" charset="2"/>
              <a:buChar char="§"/>
            </a:pPr>
            <a:endParaRPr lang="en-GB" sz="2000" dirty="0"/>
          </a:p>
          <a:p>
            <a:pPr>
              <a:buFont typeface="Wingdings" panose="05000000000000000000" pitchFamily="2" charset="2"/>
              <a:buChar char="§"/>
            </a:pPr>
            <a:r>
              <a:rPr lang="en-GB" sz="2000" dirty="0"/>
              <a:t>The presentation layer takes any data transmitted by the application layer and prepares it for transmission over the session layer.</a:t>
            </a:r>
          </a:p>
          <a:p>
            <a:pPr>
              <a:buFont typeface="Wingdings" panose="05000000000000000000" pitchFamily="2" charset="2"/>
              <a:buChar char="§"/>
            </a:pPr>
            <a:endParaRPr lang="en-GB" sz="2000" dirty="0"/>
          </a:p>
        </p:txBody>
      </p:sp>
      <p:sp>
        <p:nvSpPr>
          <p:cNvPr id="3" name="Title 1"/>
          <p:cNvSpPr txBox="1"/>
          <p:nvPr/>
        </p:nvSpPr>
        <p:spPr>
          <a:xfrm>
            <a:off x="1447800" y="152400"/>
            <a:ext cx="7348128" cy="685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dirty="0">
                <a:solidFill>
                  <a:srgbClr val="C00000"/>
                </a:solidFill>
                <a:latin typeface="+mj-lt"/>
                <a:ea typeface="+mj-ea"/>
                <a:cs typeface="+mj-cs"/>
              </a:rPr>
              <a:t>The Presentation Layer</a:t>
            </a:r>
            <a:endParaRPr kumimoji="0" lang="en-GB" sz="32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Typical Network architecture</a:t>
            </a:r>
          </a:p>
        </p:txBody>
      </p:sp>
      <p:pic>
        <p:nvPicPr>
          <p:cNvPr id="4" name="Content Placeholder 3"/>
          <p:cNvPicPr>
            <a:picLocks noGrp="1" noChangeAspect="1"/>
          </p:cNvPicPr>
          <p:nvPr>
            <p:ph idx="1"/>
          </p:nvPr>
        </p:nvPicPr>
        <p:blipFill>
          <a:blip r:embed="rId2"/>
          <a:stretch>
            <a:fillRect/>
          </a:stretch>
        </p:blipFill>
        <p:spPr>
          <a:xfrm>
            <a:off x="118110" y="1353185"/>
            <a:ext cx="9008110" cy="5370195"/>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GB" dirty="0"/>
              <a:t>Presentation Layer</a:t>
            </a:r>
          </a:p>
        </p:txBody>
      </p:sp>
      <p:grpSp>
        <p:nvGrpSpPr>
          <p:cNvPr id="37" name="Group 36"/>
          <p:cNvGrpSpPr/>
          <p:nvPr/>
        </p:nvGrpSpPr>
        <p:grpSpPr>
          <a:xfrm>
            <a:off x="1295400" y="1567934"/>
            <a:ext cx="7467600" cy="4909066"/>
            <a:chOff x="1295400" y="1567934"/>
            <a:chExt cx="7467600" cy="4909066"/>
          </a:xfrm>
        </p:grpSpPr>
        <p:grpSp>
          <p:nvGrpSpPr>
            <p:cNvPr id="35" name="Group 34"/>
            <p:cNvGrpSpPr/>
            <p:nvPr/>
          </p:nvGrpSpPr>
          <p:grpSpPr>
            <a:xfrm>
              <a:off x="1295400" y="1611868"/>
              <a:ext cx="3429000" cy="4865132"/>
              <a:chOff x="1295400" y="1611868"/>
              <a:chExt cx="3429000" cy="4865132"/>
            </a:xfrm>
          </p:grpSpPr>
          <p:sp>
            <p:nvSpPr>
              <p:cNvPr id="4" name="Rectangle 3"/>
              <p:cNvSpPr/>
              <p:nvPr/>
            </p:nvSpPr>
            <p:spPr>
              <a:xfrm>
                <a:off x="1676400" y="2057400"/>
                <a:ext cx="2438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             Data           L7</a:t>
                </a:r>
              </a:p>
            </p:txBody>
          </p:sp>
          <p:grpSp>
            <p:nvGrpSpPr>
              <p:cNvPr id="12" name="Group 11"/>
              <p:cNvGrpSpPr/>
              <p:nvPr/>
            </p:nvGrpSpPr>
            <p:grpSpPr>
              <a:xfrm>
                <a:off x="1295400" y="3124200"/>
                <a:ext cx="3429000" cy="1295400"/>
                <a:chOff x="1295400" y="3124200"/>
                <a:chExt cx="3429000" cy="1295400"/>
              </a:xfrm>
            </p:grpSpPr>
            <p:sp>
              <p:nvSpPr>
                <p:cNvPr id="10" name="Rectangle 9"/>
                <p:cNvSpPr/>
                <p:nvPr/>
              </p:nvSpPr>
              <p:spPr>
                <a:xfrm>
                  <a:off x="1295400" y="3124200"/>
                  <a:ext cx="3429000" cy="12954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9" name="Group 8"/>
                <p:cNvGrpSpPr/>
                <p:nvPr/>
              </p:nvGrpSpPr>
              <p:grpSpPr>
                <a:xfrm>
                  <a:off x="1676400" y="3581400"/>
                  <a:ext cx="2667000" cy="533400"/>
                  <a:chOff x="1676400" y="3581400"/>
                  <a:chExt cx="2667000" cy="533400"/>
                </a:xfrm>
              </p:grpSpPr>
              <p:sp>
                <p:nvSpPr>
                  <p:cNvPr id="5" name="Rectangle 4"/>
                  <p:cNvSpPr/>
                  <p:nvPr/>
                </p:nvSpPr>
                <p:spPr>
                  <a:xfrm>
                    <a:off x="1676400" y="3581400"/>
                    <a:ext cx="2667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sz="1600" dirty="0"/>
                      <a:t>Encoded, encrypted &amp; Compressed Data</a:t>
                    </a:r>
                  </a:p>
                </p:txBody>
              </p:sp>
              <p:cxnSp>
                <p:nvCxnSpPr>
                  <p:cNvPr id="7" name="Straight Connector 6"/>
                  <p:cNvCxnSpPr/>
                  <p:nvPr/>
                </p:nvCxnSpPr>
                <p:spPr>
                  <a:xfrm>
                    <a:off x="3733800" y="3581400"/>
                    <a:ext cx="0" cy="533400"/>
                  </a:xfrm>
                  <a:prstGeom prst="line">
                    <a:avLst/>
                  </a:prstGeom>
                  <a:ln w="28575"/>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810000" y="3733800"/>
                    <a:ext cx="533400" cy="338554"/>
                  </a:xfrm>
                  <a:prstGeom prst="rect">
                    <a:avLst/>
                  </a:prstGeom>
                  <a:noFill/>
                </p:spPr>
                <p:txBody>
                  <a:bodyPr wrap="square" rtlCol="0">
                    <a:spAutoFit/>
                  </a:bodyPr>
                  <a:lstStyle/>
                  <a:p>
                    <a:r>
                      <a:rPr lang="en-GB" sz="1600" dirty="0"/>
                      <a:t>H6</a:t>
                    </a:r>
                  </a:p>
                </p:txBody>
              </p:sp>
            </p:grpSp>
            <p:sp>
              <p:nvSpPr>
                <p:cNvPr id="11" name="TextBox 10"/>
                <p:cNvSpPr txBox="1"/>
                <p:nvPr/>
              </p:nvSpPr>
              <p:spPr>
                <a:xfrm>
                  <a:off x="1435608" y="3200400"/>
                  <a:ext cx="2069592" cy="338554"/>
                </a:xfrm>
                <a:prstGeom prst="rect">
                  <a:avLst/>
                </a:prstGeom>
                <a:noFill/>
              </p:spPr>
              <p:txBody>
                <a:bodyPr wrap="square" rtlCol="0">
                  <a:spAutoFit/>
                </a:bodyPr>
                <a:lstStyle/>
                <a:p>
                  <a:r>
                    <a:rPr lang="en-GB" sz="1600" dirty="0"/>
                    <a:t>Presentation Layer</a:t>
                  </a:r>
                </a:p>
              </p:txBody>
            </p:sp>
          </p:grpSp>
          <p:sp>
            <p:nvSpPr>
              <p:cNvPr id="13" name="Rectangle 12"/>
              <p:cNvSpPr/>
              <p:nvPr/>
            </p:nvSpPr>
            <p:spPr>
              <a:xfrm>
                <a:off x="1524000" y="5334000"/>
                <a:ext cx="2895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L6             Data</a:t>
                </a:r>
              </a:p>
            </p:txBody>
          </p:sp>
          <p:sp>
            <p:nvSpPr>
              <p:cNvPr id="23" name="TextBox 22"/>
              <p:cNvSpPr txBox="1"/>
              <p:nvPr/>
            </p:nvSpPr>
            <p:spPr>
              <a:xfrm>
                <a:off x="1676400" y="1611868"/>
                <a:ext cx="2667000" cy="369332"/>
              </a:xfrm>
              <a:prstGeom prst="rect">
                <a:avLst/>
              </a:prstGeom>
              <a:noFill/>
            </p:spPr>
            <p:txBody>
              <a:bodyPr wrap="square" rtlCol="0">
                <a:spAutoFit/>
              </a:bodyPr>
              <a:lstStyle/>
              <a:p>
                <a:r>
                  <a:rPr lang="en-GB" dirty="0"/>
                  <a:t>From application layer</a:t>
                </a:r>
              </a:p>
            </p:txBody>
          </p:sp>
          <p:sp>
            <p:nvSpPr>
              <p:cNvPr id="26" name="TextBox 25"/>
              <p:cNvSpPr txBox="1"/>
              <p:nvPr/>
            </p:nvSpPr>
            <p:spPr>
              <a:xfrm>
                <a:off x="1619914" y="6107668"/>
                <a:ext cx="3048000" cy="369332"/>
              </a:xfrm>
              <a:prstGeom prst="rect">
                <a:avLst/>
              </a:prstGeom>
              <a:noFill/>
            </p:spPr>
            <p:txBody>
              <a:bodyPr wrap="square" rtlCol="0">
                <a:spAutoFit/>
              </a:bodyPr>
              <a:lstStyle/>
              <a:p>
                <a:r>
                  <a:rPr lang="en-GB" dirty="0"/>
                  <a:t>To Session Layer</a:t>
                </a:r>
              </a:p>
            </p:txBody>
          </p:sp>
          <p:cxnSp>
            <p:nvCxnSpPr>
              <p:cNvPr id="29" name="Straight Arrow Connector 28"/>
              <p:cNvCxnSpPr/>
              <p:nvPr/>
            </p:nvCxnSpPr>
            <p:spPr>
              <a:xfrm>
                <a:off x="2743200" y="2634734"/>
                <a:ext cx="0" cy="4894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743200" y="4419600"/>
                <a:ext cx="0" cy="685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5261487" y="1567934"/>
              <a:ext cx="3501513" cy="4909066"/>
              <a:chOff x="5261487" y="1567934"/>
              <a:chExt cx="3501513" cy="4909066"/>
            </a:xfrm>
          </p:grpSpPr>
          <p:sp>
            <p:nvSpPr>
              <p:cNvPr id="14" name="Rectangle 13"/>
              <p:cNvSpPr/>
              <p:nvPr/>
            </p:nvSpPr>
            <p:spPr>
              <a:xfrm>
                <a:off x="5715000" y="5334000"/>
                <a:ext cx="2895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L6             Data</a:t>
                </a:r>
              </a:p>
            </p:txBody>
          </p:sp>
          <p:grpSp>
            <p:nvGrpSpPr>
              <p:cNvPr id="15" name="Group 14"/>
              <p:cNvGrpSpPr/>
              <p:nvPr/>
            </p:nvGrpSpPr>
            <p:grpSpPr>
              <a:xfrm>
                <a:off x="5261487" y="3124200"/>
                <a:ext cx="3429000" cy="1295400"/>
                <a:chOff x="1295400" y="3124200"/>
                <a:chExt cx="3429000" cy="1295400"/>
              </a:xfrm>
            </p:grpSpPr>
            <p:sp>
              <p:nvSpPr>
                <p:cNvPr id="16" name="Rectangle 15"/>
                <p:cNvSpPr/>
                <p:nvPr/>
              </p:nvSpPr>
              <p:spPr>
                <a:xfrm>
                  <a:off x="1295400" y="3124200"/>
                  <a:ext cx="3429000" cy="12954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17" name="Group 16"/>
                <p:cNvGrpSpPr/>
                <p:nvPr/>
              </p:nvGrpSpPr>
              <p:grpSpPr>
                <a:xfrm>
                  <a:off x="1676400" y="3581400"/>
                  <a:ext cx="2667000" cy="533400"/>
                  <a:chOff x="1676400" y="3581400"/>
                  <a:chExt cx="2667000" cy="533400"/>
                </a:xfrm>
              </p:grpSpPr>
              <p:sp>
                <p:nvSpPr>
                  <p:cNvPr id="19" name="Rectangle 18"/>
                  <p:cNvSpPr/>
                  <p:nvPr/>
                </p:nvSpPr>
                <p:spPr>
                  <a:xfrm>
                    <a:off x="1676400" y="3581400"/>
                    <a:ext cx="2667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sz="1600" dirty="0"/>
                      <a:t>Decoded, decrypted &amp; decompressed data</a:t>
                    </a:r>
                  </a:p>
                </p:txBody>
              </p:sp>
              <p:cxnSp>
                <p:nvCxnSpPr>
                  <p:cNvPr id="20" name="Straight Connector 19"/>
                  <p:cNvCxnSpPr/>
                  <p:nvPr/>
                </p:nvCxnSpPr>
                <p:spPr>
                  <a:xfrm>
                    <a:off x="3733800" y="3581400"/>
                    <a:ext cx="0" cy="533400"/>
                  </a:xfrm>
                  <a:prstGeom prst="line">
                    <a:avLst/>
                  </a:prstGeom>
                  <a:ln w="28575"/>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810000" y="3733800"/>
                    <a:ext cx="533400" cy="338554"/>
                  </a:xfrm>
                  <a:prstGeom prst="rect">
                    <a:avLst/>
                  </a:prstGeom>
                  <a:noFill/>
                </p:spPr>
                <p:txBody>
                  <a:bodyPr wrap="square" rtlCol="0">
                    <a:spAutoFit/>
                  </a:bodyPr>
                  <a:lstStyle/>
                  <a:p>
                    <a:r>
                      <a:rPr lang="en-GB" sz="1600" dirty="0"/>
                      <a:t>H6</a:t>
                    </a:r>
                  </a:p>
                </p:txBody>
              </p:sp>
            </p:grpSp>
            <p:sp>
              <p:nvSpPr>
                <p:cNvPr id="18" name="TextBox 17"/>
                <p:cNvSpPr txBox="1"/>
                <p:nvPr/>
              </p:nvSpPr>
              <p:spPr>
                <a:xfrm>
                  <a:off x="1435608" y="3200400"/>
                  <a:ext cx="2069592" cy="338554"/>
                </a:xfrm>
                <a:prstGeom prst="rect">
                  <a:avLst/>
                </a:prstGeom>
                <a:noFill/>
              </p:spPr>
              <p:txBody>
                <a:bodyPr wrap="square" rtlCol="0">
                  <a:spAutoFit/>
                </a:bodyPr>
                <a:lstStyle/>
                <a:p>
                  <a:r>
                    <a:rPr lang="en-GB" sz="1600" dirty="0"/>
                    <a:t>Presentation Layer</a:t>
                  </a:r>
                </a:p>
              </p:txBody>
            </p:sp>
          </p:grpSp>
          <p:sp>
            <p:nvSpPr>
              <p:cNvPr id="22" name="Rectangle 21"/>
              <p:cNvSpPr/>
              <p:nvPr/>
            </p:nvSpPr>
            <p:spPr>
              <a:xfrm>
                <a:off x="5826842" y="1905000"/>
                <a:ext cx="24384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             Data           L7</a:t>
                </a:r>
              </a:p>
            </p:txBody>
          </p:sp>
          <p:sp>
            <p:nvSpPr>
              <p:cNvPr id="24" name="TextBox 23"/>
              <p:cNvSpPr txBox="1"/>
              <p:nvPr/>
            </p:nvSpPr>
            <p:spPr>
              <a:xfrm>
                <a:off x="5829300" y="1567934"/>
                <a:ext cx="2667000" cy="369332"/>
              </a:xfrm>
              <a:prstGeom prst="rect">
                <a:avLst/>
              </a:prstGeom>
              <a:noFill/>
            </p:spPr>
            <p:txBody>
              <a:bodyPr wrap="square" rtlCol="0">
                <a:spAutoFit/>
              </a:bodyPr>
              <a:lstStyle/>
              <a:p>
                <a:r>
                  <a:rPr lang="en-GB" dirty="0"/>
                  <a:t>To  application layer</a:t>
                </a:r>
              </a:p>
            </p:txBody>
          </p:sp>
          <p:sp>
            <p:nvSpPr>
              <p:cNvPr id="27" name="TextBox 26"/>
              <p:cNvSpPr txBox="1"/>
              <p:nvPr/>
            </p:nvSpPr>
            <p:spPr>
              <a:xfrm>
                <a:off x="5715000" y="6107668"/>
                <a:ext cx="3048000" cy="369332"/>
              </a:xfrm>
              <a:prstGeom prst="rect">
                <a:avLst/>
              </a:prstGeom>
              <a:noFill/>
            </p:spPr>
            <p:txBody>
              <a:bodyPr wrap="square" rtlCol="0">
                <a:spAutoFit/>
              </a:bodyPr>
              <a:lstStyle/>
              <a:p>
                <a:r>
                  <a:rPr lang="en-GB" dirty="0"/>
                  <a:t>From Session Layer</a:t>
                </a:r>
              </a:p>
            </p:txBody>
          </p:sp>
          <p:cxnSp>
            <p:nvCxnSpPr>
              <p:cNvPr id="33" name="Straight Arrow Connector 32"/>
              <p:cNvCxnSpPr/>
              <p:nvPr/>
            </p:nvCxnSpPr>
            <p:spPr>
              <a:xfrm flipV="1">
                <a:off x="7162800" y="4419600"/>
                <a:ext cx="0" cy="685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7010400" y="2438400"/>
                <a:ext cx="0" cy="685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115616" y="1196752"/>
            <a:ext cx="7848872" cy="554461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sz="2800" dirty="0"/>
              <a:t>The application layer is used by end-user software such as web browsers and email clients </a:t>
            </a:r>
          </a:p>
          <a:p>
            <a:pPr>
              <a:buFont typeface="Wingdings" panose="05000000000000000000" pitchFamily="2" charset="2"/>
              <a:buChar char="§"/>
            </a:pPr>
            <a:r>
              <a:rPr lang="en-GB" sz="2800" dirty="0"/>
              <a:t> It provides protocols that allow software to send and receive information and present meaningful data to users.</a:t>
            </a:r>
          </a:p>
          <a:p>
            <a:pPr>
              <a:buFont typeface="Wingdings" panose="05000000000000000000" pitchFamily="2" charset="2"/>
              <a:buChar char="§"/>
            </a:pPr>
            <a:r>
              <a:rPr lang="en-GB" sz="2800" dirty="0"/>
              <a:t>Application layer interacts with application programs and is the highest level of OSI model.</a:t>
            </a:r>
          </a:p>
          <a:p>
            <a:pPr>
              <a:buFont typeface="Wingdings" panose="05000000000000000000" pitchFamily="2" charset="2"/>
              <a:buChar char="§"/>
            </a:pPr>
            <a:r>
              <a:rPr lang="en-GB" sz="2800" dirty="0"/>
              <a:t>Application layer contains management functions to support distributed applications.</a:t>
            </a:r>
          </a:p>
          <a:p>
            <a:pPr>
              <a:buFont typeface="Wingdings" panose="05000000000000000000" pitchFamily="2" charset="2"/>
              <a:buChar char="§"/>
            </a:pPr>
            <a:r>
              <a:rPr lang="en-GB" sz="2800" dirty="0"/>
              <a:t>Examples of application layer are applications such as file transfer, electronic mail, remote login etc.</a:t>
            </a:r>
          </a:p>
        </p:txBody>
      </p:sp>
      <p:sp>
        <p:nvSpPr>
          <p:cNvPr id="3" name="Title 1"/>
          <p:cNvSpPr txBox="1"/>
          <p:nvPr/>
        </p:nvSpPr>
        <p:spPr>
          <a:xfrm>
            <a:off x="755576" y="404665"/>
            <a:ext cx="7772400" cy="86409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4400" b="1" dirty="0">
                <a:solidFill>
                  <a:srgbClr val="C00000"/>
                </a:solidFill>
                <a:latin typeface="+mj-lt"/>
                <a:ea typeface="+mj-ea"/>
                <a:cs typeface="+mj-cs"/>
              </a:rPr>
              <a:t>The Application Layer</a:t>
            </a:r>
            <a:endParaRPr kumimoji="0" lang="en-GB" sz="44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GB" dirty="0"/>
              <a:t>Application Layer</a:t>
            </a:r>
          </a:p>
        </p:txBody>
      </p:sp>
      <p:grpSp>
        <p:nvGrpSpPr>
          <p:cNvPr id="34" name="Group 33"/>
          <p:cNvGrpSpPr/>
          <p:nvPr/>
        </p:nvGrpSpPr>
        <p:grpSpPr>
          <a:xfrm>
            <a:off x="990600" y="1307068"/>
            <a:ext cx="7783069" cy="4973598"/>
            <a:chOff x="990600" y="1307068"/>
            <a:chExt cx="7783069" cy="4973598"/>
          </a:xfrm>
        </p:grpSpPr>
        <p:grpSp>
          <p:nvGrpSpPr>
            <p:cNvPr id="33" name="Group 32"/>
            <p:cNvGrpSpPr/>
            <p:nvPr/>
          </p:nvGrpSpPr>
          <p:grpSpPr>
            <a:xfrm>
              <a:off x="990600" y="1307068"/>
              <a:ext cx="3657600" cy="4973598"/>
              <a:chOff x="990600" y="1307068"/>
              <a:chExt cx="3657600" cy="4973598"/>
            </a:xfrm>
          </p:grpSpPr>
          <p:grpSp>
            <p:nvGrpSpPr>
              <p:cNvPr id="10" name="Group 9"/>
              <p:cNvGrpSpPr/>
              <p:nvPr/>
            </p:nvGrpSpPr>
            <p:grpSpPr>
              <a:xfrm>
                <a:off x="990600" y="2286000"/>
                <a:ext cx="3657600" cy="1447800"/>
                <a:chOff x="990600" y="1905000"/>
                <a:chExt cx="3657600" cy="1447800"/>
              </a:xfrm>
            </p:grpSpPr>
            <p:sp>
              <p:nvSpPr>
                <p:cNvPr id="8" name="Rectangle 7"/>
                <p:cNvSpPr/>
                <p:nvPr/>
              </p:nvSpPr>
              <p:spPr>
                <a:xfrm>
                  <a:off x="990600" y="1905000"/>
                  <a:ext cx="3657600" cy="1447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7" name="Group 6"/>
                <p:cNvGrpSpPr/>
                <p:nvPr/>
              </p:nvGrpSpPr>
              <p:grpSpPr>
                <a:xfrm>
                  <a:off x="1295400" y="2438400"/>
                  <a:ext cx="2819400" cy="381000"/>
                  <a:chOff x="1295400" y="2438400"/>
                  <a:chExt cx="2819400" cy="381000"/>
                </a:xfrm>
              </p:grpSpPr>
              <p:sp>
                <p:nvSpPr>
                  <p:cNvPr id="4" name="Rectangle 3"/>
                  <p:cNvSpPr/>
                  <p:nvPr/>
                </p:nvSpPr>
                <p:spPr>
                  <a:xfrm>
                    <a:off x="1295400" y="2438400"/>
                    <a:ext cx="914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X . 500</a:t>
                    </a:r>
                  </a:p>
                </p:txBody>
              </p:sp>
              <p:sp>
                <p:nvSpPr>
                  <p:cNvPr id="5" name="Rectangle 4"/>
                  <p:cNvSpPr/>
                  <p:nvPr/>
                </p:nvSpPr>
                <p:spPr>
                  <a:xfrm>
                    <a:off x="2310581" y="2438400"/>
                    <a:ext cx="914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X . 400</a:t>
                    </a:r>
                  </a:p>
                </p:txBody>
              </p:sp>
              <p:sp>
                <p:nvSpPr>
                  <p:cNvPr id="6" name="Rectangle 5"/>
                  <p:cNvSpPr/>
                  <p:nvPr/>
                </p:nvSpPr>
                <p:spPr>
                  <a:xfrm>
                    <a:off x="3352800" y="2438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a:t>
                    </a:r>
                  </a:p>
                </p:txBody>
              </p:sp>
            </p:grpSp>
            <p:sp>
              <p:nvSpPr>
                <p:cNvPr id="9" name="TextBox 8"/>
                <p:cNvSpPr txBox="1"/>
                <p:nvPr/>
              </p:nvSpPr>
              <p:spPr>
                <a:xfrm>
                  <a:off x="1143000" y="1981200"/>
                  <a:ext cx="1981200" cy="369332"/>
                </a:xfrm>
                <a:prstGeom prst="rect">
                  <a:avLst/>
                </a:prstGeom>
                <a:noFill/>
              </p:spPr>
              <p:txBody>
                <a:bodyPr wrap="square" rtlCol="0">
                  <a:spAutoFit/>
                </a:bodyPr>
                <a:lstStyle/>
                <a:p>
                  <a:r>
                    <a:rPr lang="en-GB" dirty="0"/>
                    <a:t>Application Layer</a:t>
                  </a:r>
                </a:p>
              </p:txBody>
            </p:sp>
          </p:grpSp>
          <p:sp>
            <p:nvSpPr>
              <p:cNvPr id="18" name="Rectangle 17"/>
              <p:cNvSpPr/>
              <p:nvPr/>
            </p:nvSpPr>
            <p:spPr>
              <a:xfrm>
                <a:off x="1435608" y="4953000"/>
                <a:ext cx="3087822"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               Data                    L7</a:t>
                </a:r>
              </a:p>
            </p:txBody>
          </p:sp>
          <p:sp>
            <p:nvSpPr>
              <p:cNvPr id="20" name="TextBox 19"/>
              <p:cNvSpPr txBox="1"/>
              <p:nvPr/>
            </p:nvSpPr>
            <p:spPr>
              <a:xfrm>
                <a:off x="1560378" y="5911334"/>
                <a:ext cx="3087822" cy="369332"/>
              </a:xfrm>
              <a:prstGeom prst="rect">
                <a:avLst/>
              </a:prstGeom>
              <a:noFill/>
            </p:spPr>
            <p:txBody>
              <a:bodyPr wrap="square" rtlCol="0">
                <a:spAutoFit/>
              </a:bodyPr>
              <a:lstStyle/>
              <a:p>
                <a:r>
                  <a:rPr lang="en-GB" dirty="0"/>
                  <a:t>To Presentation Layer</a:t>
                </a:r>
              </a:p>
            </p:txBody>
          </p:sp>
          <p:sp>
            <p:nvSpPr>
              <p:cNvPr id="23" name="TextBox 22"/>
              <p:cNvSpPr txBox="1"/>
              <p:nvPr/>
            </p:nvSpPr>
            <p:spPr>
              <a:xfrm>
                <a:off x="1971712" y="1307068"/>
                <a:ext cx="1015181" cy="369332"/>
              </a:xfrm>
              <a:prstGeom prst="rect">
                <a:avLst/>
              </a:prstGeom>
              <a:noFill/>
            </p:spPr>
            <p:txBody>
              <a:bodyPr wrap="square" rtlCol="0">
                <a:spAutoFit/>
              </a:bodyPr>
              <a:lstStyle/>
              <a:p>
                <a:r>
                  <a:rPr lang="en-GB" dirty="0"/>
                  <a:t>User</a:t>
                </a:r>
              </a:p>
            </p:txBody>
          </p:sp>
          <p:cxnSp>
            <p:nvCxnSpPr>
              <p:cNvPr id="25" name="Straight Arrow Connector 24"/>
              <p:cNvCxnSpPr/>
              <p:nvPr/>
            </p:nvCxnSpPr>
            <p:spPr>
              <a:xfrm>
                <a:off x="2310581" y="1676400"/>
                <a:ext cx="0" cy="5217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2462981" y="3821668"/>
                <a:ext cx="16321" cy="9027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32" name="Group 31"/>
            <p:cNvGrpSpPr/>
            <p:nvPr/>
          </p:nvGrpSpPr>
          <p:grpSpPr>
            <a:xfrm>
              <a:off x="5096158" y="1359932"/>
              <a:ext cx="3677511" cy="4920734"/>
              <a:chOff x="5096158" y="1359932"/>
              <a:chExt cx="3677511" cy="4920734"/>
            </a:xfrm>
          </p:grpSpPr>
          <p:grpSp>
            <p:nvGrpSpPr>
              <p:cNvPr id="11" name="Group 10"/>
              <p:cNvGrpSpPr/>
              <p:nvPr/>
            </p:nvGrpSpPr>
            <p:grpSpPr>
              <a:xfrm>
                <a:off x="5096158" y="2286000"/>
                <a:ext cx="3657600" cy="1447800"/>
                <a:chOff x="990600" y="1905000"/>
                <a:chExt cx="3657600" cy="1447800"/>
              </a:xfrm>
            </p:grpSpPr>
            <p:sp>
              <p:nvSpPr>
                <p:cNvPr id="12" name="Rectangle 11"/>
                <p:cNvSpPr/>
                <p:nvPr/>
              </p:nvSpPr>
              <p:spPr>
                <a:xfrm>
                  <a:off x="990600" y="1905000"/>
                  <a:ext cx="3657600" cy="14478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13" name="Group 12"/>
                <p:cNvGrpSpPr/>
                <p:nvPr/>
              </p:nvGrpSpPr>
              <p:grpSpPr>
                <a:xfrm>
                  <a:off x="1295400" y="2438400"/>
                  <a:ext cx="2819400" cy="381000"/>
                  <a:chOff x="1295400" y="2438400"/>
                  <a:chExt cx="2819400" cy="381000"/>
                </a:xfrm>
              </p:grpSpPr>
              <p:sp>
                <p:nvSpPr>
                  <p:cNvPr id="15" name="Rectangle 14"/>
                  <p:cNvSpPr/>
                  <p:nvPr/>
                </p:nvSpPr>
                <p:spPr>
                  <a:xfrm>
                    <a:off x="1295400" y="2438400"/>
                    <a:ext cx="914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X . 500</a:t>
                    </a:r>
                  </a:p>
                </p:txBody>
              </p:sp>
              <p:sp>
                <p:nvSpPr>
                  <p:cNvPr id="16" name="Rectangle 15"/>
                  <p:cNvSpPr/>
                  <p:nvPr/>
                </p:nvSpPr>
                <p:spPr>
                  <a:xfrm>
                    <a:off x="2310581" y="2438400"/>
                    <a:ext cx="914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X . 400</a:t>
                    </a:r>
                  </a:p>
                </p:txBody>
              </p:sp>
              <p:sp>
                <p:nvSpPr>
                  <p:cNvPr id="17" name="Rectangle 16"/>
                  <p:cNvSpPr/>
                  <p:nvPr/>
                </p:nvSpPr>
                <p:spPr>
                  <a:xfrm>
                    <a:off x="3352800" y="2438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a:t>
                    </a:r>
                  </a:p>
                </p:txBody>
              </p:sp>
            </p:grpSp>
            <p:sp>
              <p:nvSpPr>
                <p:cNvPr id="14" name="TextBox 13"/>
                <p:cNvSpPr txBox="1"/>
                <p:nvPr/>
              </p:nvSpPr>
              <p:spPr>
                <a:xfrm>
                  <a:off x="1143000" y="1981200"/>
                  <a:ext cx="1981200" cy="369332"/>
                </a:xfrm>
                <a:prstGeom prst="rect">
                  <a:avLst/>
                </a:prstGeom>
                <a:noFill/>
              </p:spPr>
              <p:txBody>
                <a:bodyPr wrap="square" rtlCol="0">
                  <a:spAutoFit/>
                </a:bodyPr>
                <a:lstStyle/>
                <a:p>
                  <a:r>
                    <a:rPr lang="en-GB" dirty="0"/>
                    <a:t>Application Layer</a:t>
                  </a:r>
                </a:p>
              </p:txBody>
            </p:sp>
          </p:grpSp>
          <p:sp>
            <p:nvSpPr>
              <p:cNvPr id="19" name="Rectangle 18"/>
              <p:cNvSpPr/>
              <p:nvPr/>
            </p:nvSpPr>
            <p:spPr>
              <a:xfrm>
                <a:off x="5413248" y="4953000"/>
                <a:ext cx="3087822"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               Data                    L7</a:t>
                </a:r>
              </a:p>
            </p:txBody>
          </p:sp>
          <p:sp>
            <p:nvSpPr>
              <p:cNvPr id="21" name="TextBox 20"/>
              <p:cNvSpPr txBox="1"/>
              <p:nvPr/>
            </p:nvSpPr>
            <p:spPr>
              <a:xfrm>
                <a:off x="5685847" y="5911334"/>
                <a:ext cx="3087822" cy="369332"/>
              </a:xfrm>
              <a:prstGeom prst="rect">
                <a:avLst/>
              </a:prstGeom>
              <a:noFill/>
            </p:spPr>
            <p:txBody>
              <a:bodyPr wrap="square" rtlCol="0">
                <a:spAutoFit/>
              </a:bodyPr>
              <a:lstStyle/>
              <a:p>
                <a:r>
                  <a:rPr lang="en-GB" dirty="0"/>
                  <a:t>From Presentation Layer</a:t>
                </a:r>
              </a:p>
            </p:txBody>
          </p:sp>
          <p:sp>
            <p:nvSpPr>
              <p:cNvPr id="22" name="TextBox 21"/>
              <p:cNvSpPr txBox="1"/>
              <p:nvPr/>
            </p:nvSpPr>
            <p:spPr>
              <a:xfrm>
                <a:off x="6315358" y="1359932"/>
                <a:ext cx="1015181" cy="369332"/>
              </a:xfrm>
              <a:prstGeom prst="rect">
                <a:avLst/>
              </a:prstGeom>
              <a:noFill/>
            </p:spPr>
            <p:txBody>
              <a:bodyPr wrap="square" rtlCol="0">
                <a:spAutoFit/>
              </a:bodyPr>
              <a:lstStyle/>
              <a:p>
                <a:r>
                  <a:rPr lang="en-GB" dirty="0"/>
                  <a:t>User</a:t>
                </a:r>
              </a:p>
            </p:txBody>
          </p:sp>
          <p:cxnSp>
            <p:nvCxnSpPr>
              <p:cNvPr id="29" name="Straight Arrow Connector 28"/>
              <p:cNvCxnSpPr/>
              <p:nvPr/>
            </p:nvCxnSpPr>
            <p:spPr>
              <a:xfrm flipV="1">
                <a:off x="6957159" y="3821668"/>
                <a:ext cx="0" cy="9027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V="1">
                <a:off x="6629400" y="1644134"/>
                <a:ext cx="0" cy="5539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OSI Layers model</a:t>
            </a:r>
          </a:p>
        </p:txBody>
      </p:sp>
      <p:graphicFrame>
        <p:nvGraphicFramePr>
          <p:cNvPr id="4" name="Table 3"/>
          <p:cNvGraphicFramePr>
            <a:graphicFrameLocks noGrp="1"/>
          </p:cNvGraphicFramePr>
          <p:nvPr/>
        </p:nvGraphicFramePr>
        <p:xfrm>
          <a:off x="1219200" y="2667000"/>
          <a:ext cx="2286000" cy="2595880"/>
        </p:xfrm>
        <a:graphic>
          <a:graphicData uri="http://schemas.openxmlformats.org/drawingml/2006/table">
            <a:tbl>
              <a:tblPr firstRow="1" bandRow="1"/>
              <a:tblGrid>
                <a:gridCol w="2286000">
                  <a:extLst>
                    <a:ext uri="{9D8B030D-6E8A-4147-A177-3AD203B41FA5}">
                      <a16:colId xmlns:a16="http://schemas.microsoft.com/office/drawing/2014/main" val="20000"/>
                    </a:ext>
                  </a:extLst>
                </a:gridCol>
              </a:tblGrid>
              <a:tr h="370840">
                <a:tc>
                  <a:txBody>
                    <a:bodyPr/>
                    <a:lstStyle/>
                    <a:p>
                      <a:r>
                        <a:rPr lang="en-GB" dirty="0"/>
                        <a:t>7. Application Layer</a:t>
                      </a:r>
                    </a:p>
                  </a:txBody>
                  <a:tcPr/>
                </a:tc>
                <a:extLst>
                  <a:ext uri="{0D108BD9-81ED-4DB2-BD59-A6C34878D82A}">
                    <a16:rowId xmlns:a16="http://schemas.microsoft.com/office/drawing/2014/main" val="10000"/>
                  </a:ext>
                </a:extLst>
              </a:tr>
              <a:tr h="370840">
                <a:tc>
                  <a:txBody>
                    <a:bodyPr/>
                    <a:lstStyle/>
                    <a:p>
                      <a:r>
                        <a:rPr lang="en-GB" dirty="0"/>
                        <a:t>6. Presentation Layer</a:t>
                      </a:r>
                    </a:p>
                  </a:txBody>
                  <a:tcPr/>
                </a:tc>
                <a:extLst>
                  <a:ext uri="{0D108BD9-81ED-4DB2-BD59-A6C34878D82A}">
                    <a16:rowId xmlns:a16="http://schemas.microsoft.com/office/drawing/2014/main" val="10001"/>
                  </a:ext>
                </a:extLst>
              </a:tr>
              <a:tr h="370840">
                <a:tc>
                  <a:txBody>
                    <a:bodyPr/>
                    <a:lstStyle/>
                    <a:p>
                      <a:r>
                        <a:rPr lang="en-GB" dirty="0"/>
                        <a:t>5. Session Layer</a:t>
                      </a:r>
                    </a:p>
                  </a:txBody>
                  <a:tcPr/>
                </a:tc>
                <a:extLst>
                  <a:ext uri="{0D108BD9-81ED-4DB2-BD59-A6C34878D82A}">
                    <a16:rowId xmlns:a16="http://schemas.microsoft.com/office/drawing/2014/main" val="10002"/>
                  </a:ext>
                </a:extLst>
              </a:tr>
              <a:tr h="370840">
                <a:tc>
                  <a:txBody>
                    <a:bodyPr/>
                    <a:lstStyle/>
                    <a:p>
                      <a:r>
                        <a:rPr lang="en-GB" dirty="0"/>
                        <a:t>4.</a:t>
                      </a:r>
                      <a:r>
                        <a:rPr lang="en-GB" baseline="0" dirty="0"/>
                        <a:t> Transport Layer </a:t>
                      </a:r>
                      <a:endParaRPr lang="en-GB" dirty="0"/>
                    </a:p>
                  </a:txBody>
                  <a:tcPr/>
                </a:tc>
                <a:extLst>
                  <a:ext uri="{0D108BD9-81ED-4DB2-BD59-A6C34878D82A}">
                    <a16:rowId xmlns:a16="http://schemas.microsoft.com/office/drawing/2014/main" val="10003"/>
                  </a:ext>
                </a:extLst>
              </a:tr>
              <a:tr h="370840">
                <a:tc>
                  <a:txBody>
                    <a:bodyPr/>
                    <a:lstStyle/>
                    <a:p>
                      <a:r>
                        <a:rPr lang="en-GB" dirty="0"/>
                        <a:t>3. Network Layer</a:t>
                      </a:r>
                    </a:p>
                  </a:txBody>
                  <a:tcPr/>
                </a:tc>
                <a:extLst>
                  <a:ext uri="{0D108BD9-81ED-4DB2-BD59-A6C34878D82A}">
                    <a16:rowId xmlns:a16="http://schemas.microsoft.com/office/drawing/2014/main" val="10004"/>
                  </a:ext>
                </a:extLst>
              </a:tr>
              <a:tr h="370840">
                <a:tc>
                  <a:txBody>
                    <a:bodyPr/>
                    <a:lstStyle/>
                    <a:p>
                      <a:r>
                        <a:rPr lang="en-GB" dirty="0"/>
                        <a:t>2.</a:t>
                      </a:r>
                      <a:r>
                        <a:rPr lang="en-GB" baseline="0" dirty="0"/>
                        <a:t> Data Layer</a:t>
                      </a:r>
                      <a:endParaRPr lang="en-GB" dirty="0"/>
                    </a:p>
                  </a:txBody>
                  <a:tcPr/>
                </a:tc>
                <a:extLst>
                  <a:ext uri="{0D108BD9-81ED-4DB2-BD59-A6C34878D82A}">
                    <a16:rowId xmlns:a16="http://schemas.microsoft.com/office/drawing/2014/main" val="10005"/>
                  </a:ext>
                </a:extLst>
              </a:tr>
              <a:tr h="370840">
                <a:tc>
                  <a:txBody>
                    <a:bodyPr/>
                    <a:lstStyle/>
                    <a:p>
                      <a:r>
                        <a:rPr lang="en-GB" dirty="0"/>
                        <a:t>1. Physical Layer</a:t>
                      </a:r>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6553200" y="2667000"/>
          <a:ext cx="2286000" cy="2595880"/>
        </p:xfrm>
        <a:graphic>
          <a:graphicData uri="http://schemas.openxmlformats.org/drawingml/2006/table">
            <a:tbl>
              <a:tblPr firstRow="1" bandRow="1"/>
              <a:tblGrid>
                <a:gridCol w="2286000">
                  <a:extLst>
                    <a:ext uri="{9D8B030D-6E8A-4147-A177-3AD203B41FA5}">
                      <a16:colId xmlns:a16="http://schemas.microsoft.com/office/drawing/2014/main" val="20000"/>
                    </a:ext>
                  </a:extLst>
                </a:gridCol>
              </a:tblGrid>
              <a:tr h="370840">
                <a:tc>
                  <a:txBody>
                    <a:bodyPr/>
                    <a:lstStyle/>
                    <a:p>
                      <a:r>
                        <a:rPr lang="en-GB" dirty="0"/>
                        <a:t>7. Application Layer</a:t>
                      </a:r>
                    </a:p>
                  </a:txBody>
                  <a:tcPr/>
                </a:tc>
                <a:extLst>
                  <a:ext uri="{0D108BD9-81ED-4DB2-BD59-A6C34878D82A}">
                    <a16:rowId xmlns:a16="http://schemas.microsoft.com/office/drawing/2014/main" val="10000"/>
                  </a:ext>
                </a:extLst>
              </a:tr>
              <a:tr h="370840">
                <a:tc>
                  <a:txBody>
                    <a:bodyPr/>
                    <a:lstStyle/>
                    <a:p>
                      <a:r>
                        <a:rPr lang="en-GB" dirty="0"/>
                        <a:t>6. Presentation Layer</a:t>
                      </a:r>
                    </a:p>
                  </a:txBody>
                  <a:tcPr/>
                </a:tc>
                <a:extLst>
                  <a:ext uri="{0D108BD9-81ED-4DB2-BD59-A6C34878D82A}">
                    <a16:rowId xmlns:a16="http://schemas.microsoft.com/office/drawing/2014/main" val="10001"/>
                  </a:ext>
                </a:extLst>
              </a:tr>
              <a:tr h="370840">
                <a:tc>
                  <a:txBody>
                    <a:bodyPr/>
                    <a:lstStyle/>
                    <a:p>
                      <a:r>
                        <a:rPr lang="en-GB" dirty="0"/>
                        <a:t>5. Session Layer</a:t>
                      </a:r>
                    </a:p>
                  </a:txBody>
                  <a:tcPr/>
                </a:tc>
                <a:extLst>
                  <a:ext uri="{0D108BD9-81ED-4DB2-BD59-A6C34878D82A}">
                    <a16:rowId xmlns:a16="http://schemas.microsoft.com/office/drawing/2014/main" val="10002"/>
                  </a:ext>
                </a:extLst>
              </a:tr>
              <a:tr h="370840">
                <a:tc>
                  <a:txBody>
                    <a:bodyPr/>
                    <a:lstStyle/>
                    <a:p>
                      <a:r>
                        <a:rPr lang="en-GB" dirty="0"/>
                        <a:t>4.</a:t>
                      </a:r>
                      <a:r>
                        <a:rPr lang="en-GB" baseline="0" dirty="0"/>
                        <a:t> Transport Layer </a:t>
                      </a:r>
                      <a:endParaRPr lang="en-GB" dirty="0"/>
                    </a:p>
                  </a:txBody>
                  <a:tcPr/>
                </a:tc>
                <a:extLst>
                  <a:ext uri="{0D108BD9-81ED-4DB2-BD59-A6C34878D82A}">
                    <a16:rowId xmlns:a16="http://schemas.microsoft.com/office/drawing/2014/main" val="10003"/>
                  </a:ext>
                </a:extLst>
              </a:tr>
              <a:tr h="370840">
                <a:tc>
                  <a:txBody>
                    <a:bodyPr/>
                    <a:lstStyle/>
                    <a:p>
                      <a:r>
                        <a:rPr lang="en-GB" dirty="0"/>
                        <a:t>3. Network Layer</a:t>
                      </a:r>
                    </a:p>
                  </a:txBody>
                  <a:tcPr/>
                </a:tc>
                <a:extLst>
                  <a:ext uri="{0D108BD9-81ED-4DB2-BD59-A6C34878D82A}">
                    <a16:rowId xmlns:a16="http://schemas.microsoft.com/office/drawing/2014/main" val="10004"/>
                  </a:ext>
                </a:extLst>
              </a:tr>
              <a:tr h="370840">
                <a:tc>
                  <a:txBody>
                    <a:bodyPr/>
                    <a:lstStyle/>
                    <a:p>
                      <a:r>
                        <a:rPr lang="en-GB" dirty="0"/>
                        <a:t>2.</a:t>
                      </a:r>
                      <a:r>
                        <a:rPr lang="en-GB" baseline="0" dirty="0"/>
                        <a:t> Data Layer</a:t>
                      </a:r>
                      <a:endParaRPr lang="en-GB" dirty="0"/>
                    </a:p>
                  </a:txBody>
                  <a:tcPr/>
                </a:tc>
                <a:extLst>
                  <a:ext uri="{0D108BD9-81ED-4DB2-BD59-A6C34878D82A}">
                    <a16:rowId xmlns:a16="http://schemas.microsoft.com/office/drawing/2014/main" val="10005"/>
                  </a:ext>
                </a:extLst>
              </a:tr>
              <a:tr h="370840">
                <a:tc>
                  <a:txBody>
                    <a:bodyPr/>
                    <a:lstStyle/>
                    <a:p>
                      <a:r>
                        <a:rPr lang="en-GB" dirty="0"/>
                        <a:t>1. Physical Layer</a:t>
                      </a:r>
                    </a:p>
                  </a:txBody>
                  <a:tcPr/>
                </a:tc>
                <a:extLst>
                  <a:ext uri="{0D108BD9-81ED-4DB2-BD59-A6C34878D82A}">
                    <a16:rowId xmlns:a16="http://schemas.microsoft.com/office/drawing/2014/main" val="10006"/>
                  </a:ext>
                </a:extLst>
              </a:tr>
            </a:tbl>
          </a:graphicData>
        </a:graphic>
      </p:graphicFrame>
      <p:grpSp>
        <p:nvGrpSpPr>
          <p:cNvPr id="126" name="Group 125"/>
          <p:cNvGrpSpPr/>
          <p:nvPr/>
        </p:nvGrpSpPr>
        <p:grpSpPr>
          <a:xfrm>
            <a:off x="4419599" y="3124200"/>
            <a:ext cx="1199916" cy="261229"/>
            <a:chOff x="4419599" y="3124200"/>
            <a:chExt cx="1199916" cy="261229"/>
          </a:xfrm>
        </p:grpSpPr>
        <p:grpSp>
          <p:nvGrpSpPr>
            <p:cNvPr id="83" name="Group 82"/>
            <p:cNvGrpSpPr/>
            <p:nvPr/>
          </p:nvGrpSpPr>
          <p:grpSpPr>
            <a:xfrm>
              <a:off x="4419599" y="3124200"/>
              <a:ext cx="1199916" cy="261229"/>
              <a:chOff x="3657600" y="4876781"/>
              <a:chExt cx="2743200" cy="386099"/>
            </a:xfrm>
          </p:grpSpPr>
          <p:sp>
            <p:nvSpPr>
              <p:cNvPr id="84" name="Rectangle 83"/>
              <p:cNvSpPr/>
              <p:nvPr/>
            </p:nvSpPr>
            <p:spPr>
              <a:xfrm>
                <a:off x="3657600" y="4876781"/>
                <a:ext cx="2743200" cy="3860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a:t>
                </a:r>
              </a:p>
            </p:txBody>
          </p:sp>
          <p:cxnSp>
            <p:nvCxnSpPr>
              <p:cNvPr id="85" name="Straight Connector 84"/>
              <p:cNvCxnSpPr/>
              <p:nvPr/>
            </p:nvCxnSpPr>
            <p:spPr>
              <a:xfrm>
                <a:off x="3810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4038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a:off x="6248400" y="4876800"/>
                <a:ext cx="0" cy="38100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125" name="Straight Connector 124"/>
            <p:cNvCxnSpPr/>
            <p:nvPr/>
          </p:nvCxnSpPr>
          <p:spPr>
            <a:xfrm>
              <a:off x="5485655" y="3124200"/>
              <a:ext cx="0" cy="257779"/>
            </a:xfrm>
            <a:prstGeom prst="line">
              <a:avLst/>
            </a:prstGeom>
            <a:ln w="28575"/>
          </p:spPr>
          <p:style>
            <a:lnRef idx="1">
              <a:schemeClr val="dk1"/>
            </a:lnRef>
            <a:fillRef idx="0">
              <a:schemeClr val="dk1"/>
            </a:fillRef>
            <a:effectRef idx="0">
              <a:schemeClr val="dk1"/>
            </a:effectRef>
            <a:fontRef idx="minor">
              <a:schemeClr val="tx1"/>
            </a:fontRef>
          </p:style>
        </p:cxnSp>
      </p:grpSp>
      <p:sp>
        <p:nvSpPr>
          <p:cNvPr id="155" name="Rectangle 154"/>
          <p:cNvSpPr/>
          <p:nvPr/>
        </p:nvSpPr>
        <p:spPr>
          <a:xfrm>
            <a:off x="1219200" y="1828800"/>
            <a:ext cx="2057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User Program</a:t>
            </a:r>
          </a:p>
        </p:txBody>
      </p:sp>
      <p:sp>
        <p:nvSpPr>
          <p:cNvPr id="156" name="Rectangle 155"/>
          <p:cNvSpPr/>
          <p:nvPr/>
        </p:nvSpPr>
        <p:spPr>
          <a:xfrm>
            <a:off x="4447291" y="1851819"/>
            <a:ext cx="1163817" cy="4423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a:t>
            </a:r>
          </a:p>
        </p:txBody>
      </p:sp>
      <p:sp>
        <p:nvSpPr>
          <p:cNvPr id="157" name="Rectangle 156"/>
          <p:cNvSpPr/>
          <p:nvPr/>
        </p:nvSpPr>
        <p:spPr>
          <a:xfrm>
            <a:off x="6591476" y="1851819"/>
            <a:ext cx="2057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t>User Program</a:t>
            </a:r>
          </a:p>
        </p:txBody>
      </p:sp>
      <p:cxnSp>
        <p:nvCxnSpPr>
          <p:cNvPr id="159" name="Straight Arrow Connector 158"/>
          <p:cNvCxnSpPr/>
          <p:nvPr/>
        </p:nvCxnSpPr>
        <p:spPr>
          <a:xfrm>
            <a:off x="2057400" y="2209800"/>
            <a:ext cx="0" cy="3224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a:stCxn id="155" idx="3"/>
          </p:cNvCxnSpPr>
          <p:nvPr/>
        </p:nvCxnSpPr>
        <p:spPr>
          <a:xfrm>
            <a:off x="3276600" y="2019300"/>
            <a:ext cx="117069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a:stCxn id="156" idx="3"/>
          </p:cNvCxnSpPr>
          <p:nvPr/>
        </p:nvCxnSpPr>
        <p:spPr>
          <a:xfrm flipV="1">
            <a:off x="5611108" y="2042319"/>
            <a:ext cx="980368" cy="306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182" name="Group 181"/>
          <p:cNvGrpSpPr/>
          <p:nvPr/>
        </p:nvGrpSpPr>
        <p:grpSpPr>
          <a:xfrm>
            <a:off x="3505200" y="2667000"/>
            <a:ext cx="3086276" cy="2595879"/>
            <a:chOff x="3505200" y="2667000"/>
            <a:chExt cx="3086276" cy="2595879"/>
          </a:xfrm>
        </p:grpSpPr>
        <p:grpSp>
          <p:nvGrpSpPr>
            <p:cNvPr id="154" name="Group 153"/>
            <p:cNvGrpSpPr/>
            <p:nvPr/>
          </p:nvGrpSpPr>
          <p:grpSpPr>
            <a:xfrm>
              <a:off x="3505200" y="2743200"/>
              <a:ext cx="3086276" cy="2519679"/>
              <a:chOff x="3505200" y="2743200"/>
              <a:chExt cx="3086276" cy="2519679"/>
            </a:xfrm>
          </p:grpSpPr>
          <p:grpSp>
            <p:nvGrpSpPr>
              <p:cNvPr id="153" name="Group 152"/>
              <p:cNvGrpSpPr/>
              <p:nvPr/>
            </p:nvGrpSpPr>
            <p:grpSpPr>
              <a:xfrm>
                <a:off x="3657600" y="2743200"/>
                <a:ext cx="2743200" cy="2519679"/>
                <a:chOff x="3657600" y="2743200"/>
                <a:chExt cx="2743200" cy="2519679"/>
              </a:xfrm>
            </p:grpSpPr>
            <p:grpSp>
              <p:nvGrpSpPr>
                <p:cNvPr id="22" name="Group 21"/>
                <p:cNvGrpSpPr/>
                <p:nvPr/>
              </p:nvGrpSpPr>
              <p:grpSpPr>
                <a:xfrm>
                  <a:off x="3657600" y="4937596"/>
                  <a:ext cx="2743200" cy="325283"/>
                  <a:chOff x="3657600" y="4871720"/>
                  <a:chExt cx="2743200" cy="391160"/>
                </a:xfrm>
              </p:grpSpPr>
              <p:sp>
                <p:nvSpPr>
                  <p:cNvPr id="6" name="Rectangle 5"/>
                  <p:cNvSpPr/>
                  <p:nvPr/>
                </p:nvSpPr>
                <p:spPr>
                  <a:xfrm>
                    <a:off x="3657600" y="4876800"/>
                    <a:ext cx="2743200"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a:t>
                    </a:r>
                  </a:p>
                </p:txBody>
              </p:sp>
              <p:cxnSp>
                <p:nvCxnSpPr>
                  <p:cNvPr id="8" name="Straight Connector 7"/>
                  <p:cNvCxnSpPr/>
                  <p:nvPr/>
                </p:nvCxnSpPr>
                <p:spPr>
                  <a:xfrm>
                    <a:off x="3810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8862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038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191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3434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419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248400" y="48768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096000" y="487172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5943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7912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6388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54864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4572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3" name="Group 22"/>
                <p:cNvGrpSpPr/>
                <p:nvPr/>
              </p:nvGrpSpPr>
              <p:grpSpPr>
                <a:xfrm>
                  <a:off x="3886199" y="4572000"/>
                  <a:ext cx="2362199" cy="304800"/>
                  <a:chOff x="3657600" y="4871720"/>
                  <a:chExt cx="2743200" cy="391160"/>
                </a:xfrm>
              </p:grpSpPr>
              <p:sp>
                <p:nvSpPr>
                  <p:cNvPr id="24" name="Rectangle 23"/>
                  <p:cNvSpPr/>
                  <p:nvPr/>
                </p:nvSpPr>
                <p:spPr>
                  <a:xfrm>
                    <a:off x="3657600" y="4876800"/>
                    <a:ext cx="2743200"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a:t>
                    </a:r>
                  </a:p>
                </p:txBody>
              </p:sp>
              <p:cxnSp>
                <p:nvCxnSpPr>
                  <p:cNvPr id="25" name="Straight Connector 24"/>
                  <p:cNvCxnSpPr/>
                  <p:nvPr/>
                </p:nvCxnSpPr>
                <p:spPr>
                  <a:xfrm>
                    <a:off x="3810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8862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4038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191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3434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419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248400" y="48768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6096000" y="487172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5943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7912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6388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54864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4572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8" name="Group 37"/>
                <p:cNvGrpSpPr/>
                <p:nvPr/>
              </p:nvGrpSpPr>
              <p:grpSpPr>
                <a:xfrm>
                  <a:off x="4114799" y="4191000"/>
                  <a:ext cx="1860552" cy="304800"/>
                  <a:chOff x="3657600" y="4871720"/>
                  <a:chExt cx="2743200" cy="391160"/>
                </a:xfrm>
              </p:grpSpPr>
              <p:sp>
                <p:nvSpPr>
                  <p:cNvPr id="39" name="Rectangle 38"/>
                  <p:cNvSpPr/>
                  <p:nvPr/>
                </p:nvSpPr>
                <p:spPr>
                  <a:xfrm>
                    <a:off x="3657600" y="4876800"/>
                    <a:ext cx="2743200"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a:t>
                    </a:r>
                  </a:p>
                </p:txBody>
              </p:sp>
              <p:cxnSp>
                <p:nvCxnSpPr>
                  <p:cNvPr id="40" name="Straight Connector 39"/>
                  <p:cNvCxnSpPr/>
                  <p:nvPr/>
                </p:nvCxnSpPr>
                <p:spPr>
                  <a:xfrm>
                    <a:off x="3810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8862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4038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4191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43434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4419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6248400" y="48768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096000" y="487172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5943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7912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6388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54864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572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3" name="Group 52"/>
                <p:cNvGrpSpPr/>
                <p:nvPr/>
              </p:nvGrpSpPr>
              <p:grpSpPr>
                <a:xfrm>
                  <a:off x="4267199" y="3761754"/>
                  <a:ext cx="1521355" cy="363206"/>
                  <a:chOff x="3657600" y="4871720"/>
                  <a:chExt cx="2743200" cy="391160"/>
                </a:xfrm>
              </p:grpSpPr>
              <p:sp>
                <p:nvSpPr>
                  <p:cNvPr id="54" name="Rectangle 53"/>
                  <p:cNvSpPr/>
                  <p:nvPr/>
                </p:nvSpPr>
                <p:spPr>
                  <a:xfrm>
                    <a:off x="3657600" y="4876800"/>
                    <a:ext cx="2743200"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a:t>
                    </a:r>
                  </a:p>
                </p:txBody>
              </p:sp>
              <p:cxnSp>
                <p:nvCxnSpPr>
                  <p:cNvPr id="55" name="Straight Connector 54"/>
                  <p:cNvCxnSpPr/>
                  <p:nvPr/>
                </p:nvCxnSpPr>
                <p:spPr>
                  <a:xfrm>
                    <a:off x="3810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38862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4038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4191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3434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6248400" y="48768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6096000" y="487172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5943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5791200" y="4876800"/>
                    <a:ext cx="0" cy="38608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98" name="Group 97"/>
                <p:cNvGrpSpPr/>
                <p:nvPr/>
              </p:nvGrpSpPr>
              <p:grpSpPr>
                <a:xfrm>
                  <a:off x="4351719" y="3429000"/>
                  <a:ext cx="1333471" cy="248816"/>
                  <a:chOff x="3657600" y="4871720"/>
                  <a:chExt cx="2743200" cy="391160"/>
                </a:xfrm>
              </p:grpSpPr>
              <p:sp>
                <p:nvSpPr>
                  <p:cNvPr id="99" name="Rectangle 98"/>
                  <p:cNvSpPr/>
                  <p:nvPr/>
                </p:nvSpPr>
                <p:spPr>
                  <a:xfrm>
                    <a:off x="3657600" y="4876800"/>
                    <a:ext cx="2743200"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a:t>
                    </a:r>
                  </a:p>
                </p:txBody>
              </p:sp>
              <p:cxnSp>
                <p:nvCxnSpPr>
                  <p:cNvPr id="100" name="Straight Connector 99"/>
                  <p:cNvCxnSpPr/>
                  <p:nvPr/>
                </p:nvCxnSpPr>
                <p:spPr>
                  <a:xfrm>
                    <a:off x="3810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a:off x="38862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a:off x="4038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4191000" y="487680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6248400" y="48768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6096000" y="4871720"/>
                    <a:ext cx="0" cy="386080"/>
                  </a:xfrm>
                  <a:prstGeom prst="line">
                    <a:avLst/>
                  </a:prstGeom>
                  <a:ln w="28575"/>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5943600" y="4876800"/>
                    <a:ext cx="0" cy="386080"/>
                  </a:xfrm>
                  <a:prstGeom prst="line">
                    <a:avLst/>
                  </a:prstGeom>
                  <a:ln w="28575"/>
                </p:spPr>
                <p:style>
                  <a:lnRef idx="1">
                    <a:schemeClr val="dk1"/>
                  </a:lnRef>
                  <a:fillRef idx="0">
                    <a:schemeClr val="dk1"/>
                  </a:fillRef>
                  <a:effectRef idx="0">
                    <a:schemeClr val="dk1"/>
                  </a:effectRef>
                  <a:fontRef idx="minor">
                    <a:schemeClr val="tx1"/>
                  </a:fontRef>
                </p:style>
              </p:cxnSp>
            </p:grpSp>
            <p:pic>
              <p:nvPicPr>
                <p:cNvPr id="124" name="Picture 123"/>
                <p:cNvPicPr>
                  <a:picLocks noChangeAspect="1"/>
                </p:cNvPicPr>
                <p:nvPr/>
              </p:nvPicPr>
              <p:blipFill>
                <a:blip r:embed="rId2"/>
                <a:stretch>
                  <a:fillRect/>
                </a:stretch>
              </p:blipFill>
              <p:spPr>
                <a:xfrm>
                  <a:off x="4447291" y="2743200"/>
                  <a:ext cx="1225402" cy="309257"/>
                </a:xfrm>
                <a:prstGeom prst="rect">
                  <a:avLst/>
                </a:prstGeom>
              </p:spPr>
            </p:pic>
          </p:grpSp>
          <p:grpSp>
            <p:nvGrpSpPr>
              <p:cNvPr id="129" name="Group 128"/>
              <p:cNvGrpSpPr/>
              <p:nvPr/>
            </p:nvGrpSpPr>
            <p:grpSpPr>
              <a:xfrm>
                <a:off x="3505200" y="2819400"/>
                <a:ext cx="762000" cy="2284021"/>
                <a:chOff x="3505200" y="2819400"/>
                <a:chExt cx="762000" cy="2284021"/>
              </a:xfrm>
            </p:grpSpPr>
            <p:cxnSp>
              <p:nvCxnSpPr>
                <p:cNvPr id="110" name="Straight Arrow Connector 109"/>
                <p:cNvCxnSpPr/>
                <p:nvPr/>
              </p:nvCxnSpPr>
              <p:spPr>
                <a:xfrm>
                  <a:off x="3505200" y="2819400"/>
                  <a:ext cx="7619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a:off x="3505200" y="3276600"/>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505200" y="3962400"/>
                  <a:ext cx="6812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p:nvPr/>
              </p:nvCxnSpPr>
              <p:spPr>
                <a:xfrm>
                  <a:off x="3505200" y="5103421"/>
                  <a:ext cx="152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endCxn id="24" idx="1"/>
                </p:cNvCxnSpPr>
                <p:nvPr/>
              </p:nvCxnSpPr>
              <p:spPr>
                <a:xfrm flipV="1">
                  <a:off x="3505200" y="4726379"/>
                  <a:ext cx="380999" cy="7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endCxn id="39" idx="1"/>
                </p:cNvCxnSpPr>
                <p:nvPr/>
              </p:nvCxnSpPr>
              <p:spPr>
                <a:xfrm>
                  <a:off x="3505200" y="4343400"/>
                  <a:ext cx="609599" cy="1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p:cNvCxnSpPr/>
                <p:nvPr/>
              </p:nvCxnSpPr>
              <p:spPr>
                <a:xfrm>
                  <a:off x="3505200" y="3505200"/>
                  <a:ext cx="709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2" name="Group 151"/>
              <p:cNvGrpSpPr/>
              <p:nvPr/>
            </p:nvGrpSpPr>
            <p:grpSpPr>
              <a:xfrm>
                <a:off x="5619515" y="2897828"/>
                <a:ext cx="971961" cy="2181685"/>
                <a:chOff x="5619515" y="2897828"/>
                <a:chExt cx="971961" cy="2181685"/>
              </a:xfrm>
            </p:grpSpPr>
            <p:cxnSp>
              <p:nvCxnSpPr>
                <p:cNvPr id="139" name="Straight Arrow Connector 138"/>
                <p:cNvCxnSpPr>
                  <a:stCxn id="124" idx="3"/>
                </p:cNvCxnSpPr>
                <p:nvPr/>
              </p:nvCxnSpPr>
              <p:spPr>
                <a:xfrm flipV="1">
                  <a:off x="5672693" y="2897828"/>
                  <a:ext cx="8279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p:cNvCxnSpPr>
                  <a:stCxn id="84" idx="3"/>
                </p:cNvCxnSpPr>
                <p:nvPr/>
              </p:nvCxnSpPr>
              <p:spPr>
                <a:xfrm flipV="1">
                  <a:off x="5619515" y="3242343"/>
                  <a:ext cx="882912" cy="12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p:cNvCxnSpPr>
                  <a:stCxn id="99" idx="3"/>
                </p:cNvCxnSpPr>
                <p:nvPr/>
              </p:nvCxnSpPr>
              <p:spPr>
                <a:xfrm flipV="1">
                  <a:off x="5685190" y="3551792"/>
                  <a:ext cx="843259" cy="3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p:cNvCxnSpPr>
                  <a:stCxn id="54" idx="3"/>
                  <a:endCxn id="5" idx="1"/>
                </p:cNvCxnSpPr>
                <p:nvPr/>
              </p:nvCxnSpPr>
              <p:spPr>
                <a:xfrm>
                  <a:off x="5788554" y="3945716"/>
                  <a:ext cx="764646" cy="19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p:cNvCxnSpPr>
                  <a:stCxn id="39" idx="3"/>
                </p:cNvCxnSpPr>
                <p:nvPr/>
              </p:nvCxnSpPr>
              <p:spPr>
                <a:xfrm>
                  <a:off x="5975351" y="4345379"/>
                  <a:ext cx="553098"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p:cNvCxnSpPr>
                  <a:stCxn id="24" idx="3"/>
                </p:cNvCxnSpPr>
                <p:nvPr/>
              </p:nvCxnSpPr>
              <p:spPr>
                <a:xfrm flipV="1">
                  <a:off x="6248398" y="4722421"/>
                  <a:ext cx="302335" cy="3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p:cNvCxnSpPr/>
                <p:nvPr/>
              </p:nvCxnSpPr>
              <p:spPr>
                <a:xfrm>
                  <a:off x="6432548" y="5079513"/>
                  <a:ext cx="1589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173" name="Straight Arrow Connector 172"/>
            <p:cNvCxnSpPr/>
            <p:nvPr/>
          </p:nvCxnSpPr>
          <p:spPr>
            <a:xfrm>
              <a:off x="3581400" y="2667000"/>
              <a:ext cx="0" cy="25916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p:cNvCxnSpPr/>
            <p:nvPr/>
          </p:nvCxnSpPr>
          <p:spPr>
            <a:xfrm flipH="1" flipV="1">
              <a:off x="6399565" y="2667000"/>
              <a:ext cx="32983" cy="2591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76" name="TextBox 175"/>
          <p:cNvSpPr txBox="1"/>
          <p:nvPr/>
        </p:nvSpPr>
        <p:spPr>
          <a:xfrm>
            <a:off x="1435608" y="6172200"/>
            <a:ext cx="1840992" cy="381000"/>
          </a:xfrm>
          <a:prstGeom prst="rect">
            <a:avLst/>
          </a:prstGeom>
          <a:noFill/>
        </p:spPr>
        <p:txBody>
          <a:bodyPr wrap="square" rtlCol="0">
            <a:spAutoFit/>
          </a:bodyPr>
          <a:lstStyle/>
          <a:p>
            <a:r>
              <a:rPr lang="en-GB" dirty="0"/>
              <a:t>System 1</a:t>
            </a:r>
          </a:p>
        </p:txBody>
      </p:sp>
      <p:sp>
        <p:nvSpPr>
          <p:cNvPr id="178" name="TextBox 177"/>
          <p:cNvSpPr txBox="1"/>
          <p:nvPr/>
        </p:nvSpPr>
        <p:spPr>
          <a:xfrm>
            <a:off x="3695700" y="5871326"/>
            <a:ext cx="1789956" cy="646331"/>
          </a:xfrm>
          <a:prstGeom prst="rect">
            <a:avLst/>
          </a:prstGeom>
          <a:noFill/>
        </p:spPr>
        <p:txBody>
          <a:bodyPr wrap="square" rtlCol="0">
            <a:spAutoFit/>
          </a:bodyPr>
          <a:lstStyle/>
          <a:p>
            <a:pPr algn="ctr"/>
            <a:r>
              <a:rPr lang="en-GB" dirty="0"/>
              <a:t>Communication Medium </a:t>
            </a:r>
          </a:p>
        </p:txBody>
      </p:sp>
      <p:sp>
        <p:nvSpPr>
          <p:cNvPr id="177" name="TextBox 176"/>
          <p:cNvSpPr txBox="1"/>
          <p:nvPr/>
        </p:nvSpPr>
        <p:spPr>
          <a:xfrm>
            <a:off x="6934200" y="6050766"/>
            <a:ext cx="1905000" cy="369332"/>
          </a:xfrm>
          <a:prstGeom prst="rect">
            <a:avLst/>
          </a:prstGeom>
          <a:noFill/>
        </p:spPr>
        <p:txBody>
          <a:bodyPr wrap="square" rtlCol="0">
            <a:spAutoFit/>
          </a:bodyPr>
          <a:lstStyle/>
          <a:p>
            <a:r>
              <a:rPr lang="en-GB" dirty="0"/>
              <a:t>System 2</a:t>
            </a:r>
          </a:p>
        </p:txBody>
      </p:sp>
      <p:grpSp>
        <p:nvGrpSpPr>
          <p:cNvPr id="181" name="Group 180"/>
          <p:cNvGrpSpPr/>
          <p:nvPr/>
        </p:nvGrpSpPr>
        <p:grpSpPr>
          <a:xfrm>
            <a:off x="1981200" y="5258654"/>
            <a:ext cx="5562776" cy="608746"/>
            <a:chOff x="1981200" y="5258654"/>
            <a:chExt cx="5562776" cy="608746"/>
          </a:xfrm>
        </p:grpSpPr>
        <p:cxnSp>
          <p:nvCxnSpPr>
            <p:cNvPr id="161" name="Straight Arrow Connector 160"/>
            <p:cNvCxnSpPr/>
            <p:nvPr/>
          </p:nvCxnSpPr>
          <p:spPr>
            <a:xfrm>
              <a:off x="1981200" y="5258654"/>
              <a:ext cx="0" cy="6087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1981200" y="5867400"/>
              <a:ext cx="556277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7" name="Straight Arrow Connector 166"/>
            <p:cNvCxnSpPr/>
            <p:nvPr/>
          </p:nvCxnSpPr>
          <p:spPr>
            <a:xfrm flipV="1">
              <a:off x="7543800" y="5258654"/>
              <a:ext cx="0" cy="6087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p:cNvCxnSpPr/>
            <p:nvPr/>
          </p:nvCxnSpPr>
          <p:spPr>
            <a:xfrm>
              <a:off x="3581400" y="5867400"/>
              <a:ext cx="1371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24000" y="228601"/>
            <a:ext cx="7003976"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2400" b="1" dirty="0">
                <a:solidFill>
                  <a:srgbClr val="C00000"/>
                </a:solidFill>
                <a:latin typeface="+mj-lt"/>
                <a:ea typeface="+mj-ea"/>
                <a:cs typeface="+mj-cs"/>
              </a:rPr>
              <a:t>Contribution of the OSI Reference Model</a:t>
            </a:r>
            <a:endParaRPr kumimoji="0" lang="en-GB" sz="2400" b="1" i="0" u="none" strike="noStrike" kern="1200" cap="none" spc="0" normalizeH="0" baseline="0" noProof="0" dirty="0">
              <a:ln>
                <a:noFill/>
              </a:ln>
              <a:solidFill>
                <a:srgbClr val="C00000"/>
              </a:solidFill>
              <a:effectLst/>
              <a:uLnTx/>
              <a:uFillTx/>
              <a:latin typeface="+mj-lt"/>
              <a:ea typeface="+mj-ea"/>
              <a:cs typeface="+mj-cs"/>
            </a:endParaRPr>
          </a:p>
        </p:txBody>
      </p:sp>
      <p:sp>
        <p:nvSpPr>
          <p:cNvPr id="3" name="Subtitle 2"/>
          <p:cNvSpPr txBox="1"/>
          <p:nvPr/>
        </p:nvSpPr>
        <p:spPr>
          <a:xfrm>
            <a:off x="1143000" y="838200"/>
            <a:ext cx="7533456" cy="55431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dirty="0"/>
              <a:t> </a:t>
            </a:r>
            <a:r>
              <a:rPr lang="en-GB" sz="2000" dirty="0"/>
              <a:t>Three concepts are central to the OSI model:</a:t>
            </a:r>
          </a:p>
          <a:p>
            <a:pPr lvl="1">
              <a:buFont typeface="Wingdings" panose="05000000000000000000" pitchFamily="2" charset="2"/>
              <a:buChar char="§"/>
            </a:pPr>
            <a:r>
              <a:rPr lang="en-GB" sz="1800" dirty="0"/>
              <a:t>Services</a:t>
            </a:r>
          </a:p>
          <a:p>
            <a:pPr lvl="1">
              <a:buFont typeface="Wingdings" panose="05000000000000000000" pitchFamily="2" charset="2"/>
              <a:buChar char="§"/>
            </a:pPr>
            <a:r>
              <a:rPr lang="en-GB" sz="1800" dirty="0"/>
              <a:t>Interfaces</a:t>
            </a:r>
          </a:p>
          <a:p>
            <a:pPr lvl="1">
              <a:buFont typeface="Wingdings" panose="05000000000000000000" pitchFamily="2" charset="2"/>
              <a:buChar char="§"/>
            </a:pPr>
            <a:r>
              <a:rPr lang="en-GB" sz="1800" dirty="0"/>
              <a:t>Protocols</a:t>
            </a:r>
          </a:p>
          <a:p>
            <a:pPr marL="403225" lvl="1" indent="-403225">
              <a:buFont typeface="Wingdings" panose="05000000000000000000" pitchFamily="2" charset="2"/>
              <a:buChar char="§"/>
            </a:pPr>
            <a:r>
              <a:rPr lang="en-GB" sz="1800" dirty="0"/>
              <a:t>Probably the biggest contribution  of the OSI model is to make the distinction between these three concepts explicit.</a:t>
            </a:r>
          </a:p>
          <a:p>
            <a:pPr marL="403225" lvl="1" indent="-403225">
              <a:buFont typeface="Wingdings" panose="05000000000000000000" pitchFamily="2" charset="2"/>
              <a:buChar char="§"/>
            </a:pPr>
            <a:r>
              <a:rPr lang="en-GB" sz="1800" dirty="0"/>
              <a:t>Each layer performs some services for the layer above it</a:t>
            </a:r>
          </a:p>
          <a:p>
            <a:pPr marL="403225" lvl="1" indent="-403225">
              <a:buFont typeface="Wingdings" panose="05000000000000000000" pitchFamily="2" charset="2"/>
              <a:buChar char="§"/>
            </a:pPr>
            <a:r>
              <a:rPr lang="en-GB" sz="1800" dirty="0"/>
              <a:t>The service definition tells what the layer does, not how entities above it access it or how the layer works. It defines the layer’s semantics.</a:t>
            </a:r>
          </a:p>
          <a:p>
            <a:pPr marL="403225" lvl="1" indent="-403225">
              <a:buFont typeface="Wingdings" panose="05000000000000000000" pitchFamily="2" charset="2"/>
              <a:buChar char="§"/>
            </a:pPr>
            <a:r>
              <a:rPr lang="en-GB" sz="1800" dirty="0"/>
              <a:t>A layer’s interface tells the process above it how to access it. It specifies what the parameters are and what result to expect, it, too, says nothing about how the layer works inside.</a:t>
            </a:r>
          </a:p>
          <a:p>
            <a:pPr marL="403225" lvl="1" indent="-403225">
              <a:buFont typeface="Wingdings" panose="05000000000000000000" pitchFamily="2" charset="2"/>
              <a:buChar char="§"/>
            </a:pPr>
            <a:r>
              <a:rPr lang="en-GB" sz="1800" dirty="0"/>
              <a:t>Finally, the peer protocols used in a layer are the layer’s own business. It can use any protocols it want to, as long as it gets the job done (i.e. provides the offered services). It can also change them at will without affecting software in higher layers.</a:t>
            </a:r>
          </a:p>
          <a:p>
            <a:pPr marL="403225" lvl="1" indent="-403225">
              <a:buFont typeface="Wingdings" panose="05000000000000000000" pitchFamily="2" charset="2"/>
              <a:buChar char="§"/>
            </a:pPr>
            <a:endParaRPr lang="en-GB"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066800" y="685801"/>
            <a:ext cx="7609656" cy="569552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GB" sz="2000" dirty="0"/>
          </a:p>
          <a:p>
            <a:pPr>
              <a:buFont typeface="Wingdings" panose="05000000000000000000" pitchFamily="2" charset="2"/>
              <a:buChar char="§"/>
            </a:pPr>
            <a:r>
              <a:rPr lang="en-GB" sz="2000" dirty="0"/>
              <a:t>The ARPANET was a research network sponsored by the </a:t>
            </a:r>
            <a:r>
              <a:rPr lang="en-GB" sz="2000" dirty="0" err="1"/>
              <a:t>DoD</a:t>
            </a:r>
            <a:r>
              <a:rPr lang="en-GB" sz="2000" dirty="0"/>
              <a:t> (U.S Department of Defence).</a:t>
            </a:r>
          </a:p>
          <a:p>
            <a:pPr marL="457200" lvl="1" indent="0">
              <a:buNone/>
            </a:pPr>
            <a:endParaRPr lang="en-GB" sz="2000" dirty="0"/>
          </a:p>
          <a:p>
            <a:pPr lvl="1">
              <a:buFont typeface="Wingdings" panose="05000000000000000000" pitchFamily="2" charset="2"/>
              <a:buChar char="§"/>
            </a:pPr>
            <a:r>
              <a:rPr lang="en-GB" sz="2000" dirty="0"/>
              <a:t>This architecture later became known as the TCP/IP reference Model</a:t>
            </a:r>
          </a:p>
          <a:p>
            <a:pPr lvl="1">
              <a:buFont typeface="Wingdings" panose="05000000000000000000" pitchFamily="2" charset="2"/>
              <a:buChar char="§"/>
            </a:pPr>
            <a:endParaRPr lang="en-GB" sz="2000" dirty="0"/>
          </a:p>
          <a:p>
            <a:pPr lvl="1">
              <a:buFont typeface="Wingdings" panose="05000000000000000000" pitchFamily="2" charset="2"/>
              <a:buChar char="§"/>
            </a:pPr>
            <a:r>
              <a:rPr lang="en-GB" sz="2000" dirty="0"/>
              <a:t>The TCP/IP is the set of communications protocols used for the internet and other similar networks.</a:t>
            </a:r>
          </a:p>
          <a:p>
            <a:pPr lvl="1">
              <a:buFont typeface="Wingdings" panose="05000000000000000000" pitchFamily="2" charset="2"/>
              <a:buChar char="§"/>
            </a:pPr>
            <a:endParaRPr lang="en-GB" sz="2000" dirty="0"/>
          </a:p>
          <a:p>
            <a:pPr lvl="1">
              <a:buFont typeface="Wingdings" panose="05000000000000000000" pitchFamily="2" charset="2"/>
              <a:buChar char="§"/>
            </a:pPr>
            <a:r>
              <a:rPr lang="en-GB" sz="2000" dirty="0"/>
              <a:t>TCP means Transmission Control Protocol and IP means Internet Protocol</a:t>
            </a:r>
          </a:p>
          <a:p>
            <a:pPr marL="0" lvl="1" indent="0">
              <a:buNone/>
            </a:pPr>
            <a:endParaRPr lang="en-GB" sz="2000" dirty="0"/>
          </a:p>
          <a:p>
            <a:pPr marL="285750" lvl="1">
              <a:buFont typeface="Wingdings" panose="05000000000000000000" pitchFamily="2" charset="2"/>
              <a:buChar char="§"/>
            </a:pPr>
            <a:r>
              <a:rPr lang="en-GB" sz="2000" dirty="0"/>
              <a:t>Furthermore, </a:t>
            </a:r>
            <a:r>
              <a:rPr lang="en-GB" sz="2000" dirty="0" err="1"/>
              <a:t>DoD</a:t>
            </a:r>
            <a:r>
              <a:rPr lang="en-GB" sz="2000" dirty="0"/>
              <a:t> needed a flexible architecture where applications ranging from transferring files to real-time speech transmission can implemented.</a:t>
            </a:r>
          </a:p>
          <a:p>
            <a:pPr>
              <a:buFont typeface="Wingdings" panose="05000000000000000000" pitchFamily="2" charset="2"/>
              <a:buChar char="§"/>
            </a:pPr>
            <a:endParaRPr lang="en-GB" dirty="0"/>
          </a:p>
        </p:txBody>
      </p:sp>
      <p:sp>
        <p:nvSpPr>
          <p:cNvPr id="3" name="Title 1"/>
          <p:cNvSpPr txBox="1"/>
          <p:nvPr/>
        </p:nvSpPr>
        <p:spPr>
          <a:xfrm>
            <a:off x="755576" y="228601"/>
            <a:ext cx="7772400" cy="45720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2800" b="1" dirty="0">
                <a:solidFill>
                  <a:srgbClr val="C00000"/>
                </a:solidFill>
                <a:latin typeface="+mj-lt"/>
                <a:ea typeface="+mj-ea"/>
                <a:cs typeface="+mj-cs"/>
              </a:rPr>
              <a:t>The TCP/IP Reference Model</a:t>
            </a:r>
            <a:endParaRPr kumimoji="0" lang="en-GB" sz="28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524000"/>
            <a:ext cx="7620000" cy="4419600"/>
          </a:xfrm>
        </p:spPr>
        <p:txBody>
          <a:bodyPr/>
          <a:lstStyle/>
          <a:p>
            <a:pPr marL="457200" indent="-457200" algn="l">
              <a:buFont typeface="Wingdings" panose="05000000000000000000" pitchFamily="2" charset="2"/>
              <a:buChar char="q"/>
            </a:pPr>
            <a:r>
              <a:rPr lang="en-US" dirty="0"/>
              <a:t>The TCP/IP specification defines four layers:</a:t>
            </a:r>
          </a:p>
          <a:p>
            <a:pPr marL="914400" lvl="1" indent="-457200" algn="l">
              <a:buFont typeface="Wingdings" panose="05000000000000000000" pitchFamily="2" charset="2"/>
              <a:buChar char="q"/>
            </a:pPr>
            <a:r>
              <a:rPr lang="en-US" dirty="0"/>
              <a:t>Application Layer</a:t>
            </a:r>
          </a:p>
          <a:p>
            <a:pPr marL="914400" lvl="1" indent="-457200" algn="l">
              <a:buFont typeface="Wingdings" panose="05000000000000000000" pitchFamily="2" charset="2"/>
              <a:buChar char="q"/>
            </a:pPr>
            <a:r>
              <a:rPr lang="en-US" dirty="0"/>
              <a:t>Transport Layer</a:t>
            </a:r>
          </a:p>
          <a:p>
            <a:pPr marL="914400" lvl="1" indent="-457200" algn="l">
              <a:buFont typeface="Wingdings" panose="05000000000000000000" pitchFamily="2" charset="2"/>
              <a:buChar char="q"/>
            </a:pPr>
            <a:r>
              <a:rPr lang="en-US" dirty="0"/>
              <a:t>Internet Layer</a:t>
            </a:r>
          </a:p>
          <a:p>
            <a:pPr marL="914400" lvl="1" indent="-457200" algn="l">
              <a:buFont typeface="Wingdings" panose="05000000000000000000" pitchFamily="2" charset="2"/>
              <a:buChar char="q"/>
            </a:pPr>
            <a:r>
              <a:rPr lang="en-US" dirty="0"/>
              <a:t>Host-to-Network (physical) Layer</a:t>
            </a:r>
          </a:p>
        </p:txBody>
      </p:sp>
      <p:sp>
        <p:nvSpPr>
          <p:cNvPr id="4" name="Title 1"/>
          <p:cNvSpPr txBox="1"/>
          <p:nvPr/>
        </p:nvSpPr>
        <p:spPr>
          <a:xfrm>
            <a:off x="838200" y="152401"/>
            <a:ext cx="7772400" cy="838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rgbClr val="C00000"/>
                </a:solidFill>
              </a:rPr>
              <a:t>The TCP/IP Reference Model</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219200" y="1196752"/>
            <a:ext cx="7457256" cy="518457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dirty="0"/>
              <a:t> This layer is comparable to the application, presentation and session layers of the OSI model all combined into one.</a:t>
            </a:r>
          </a:p>
          <a:p>
            <a:pPr>
              <a:buFont typeface="Wingdings" panose="05000000000000000000" pitchFamily="2" charset="2"/>
              <a:buChar char="§"/>
            </a:pPr>
            <a:r>
              <a:rPr lang="en-GB" dirty="0"/>
              <a:t>It provides a way for applications to have access to networked services.</a:t>
            </a:r>
          </a:p>
          <a:p>
            <a:pPr>
              <a:buFont typeface="Wingdings" panose="05000000000000000000" pitchFamily="2" charset="2"/>
              <a:buChar char="§"/>
            </a:pPr>
            <a:r>
              <a:rPr lang="en-GB" dirty="0"/>
              <a:t>It provides the ability to use both TCP and UDP protocols.</a:t>
            </a:r>
          </a:p>
          <a:p>
            <a:pPr>
              <a:buFont typeface="Wingdings" panose="05000000000000000000" pitchFamily="2" charset="2"/>
              <a:buChar char="§"/>
            </a:pPr>
            <a:r>
              <a:rPr lang="en-GB" dirty="0"/>
              <a:t>Some of the protocols includes </a:t>
            </a:r>
            <a:r>
              <a:rPr lang="en-GB" sz="2800" dirty="0"/>
              <a:t>TELNET, FTP, SMTP, DNS, HTTP, Electronic Mail, </a:t>
            </a:r>
            <a:r>
              <a:rPr lang="en-GB" dirty="0"/>
              <a:t>World Wide Web</a:t>
            </a:r>
          </a:p>
        </p:txBody>
      </p:sp>
      <p:sp>
        <p:nvSpPr>
          <p:cNvPr id="3" name="Title 1"/>
          <p:cNvSpPr txBox="1"/>
          <p:nvPr/>
        </p:nvSpPr>
        <p:spPr>
          <a:xfrm>
            <a:off x="1371600" y="152400"/>
            <a:ext cx="7156376" cy="68431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dirty="0">
                <a:solidFill>
                  <a:srgbClr val="C00000"/>
                </a:solidFill>
                <a:latin typeface="+mj-lt"/>
                <a:ea typeface="+mj-ea"/>
                <a:cs typeface="+mj-cs"/>
              </a:rPr>
              <a:t>The Application Layer</a:t>
            </a:r>
            <a:endParaRPr kumimoji="0" lang="en-GB" sz="32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219200" y="762000"/>
            <a:ext cx="7457256" cy="56193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dirty="0"/>
              <a:t> </a:t>
            </a:r>
            <a:r>
              <a:rPr lang="en-GB" sz="2000" dirty="0"/>
              <a:t>This layer acts as the delivery service used by the application layer.</a:t>
            </a:r>
          </a:p>
          <a:p>
            <a:pPr lvl="1">
              <a:buFont typeface="Wingdings" panose="05000000000000000000" pitchFamily="2" charset="2"/>
              <a:buChar char="§"/>
            </a:pPr>
            <a:r>
              <a:rPr lang="en-GB" sz="2000" dirty="0"/>
              <a:t>This layer also used both TCP and UDP protocols</a:t>
            </a:r>
          </a:p>
          <a:p>
            <a:pPr lvl="1">
              <a:buFont typeface="Wingdings" panose="05000000000000000000" pitchFamily="2" charset="2"/>
              <a:buChar char="§"/>
            </a:pPr>
            <a:r>
              <a:rPr lang="en-GB" sz="2000" dirty="0"/>
              <a:t>Two transport protocols are defined:</a:t>
            </a:r>
          </a:p>
          <a:p>
            <a:pPr lvl="2">
              <a:buFont typeface="Wingdings" panose="05000000000000000000" pitchFamily="2" charset="2"/>
              <a:buChar char="§"/>
            </a:pPr>
            <a:r>
              <a:rPr lang="en-GB" sz="1800" dirty="0"/>
              <a:t>Transmission Control Protocol (TCP): A reliable connection-oriented protocol that allows data originating on one machine to be delivered to the other machine in the network</a:t>
            </a:r>
          </a:p>
          <a:p>
            <a:pPr lvl="2">
              <a:buFont typeface="Wingdings" panose="05000000000000000000" pitchFamily="2" charset="2"/>
              <a:buChar char="§"/>
            </a:pPr>
            <a:r>
              <a:rPr lang="en-GB" sz="1800" dirty="0"/>
              <a:t>User Datagram Protocol (UDP): An unreliable connectionless protocol for applications  that don not want TCP sequencing or flow control and wish to provide their own.</a:t>
            </a:r>
          </a:p>
          <a:p>
            <a:pPr lvl="2">
              <a:buFont typeface="Wingdings" panose="05000000000000000000" pitchFamily="2" charset="2"/>
              <a:buChar char="§"/>
            </a:pPr>
            <a:endParaRPr lang="en-GB" sz="1800" dirty="0"/>
          </a:p>
          <a:p>
            <a:pPr lvl="2">
              <a:buFont typeface="Wingdings" panose="05000000000000000000" pitchFamily="2" charset="2"/>
              <a:buChar char="§"/>
            </a:pPr>
            <a:r>
              <a:rPr lang="en-GB" sz="1800" dirty="0"/>
              <a:t>The choice of protocol is made based on the application’s transmission reliability requirements.</a:t>
            </a:r>
          </a:p>
          <a:p>
            <a:pPr lvl="2">
              <a:buFont typeface="Wingdings" panose="05000000000000000000" pitchFamily="2" charset="2"/>
              <a:buChar char="§"/>
            </a:pPr>
            <a:endParaRPr lang="en-GB" sz="1800" dirty="0"/>
          </a:p>
          <a:p>
            <a:pPr lvl="2">
              <a:buFont typeface="Wingdings" panose="05000000000000000000" pitchFamily="2" charset="2"/>
              <a:buChar char="§"/>
            </a:pPr>
            <a:r>
              <a:rPr lang="en-GB" sz="1800" dirty="0"/>
              <a:t>The transport layer also handles all error detection and recovery</a:t>
            </a:r>
          </a:p>
          <a:p>
            <a:pPr lvl="2">
              <a:buFont typeface="Wingdings" panose="05000000000000000000" pitchFamily="2" charset="2"/>
              <a:buChar char="§"/>
            </a:pPr>
            <a:endParaRPr lang="en-GB" sz="1800" dirty="0"/>
          </a:p>
          <a:p>
            <a:pPr lvl="2">
              <a:buFont typeface="Wingdings" panose="05000000000000000000" pitchFamily="2" charset="2"/>
              <a:buChar char="§"/>
            </a:pPr>
            <a:r>
              <a:rPr lang="en-GB" sz="1800" dirty="0"/>
              <a:t>It uses checksums, acknowledgement and timeouts to control transmissions</a:t>
            </a:r>
          </a:p>
          <a:p>
            <a:pPr marL="0" lvl="2" indent="0">
              <a:buNone/>
            </a:pPr>
            <a:endParaRPr lang="en-GB" sz="1800" dirty="0"/>
          </a:p>
        </p:txBody>
      </p:sp>
      <p:sp>
        <p:nvSpPr>
          <p:cNvPr id="3" name="Title 1"/>
          <p:cNvSpPr txBox="1"/>
          <p:nvPr/>
        </p:nvSpPr>
        <p:spPr>
          <a:xfrm>
            <a:off x="1066800" y="152400"/>
            <a:ext cx="7772400" cy="609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2800" b="1" dirty="0">
                <a:solidFill>
                  <a:srgbClr val="C00000"/>
                </a:solidFill>
                <a:latin typeface="+mj-lt"/>
                <a:ea typeface="+mj-ea"/>
                <a:cs typeface="+mj-cs"/>
              </a:rPr>
              <a:t>The Transport Layer</a:t>
            </a:r>
            <a:endParaRPr kumimoji="0" lang="en-GB" sz="28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755576" y="152400"/>
            <a:ext cx="7772400" cy="68431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dirty="0">
                <a:solidFill>
                  <a:srgbClr val="C00000"/>
                </a:solidFill>
                <a:latin typeface="+mj-lt"/>
                <a:ea typeface="+mj-ea"/>
                <a:cs typeface="+mj-cs"/>
              </a:rPr>
              <a:t>The Internet Layer</a:t>
            </a:r>
            <a:endParaRPr kumimoji="0" lang="en-GB" sz="3200" b="1" i="0" u="none" strike="noStrike" kern="1200" cap="none" spc="0" normalizeH="0" baseline="0" noProof="0" dirty="0">
              <a:ln>
                <a:noFill/>
              </a:ln>
              <a:solidFill>
                <a:srgbClr val="C00000"/>
              </a:solidFill>
              <a:effectLst/>
              <a:uLnTx/>
              <a:uFillTx/>
              <a:latin typeface="+mj-lt"/>
              <a:ea typeface="+mj-ea"/>
              <a:cs typeface="+mj-cs"/>
            </a:endParaRPr>
          </a:p>
        </p:txBody>
      </p:sp>
      <p:sp>
        <p:nvSpPr>
          <p:cNvPr id="3" name="Subtitle 2"/>
          <p:cNvSpPr txBox="1"/>
          <p:nvPr/>
        </p:nvSpPr>
        <p:spPr>
          <a:xfrm>
            <a:off x="1295400" y="1196752"/>
            <a:ext cx="7381056" cy="518457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dirty="0"/>
              <a:t> This layer organize or handle the movement of data on the network.</a:t>
            </a:r>
          </a:p>
          <a:p>
            <a:pPr>
              <a:buFont typeface="Wingdings" panose="05000000000000000000" pitchFamily="2" charset="2"/>
              <a:buChar char="§"/>
            </a:pPr>
            <a:r>
              <a:rPr lang="en-GB" dirty="0"/>
              <a:t>Permits host to inject packets into any network and have them travel independently to the destination.</a:t>
            </a:r>
          </a:p>
          <a:p>
            <a:pPr>
              <a:buFont typeface="Wingdings" panose="05000000000000000000" pitchFamily="2" charset="2"/>
              <a:buChar char="§"/>
            </a:pPr>
            <a:r>
              <a:rPr lang="en-GB" dirty="0"/>
              <a:t>The main protocol used is the internet Protocol (IP)</a:t>
            </a:r>
          </a:p>
          <a:p>
            <a:pPr>
              <a:buFont typeface="Wingdings" panose="05000000000000000000" pitchFamily="2" charset="2"/>
              <a:buChar char="§"/>
            </a:pPr>
            <a:r>
              <a:rPr lang="en-GB" dirty="0"/>
              <a:t>Its job is to deliver IP packets where they are supposed to go.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Classification of Computer Network</a:t>
            </a:r>
          </a:p>
        </p:txBody>
      </p:sp>
      <p:sp>
        <p:nvSpPr>
          <p:cNvPr id="3" name="Content Placeholder 2"/>
          <p:cNvSpPr>
            <a:spLocks noGrp="1"/>
          </p:cNvSpPr>
          <p:nvPr>
            <p:ph idx="1"/>
          </p:nvPr>
        </p:nvSpPr>
        <p:spPr/>
        <p:txBody>
          <a:bodyPr/>
          <a:lstStyle/>
          <a:p>
            <a:r>
              <a:rPr lang="en-GB" dirty="0"/>
              <a:t>There is no generally accepted criteria for classification of computer network.</a:t>
            </a:r>
          </a:p>
          <a:p>
            <a:r>
              <a:rPr lang="en-GB" dirty="0"/>
              <a:t>However, two dimensions stand out:</a:t>
            </a:r>
          </a:p>
          <a:p>
            <a:pPr lvl="1"/>
            <a:r>
              <a:rPr lang="en-GB" dirty="0"/>
              <a:t>- Transmission technology</a:t>
            </a:r>
          </a:p>
          <a:p>
            <a:pPr lvl="1"/>
            <a:r>
              <a:rPr lang="en-GB" dirty="0"/>
              <a:t>- Scale of network</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219200" y="1196752"/>
            <a:ext cx="7457256" cy="518457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dirty="0"/>
              <a:t> </a:t>
            </a:r>
            <a:r>
              <a:rPr lang="en-GB" sz="2800" dirty="0"/>
              <a:t>This layer normally consists of devices drivers in the OS and the network interface card attached to the system.</a:t>
            </a:r>
          </a:p>
          <a:p>
            <a:pPr>
              <a:buFont typeface="Wingdings" panose="05000000000000000000" pitchFamily="2" charset="2"/>
              <a:buChar char="§"/>
            </a:pPr>
            <a:r>
              <a:rPr lang="en-GB" sz="2800" dirty="0"/>
              <a:t>It takes care of the communication details on the media being used to transfer the data on the network.</a:t>
            </a:r>
          </a:p>
          <a:p>
            <a:pPr>
              <a:buFont typeface="Wingdings" panose="05000000000000000000" pitchFamily="2" charset="2"/>
              <a:buChar char="§"/>
            </a:pPr>
            <a:r>
              <a:rPr lang="en-GB" sz="2800" dirty="0"/>
              <a:t>It consists of </a:t>
            </a:r>
            <a:r>
              <a:rPr lang="en-GB" sz="2400" dirty="0"/>
              <a:t>IP protocol, IP addresses and Network address translation</a:t>
            </a:r>
          </a:p>
          <a:p>
            <a:pPr marL="344805" lvl="1" indent="-344805">
              <a:buFont typeface="Wingdings" panose="05000000000000000000" pitchFamily="2" charset="2"/>
              <a:buChar char="§"/>
            </a:pPr>
            <a:r>
              <a:rPr lang="en-GB" sz="2400" dirty="0"/>
              <a:t>Some of the famous protocols used at this layer include ARP(Address resolution protocol), PPP (Point to Point Protocol), etc.</a:t>
            </a:r>
          </a:p>
        </p:txBody>
      </p:sp>
      <p:sp>
        <p:nvSpPr>
          <p:cNvPr id="3" name="Title 1"/>
          <p:cNvSpPr txBox="1"/>
          <p:nvPr/>
        </p:nvSpPr>
        <p:spPr>
          <a:xfrm>
            <a:off x="755576" y="404665"/>
            <a:ext cx="7772400" cy="86409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dirty="0">
                <a:solidFill>
                  <a:srgbClr val="C00000"/>
                </a:solidFill>
                <a:latin typeface="+mj-lt"/>
                <a:ea typeface="+mj-ea"/>
                <a:cs typeface="+mj-cs"/>
              </a:rPr>
              <a:t>HOST-to-Network Layer</a:t>
            </a:r>
            <a:endParaRPr kumimoji="0" lang="en-GB" sz="32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066800" y="1196752"/>
            <a:ext cx="7609656" cy="518457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GB" dirty="0"/>
              <a:t> The OSI and TCP/IP reference models have much in common</a:t>
            </a:r>
          </a:p>
          <a:p>
            <a:pPr lvl="1">
              <a:buFont typeface="Wingdings" panose="05000000000000000000" pitchFamily="2" charset="2"/>
              <a:buChar char="§"/>
            </a:pPr>
            <a:r>
              <a:rPr lang="en-GB" dirty="0"/>
              <a:t>Both are based on the concept of a stack of independent protocols.</a:t>
            </a:r>
          </a:p>
          <a:p>
            <a:pPr lvl="1">
              <a:buFont typeface="Wingdings" panose="05000000000000000000" pitchFamily="2" charset="2"/>
              <a:buChar char="§"/>
            </a:pPr>
            <a:r>
              <a:rPr lang="en-GB" dirty="0"/>
              <a:t>The functionality of the layers is roughly similar.</a:t>
            </a:r>
          </a:p>
          <a:p>
            <a:pPr marL="344805" lvl="1">
              <a:buFont typeface="Wingdings" panose="05000000000000000000" pitchFamily="2" charset="2"/>
              <a:buChar char="§"/>
            </a:pPr>
            <a:r>
              <a:rPr lang="en-GB" dirty="0"/>
              <a:t>The two models also have many differences.</a:t>
            </a:r>
          </a:p>
        </p:txBody>
      </p:sp>
      <p:sp>
        <p:nvSpPr>
          <p:cNvPr id="3" name="Title 1"/>
          <p:cNvSpPr txBox="1"/>
          <p:nvPr/>
        </p:nvSpPr>
        <p:spPr>
          <a:xfrm>
            <a:off x="755576" y="404665"/>
            <a:ext cx="7772400" cy="86409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sz="2400" b="1" dirty="0">
                <a:solidFill>
                  <a:srgbClr val="C00000"/>
                </a:solidFill>
                <a:latin typeface="+mj-lt"/>
                <a:ea typeface="+mj-ea"/>
                <a:cs typeface="+mj-cs"/>
              </a:rPr>
              <a:t>A Comparison of the OSI and TCP/IP </a:t>
            </a:r>
          </a:p>
          <a:p>
            <a:pPr marL="0" marR="0" lvl="0" indent="0" algn="ctr" defTabSz="914400" rtl="0" eaLnBrk="1" fontAlgn="auto" latinLnBrk="0" hangingPunct="1">
              <a:lnSpc>
                <a:spcPct val="100000"/>
              </a:lnSpc>
              <a:spcBef>
                <a:spcPct val="0"/>
              </a:spcBef>
              <a:spcAft>
                <a:spcPts val="0"/>
              </a:spcAft>
              <a:buClrTx/>
              <a:buSzTx/>
              <a:buFontTx/>
              <a:buNone/>
              <a:defRPr/>
            </a:pPr>
            <a:r>
              <a:rPr lang="en-GB" sz="2400" b="1" dirty="0">
                <a:solidFill>
                  <a:srgbClr val="C00000"/>
                </a:solidFill>
                <a:latin typeface="+mj-lt"/>
                <a:ea typeface="+mj-ea"/>
                <a:cs typeface="+mj-cs"/>
              </a:rPr>
              <a:t>Reference Models</a:t>
            </a:r>
            <a:endParaRPr kumimoji="0" lang="en-GB" sz="2400" b="1" i="0" u="none" strike="noStrike" kern="1200" cap="none" spc="0" normalizeH="0" baseline="0" noProof="0" dirty="0">
              <a:ln>
                <a:noFill/>
              </a:ln>
              <a:solidFill>
                <a:srgbClr val="C00000"/>
              </a:solidFill>
              <a:effectLst/>
              <a:uLnTx/>
              <a:uFillTx/>
              <a:latin typeface="+mj-lt"/>
              <a:ea typeface="+mj-ea"/>
              <a:cs typeface="+mj-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OSI model Vs TCP/IP model</a:t>
            </a:r>
          </a:p>
        </p:txBody>
      </p:sp>
      <p:graphicFrame>
        <p:nvGraphicFramePr>
          <p:cNvPr id="4" name="Table 3"/>
          <p:cNvGraphicFramePr>
            <a:graphicFrameLocks noGrp="1"/>
          </p:cNvGraphicFramePr>
          <p:nvPr/>
        </p:nvGraphicFramePr>
        <p:xfrm>
          <a:off x="1676400" y="2057400"/>
          <a:ext cx="1981200" cy="4317999"/>
        </p:xfrm>
        <a:graphic>
          <a:graphicData uri="http://schemas.openxmlformats.org/drawingml/2006/table">
            <a:tbl>
              <a:tblPr firstRow="1" bandRow="1"/>
              <a:tblGrid>
                <a:gridCol w="1981200">
                  <a:extLst>
                    <a:ext uri="{9D8B030D-6E8A-4147-A177-3AD203B41FA5}">
                      <a16:colId xmlns:a16="http://schemas.microsoft.com/office/drawing/2014/main" val="20000"/>
                    </a:ext>
                  </a:extLst>
                </a:gridCol>
              </a:tblGrid>
              <a:tr h="616857">
                <a:tc>
                  <a:txBody>
                    <a:bodyPr/>
                    <a:lstStyle/>
                    <a:p>
                      <a:r>
                        <a:rPr lang="en-GB" dirty="0"/>
                        <a:t>Application Layer</a:t>
                      </a:r>
                    </a:p>
                  </a:txBody>
                  <a:tcPr/>
                </a:tc>
                <a:extLst>
                  <a:ext uri="{0D108BD9-81ED-4DB2-BD59-A6C34878D82A}">
                    <a16:rowId xmlns:a16="http://schemas.microsoft.com/office/drawing/2014/main" val="10000"/>
                  </a:ext>
                </a:extLst>
              </a:tr>
              <a:tr h="616857">
                <a:tc>
                  <a:txBody>
                    <a:bodyPr/>
                    <a:lstStyle/>
                    <a:p>
                      <a:r>
                        <a:rPr lang="en-GB" dirty="0"/>
                        <a:t>Presentation Layer</a:t>
                      </a:r>
                    </a:p>
                  </a:txBody>
                  <a:tcPr/>
                </a:tc>
                <a:extLst>
                  <a:ext uri="{0D108BD9-81ED-4DB2-BD59-A6C34878D82A}">
                    <a16:rowId xmlns:a16="http://schemas.microsoft.com/office/drawing/2014/main" val="10001"/>
                  </a:ext>
                </a:extLst>
              </a:tr>
              <a:tr h="616857">
                <a:tc>
                  <a:txBody>
                    <a:bodyPr/>
                    <a:lstStyle/>
                    <a:p>
                      <a:r>
                        <a:rPr lang="en-GB" dirty="0"/>
                        <a:t>Session Layer</a:t>
                      </a:r>
                    </a:p>
                  </a:txBody>
                  <a:tcPr/>
                </a:tc>
                <a:extLst>
                  <a:ext uri="{0D108BD9-81ED-4DB2-BD59-A6C34878D82A}">
                    <a16:rowId xmlns:a16="http://schemas.microsoft.com/office/drawing/2014/main" val="10002"/>
                  </a:ext>
                </a:extLst>
              </a:tr>
              <a:tr h="616857">
                <a:tc>
                  <a:txBody>
                    <a:bodyPr/>
                    <a:lstStyle/>
                    <a:p>
                      <a:r>
                        <a:rPr lang="en-GB" dirty="0"/>
                        <a:t>Transport Layer</a:t>
                      </a:r>
                    </a:p>
                  </a:txBody>
                  <a:tcPr/>
                </a:tc>
                <a:extLst>
                  <a:ext uri="{0D108BD9-81ED-4DB2-BD59-A6C34878D82A}">
                    <a16:rowId xmlns:a16="http://schemas.microsoft.com/office/drawing/2014/main" val="10003"/>
                  </a:ext>
                </a:extLst>
              </a:tr>
              <a:tr h="616857">
                <a:tc>
                  <a:txBody>
                    <a:bodyPr/>
                    <a:lstStyle/>
                    <a:p>
                      <a:r>
                        <a:rPr lang="en-GB" dirty="0"/>
                        <a:t>Network Layer</a:t>
                      </a:r>
                    </a:p>
                  </a:txBody>
                  <a:tcPr/>
                </a:tc>
                <a:extLst>
                  <a:ext uri="{0D108BD9-81ED-4DB2-BD59-A6C34878D82A}">
                    <a16:rowId xmlns:a16="http://schemas.microsoft.com/office/drawing/2014/main" val="10004"/>
                  </a:ext>
                </a:extLst>
              </a:tr>
              <a:tr h="616857">
                <a:tc>
                  <a:txBody>
                    <a:bodyPr/>
                    <a:lstStyle/>
                    <a:p>
                      <a:r>
                        <a:rPr lang="en-GB" dirty="0"/>
                        <a:t>Data Layer</a:t>
                      </a:r>
                    </a:p>
                  </a:txBody>
                  <a:tcPr/>
                </a:tc>
                <a:extLst>
                  <a:ext uri="{0D108BD9-81ED-4DB2-BD59-A6C34878D82A}">
                    <a16:rowId xmlns:a16="http://schemas.microsoft.com/office/drawing/2014/main" val="10005"/>
                  </a:ext>
                </a:extLst>
              </a:tr>
              <a:tr h="616857">
                <a:tc>
                  <a:txBody>
                    <a:bodyPr/>
                    <a:lstStyle/>
                    <a:p>
                      <a:r>
                        <a:rPr lang="en-GB" dirty="0"/>
                        <a:t>Physical layer</a:t>
                      </a:r>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nvGraphicFramePr>
        <p:xfrm>
          <a:off x="6400800" y="2057400"/>
          <a:ext cx="1981200" cy="4341222"/>
        </p:xfrm>
        <a:graphic>
          <a:graphicData uri="http://schemas.openxmlformats.org/drawingml/2006/table">
            <a:tbl>
              <a:tblPr firstRow="1" bandRow="1"/>
              <a:tblGrid>
                <a:gridCol w="1981200">
                  <a:extLst>
                    <a:ext uri="{9D8B030D-6E8A-4147-A177-3AD203B41FA5}">
                      <a16:colId xmlns:a16="http://schemas.microsoft.com/office/drawing/2014/main" val="20000"/>
                    </a:ext>
                  </a:extLst>
                </a:gridCol>
              </a:tblGrid>
              <a:tr h="1850571">
                <a:tc>
                  <a:txBody>
                    <a:bodyPr/>
                    <a:lstStyle/>
                    <a:p>
                      <a:endParaRPr lang="en-GB" dirty="0"/>
                    </a:p>
                    <a:p>
                      <a:endParaRPr lang="en-GB" dirty="0"/>
                    </a:p>
                    <a:p>
                      <a:r>
                        <a:rPr lang="en-GB" dirty="0"/>
                        <a:t>Application Layer</a:t>
                      </a:r>
                    </a:p>
                  </a:txBody>
                  <a:tcPr/>
                </a:tc>
                <a:extLst>
                  <a:ext uri="{0D108BD9-81ED-4DB2-BD59-A6C34878D82A}">
                    <a16:rowId xmlns:a16="http://schemas.microsoft.com/office/drawing/2014/main" val="10000"/>
                  </a:ext>
                </a:extLst>
              </a:tr>
              <a:tr h="616857">
                <a:tc>
                  <a:txBody>
                    <a:bodyPr/>
                    <a:lstStyle/>
                    <a:p>
                      <a:r>
                        <a:rPr lang="en-GB" dirty="0"/>
                        <a:t>Transport Layer</a:t>
                      </a:r>
                    </a:p>
                  </a:txBody>
                  <a:tcPr/>
                </a:tc>
                <a:extLst>
                  <a:ext uri="{0D108BD9-81ED-4DB2-BD59-A6C34878D82A}">
                    <a16:rowId xmlns:a16="http://schemas.microsoft.com/office/drawing/2014/main" val="10001"/>
                  </a:ext>
                </a:extLst>
              </a:tr>
              <a:tr h="1233714">
                <a:tc>
                  <a:txBody>
                    <a:bodyPr/>
                    <a:lstStyle/>
                    <a:p>
                      <a:endParaRPr lang="en-GB" dirty="0"/>
                    </a:p>
                    <a:p>
                      <a:r>
                        <a:rPr lang="en-GB" dirty="0"/>
                        <a:t>Inter Network</a:t>
                      </a:r>
                    </a:p>
                  </a:txBody>
                  <a:tcPr/>
                </a:tc>
                <a:extLst>
                  <a:ext uri="{0D108BD9-81ED-4DB2-BD59-A6C34878D82A}">
                    <a16:rowId xmlns:a16="http://schemas.microsoft.com/office/drawing/2014/main" val="10002"/>
                  </a:ext>
                </a:extLst>
              </a:tr>
              <a:tr h="616857">
                <a:tc>
                  <a:txBody>
                    <a:bodyPr/>
                    <a:lstStyle/>
                    <a:p>
                      <a:r>
                        <a:rPr lang="en-GB" dirty="0"/>
                        <a:t>Host to Network (physical)</a:t>
                      </a:r>
                    </a:p>
                  </a:txBody>
                  <a:tcPr/>
                </a:tc>
                <a:extLst>
                  <a:ext uri="{0D108BD9-81ED-4DB2-BD59-A6C34878D82A}">
                    <a16:rowId xmlns:a16="http://schemas.microsoft.com/office/drawing/2014/main" val="10003"/>
                  </a:ext>
                </a:extLst>
              </a:tr>
            </a:tbl>
          </a:graphicData>
        </a:graphic>
      </p:graphicFrame>
      <p:cxnSp>
        <p:nvCxnSpPr>
          <p:cNvPr id="12" name="Straight Connector 11"/>
          <p:cNvCxnSpPr/>
          <p:nvPr/>
        </p:nvCxnSpPr>
        <p:spPr>
          <a:xfrm>
            <a:off x="3657600" y="2057400"/>
            <a:ext cx="2743200"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657600" y="3886200"/>
            <a:ext cx="2743200"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657600" y="4495800"/>
            <a:ext cx="2743200"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3657600" y="5105400"/>
            <a:ext cx="2743200"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657600" y="6324600"/>
            <a:ext cx="2743200" cy="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755576" y="152400"/>
            <a:ext cx="7772400" cy="684313"/>
          </a:xfrm>
          <a:prstGeom prst="rect">
            <a:avLst/>
          </a:prstGeom>
        </p:spPr>
        <p:txBody>
          <a:bodyPr vert="horz" lIns="91440" tIns="45720" rIns="91440" bIns="45720" rtlCol="0" anchor="ctr">
            <a:normAutofit fontScale="92500" lnSpcReduction="10000"/>
          </a:bodyPr>
          <a:lstStyle/>
          <a:p>
            <a:pPr lvl="0" algn="ctr">
              <a:spcBef>
                <a:spcPct val="0"/>
              </a:spcBef>
              <a:defRPr/>
            </a:pPr>
            <a:r>
              <a:rPr lang="en-GB" sz="4400" b="1" dirty="0">
                <a:solidFill>
                  <a:srgbClr val="C00000"/>
                </a:solidFill>
              </a:rPr>
              <a:t>OSI </a:t>
            </a:r>
            <a:r>
              <a:rPr lang="en-GB" sz="4400" b="1" dirty="0" err="1">
                <a:solidFill>
                  <a:srgbClr val="C00000"/>
                </a:solidFill>
              </a:rPr>
              <a:t>vs</a:t>
            </a:r>
            <a:r>
              <a:rPr lang="en-GB" sz="4400" b="1" dirty="0">
                <a:solidFill>
                  <a:srgbClr val="C00000"/>
                </a:solidFill>
              </a:rPr>
              <a:t> TCP/IP</a:t>
            </a:r>
          </a:p>
        </p:txBody>
      </p:sp>
      <p:sp>
        <p:nvSpPr>
          <p:cNvPr id="3" name="Subtitle 2"/>
          <p:cNvSpPr txBox="1"/>
          <p:nvPr/>
        </p:nvSpPr>
        <p:spPr>
          <a:xfrm>
            <a:off x="1143000" y="1196752"/>
            <a:ext cx="7533456" cy="518457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
            </a:pPr>
            <a:r>
              <a:rPr lang="en-GB" sz="2400" dirty="0"/>
              <a:t> </a:t>
            </a:r>
            <a:r>
              <a:rPr lang="en-GB" sz="2000" dirty="0"/>
              <a:t>An obvious difference between the two models is the number of layers: the OSI model has seven layers and the TCP/IP has four layers.</a:t>
            </a:r>
          </a:p>
          <a:p>
            <a:pPr algn="just">
              <a:buFont typeface="Wingdings" panose="05000000000000000000" pitchFamily="2" charset="2"/>
              <a:buChar char="§"/>
            </a:pPr>
            <a:r>
              <a:rPr lang="en-GB" sz="2000" dirty="0"/>
              <a:t>Both has (inter) network, transport, and application layers, but the other layers are different.</a:t>
            </a:r>
          </a:p>
          <a:p>
            <a:pPr algn="just">
              <a:buFont typeface="Wingdings" panose="05000000000000000000" pitchFamily="2" charset="2"/>
              <a:buChar char="§"/>
            </a:pPr>
            <a:r>
              <a:rPr lang="en-GB" sz="2000" dirty="0"/>
              <a:t>Another difference is in the area of connectionless versus connection-oriented communication.</a:t>
            </a:r>
          </a:p>
          <a:p>
            <a:pPr lvl="1" algn="just">
              <a:buFont typeface="Wingdings" panose="05000000000000000000" pitchFamily="2" charset="2"/>
              <a:buChar char="§"/>
            </a:pPr>
            <a:r>
              <a:rPr lang="en-GB" sz="2000" dirty="0"/>
              <a:t>The OSI model supports both connectionless and connection-oriented communication in the network layer, but only connection-oriented communication in the transport layer, where it counts (because the transport service is visible to the users).</a:t>
            </a:r>
          </a:p>
          <a:p>
            <a:pPr lvl="1" algn="just">
              <a:buFont typeface="Wingdings" panose="05000000000000000000" pitchFamily="2" charset="2"/>
              <a:buChar char="§"/>
            </a:pPr>
            <a:r>
              <a:rPr lang="en-GB" sz="2000" dirty="0"/>
              <a:t>The TCP/IP  model has only one mode in the network layer (connectionless) but supports both modes in the transport layer. Giving the users a choice. This choice is especially important for simple request-response protocols.</a:t>
            </a:r>
          </a:p>
          <a:p>
            <a:pPr marL="0" indent="0" algn="just">
              <a:buNone/>
            </a:pPr>
            <a:endParaRPr lang="en-GB"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2895600"/>
            <a:ext cx="6553200" cy="762000"/>
          </a:xfrm>
        </p:spPr>
        <p:txBody>
          <a:bodyPr>
            <a:normAutofit fontScale="90000"/>
          </a:bodyPr>
          <a:lstStyle/>
          <a:p>
            <a:pPr fontAlgn="auto">
              <a:spcAft>
                <a:spcPts val="0"/>
              </a:spcAft>
              <a:defRPr/>
            </a:pPr>
            <a:r>
              <a:rPr lang="en-US" dirty="0">
                <a:solidFill>
                  <a:srgbClr val="C00000"/>
                </a:solidFill>
              </a:rPr>
              <a:t>Introduction to the Internet and Web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609600"/>
            <a:ext cx="7772400" cy="533400"/>
          </a:xfrm>
        </p:spPr>
        <p:txBody>
          <a:bodyPr>
            <a:normAutofit fontScale="90000"/>
          </a:bodyPr>
          <a:lstStyle/>
          <a:p>
            <a:pPr fontAlgn="auto">
              <a:spcAft>
                <a:spcPts val="0"/>
              </a:spcAft>
              <a:defRPr/>
            </a:pPr>
            <a:r>
              <a:rPr lang="en-US" dirty="0">
                <a:solidFill>
                  <a:srgbClr val="C00000"/>
                </a:solidFill>
              </a:rPr>
              <a:t>Internet</a:t>
            </a:r>
          </a:p>
        </p:txBody>
      </p:sp>
      <p:sp>
        <p:nvSpPr>
          <p:cNvPr id="8195" name="Rectangle 3"/>
          <p:cNvSpPr>
            <a:spLocks noGrp="1" noChangeArrowheads="1"/>
          </p:cNvSpPr>
          <p:nvPr>
            <p:ph idx="1"/>
          </p:nvPr>
        </p:nvSpPr>
        <p:spPr>
          <a:xfrm>
            <a:off x="990600" y="1600200"/>
            <a:ext cx="7772400" cy="4114800"/>
          </a:xfrm>
        </p:spPr>
        <p:txBody>
          <a:bodyPr>
            <a:normAutofit fontScale="92500" lnSpcReduction="20000"/>
          </a:bodyPr>
          <a:lstStyle/>
          <a:p>
            <a:r>
              <a:rPr lang="en-US" altLang="en-US" sz="2800" dirty="0"/>
              <a:t>It is the largest network in the world that connects hundreds of thousands of individual networks all over the world.</a:t>
            </a:r>
          </a:p>
          <a:p>
            <a:r>
              <a:rPr lang="en-US" altLang="en-US" sz="2800" dirty="0"/>
              <a:t>The popular term for the Internet is the </a:t>
            </a:r>
            <a:r>
              <a:rPr lang="ja-JP" altLang="en-US" sz="2800" dirty="0">
                <a:latin typeface="Arial" panose="020B0604020202020204" pitchFamily="34" charset="0"/>
                <a:cs typeface="HGｺﾞｼｯｸE"/>
              </a:rPr>
              <a:t>“</a:t>
            </a:r>
            <a:r>
              <a:rPr lang="en-US" altLang="ja-JP" sz="2800" dirty="0">
                <a:cs typeface="HGｺﾞｼｯｸE"/>
              </a:rPr>
              <a:t>information highway</a:t>
            </a:r>
            <a:r>
              <a:rPr lang="ja-JP" altLang="en-US" sz="2800" dirty="0">
                <a:latin typeface="Arial" panose="020B0604020202020204" pitchFamily="34" charset="0"/>
                <a:cs typeface="HGｺﾞｼｯｸE"/>
              </a:rPr>
              <a:t>”</a:t>
            </a:r>
            <a:r>
              <a:rPr lang="en-US" altLang="ja-JP" sz="2800" dirty="0">
                <a:cs typeface="HGｺﾞｼｯｸE"/>
              </a:rPr>
              <a:t>.</a:t>
            </a:r>
          </a:p>
          <a:p>
            <a:r>
              <a:rPr lang="en-US" altLang="en-US" sz="2800" dirty="0"/>
              <a:t>Rather than moving through geographical space, it moves your ideas and information through cyberspace – the space of electronic movement of ideas and information.</a:t>
            </a:r>
          </a:p>
          <a:p>
            <a:r>
              <a:rPr lang="en-US" altLang="en-US" sz="2800" dirty="0"/>
              <a:t>The basic protocol for internet is TCP/IP (Transmission Control Protocol/ Internet Protocol)</a:t>
            </a:r>
          </a:p>
          <a:p>
            <a:endParaRPr lang="en-US" altLang="en-US" sz="28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Internet Protocol (IP)</a:t>
            </a:r>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
            </a:pPr>
            <a:r>
              <a:rPr lang="en-GB" dirty="0"/>
              <a:t>OVERVIEW</a:t>
            </a:r>
          </a:p>
          <a:p>
            <a:pPr>
              <a:buFont typeface="Wingdings" panose="05000000000000000000" pitchFamily="2" charset="2"/>
              <a:buChar char="§"/>
            </a:pPr>
            <a:r>
              <a:rPr lang="en-GB" sz="2800" dirty="0"/>
              <a:t>The IP protocol provides two main functionality:-</a:t>
            </a:r>
          </a:p>
          <a:p>
            <a:pPr>
              <a:buFont typeface="Wingdings" panose="05000000000000000000" pitchFamily="2" charset="2"/>
              <a:buChar char="Ø"/>
            </a:pPr>
            <a:r>
              <a:rPr lang="en-GB" sz="2800" dirty="0"/>
              <a:t>Decomposition of the initial information flow into packets of standardized size, and reassembling at the destination.</a:t>
            </a:r>
          </a:p>
          <a:p>
            <a:pPr>
              <a:buFont typeface="Wingdings" panose="05000000000000000000" pitchFamily="2" charset="2"/>
              <a:buChar char="Ø"/>
            </a:pPr>
            <a:r>
              <a:rPr lang="en-GB" sz="2800" dirty="0"/>
              <a:t>Routing of packet through successive networks, from the source machine to the destination identified by its IP address.</a:t>
            </a:r>
          </a:p>
          <a:p>
            <a:pPr>
              <a:buFont typeface="Wingdings" panose="05000000000000000000" pitchFamily="2" charset="2"/>
              <a:buChar char="Ø"/>
            </a:pPr>
            <a:r>
              <a:rPr lang="en-GB" sz="2800" dirty="0"/>
              <a:t>Transmitted packets are not guaranteed to be delivered (datagram protocol).</a:t>
            </a:r>
          </a:p>
          <a:p>
            <a:pPr>
              <a:buFont typeface="Wingdings" panose="05000000000000000000" pitchFamily="2" charset="2"/>
              <a:buChar char="Ø"/>
            </a:pPr>
            <a:r>
              <a:rPr lang="en-GB" sz="2800" dirty="0"/>
              <a:t>The IP protocol does not request for connection (connectionless) before sending data and does not make any error detection.</a:t>
            </a:r>
          </a:p>
          <a:p>
            <a:pPr marL="82550" indent="0">
              <a:buNone/>
            </a:pPr>
            <a:r>
              <a:rPr lang="en-GB" i="1" dirty="0"/>
              <a:t>Functions</a:t>
            </a:r>
          </a:p>
          <a:p>
            <a:pPr>
              <a:buFontTx/>
              <a:buChar char="-"/>
            </a:pPr>
            <a:r>
              <a:rPr lang="en-GB" sz="2800" dirty="0"/>
              <a:t>Decompose the initial data (to be sent) into datagrams.</a:t>
            </a:r>
          </a:p>
          <a:p>
            <a:pPr>
              <a:buFontTx/>
              <a:buChar char="-"/>
            </a:pPr>
            <a:r>
              <a:rPr lang="en-GB" sz="2800" dirty="0"/>
              <a:t>Each datagram will have a header including, the IP address and the port number of the destination.</a:t>
            </a:r>
          </a:p>
          <a:p>
            <a:pPr>
              <a:buFontTx/>
              <a:buChar char="-"/>
            </a:pPr>
            <a:r>
              <a:rPr lang="en-GB" sz="2800" dirty="0"/>
              <a:t>Datagrams are then sent to selected gateways, </a:t>
            </a:r>
            <a:r>
              <a:rPr lang="en-GB" sz="2800" dirty="0" err="1"/>
              <a:t>e.g</a:t>
            </a:r>
            <a:r>
              <a:rPr lang="en-GB" sz="2800" dirty="0"/>
              <a:t> IP routers, connected at the same time to the local and to an IP service provider network.</a:t>
            </a:r>
          </a:p>
          <a:p>
            <a:pPr>
              <a:buFontTx/>
              <a:buChar char="-"/>
            </a:pPr>
            <a:endParaRPr lang="en-GB" sz="2800" dirty="0"/>
          </a:p>
          <a:p>
            <a:pPr>
              <a:buFont typeface="Wingdings" panose="05000000000000000000" pitchFamily="2" charset="2"/>
              <a:buChar char="Ø"/>
            </a:pPr>
            <a:endParaRPr lang="en-GB" sz="28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498080" cy="1143000"/>
          </a:xfrm>
        </p:spPr>
        <p:txBody>
          <a:bodyPr>
            <a:normAutofit fontScale="90000"/>
          </a:bodyPr>
          <a:lstStyle/>
          <a:p>
            <a:r>
              <a:rPr lang="en-GB" dirty="0"/>
              <a:t>- </a:t>
            </a:r>
            <a:r>
              <a:rPr lang="en-GB" sz="3100" dirty="0"/>
              <a:t>Datagrams  are transferred from gateways to gateways until they arrived at their final destination</a:t>
            </a:r>
            <a:endParaRPr lang="en-GB" dirty="0"/>
          </a:p>
        </p:txBody>
      </p:sp>
      <p:sp>
        <p:nvSpPr>
          <p:cNvPr id="4" name="Rectangle 3"/>
          <p:cNvSpPr/>
          <p:nvPr/>
        </p:nvSpPr>
        <p:spPr>
          <a:xfrm>
            <a:off x="1371600" y="2971800"/>
            <a:ext cx="609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p:cNvCxnSpPr/>
          <p:nvPr/>
        </p:nvCxnSpPr>
        <p:spPr>
          <a:xfrm>
            <a:off x="1371600" y="3429000"/>
            <a:ext cx="609600" cy="0"/>
          </a:xfrm>
          <a:prstGeom prst="line">
            <a:avLst/>
          </a:prstGeom>
          <a:ln w="25400"/>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447800" y="3124199"/>
            <a:ext cx="381000" cy="22860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8001000" y="4191000"/>
            <a:ext cx="609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8001000" y="4648200"/>
            <a:ext cx="609600" cy="0"/>
          </a:xfrm>
          <a:prstGeom prst="line">
            <a:avLst/>
          </a:prstGeom>
          <a:ln w="25400"/>
        </p:spPr>
        <p:style>
          <a:lnRef idx="1">
            <a:schemeClr val="dk1"/>
          </a:lnRef>
          <a:fillRef idx="0">
            <a:schemeClr val="dk1"/>
          </a:fillRef>
          <a:effectRef idx="0">
            <a:schemeClr val="dk1"/>
          </a:effectRef>
          <a:fontRef idx="minor">
            <a:schemeClr val="tx1"/>
          </a:fontRef>
        </p:style>
      </p:cxnSp>
      <p:sp>
        <p:nvSpPr>
          <p:cNvPr id="11" name="Rounded Rectangle 10"/>
          <p:cNvSpPr/>
          <p:nvPr/>
        </p:nvSpPr>
        <p:spPr>
          <a:xfrm>
            <a:off x="8077200" y="4343399"/>
            <a:ext cx="381000" cy="22860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2895600" y="1981200"/>
            <a:ext cx="381000" cy="60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867400" y="4457699"/>
            <a:ext cx="381000" cy="60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711855" y="2702823"/>
            <a:ext cx="381000" cy="60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800600" y="2093224"/>
            <a:ext cx="381000" cy="60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276600" y="3992540"/>
            <a:ext cx="381000" cy="60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p:cNvCxnSpPr>
            <a:endCxn id="14" idx="1"/>
          </p:cNvCxnSpPr>
          <p:nvPr/>
        </p:nvCxnSpPr>
        <p:spPr>
          <a:xfrm flipV="1">
            <a:off x="1981200" y="2286000"/>
            <a:ext cx="914400" cy="838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4" idx="3"/>
          </p:cNvCxnSpPr>
          <p:nvPr/>
        </p:nvCxnSpPr>
        <p:spPr>
          <a:xfrm>
            <a:off x="3276600" y="2286000"/>
            <a:ext cx="1527127" cy="15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7" idx="3"/>
            <a:endCxn id="16" idx="1"/>
          </p:cNvCxnSpPr>
          <p:nvPr/>
        </p:nvCxnSpPr>
        <p:spPr>
          <a:xfrm>
            <a:off x="5181600" y="2398024"/>
            <a:ext cx="1530255" cy="609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6" idx="3"/>
            <a:endCxn id="9" idx="1"/>
          </p:cNvCxnSpPr>
          <p:nvPr/>
        </p:nvCxnSpPr>
        <p:spPr>
          <a:xfrm>
            <a:off x="7092855" y="3007623"/>
            <a:ext cx="908145" cy="1526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5" idx="3"/>
            <a:endCxn id="9" idx="1"/>
          </p:cNvCxnSpPr>
          <p:nvPr/>
        </p:nvCxnSpPr>
        <p:spPr>
          <a:xfrm flipV="1">
            <a:off x="6248400" y="4533900"/>
            <a:ext cx="1752600" cy="228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15" idx="1"/>
          </p:cNvCxnSpPr>
          <p:nvPr/>
        </p:nvCxnSpPr>
        <p:spPr>
          <a:xfrm>
            <a:off x="3657600" y="4320652"/>
            <a:ext cx="2209800" cy="441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4" idx="3"/>
            <a:endCxn id="18" idx="1"/>
          </p:cNvCxnSpPr>
          <p:nvPr/>
        </p:nvCxnSpPr>
        <p:spPr>
          <a:xfrm>
            <a:off x="1981200" y="3314700"/>
            <a:ext cx="1295400" cy="982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1828800" y="2285999"/>
            <a:ext cx="800100" cy="307777"/>
          </a:xfrm>
          <a:prstGeom prst="rect">
            <a:avLst/>
          </a:prstGeom>
          <a:noFill/>
        </p:spPr>
        <p:txBody>
          <a:bodyPr wrap="square" rtlCol="0">
            <a:spAutoFit/>
          </a:bodyPr>
          <a:lstStyle/>
          <a:p>
            <a:r>
              <a:rPr lang="en-GB" sz="1400" dirty="0"/>
              <a:t>Packet 1</a:t>
            </a:r>
          </a:p>
        </p:txBody>
      </p:sp>
      <p:sp>
        <p:nvSpPr>
          <p:cNvPr id="44" name="TextBox 43"/>
          <p:cNvSpPr txBox="1"/>
          <p:nvPr/>
        </p:nvSpPr>
        <p:spPr>
          <a:xfrm>
            <a:off x="2228850" y="3979459"/>
            <a:ext cx="800100" cy="307777"/>
          </a:xfrm>
          <a:prstGeom prst="rect">
            <a:avLst/>
          </a:prstGeom>
          <a:noFill/>
        </p:spPr>
        <p:txBody>
          <a:bodyPr wrap="square" rtlCol="0">
            <a:spAutoFit/>
          </a:bodyPr>
          <a:lstStyle/>
          <a:p>
            <a:r>
              <a:rPr lang="en-GB" sz="1400" dirty="0"/>
              <a:t>Packet 2</a:t>
            </a:r>
          </a:p>
        </p:txBody>
      </p:sp>
      <p:sp>
        <p:nvSpPr>
          <p:cNvPr id="46" name="TextBox 45"/>
          <p:cNvSpPr txBox="1"/>
          <p:nvPr/>
        </p:nvSpPr>
        <p:spPr>
          <a:xfrm>
            <a:off x="7886700" y="4898406"/>
            <a:ext cx="1028700" cy="338554"/>
          </a:xfrm>
          <a:prstGeom prst="rect">
            <a:avLst/>
          </a:prstGeom>
          <a:noFill/>
        </p:spPr>
        <p:txBody>
          <a:bodyPr wrap="square" rtlCol="0">
            <a:spAutoFit/>
          </a:bodyPr>
          <a:lstStyle/>
          <a:p>
            <a:r>
              <a:rPr lang="en-GB" sz="1600" b="1" dirty="0"/>
              <a:t>Receiver</a:t>
            </a:r>
          </a:p>
        </p:txBody>
      </p:sp>
      <p:sp>
        <p:nvSpPr>
          <p:cNvPr id="47" name="TextBox 46"/>
          <p:cNvSpPr txBox="1"/>
          <p:nvPr/>
        </p:nvSpPr>
        <p:spPr>
          <a:xfrm>
            <a:off x="1181100" y="3700046"/>
            <a:ext cx="1028700" cy="338554"/>
          </a:xfrm>
          <a:prstGeom prst="rect">
            <a:avLst/>
          </a:prstGeom>
          <a:noFill/>
        </p:spPr>
        <p:txBody>
          <a:bodyPr wrap="square" rtlCol="0">
            <a:spAutoFit/>
          </a:bodyPr>
          <a:lstStyle/>
          <a:p>
            <a:r>
              <a:rPr lang="en-GB" sz="1600" b="1" dirty="0"/>
              <a:t>Sender</a:t>
            </a:r>
          </a:p>
        </p:txBody>
      </p:sp>
      <p:sp>
        <p:nvSpPr>
          <p:cNvPr id="48" name="TextBox 47"/>
          <p:cNvSpPr txBox="1"/>
          <p:nvPr/>
        </p:nvSpPr>
        <p:spPr>
          <a:xfrm>
            <a:off x="3939540" y="5562600"/>
            <a:ext cx="1028700" cy="338554"/>
          </a:xfrm>
          <a:prstGeom prst="rect">
            <a:avLst/>
          </a:prstGeom>
          <a:noFill/>
        </p:spPr>
        <p:txBody>
          <a:bodyPr wrap="square" rtlCol="0">
            <a:spAutoFit/>
          </a:bodyPr>
          <a:lstStyle/>
          <a:p>
            <a:r>
              <a:rPr lang="en-GB" sz="1600" b="1" dirty="0"/>
              <a:t>Routers</a:t>
            </a:r>
          </a:p>
        </p:txBody>
      </p:sp>
      <p:cxnSp>
        <p:nvCxnSpPr>
          <p:cNvPr id="50" name="Straight Arrow Connector 49"/>
          <p:cNvCxnSpPr/>
          <p:nvPr/>
        </p:nvCxnSpPr>
        <p:spPr>
          <a:xfrm flipV="1">
            <a:off x="4606290" y="5067298"/>
            <a:ext cx="1184910" cy="495302"/>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flipV="1">
            <a:off x="3581400" y="4722404"/>
            <a:ext cx="796290" cy="840196"/>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Structure of an IP Packet</a:t>
            </a:r>
          </a:p>
        </p:txBody>
      </p:sp>
      <p:sp>
        <p:nvSpPr>
          <p:cNvPr id="3" name="Content Placeholder 2"/>
          <p:cNvSpPr>
            <a:spLocks noGrp="1"/>
          </p:cNvSpPr>
          <p:nvPr>
            <p:ph idx="1"/>
          </p:nvPr>
        </p:nvSpPr>
        <p:spPr>
          <a:xfrm>
            <a:off x="1295400" y="1447800"/>
            <a:ext cx="7638288" cy="5410200"/>
          </a:xfrm>
        </p:spPr>
        <p:txBody>
          <a:bodyPr>
            <a:normAutofit fontScale="92500" lnSpcReduction="20000"/>
          </a:bodyPr>
          <a:lstStyle/>
          <a:p>
            <a:pPr>
              <a:buFontTx/>
              <a:buChar char="-"/>
            </a:pPr>
            <a:r>
              <a:rPr lang="en-GB" sz="2000" dirty="0"/>
              <a:t>The fields at the beginning of the packet, called the frame header, define the IP protocol’s functionality and limitations.</a:t>
            </a:r>
          </a:p>
          <a:p>
            <a:pPr>
              <a:buFontTx/>
              <a:buChar char="-"/>
            </a:pPr>
            <a:r>
              <a:rPr lang="en-GB" sz="2000" dirty="0"/>
              <a:t>32 bits are located for encoding source and destination addresses (32 bits for each of these address fields)</a:t>
            </a:r>
          </a:p>
          <a:p>
            <a:pPr>
              <a:buFontTx/>
              <a:buChar char="-"/>
            </a:pPr>
            <a:r>
              <a:rPr lang="en-GB" sz="2000" dirty="0"/>
              <a:t>The remainder of the header (16 bits) encodes various information such ad the total packet can be a maximum of 64Kb long.</a:t>
            </a:r>
          </a:p>
          <a:p>
            <a:pPr marL="82550" indent="0">
              <a:buNone/>
            </a:pPr>
            <a:r>
              <a:rPr lang="en-GB" sz="2000" dirty="0"/>
              <a:t>    </a:t>
            </a:r>
          </a:p>
          <a:p>
            <a:pPr marL="82550" indent="0">
              <a:buNone/>
            </a:pPr>
            <a:r>
              <a:rPr lang="en-GB" sz="2000" dirty="0"/>
              <a:t>   0            10      12        16          20      24</a:t>
            </a:r>
          </a:p>
          <a:p>
            <a:pPr marL="82550" indent="0">
              <a:buNone/>
            </a:pPr>
            <a:endParaRPr lang="en-GB" sz="2000" dirty="0"/>
          </a:p>
          <a:p>
            <a:pPr marL="82550" indent="0">
              <a:buNone/>
            </a:pPr>
            <a:endParaRPr lang="en-GB" sz="2400" dirty="0"/>
          </a:p>
          <a:p>
            <a:pPr marL="82550" indent="0">
              <a:buNone/>
            </a:pPr>
            <a:r>
              <a:rPr lang="en-GB" sz="2400" dirty="0"/>
              <a:t>Header</a:t>
            </a:r>
          </a:p>
          <a:p>
            <a:pPr marL="82550" indent="0">
              <a:buNone/>
            </a:pPr>
            <a:r>
              <a:rPr lang="en-GB" sz="2400" dirty="0"/>
              <a:t>Checksum</a:t>
            </a:r>
          </a:p>
          <a:p>
            <a:pPr marL="82550" indent="0">
              <a:buNone/>
            </a:pPr>
            <a:r>
              <a:rPr lang="en-GB" sz="2400" dirty="0"/>
              <a:t>Source address</a:t>
            </a:r>
          </a:p>
          <a:p>
            <a:pPr marL="82550" indent="0">
              <a:buNone/>
            </a:pPr>
            <a:r>
              <a:rPr lang="en-GB" sz="2400" dirty="0"/>
              <a:t>Destination</a:t>
            </a:r>
          </a:p>
          <a:p>
            <a:pPr marL="82550" indent="0">
              <a:buNone/>
            </a:pPr>
            <a:r>
              <a:rPr lang="en-GB" sz="2400" dirty="0"/>
              <a:t>Option</a:t>
            </a:r>
          </a:p>
          <a:p>
            <a:pPr marL="82550" indent="0">
              <a:buNone/>
            </a:pPr>
            <a:r>
              <a:rPr lang="en-GB" sz="2400" dirty="0"/>
              <a:t>Data</a:t>
            </a:r>
          </a:p>
          <a:p>
            <a:pPr marL="82550" indent="0">
              <a:buNone/>
            </a:pPr>
            <a:endParaRPr lang="en-GB" sz="2400" dirty="0"/>
          </a:p>
          <a:p>
            <a:pPr marL="82550" indent="0">
              <a:buNone/>
            </a:pPr>
            <a:endParaRPr lang="en-GB" sz="2400" dirty="0"/>
          </a:p>
          <a:p>
            <a:pPr>
              <a:buFontTx/>
              <a:buChar char="-"/>
            </a:pPr>
            <a:endParaRPr lang="en-GB" dirty="0"/>
          </a:p>
          <a:p>
            <a:pPr>
              <a:buFontTx/>
              <a:buChar char="-"/>
            </a:pPr>
            <a:endParaRPr lang="en-GB" dirty="0"/>
          </a:p>
        </p:txBody>
      </p:sp>
      <p:graphicFrame>
        <p:nvGraphicFramePr>
          <p:cNvPr id="8" name="Table 7"/>
          <p:cNvGraphicFramePr>
            <a:graphicFrameLocks noGrp="1"/>
          </p:cNvGraphicFramePr>
          <p:nvPr/>
        </p:nvGraphicFramePr>
        <p:xfrm>
          <a:off x="1671285" y="3848223"/>
          <a:ext cx="7015515" cy="365760"/>
        </p:xfrm>
        <a:graphic>
          <a:graphicData uri="http://schemas.openxmlformats.org/drawingml/2006/table">
            <a:tbl>
              <a:tblPr firstRow="1" bandRow="1">
                <a:tableStyleId>{5C22544A-7EE6-4342-B048-85BDC9FD1C3A}</a:tableStyleId>
              </a:tblPr>
              <a:tblGrid>
                <a:gridCol w="1097231">
                  <a:extLst>
                    <a:ext uri="{9D8B030D-6E8A-4147-A177-3AD203B41FA5}">
                      <a16:colId xmlns:a16="http://schemas.microsoft.com/office/drawing/2014/main" val="20000"/>
                    </a:ext>
                  </a:extLst>
                </a:gridCol>
                <a:gridCol w="596478">
                  <a:extLst>
                    <a:ext uri="{9D8B030D-6E8A-4147-A177-3AD203B41FA5}">
                      <a16:colId xmlns:a16="http://schemas.microsoft.com/office/drawing/2014/main" val="20001"/>
                    </a:ext>
                  </a:extLst>
                </a:gridCol>
                <a:gridCol w="759620">
                  <a:extLst>
                    <a:ext uri="{9D8B030D-6E8A-4147-A177-3AD203B41FA5}">
                      <a16:colId xmlns:a16="http://schemas.microsoft.com/office/drawing/2014/main" val="20002"/>
                    </a:ext>
                  </a:extLst>
                </a:gridCol>
                <a:gridCol w="844022">
                  <a:extLst>
                    <a:ext uri="{9D8B030D-6E8A-4147-A177-3AD203B41FA5}">
                      <a16:colId xmlns:a16="http://schemas.microsoft.com/office/drawing/2014/main" val="20003"/>
                    </a:ext>
                  </a:extLst>
                </a:gridCol>
                <a:gridCol w="759620">
                  <a:extLst>
                    <a:ext uri="{9D8B030D-6E8A-4147-A177-3AD203B41FA5}">
                      <a16:colId xmlns:a16="http://schemas.microsoft.com/office/drawing/2014/main" val="20004"/>
                    </a:ext>
                  </a:extLst>
                </a:gridCol>
                <a:gridCol w="2958544">
                  <a:extLst>
                    <a:ext uri="{9D8B030D-6E8A-4147-A177-3AD203B41FA5}">
                      <a16:colId xmlns:a16="http://schemas.microsoft.com/office/drawing/2014/main" val="20005"/>
                    </a:ext>
                  </a:extLst>
                </a:gridCol>
              </a:tblGrid>
              <a:tr h="13716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6" name="Straight Connector 35"/>
          <p:cNvCxnSpPr/>
          <p:nvPr/>
        </p:nvCxnSpPr>
        <p:spPr>
          <a:xfrm>
            <a:off x="2286000" y="4495800"/>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743200" y="4800600"/>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200400" y="518160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2819400" y="5562600"/>
            <a:ext cx="1676400"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2362200" y="5867400"/>
            <a:ext cx="2895600"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2209800" y="6248400"/>
            <a:ext cx="51816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2590800" y="4213983"/>
            <a:ext cx="0" cy="281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V="1">
            <a:off x="3048000" y="4267200"/>
            <a:ext cx="0" cy="563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V="1">
            <a:off x="3657600" y="4267200"/>
            <a:ext cx="0" cy="914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flipV="1">
            <a:off x="4495800" y="4213983"/>
            <a:ext cx="0" cy="1348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V="1">
            <a:off x="5257800" y="4267200"/>
            <a:ext cx="0" cy="1600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V="1">
            <a:off x="7391400" y="4267200"/>
            <a:ext cx="0" cy="1981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Transmission Control Protocol (TCP)</a:t>
            </a:r>
            <a:br>
              <a:rPr lang="en-GB" dirty="0"/>
            </a:br>
            <a:endParaRPr lang="en-GB" dirty="0"/>
          </a:p>
        </p:txBody>
      </p:sp>
      <p:sp>
        <p:nvSpPr>
          <p:cNvPr id="3" name="Content Placeholder 2"/>
          <p:cNvSpPr>
            <a:spLocks noGrp="1"/>
          </p:cNvSpPr>
          <p:nvPr>
            <p:ph idx="1"/>
          </p:nvPr>
        </p:nvSpPr>
        <p:spPr/>
        <p:txBody>
          <a:bodyPr>
            <a:normAutofit fontScale="92500" lnSpcReduction="10000"/>
          </a:bodyPr>
          <a:lstStyle/>
          <a:p>
            <a:pPr marL="82550" indent="0" algn="just">
              <a:buNone/>
            </a:pPr>
            <a:r>
              <a:rPr lang="en-GB" i="1" dirty="0"/>
              <a:t>Overview</a:t>
            </a:r>
          </a:p>
          <a:p>
            <a:pPr>
              <a:buFontTx/>
              <a:buChar char="-"/>
            </a:pPr>
            <a:r>
              <a:rPr lang="en-GB" dirty="0"/>
              <a:t>TCP provides by using IP packets a basic service that does guarantee safe delivery:</a:t>
            </a:r>
          </a:p>
          <a:p>
            <a:pPr>
              <a:buFont typeface="Wingdings" panose="05000000000000000000" pitchFamily="2" charset="2"/>
              <a:buChar char="Ø"/>
            </a:pPr>
            <a:r>
              <a:rPr lang="en-GB" dirty="0"/>
              <a:t>Error detection</a:t>
            </a:r>
          </a:p>
          <a:p>
            <a:pPr>
              <a:buFont typeface="Wingdings" panose="05000000000000000000" pitchFamily="2" charset="2"/>
              <a:buChar char="Ø"/>
            </a:pPr>
            <a:r>
              <a:rPr lang="en-GB" dirty="0"/>
              <a:t>Safe data transmission</a:t>
            </a:r>
          </a:p>
          <a:p>
            <a:pPr>
              <a:buFont typeface="Wingdings" panose="05000000000000000000" pitchFamily="2" charset="2"/>
              <a:buChar char="Ø"/>
            </a:pPr>
            <a:r>
              <a:rPr lang="en-GB" dirty="0"/>
              <a:t>Assurance that data are received in the correct order</a:t>
            </a:r>
          </a:p>
          <a:p>
            <a:pPr marL="82550" indent="0">
              <a:buNone/>
              <a:tabLst>
                <a:tab pos="4395470" algn="l"/>
              </a:tabLst>
            </a:pPr>
            <a:r>
              <a:rPr lang="en-GB" dirty="0"/>
              <a:t>- Before sending data, TCP requires that the computers communicating establish a connection (</a:t>
            </a:r>
            <a:r>
              <a:rPr lang="en-GB" i="1" dirty="0"/>
              <a:t>connection-oriented protocol</a:t>
            </a:r>
            <a:r>
              <a:rPr lang="en-GB"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Transmission technology</a:t>
            </a:r>
          </a:p>
        </p:txBody>
      </p:sp>
      <p:sp>
        <p:nvSpPr>
          <p:cNvPr id="3" name="Content Placeholder 2"/>
          <p:cNvSpPr>
            <a:spLocks noGrp="1"/>
          </p:cNvSpPr>
          <p:nvPr>
            <p:ph idx="1"/>
          </p:nvPr>
        </p:nvSpPr>
        <p:spPr/>
        <p:txBody>
          <a:bodyPr/>
          <a:lstStyle/>
          <a:p>
            <a:endParaRPr lang="en-GB" dirty="0"/>
          </a:p>
          <a:p>
            <a:r>
              <a:rPr lang="en-GB" dirty="0"/>
              <a:t>Broadcast Links – A communication channel that is shared by all machines in the network </a:t>
            </a:r>
          </a:p>
          <a:p>
            <a:endParaRPr lang="en-GB" dirty="0"/>
          </a:p>
          <a:p>
            <a:r>
              <a:rPr lang="en-GB" dirty="0"/>
              <a:t>Point-to-Point links- A communication channel that is dedicated to individual pairs of machines.</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Transmission control protocol (TCP)</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400" dirty="0"/>
              <a:t>TCP provides by using IP packets a basic service that does guarantee safe delivery:</a:t>
            </a:r>
          </a:p>
          <a:p>
            <a:pPr>
              <a:buFont typeface="Wingdings" panose="05000000000000000000" pitchFamily="2" charset="2"/>
              <a:buChar char="Ø"/>
            </a:pPr>
            <a:r>
              <a:rPr lang="en-GB" sz="2400" dirty="0"/>
              <a:t>Error detection</a:t>
            </a:r>
          </a:p>
          <a:p>
            <a:pPr>
              <a:buFont typeface="Wingdings" panose="05000000000000000000" pitchFamily="2" charset="2"/>
              <a:buChar char="Ø"/>
            </a:pPr>
            <a:r>
              <a:rPr lang="en-GB" sz="2400" dirty="0"/>
              <a:t>Safe data transmission</a:t>
            </a:r>
          </a:p>
          <a:p>
            <a:pPr>
              <a:buFont typeface="Wingdings" panose="05000000000000000000" pitchFamily="2" charset="2"/>
              <a:buChar char="Ø"/>
            </a:pPr>
            <a:r>
              <a:rPr lang="en-GB" sz="2400" dirty="0"/>
              <a:t>Assurance that that are received in the correct order</a:t>
            </a:r>
          </a:p>
          <a:p>
            <a:pPr>
              <a:buFont typeface="Wingdings" panose="05000000000000000000" pitchFamily="2" charset="2"/>
              <a:buChar char="Ø"/>
            </a:pPr>
            <a:r>
              <a:rPr lang="en-GB" sz="2400" dirty="0"/>
              <a:t>Before sending data, TCP requires that the computers communicating establish a connection (connection-oriented protocol)</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Transmission control protocol (TCP)</a:t>
            </a:r>
          </a:p>
        </p:txBody>
      </p:sp>
      <p:cxnSp>
        <p:nvCxnSpPr>
          <p:cNvPr id="7" name="Straight Connector 6"/>
          <p:cNvCxnSpPr/>
          <p:nvPr/>
        </p:nvCxnSpPr>
        <p:spPr>
          <a:xfrm flipH="1">
            <a:off x="2348665" y="2286000"/>
            <a:ext cx="13535" cy="3352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7848600" y="2286000"/>
            <a:ext cx="0" cy="335280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981200" y="1981200"/>
            <a:ext cx="838200" cy="369332"/>
          </a:xfrm>
          <a:prstGeom prst="rect">
            <a:avLst/>
          </a:prstGeom>
          <a:noFill/>
        </p:spPr>
        <p:txBody>
          <a:bodyPr wrap="square" rtlCol="0">
            <a:spAutoFit/>
          </a:bodyPr>
          <a:lstStyle/>
          <a:p>
            <a:r>
              <a:rPr lang="en-GB" dirty="0"/>
              <a:t>Client</a:t>
            </a:r>
          </a:p>
        </p:txBody>
      </p:sp>
      <p:sp>
        <p:nvSpPr>
          <p:cNvPr id="10" name="TextBox 9"/>
          <p:cNvSpPr txBox="1"/>
          <p:nvPr/>
        </p:nvSpPr>
        <p:spPr>
          <a:xfrm>
            <a:off x="7467600" y="1905000"/>
            <a:ext cx="838200" cy="369332"/>
          </a:xfrm>
          <a:prstGeom prst="rect">
            <a:avLst/>
          </a:prstGeom>
          <a:noFill/>
        </p:spPr>
        <p:txBody>
          <a:bodyPr wrap="square" rtlCol="0">
            <a:spAutoFit/>
          </a:bodyPr>
          <a:lstStyle/>
          <a:p>
            <a:r>
              <a:rPr lang="en-GB" dirty="0"/>
              <a:t>Server</a:t>
            </a:r>
          </a:p>
        </p:txBody>
      </p:sp>
      <p:sp>
        <p:nvSpPr>
          <p:cNvPr id="11" name="TextBox 10"/>
          <p:cNvSpPr txBox="1"/>
          <p:nvPr/>
        </p:nvSpPr>
        <p:spPr>
          <a:xfrm>
            <a:off x="4724400" y="1752600"/>
            <a:ext cx="838200" cy="369332"/>
          </a:xfrm>
          <a:prstGeom prst="rect">
            <a:avLst/>
          </a:prstGeom>
          <a:noFill/>
        </p:spPr>
        <p:txBody>
          <a:bodyPr wrap="square" rtlCol="0">
            <a:spAutoFit/>
          </a:bodyPr>
          <a:lstStyle/>
          <a:p>
            <a:r>
              <a:rPr lang="en-GB" dirty="0"/>
              <a:t>TCP</a:t>
            </a:r>
          </a:p>
        </p:txBody>
      </p:sp>
      <p:cxnSp>
        <p:nvCxnSpPr>
          <p:cNvPr id="13" name="Straight Arrow Connector 12"/>
          <p:cNvCxnSpPr/>
          <p:nvPr/>
        </p:nvCxnSpPr>
        <p:spPr>
          <a:xfrm>
            <a:off x="2362200" y="5410200"/>
            <a:ext cx="548640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2416341" y="2948464"/>
            <a:ext cx="5418724" cy="442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2400300" y="2948464"/>
            <a:ext cx="5448300" cy="11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2353176" y="2579132"/>
            <a:ext cx="5486401"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2362200" y="2350532"/>
            <a:ext cx="548640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2348665" y="3931682"/>
            <a:ext cx="548640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a:off x="2353176" y="3390900"/>
            <a:ext cx="5481889" cy="338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H="1">
            <a:off x="2362200" y="4191000"/>
            <a:ext cx="5481889" cy="338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H="1">
            <a:off x="2362200" y="4495800"/>
            <a:ext cx="5481889" cy="338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H="1">
            <a:off x="2366711" y="5071586"/>
            <a:ext cx="5481889" cy="338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5981700" y="2217738"/>
            <a:ext cx="533400" cy="307777"/>
          </a:xfrm>
          <a:prstGeom prst="rect">
            <a:avLst/>
          </a:prstGeom>
          <a:noFill/>
        </p:spPr>
        <p:txBody>
          <a:bodyPr wrap="square" rtlCol="0">
            <a:spAutoFit/>
          </a:bodyPr>
          <a:lstStyle/>
          <a:p>
            <a:r>
              <a:rPr lang="en-GB" sz="1400" dirty="0"/>
              <a:t>SYN</a:t>
            </a:r>
          </a:p>
        </p:txBody>
      </p:sp>
      <p:sp>
        <p:nvSpPr>
          <p:cNvPr id="36" name="TextBox 35"/>
          <p:cNvSpPr txBox="1"/>
          <p:nvPr/>
        </p:nvSpPr>
        <p:spPr>
          <a:xfrm rot="21260977">
            <a:off x="2831432" y="2569529"/>
            <a:ext cx="1130968" cy="307777"/>
          </a:xfrm>
          <a:prstGeom prst="rect">
            <a:avLst/>
          </a:prstGeom>
          <a:noFill/>
        </p:spPr>
        <p:txBody>
          <a:bodyPr wrap="square" rtlCol="0">
            <a:spAutoFit/>
          </a:bodyPr>
          <a:lstStyle/>
          <a:p>
            <a:r>
              <a:rPr lang="en-GB" sz="1400" dirty="0"/>
              <a:t>SYN_ACK</a:t>
            </a:r>
          </a:p>
        </p:txBody>
      </p:sp>
      <p:sp>
        <p:nvSpPr>
          <p:cNvPr id="37" name="TextBox 36"/>
          <p:cNvSpPr txBox="1"/>
          <p:nvPr/>
        </p:nvSpPr>
        <p:spPr>
          <a:xfrm>
            <a:off x="6235996" y="2693492"/>
            <a:ext cx="774404" cy="307777"/>
          </a:xfrm>
          <a:prstGeom prst="rect">
            <a:avLst/>
          </a:prstGeom>
          <a:noFill/>
        </p:spPr>
        <p:txBody>
          <a:bodyPr wrap="square" rtlCol="0">
            <a:spAutoFit/>
          </a:bodyPr>
          <a:lstStyle/>
          <a:p>
            <a:r>
              <a:rPr lang="en-GB" sz="1400" dirty="0"/>
              <a:t>ACK</a:t>
            </a:r>
          </a:p>
        </p:txBody>
      </p:sp>
      <p:sp>
        <p:nvSpPr>
          <p:cNvPr id="38" name="TextBox 37"/>
          <p:cNvSpPr txBox="1"/>
          <p:nvPr/>
        </p:nvSpPr>
        <p:spPr>
          <a:xfrm rot="299284">
            <a:off x="6490292" y="3048000"/>
            <a:ext cx="774404" cy="307777"/>
          </a:xfrm>
          <a:prstGeom prst="rect">
            <a:avLst/>
          </a:prstGeom>
          <a:noFill/>
        </p:spPr>
        <p:txBody>
          <a:bodyPr wrap="square" rtlCol="0">
            <a:spAutoFit/>
          </a:bodyPr>
          <a:lstStyle/>
          <a:p>
            <a:r>
              <a:rPr lang="en-GB" sz="1400" dirty="0"/>
              <a:t>DATA</a:t>
            </a:r>
          </a:p>
        </p:txBody>
      </p:sp>
      <p:sp>
        <p:nvSpPr>
          <p:cNvPr id="39" name="TextBox 38"/>
          <p:cNvSpPr txBox="1"/>
          <p:nvPr/>
        </p:nvSpPr>
        <p:spPr>
          <a:xfrm rot="21442244">
            <a:off x="2549745" y="3408422"/>
            <a:ext cx="774404" cy="307777"/>
          </a:xfrm>
          <a:prstGeom prst="rect">
            <a:avLst/>
          </a:prstGeom>
          <a:noFill/>
        </p:spPr>
        <p:txBody>
          <a:bodyPr wrap="square" rtlCol="0">
            <a:spAutoFit/>
          </a:bodyPr>
          <a:lstStyle/>
          <a:p>
            <a:r>
              <a:rPr lang="en-GB" sz="1400" dirty="0"/>
              <a:t>DATA</a:t>
            </a:r>
          </a:p>
        </p:txBody>
      </p:sp>
      <p:sp>
        <p:nvSpPr>
          <p:cNvPr id="40" name="TextBox 39"/>
          <p:cNvSpPr txBox="1"/>
          <p:nvPr/>
        </p:nvSpPr>
        <p:spPr>
          <a:xfrm rot="244707">
            <a:off x="6149831" y="3837149"/>
            <a:ext cx="774404" cy="307777"/>
          </a:xfrm>
          <a:prstGeom prst="rect">
            <a:avLst/>
          </a:prstGeom>
          <a:noFill/>
        </p:spPr>
        <p:txBody>
          <a:bodyPr wrap="square" rtlCol="0">
            <a:spAutoFit/>
          </a:bodyPr>
          <a:lstStyle/>
          <a:p>
            <a:r>
              <a:rPr lang="en-GB" sz="1400" dirty="0"/>
              <a:t>FIN</a:t>
            </a:r>
          </a:p>
        </p:txBody>
      </p:sp>
      <p:sp>
        <p:nvSpPr>
          <p:cNvPr id="41" name="TextBox 40"/>
          <p:cNvSpPr txBox="1"/>
          <p:nvPr/>
        </p:nvSpPr>
        <p:spPr>
          <a:xfrm>
            <a:off x="2462400" y="4218149"/>
            <a:ext cx="774404" cy="307777"/>
          </a:xfrm>
          <a:prstGeom prst="rect">
            <a:avLst/>
          </a:prstGeom>
          <a:noFill/>
        </p:spPr>
        <p:txBody>
          <a:bodyPr wrap="square" rtlCol="0">
            <a:spAutoFit/>
          </a:bodyPr>
          <a:lstStyle/>
          <a:p>
            <a:r>
              <a:rPr lang="en-GB" sz="1400" dirty="0"/>
              <a:t>ACK</a:t>
            </a:r>
          </a:p>
        </p:txBody>
      </p:sp>
      <p:sp>
        <p:nvSpPr>
          <p:cNvPr id="42" name="TextBox 41"/>
          <p:cNvSpPr txBox="1"/>
          <p:nvPr/>
        </p:nvSpPr>
        <p:spPr>
          <a:xfrm rot="21442244">
            <a:off x="4719805" y="4441409"/>
            <a:ext cx="774404" cy="307777"/>
          </a:xfrm>
          <a:prstGeom prst="rect">
            <a:avLst/>
          </a:prstGeom>
          <a:noFill/>
        </p:spPr>
        <p:txBody>
          <a:bodyPr wrap="square" rtlCol="0">
            <a:spAutoFit/>
          </a:bodyPr>
          <a:lstStyle/>
          <a:p>
            <a:r>
              <a:rPr lang="en-GB" sz="1400" dirty="0"/>
              <a:t>DATA</a:t>
            </a:r>
          </a:p>
        </p:txBody>
      </p:sp>
      <p:sp>
        <p:nvSpPr>
          <p:cNvPr id="43" name="TextBox 42"/>
          <p:cNvSpPr txBox="1"/>
          <p:nvPr/>
        </p:nvSpPr>
        <p:spPr>
          <a:xfrm rot="21341259">
            <a:off x="2889398" y="5073743"/>
            <a:ext cx="774404" cy="307777"/>
          </a:xfrm>
          <a:prstGeom prst="rect">
            <a:avLst/>
          </a:prstGeom>
          <a:noFill/>
        </p:spPr>
        <p:txBody>
          <a:bodyPr wrap="square" rtlCol="0">
            <a:spAutoFit/>
          </a:bodyPr>
          <a:lstStyle/>
          <a:p>
            <a:r>
              <a:rPr lang="en-GB" sz="1400" dirty="0"/>
              <a:t>FIN</a:t>
            </a:r>
          </a:p>
        </p:txBody>
      </p:sp>
      <p:sp>
        <p:nvSpPr>
          <p:cNvPr id="44" name="TextBox 43"/>
          <p:cNvSpPr txBox="1"/>
          <p:nvPr/>
        </p:nvSpPr>
        <p:spPr>
          <a:xfrm>
            <a:off x="6176270" y="5346426"/>
            <a:ext cx="774404" cy="307777"/>
          </a:xfrm>
          <a:prstGeom prst="rect">
            <a:avLst/>
          </a:prstGeom>
          <a:noFill/>
        </p:spPr>
        <p:txBody>
          <a:bodyPr wrap="square" rtlCol="0">
            <a:spAutoFit/>
          </a:bodyPr>
          <a:lstStyle/>
          <a:p>
            <a:r>
              <a:rPr lang="en-GB" sz="1400" dirty="0"/>
              <a:t>ACK</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3200400"/>
            <a:ext cx="5721809" cy="2595545"/>
          </a:xfrm>
        </p:spPr>
      </p:pic>
      <p:sp>
        <p:nvSpPr>
          <p:cNvPr id="7" name="TextBox 6"/>
          <p:cNvSpPr txBox="1"/>
          <p:nvPr/>
        </p:nvSpPr>
        <p:spPr>
          <a:xfrm>
            <a:off x="2057400" y="381000"/>
            <a:ext cx="7750070" cy="2862322"/>
          </a:xfrm>
          <a:prstGeom prst="rect">
            <a:avLst/>
          </a:prstGeom>
          <a:noFill/>
        </p:spPr>
        <p:txBody>
          <a:bodyPr wrap="none" rtlCol="0">
            <a:spAutoFit/>
          </a:bodyPr>
          <a:lstStyle/>
          <a:p>
            <a:r>
              <a:rPr lang="en-GB" sz="2000" dirty="0"/>
              <a:t>-   TCP provides support for sending and receiving arbitrary amounts of </a:t>
            </a:r>
          </a:p>
          <a:p>
            <a:r>
              <a:rPr lang="en-GB" sz="2000" dirty="0"/>
              <a:t>    data as one big stream of byte data (IP is limited to 64Kb).</a:t>
            </a:r>
          </a:p>
          <a:p>
            <a:pPr marL="285750" indent="-285750">
              <a:buFontTx/>
              <a:buChar char="-"/>
            </a:pPr>
            <a:r>
              <a:rPr lang="en-GB" sz="2000" dirty="0"/>
              <a:t>Packets are numbered, and reassembled on arrival, using sequence and</a:t>
            </a:r>
          </a:p>
          <a:p>
            <a:r>
              <a:rPr lang="en-GB" sz="2000" dirty="0"/>
              <a:t>     sequence acknowledge numbers.</a:t>
            </a:r>
          </a:p>
          <a:p>
            <a:pPr marL="285750" indent="-285750">
              <a:buFontTx/>
              <a:buChar char="-"/>
            </a:pPr>
            <a:r>
              <a:rPr lang="en-GB" sz="2000" dirty="0"/>
              <a:t>TCP also improves the capability of IP by specifying port numbers.</a:t>
            </a:r>
          </a:p>
          <a:p>
            <a:pPr marL="285750" indent="-285750">
              <a:buFont typeface="Wingdings" panose="05000000000000000000" pitchFamily="2" charset="2"/>
              <a:buChar char="Ø"/>
            </a:pPr>
            <a:r>
              <a:rPr lang="en-GB" sz="2000" dirty="0"/>
              <a:t>There are 65,536 different TCP ports (sockets) through which every </a:t>
            </a:r>
          </a:p>
          <a:p>
            <a:r>
              <a:rPr lang="en-GB" sz="2000" dirty="0"/>
              <a:t>     TCP/IP machine can talk.</a:t>
            </a:r>
          </a:p>
          <a:p>
            <a:endParaRPr lang="en-GB" sz="2000" dirty="0"/>
          </a:p>
          <a:p>
            <a:r>
              <a:rPr lang="en-GB" sz="2000" i="1" dirty="0"/>
              <a:t>Structure of a TCP packet</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Datagram protocol (UDP)</a:t>
            </a:r>
          </a:p>
        </p:txBody>
      </p:sp>
      <p:sp>
        <p:nvSpPr>
          <p:cNvPr id="3" name="Content Placeholder 2"/>
          <p:cNvSpPr>
            <a:spLocks noGrp="1"/>
          </p:cNvSpPr>
          <p:nvPr>
            <p:ph idx="1"/>
          </p:nvPr>
        </p:nvSpPr>
        <p:spPr/>
        <p:txBody>
          <a:bodyPr>
            <a:normAutofit fontScale="92500" lnSpcReduction="20000"/>
          </a:bodyPr>
          <a:lstStyle/>
          <a:p>
            <a:pPr marL="82550" indent="0">
              <a:buNone/>
            </a:pPr>
            <a:r>
              <a:rPr lang="en-GB" sz="2800" i="1" dirty="0"/>
              <a:t>Overview</a:t>
            </a:r>
          </a:p>
          <a:p>
            <a:pPr>
              <a:buFontTx/>
              <a:buChar char="-"/>
            </a:pPr>
            <a:r>
              <a:rPr lang="en-GB" sz="2600" dirty="0"/>
              <a:t>Datagram protocol also built on top of IP.</a:t>
            </a:r>
          </a:p>
          <a:p>
            <a:pPr>
              <a:buFontTx/>
              <a:buChar char="-"/>
            </a:pPr>
            <a:r>
              <a:rPr lang="en-GB" sz="2600" dirty="0"/>
              <a:t>Has the same packet-size limit (64Kb) as IP, but allows for port number specification.</a:t>
            </a:r>
          </a:p>
          <a:p>
            <a:pPr>
              <a:buFontTx/>
              <a:buChar char="-"/>
            </a:pPr>
            <a:r>
              <a:rPr lang="en-GB" sz="2600" dirty="0"/>
              <a:t>Hence, every machine has two sets of 65,356 ports: one for TCP and the other for UDP.</a:t>
            </a:r>
          </a:p>
          <a:p>
            <a:pPr>
              <a:buFontTx/>
              <a:buChar char="-"/>
            </a:pPr>
            <a:r>
              <a:rPr lang="en-GB" sz="2600" dirty="0"/>
              <a:t>Connectionless protocol, without any error detection facility.</a:t>
            </a:r>
          </a:p>
          <a:p>
            <a:pPr>
              <a:buFontTx/>
              <a:buChar char="-"/>
            </a:pPr>
            <a:r>
              <a:rPr lang="en-GB" sz="2600" dirty="0"/>
              <a:t>Provides only support for data transmission from one end to the other, without any further verification.</a:t>
            </a:r>
          </a:p>
          <a:p>
            <a:pPr>
              <a:buFontTx/>
              <a:buChar char="-"/>
            </a:pPr>
            <a:r>
              <a:rPr lang="en-GB" sz="2600" dirty="0"/>
              <a:t>The main interest of UDP is that since it does not make further verification, it is very fast.</a:t>
            </a:r>
          </a:p>
          <a:p>
            <a:pPr>
              <a:buFontTx/>
              <a:buChar char="-"/>
            </a:pPr>
            <a:r>
              <a:rPr lang="en-GB" sz="2600" dirty="0"/>
              <a:t>Useful for sending small size data in a repetitive way such as time information.</a:t>
            </a:r>
          </a:p>
          <a:p>
            <a:pPr>
              <a:buFontTx/>
              <a:buChar char="-"/>
            </a:pPr>
            <a:endParaRPr lang="en-GB" sz="2800" dirty="0"/>
          </a:p>
          <a:p>
            <a:pPr>
              <a:buFontTx/>
              <a:buChar char="-"/>
            </a:pPr>
            <a:endParaRPr lang="en-GB" dirty="0"/>
          </a:p>
          <a:p>
            <a:pPr>
              <a:buFontTx/>
              <a:buChar char="-"/>
            </a:pPr>
            <a:endParaRPr lang="en-GB" dirty="0"/>
          </a:p>
          <a:p>
            <a:pPr>
              <a:buFontTx/>
              <a:buChar char="-"/>
            </a:pPr>
            <a:endParaRPr lang="en-GB"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Internet Application protocols</a:t>
            </a:r>
          </a:p>
        </p:txBody>
      </p:sp>
      <p:sp>
        <p:nvSpPr>
          <p:cNvPr id="3" name="Content Placeholder 2"/>
          <p:cNvSpPr>
            <a:spLocks noGrp="1"/>
          </p:cNvSpPr>
          <p:nvPr>
            <p:ph idx="1"/>
          </p:nvPr>
        </p:nvSpPr>
        <p:spPr>
          <a:xfrm>
            <a:off x="1435608" y="1068889"/>
            <a:ext cx="7498080" cy="5029200"/>
          </a:xfrm>
        </p:spPr>
        <p:txBody>
          <a:bodyPr>
            <a:normAutofit/>
          </a:bodyPr>
          <a:lstStyle/>
          <a:p>
            <a:pPr marL="82550" indent="0">
              <a:buNone/>
            </a:pPr>
            <a:r>
              <a:rPr lang="en-GB" sz="1700" dirty="0"/>
              <a:t>On top of TCP/IP, several services have been developed in order to homogenize applications of same nature:</a:t>
            </a:r>
          </a:p>
          <a:p>
            <a:pPr>
              <a:buFontTx/>
              <a:buChar char="-"/>
            </a:pPr>
            <a:r>
              <a:rPr lang="en-GB" sz="1700" dirty="0"/>
              <a:t>FTP (File Transfer Protocol) allows the transfer of collected to the internet.</a:t>
            </a:r>
          </a:p>
          <a:p>
            <a:pPr>
              <a:buFontTx/>
              <a:buChar char="-"/>
            </a:pPr>
            <a:r>
              <a:rPr lang="en-GB" sz="1700" dirty="0"/>
              <a:t>Telnet (Terminal Protocol) allows a user to connect to a remote host in terminal mode.</a:t>
            </a:r>
          </a:p>
          <a:p>
            <a:pPr>
              <a:buFontTx/>
              <a:buChar char="-"/>
            </a:pPr>
            <a:r>
              <a:rPr lang="en-GB" sz="1700" dirty="0"/>
              <a:t>NNTP (Network News Transfer Protocol) allows the constitution of communication groups (newsgroups) organized specific topics.</a:t>
            </a:r>
          </a:p>
          <a:p>
            <a:pPr>
              <a:buFontTx/>
              <a:buChar char="-"/>
            </a:pPr>
            <a:r>
              <a:rPr lang="en-GB" sz="1700" dirty="0"/>
              <a:t>SMTP (Simple Mail Transfer Protocol) defines a basic service for electronic mails.</a:t>
            </a:r>
          </a:p>
          <a:p>
            <a:pPr>
              <a:buFontTx/>
              <a:buChar char="-"/>
            </a:pPr>
            <a:r>
              <a:rPr lang="en-GB" sz="1700" dirty="0"/>
              <a:t>SNMP(Simple Network Management Protocol) allows the management of the network.</a:t>
            </a:r>
          </a:p>
          <a:p>
            <a:pPr>
              <a:buFontTx/>
              <a:buChar char="-"/>
            </a:pPr>
            <a:endParaRPr lang="en-GB" sz="1700" dirty="0"/>
          </a:p>
        </p:txBody>
      </p:sp>
      <p:grpSp>
        <p:nvGrpSpPr>
          <p:cNvPr id="45" name="Group 44"/>
          <p:cNvGrpSpPr/>
          <p:nvPr/>
        </p:nvGrpSpPr>
        <p:grpSpPr>
          <a:xfrm>
            <a:off x="1868424" y="4495800"/>
            <a:ext cx="6513576" cy="1954031"/>
            <a:chOff x="1868424" y="4343400"/>
            <a:chExt cx="6665976" cy="2335031"/>
          </a:xfrm>
        </p:grpSpPr>
        <p:sp>
          <p:nvSpPr>
            <p:cNvPr id="4" name="TextBox 3"/>
            <p:cNvSpPr txBox="1"/>
            <p:nvPr/>
          </p:nvSpPr>
          <p:spPr>
            <a:xfrm>
              <a:off x="1868424" y="4343400"/>
              <a:ext cx="1143000" cy="369332"/>
            </a:xfrm>
            <a:prstGeom prst="rect">
              <a:avLst/>
            </a:prstGeom>
            <a:noFill/>
            <a:ln>
              <a:solidFill>
                <a:schemeClr val="tx1"/>
              </a:solidFill>
            </a:ln>
          </p:spPr>
          <p:txBody>
            <a:bodyPr wrap="square" rtlCol="0">
              <a:spAutoFit/>
            </a:bodyPr>
            <a:lstStyle/>
            <a:p>
              <a:pPr algn="ctr"/>
              <a:r>
                <a:rPr lang="en-GB" dirty="0"/>
                <a:t>FTP</a:t>
              </a:r>
            </a:p>
          </p:txBody>
        </p:sp>
        <p:sp>
          <p:nvSpPr>
            <p:cNvPr id="5" name="TextBox 4"/>
            <p:cNvSpPr txBox="1"/>
            <p:nvPr/>
          </p:nvSpPr>
          <p:spPr>
            <a:xfrm>
              <a:off x="3709416" y="4343400"/>
              <a:ext cx="1143000" cy="369332"/>
            </a:xfrm>
            <a:prstGeom prst="rect">
              <a:avLst/>
            </a:prstGeom>
            <a:noFill/>
            <a:ln>
              <a:solidFill>
                <a:schemeClr val="tx1"/>
              </a:solidFill>
            </a:ln>
          </p:spPr>
          <p:txBody>
            <a:bodyPr wrap="square" rtlCol="0">
              <a:spAutoFit/>
            </a:bodyPr>
            <a:lstStyle/>
            <a:p>
              <a:pPr algn="ctr"/>
              <a:r>
                <a:rPr lang="en-GB" dirty="0"/>
                <a:t>Telnet</a:t>
              </a:r>
            </a:p>
          </p:txBody>
        </p:sp>
        <p:sp>
          <p:nvSpPr>
            <p:cNvPr id="6" name="TextBox 5"/>
            <p:cNvSpPr txBox="1"/>
            <p:nvPr/>
          </p:nvSpPr>
          <p:spPr>
            <a:xfrm>
              <a:off x="5550408" y="4343400"/>
              <a:ext cx="1143000" cy="369332"/>
            </a:xfrm>
            <a:prstGeom prst="rect">
              <a:avLst/>
            </a:prstGeom>
            <a:noFill/>
            <a:ln>
              <a:solidFill>
                <a:schemeClr val="tx1"/>
              </a:solidFill>
            </a:ln>
          </p:spPr>
          <p:txBody>
            <a:bodyPr wrap="square" rtlCol="0">
              <a:spAutoFit/>
            </a:bodyPr>
            <a:lstStyle/>
            <a:p>
              <a:pPr algn="ctr"/>
              <a:r>
                <a:rPr lang="en-GB" dirty="0"/>
                <a:t>SMTP</a:t>
              </a:r>
            </a:p>
          </p:txBody>
        </p:sp>
        <p:sp>
          <p:nvSpPr>
            <p:cNvPr id="7" name="TextBox 6"/>
            <p:cNvSpPr txBox="1"/>
            <p:nvPr/>
          </p:nvSpPr>
          <p:spPr>
            <a:xfrm>
              <a:off x="7391400" y="4343400"/>
              <a:ext cx="1143000" cy="369332"/>
            </a:xfrm>
            <a:prstGeom prst="rect">
              <a:avLst/>
            </a:prstGeom>
            <a:noFill/>
            <a:ln>
              <a:solidFill>
                <a:schemeClr val="tx1"/>
              </a:solidFill>
            </a:ln>
          </p:spPr>
          <p:txBody>
            <a:bodyPr wrap="square" rtlCol="0">
              <a:spAutoFit/>
            </a:bodyPr>
            <a:lstStyle/>
            <a:p>
              <a:pPr algn="ctr"/>
              <a:r>
                <a:rPr lang="en-GB" dirty="0"/>
                <a:t>SNMP</a:t>
              </a:r>
            </a:p>
          </p:txBody>
        </p:sp>
        <p:sp>
          <p:nvSpPr>
            <p:cNvPr id="8" name="TextBox 7"/>
            <p:cNvSpPr txBox="1"/>
            <p:nvPr/>
          </p:nvSpPr>
          <p:spPr>
            <a:xfrm>
              <a:off x="1944624" y="6187701"/>
              <a:ext cx="1143000" cy="369332"/>
            </a:xfrm>
            <a:prstGeom prst="rect">
              <a:avLst/>
            </a:prstGeom>
            <a:noFill/>
            <a:ln>
              <a:solidFill>
                <a:schemeClr val="tx1"/>
              </a:solidFill>
            </a:ln>
          </p:spPr>
          <p:txBody>
            <a:bodyPr wrap="square" rtlCol="0">
              <a:spAutoFit/>
            </a:bodyPr>
            <a:lstStyle/>
            <a:p>
              <a:pPr algn="ctr"/>
              <a:r>
                <a:rPr lang="en-GB" dirty="0"/>
                <a:t>Ethernet</a:t>
              </a:r>
            </a:p>
          </p:txBody>
        </p:sp>
        <p:sp>
          <p:nvSpPr>
            <p:cNvPr id="9" name="TextBox 8"/>
            <p:cNvSpPr txBox="1"/>
            <p:nvPr/>
          </p:nvSpPr>
          <p:spPr>
            <a:xfrm>
              <a:off x="4154424" y="6172200"/>
              <a:ext cx="1143000" cy="369332"/>
            </a:xfrm>
            <a:prstGeom prst="rect">
              <a:avLst/>
            </a:prstGeom>
            <a:noFill/>
            <a:ln>
              <a:solidFill>
                <a:schemeClr val="tx1"/>
              </a:solidFill>
            </a:ln>
          </p:spPr>
          <p:txBody>
            <a:bodyPr wrap="square" rtlCol="0">
              <a:spAutoFit/>
            </a:bodyPr>
            <a:lstStyle/>
            <a:p>
              <a:pPr algn="ctr"/>
              <a:r>
                <a:rPr lang="en-GB" dirty="0"/>
                <a:t>Arpanet</a:t>
              </a:r>
            </a:p>
          </p:txBody>
        </p:sp>
        <p:sp>
          <p:nvSpPr>
            <p:cNvPr id="10" name="TextBox 9"/>
            <p:cNvSpPr txBox="1"/>
            <p:nvPr/>
          </p:nvSpPr>
          <p:spPr>
            <a:xfrm>
              <a:off x="3354324" y="5029200"/>
              <a:ext cx="3339084" cy="369332"/>
            </a:xfrm>
            <a:prstGeom prst="rect">
              <a:avLst/>
            </a:prstGeom>
            <a:noFill/>
            <a:ln>
              <a:solidFill>
                <a:schemeClr val="tx1"/>
              </a:solidFill>
            </a:ln>
          </p:spPr>
          <p:txBody>
            <a:bodyPr wrap="square" rtlCol="0">
              <a:spAutoFit/>
            </a:bodyPr>
            <a:lstStyle/>
            <a:p>
              <a:pPr algn="ctr"/>
              <a:r>
                <a:rPr lang="en-GB" dirty="0"/>
                <a:t>TCP/UDP</a:t>
              </a:r>
            </a:p>
          </p:txBody>
        </p:sp>
        <p:sp>
          <p:nvSpPr>
            <p:cNvPr id="11" name="TextBox 10"/>
            <p:cNvSpPr txBox="1"/>
            <p:nvPr/>
          </p:nvSpPr>
          <p:spPr>
            <a:xfrm>
              <a:off x="6516624" y="6309099"/>
              <a:ext cx="1447800" cy="369332"/>
            </a:xfrm>
            <a:prstGeom prst="rect">
              <a:avLst/>
            </a:prstGeom>
            <a:noFill/>
            <a:ln>
              <a:solidFill>
                <a:schemeClr val="tx1"/>
              </a:solidFill>
            </a:ln>
          </p:spPr>
          <p:txBody>
            <a:bodyPr wrap="square" rtlCol="0">
              <a:spAutoFit/>
            </a:bodyPr>
            <a:lstStyle/>
            <a:p>
              <a:pPr algn="ctr"/>
              <a:r>
                <a:rPr lang="en-GB" dirty="0"/>
                <a:t>Token ring</a:t>
              </a:r>
            </a:p>
          </p:txBody>
        </p:sp>
        <p:sp>
          <p:nvSpPr>
            <p:cNvPr id="12" name="TextBox 11"/>
            <p:cNvSpPr txBox="1"/>
            <p:nvPr/>
          </p:nvSpPr>
          <p:spPr>
            <a:xfrm>
              <a:off x="3316224" y="5562600"/>
              <a:ext cx="3339084" cy="369332"/>
            </a:xfrm>
            <a:prstGeom prst="rect">
              <a:avLst/>
            </a:prstGeom>
            <a:noFill/>
            <a:ln>
              <a:solidFill>
                <a:schemeClr val="tx1"/>
              </a:solidFill>
            </a:ln>
          </p:spPr>
          <p:txBody>
            <a:bodyPr wrap="square" rtlCol="0">
              <a:spAutoFit/>
            </a:bodyPr>
            <a:lstStyle/>
            <a:p>
              <a:pPr algn="ctr"/>
              <a:r>
                <a:rPr lang="en-GB" dirty="0"/>
                <a:t>IP</a:t>
              </a:r>
            </a:p>
          </p:txBody>
        </p:sp>
        <p:cxnSp>
          <p:nvCxnSpPr>
            <p:cNvPr id="14" name="Straight Connector 13"/>
            <p:cNvCxnSpPr/>
            <p:nvPr/>
          </p:nvCxnSpPr>
          <p:spPr>
            <a:xfrm>
              <a:off x="4154424" y="4712732"/>
              <a:ext cx="5715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82824" y="4712732"/>
              <a:ext cx="926592" cy="31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550408" y="4706898"/>
              <a:ext cx="797814" cy="322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475857" y="4709815"/>
              <a:ext cx="1640967" cy="319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372297" y="5931932"/>
              <a:ext cx="1539811" cy="255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6121908" y="5931932"/>
              <a:ext cx="1385316" cy="377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852416" y="5931932"/>
              <a:ext cx="6762" cy="255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12" idx="0"/>
            </p:cNvCxnSpPr>
            <p:nvPr/>
          </p:nvCxnSpPr>
          <p:spPr>
            <a:xfrm flipH="1">
              <a:off x="4985766" y="5398532"/>
              <a:ext cx="38100" cy="16406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381000"/>
            <a:ext cx="7772400" cy="685800"/>
          </a:xfrm>
        </p:spPr>
        <p:txBody>
          <a:bodyPr>
            <a:normAutofit fontScale="90000"/>
          </a:bodyPr>
          <a:lstStyle/>
          <a:p>
            <a:pPr fontAlgn="auto">
              <a:spcAft>
                <a:spcPts val="0"/>
              </a:spcAft>
              <a:defRPr/>
            </a:pPr>
            <a:r>
              <a:rPr lang="en-US" dirty="0">
                <a:solidFill>
                  <a:srgbClr val="C00000"/>
                </a:solidFill>
              </a:rPr>
              <a:t>What is Web?</a:t>
            </a:r>
          </a:p>
        </p:txBody>
      </p:sp>
      <p:sp>
        <p:nvSpPr>
          <p:cNvPr id="11267" name="Rectangle 3"/>
          <p:cNvSpPr>
            <a:spLocks noGrp="1" noChangeArrowheads="1"/>
          </p:cNvSpPr>
          <p:nvPr>
            <p:ph idx="1"/>
          </p:nvPr>
        </p:nvSpPr>
        <p:spPr>
          <a:xfrm>
            <a:off x="1116013" y="1219200"/>
            <a:ext cx="7570787" cy="5181600"/>
          </a:xfrm>
        </p:spPr>
        <p:txBody>
          <a:bodyPr/>
          <a:lstStyle/>
          <a:p>
            <a:r>
              <a:rPr lang="en-US" altLang="en-US" sz="2800"/>
              <a:t>The </a:t>
            </a:r>
            <a:r>
              <a:rPr lang="en-US" altLang="en-US" sz="2800" b="1"/>
              <a:t>Web (World Wide Web)</a:t>
            </a:r>
            <a:r>
              <a:rPr lang="en-US" altLang="en-US" sz="2800"/>
              <a:t> consists of information organized into Web pages containing text and graphic images.</a:t>
            </a:r>
          </a:p>
          <a:p>
            <a:r>
              <a:rPr lang="en-US" altLang="en-US" sz="2800"/>
              <a:t>It contains hypertext links, or highlighted keywords and images that lead to related information.</a:t>
            </a:r>
          </a:p>
          <a:p>
            <a:r>
              <a:rPr lang="en-US" altLang="en-US" sz="2800"/>
              <a:t>A collection of linked Web pages that has a common theme or focus is called a </a:t>
            </a:r>
            <a:r>
              <a:rPr lang="en-US" altLang="en-US" sz="2800" b="1"/>
              <a:t>Web site</a:t>
            </a:r>
            <a:r>
              <a:rPr lang="en-US" altLang="en-US" sz="2800"/>
              <a:t>.</a:t>
            </a:r>
          </a:p>
          <a:p>
            <a:r>
              <a:rPr lang="en-US" altLang="en-US" sz="2800"/>
              <a:t>The main page that all of the pages on a particular Web site are organized around and link back to is called the site</a:t>
            </a:r>
            <a:r>
              <a:rPr lang="ja-JP" altLang="en-US" sz="2800">
                <a:latin typeface="Arial" panose="020B0604020202020204" pitchFamily="34" charset="0"/>
                <a:cs typeface="HGｺﾞｼｯｸE"/>
              </a:rPr>
              <a:t>’</a:t>
            </a:r>
            <a:r>
              <a:rPr lang="en-US" altLang="ja-JP" sz="2800">
                <a:cs typeface="HGｺﾞｼｯｸE"/>
              </a:rPr>
              <a:t>s </a:t>
            </a:r>
            <a:r>
              <a:rPr lang="en-US" altLang="ja-JP" sz="2800" b="1">
                <a:cs typeface="HGｺﾞｼｯｸE"/>
              </a:rPr>
              <a:t>home page</a:t>
            </a:r>
            <a:r>
              <a:rPr lang="en-US" altLang="ja-JP" sz="2800">
                <a:cs typeface="HGｺﾞｼｯｸE"/>
              </a:rPr>
              <a:t>.</a:t>
            </a:r>
          </a:p>
          <a:p>
            <a:endParaRPr lang="en-US" altLang="en-US" sz="280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74750" y="457200"/>
            <a:ext cx="7512050" cy="609600"/>
          </a:xfrm>
        </p:spPr>
        <p:txBody>
          <a:bodyPr>
            <a:normAutofit fontScale="90000"/>
          </a:bodyPr>
          <a:lstStyle/>
          <a:p>
            <a:pPr fontAlgn="auto">
              <a:spcAft>
                <a:spcPts val="0"/>
              </a:spcAft>
              <a:defRPr/>
            </a:pPr>
            <a:r>
              <a:rPr lang="en-US" dirty="0">
                <a:solidFill>
                  <a:srgbClr val="C00000"/>
                </a:solidFill>
              </a:rPr>
              <a:t>Client/Server Structure of the Web</a:t>
            </a:r>
          </a:p>
        </p:txBody>
      </p:sp>
      <p:sp>
        <p:nvSpPr>
          <p:cNvPr id="11267" name="Rectangle 3"/>
          <p:cNvSpPr>
            <a:spLocks noGrp="1" noChangeArrowheads="1"/>
          </p:cNvSpPr>
          <p:nvPr>
            <p:ph idx="1"/>
          </p:nvPr>
        </p:nvSpPr>
        <p:spPr>
          <a:xfrm>
            <a:off x="1258888" y="1752600"/>
            <a:ext cx="7427912" cy="4484688"/>
          </a:xfrm>
        </p:spPr>
        <p:txBody>
          <a:bodyPr>
            <a:normAutofit lnSpcReduction="10000"/>
          </a:bodyPr>
          <a:lstStyle/>
          <a:p>
            <a:pPr marL="365760" indent="-283210" fontAlgn="auto">
              <a:spcAft>
                <a:spcPts val="0"/>
              </a:spcAft>
              <a:buFont typeface="Wingdings 2" panose="05020102010507070707"/>
              <a:buChar char=""/>
              <a:defRPr/>
            </a:pPr>
            <a:r>
              <a:rPr lang="en-US" sz="2800" dirty="0"/>
              <a:t>Web is a collection of files that reside on computers, called </a:t>
            </a:r>
            <a:r>
              <a:rPr lang="en-US" sz="2800" b="1" dirty="0"/>
              <a:t>Web servers</a:t>
            </a:r>
            <a:r>
              <a:rPr lang="en-US" sz="2800" dirty="0"/>
              <a:t>, that are located all over the world and are connected to each other through the Internet.</a:t>
            </a:r>
          </a:p>
          <a:p>
            <a:pPr marL="365760" indent="-283210" fontAlgn="auto">
              <a:spcAft>
                <a:spcPts val="0"/>
              </a:spcAft>
              <a:buFont typeface="Wingdings 2" panose="05020102010507070707"/>
              <a:buChar char=""/>
              <a:defRPr/>
            </a:pPr>
            <a:r>
              <a:rPr lang="en-US" sz="2800" dirty="0"/>
              <a:t>When you use your Internet connection to become part of the Web, your computer becomes a </a:t>
            </a:r>
            <a:r>
              <a:rPr lang="en-US" sz="2800" b="1" dirty="0"/>
              <a:t>Web client</a:t>
            </a:r>
            <a:r>
              <a:rPr lang="en-US" sz="2800" dirty="0"/>
              <a:t> in a worldwide client/server network.</a:t>
            </a:r>
          </a:p>
          <a:p>
            <a:pPr marL="365760" indent="-283210" fontAlgn="auto">
              <a:spcAft>
                <a:spcPts val="0"/>
              </a:spcAft>
              <a:buFont typeface="Wingdings 2" panose="05020102010507070707"/>
              <a:buChar char=""/>
              <a:defRPr/>
            </a:pPr>
            <a:r>
              <a:rPr lang="en-US" sz="2800" dirty="0"/>
              <a:t>A </a:t>
            </a:r>
            <a:r>
              <a:rPr lang="en-US" sz="2800" b="1" dirty="0"/>
              <a:t>Web browser</a:t>
            </a:r>
            <a:r>
              <a:rPr lang="en-US" sz="2800" dirty="0"/>
              <a:t> is the software that you run on your computer to make it work as a web client.</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92213" y="304800"/>
            <a:ext cx="7772400" cy="609600"/>
          </a:xfrm>
        </p:spPr>
        <p:txBody>
          <a:bodyPr>
            <a:normAutofit fontScale="90000"/>
          </a:bodyPr>
          <a:lstStyle/>
          <a:p>
            <a:pPr fontAlgn="auto">
              <a:spcAft>
                <a:spcPts val="0"/>
              </a:spcAft>
              <a:defRPr/>
            </a:pPr>
            <a:r>
              <a:rPr lang="en-US" sz="3600" dirty="0">
                <a:solidFill>
                  <a:srgbClr val="C00000"/>
                </a:solidFill>
              </a:rPr>
              <a:t>Addresses on the Web IP Addressing</a:t>
            </a:r>
          </a:p>
        </p:txBody>
      </p:sp>
      <p:sp>
        <p:nvSpPr>
          <p:cNvPr id="19459" name="Rectangle 3"/>
          <p:cNvSpPr>
            <a:spLocks noGrp="1" noChangeArrowheads="1"/>
          </p:cNvSpPr>
          <p:nvPr>
            <p:ph idx="1"/>
          </p:nvPr>
        </p:nvSpPr>
        <p:spPr>
          <a:xfrm>
            <a:off x="971550" y="1143000"/>
            <a:ext cx="7791450" cy="5257800"/>
          </a:xfrm>
        </p:spPr>
        <p:txBody>
          <a:bodyPr/>
          <a:lstStyle/>
          <a:p>
            <a:r>
              <a:rPr lang="en-US" altLang="en-US"/>
              <a:t>Each computer on the internet does have a unique identification number, called an IP (Internet Protocol) address.</a:t>
            </a:r>
          </a:p>
          <a:p>
            <a:r>
              <a:rPr lang="en-US" altLang="en-US"/>
              <a:t>The IP addressing system currently in use on the Internet uses a four-part number.</a:t>
            </a:r>
          </a:p>
          <a:p>
            <a:r>
              <a:rPr lang="en-US" altLang="en-US"/>
              <a:t>Each part of the address is a number ranging from 0 to 255, and each part is separated from the previous part by period,</a:t>
            </a:r>
          </a:p>
          <a:p>
            <a:r>
              <a:rPr lang="en-US" altLang="en-US"/>
              <a:t>For example, 106.29.242.17</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03350" y="304800"/>
            <a:ext cx="7131050" cy="609600"/>
          </a:xfrm>
        </p:spPr>
        <p:txBody>
          <a:bodyPr>
            <a:normAutofit fontScale="90000"/>
          </a:bodyPr>
          <a:lstStyle/>
          <a:p>
            <a:pPr fontAlgn="auto">
              <a:spcAft>
                <a:spcPts val="0"/>
              </a:spcAft>
              <a:defRPr/>
            </a:pPr>
            <a:r>
              <a:rPr lang="en-US" dirty="0">
                <a:solidFill>
                  <a:srgbClr val="C00000"/>
                </a:solidFill>
              </a:rPr>
              <a:t>IP Addressing</a:t>
            </a:r>
          </a:p>
        </p:txBody>
      </p:sp>
      <p:sp>
        <p:nvSpPr>
          <p:cNvPr id="20483" name="Rectangle 3"/>
          <p:cNvSpPr>
            <a:spLocks noGrp="1" noChangeArrowheads="1"/>
          </p:cNvSpPr>
          <p:nvPr>
            <p:ph idx="1"/>
          </p:nvPr>
        </p:nvSpPr>
        <p:spPr>
          <a:xfrm>
            <a:off x="1042988" y="1143000"/>
            <a:ext cx="7720012" cy="5257800"/>
          </a:xfrm>
        </p:spPr>
        <p:txBody>
          <a:bodyPr/>
          <a:lstStyle/>
          <a:p>
            <a:pPr>
              <a:lnSpc>
                <a:spcPct val="90000"/>
              </a:lnSpc>
            </a:pPr>
            <a:r>
              <a:rPr lang="en-US" altLang="en-US"/>
              <a:t>The combination of the four IP address parts provides 4.2 billion possible addresses (256 x 256 x 256 x 256).</a:t>
            </a:r>
          </a:p>
          <a:p>
            <a:pPr>
              <a:lnSpc>
                <a:spcPct val="90000"/>
              </a:lnSpc>
            </a:pPr>
            <a:r>
              <a:rPr lang="en-US" altLang="en-US"/>
              <a:t>This number seemed adequate until 1998.</a:t>
            </a:r>
          </a:p>
          <a:p>
            <a:pPr>
              <a:lnSpc>
                <a:spcPct val="90000"/>
              </a:lnSpc>
            </a:pPr>
            <a:r>
              <a:rPr lang="en-US" altLang="en-US"/>
              <a:t>Members of various Internet task forces are working to develop an alternate addressing system that will accommodate the projected growth.</a:t>
            </a:r>
          </a:p>
          <a:p>
            <a:pPr>
              <a:lnSpc>
                <a:spcPct val="90000"/>
              </a:lnSpc>
            </a:pPr>
            <a:r>
              <a:rPr lang="en-US" altLang="en-US"/>
              <a:t>However, all of their working solutions require extensive hardware and software changes throughout the Internet.</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58888" y="457200"/>
            <a:ext cx="7275512" cy="609600"/>
          </a:xfrm>
        </p:spPr>
        <p:txBody>
          <a:bodyPr>
            <a:normAutofit fontScale="90000"/>
          </a:bodyPr>
          <a:lstStyle/>
          <a:p>
            <a:pPr fontAlgn="auto">
              <a:spcAft>
                <a:spcPts val="0"/>
              </a:spcAft>
              <a:defRPr/>
            </a:pPr>
            <a:r>
              <a:rPr lang="en-US" dirty="0">
                <a:solidFill>
                  <a:srgbClr val="C00000"/>
                </a:solidFill>
              </a:rPr>
              <a:t>Domain Name Addressing</a:t>
            </a:r>
          </a:p>
        </p:txBody>
      </p:sp>
      <p:sp>
        <p:nvSpPr>
          <p:cNvPr id="21507" name="Rectangle 3"/>
          <p:cNvSpPr>
            <a:spLocks noGrp="1" noChangeArrowheads="1"/>
          </p:cNvSpPr>
          <p:nvPr>
            <p:ph idx="1"/>
          </p:nvPr>
        </p:nvSpPr>
        <p:spPr>
          <a:xfrm>
            <a:off x="1258888" y="1447800"/>
            <a:ext cx="7580312" cy="5221288"/>
          </a:xfrm>
        </p:spPr>
        <p:txBody>
          <a:bodyPr/>
          <a:lstStyle/>
          <a:p>
            <a:pPr>
              <a:lnSpc>
                <a:spcPct val="90000"/>
              </a:lnSpc>
            </a:pPr>
            <a:r>
              <a:rPr lang="en-US" altLang="en-US" sz="2800" dirty="0"/>
              <a:t>Most web browsers do not use the IP address to locate Web sites and individual pages.</a:t>
            </a:r>
          </a:p>
          <a:p>
            <a:pPr>
              <a:lnSpc>
                <a:spcPct val="90000"/>
              </a:lnSpc>
            </a:pPr>
            <a:r>
              <a:rPr lang="en-US" altLang="en-US" sz="2800" dirty="0"/>
              <a:t>They use domain name addressing.</a:t>
            </a:r>
          </a:p>
          <a:p>
            <a:pPr>
              <a:lnSpc>
                <a:spcPct val="90000"/>
              </a:lnSpc>
            </a:pPr>
            <a:r>
              <a:rPr lang="en-US" altLang="en-US" sz="2800" dirty="0"/>
              <a:t>A </a:t>
            </a:r>
            <a:r>
              <a:rPr lang="en-US" altLang="en-US" sz="2800" b="1" dirty="0"/>
              <a:t>domain name</a:t>
            </a:r>
            <a:r>
              <a:rPr lang="en-US" altLang="en-US" sz="2800" dirty="0"/>
              <a:t> is a unique name associated with a specific IP address by a program that runs on an Internet host computer.</a:t>
            </a:r>
          </a:p>
          <a:p>
            <a:pPr>
              <a:lnSpc>
                <a:spcPct val="90000"/>
              </a:lnSpc>
            </a:pPr>
            <a:r>
              <a:rPr lang="en-US" altLang="en-US" sz="2800" dirty="0"/>
              <a:t>This program, which coordinates the IP addresses and domain names for all computers attached to it, is called </a:t>
            </a:r>
            <a:r>
              <a:rPr lang="en-US" altLang="en-US" sz="2800" b="1" dirty="0"/>
              <a:t>DNS (Domain Name System ) software</a:t>
            </a:r>
            <a:r>
              <a:rPr lang="en-US" altLang="en-US" sz="2800" dirty="0"/>
              <a:t>.</a:t>
            </a:r>
          </a:p>
          <a:p>
            <a:pPr>
              <a:lnSpc>
                <a:spcPct val="90000"/>
              </a:lnSpc>
            </a:pPr>
            <a:r>
              <a:rPr lang="en-US" altLang="en-US" sz="2800" dirty="0"/>
              <a:t>The host computer that runs this software is called a </a:t>
            </a:r>
            <a:r>
              <a:rPr lang="en-US" altLang="en-US" sz="2800" b="1" dirty="0"/>
              <a:t>domain name server.</a:t>
            </a:r>
            <a:r>
              <a:rPr lang="en-US" altLang="en-US" sz="28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Scale of network</a:t>
            </a:r>
          </a:p>
        </p:txBody>
      </p:sp>
      <p:sp>
        <p:nvSpPr>
          <p:cNvPr id="3" name="Content Placeholder 2"/>
          <p:cNvSpPr>
            <a:spLocks noGrp="1"/>
          </p:cNvSpPr>
          <p:nvPr>
            <p:ph idx="1"/>
          </p:nvPr>
        </p:nvSpPr>
        <p:spPr/>
        <p:txBody>
          <a:bodyPr/>
          <a:lstStyle/>
          <a:p>
            <a:r>
              <a:rPr lang="en-GB" dirty="0"/>
              <a:t>GAN - Global Area Network</a:t>
            </a:r>
          </a:p>
          <a:p>
            <a:r>
              <a:rPr lang="en-GB" dirty="0"/>
              <a:t>WAN - Wide Area Network</a:t>
            </a:r>
          </a:p>
          <a:p>
            <a:r>
              <a:rPr lang="en-GB" dirty="0"/>
              <a:t>MAN - Metropolitan Area Network </a:t>
            </a:r>
          </a:p>
          <a:p>
            <a:r>
              <a:rPr lang="en-GB" dirty="0"/>
              <a:t>LAN - Local Area Network </a:t>
            </a:r>
          </a:p>
          <a:p>
            <a:r>
              <a:rPr lang="en-GB" dirty="0"/>
              <a:t>WLAN - Wireless Local Area Network</a:t>
            </a:r>
          </a:p>
          <a:p>
            <a:r>
              <a:rPr lang="en-GB" dirty="0"/>
              <a:t>CAN - Campus Area Network,</a:t>
            </a:r>
          </a:p>
          <a:p>
            <a:r>
              <a:rPr lang="en-GB" dirty="0"/>
              <a:t>PAN - Personal Area Network</a:t>
            </a:r>
          </a:p>
          <a:p>
            <a:endParaRPr lang="en-GB"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03350" y="304800"/>
            <a:ext cx="7131050" cy="381000"/>
          </a:xfrm>
        </p:spPr>
        <p:txBody>
          <a:bodyPr>
            <a:normAutofit fontScale="90000"/>
          </a:bodyPr>
          <a:lstStyle/>
          <a:p>
            <a:pPr fontAlgn="auto">
              <a:spcAft>
                <a:spcPts val="0"/>
              </a:spcAft>
              <a:defRPr/>
            </a:pPr>
            <a:r>
              <a:rPr lang="en-US" dirty="0">
                <a:solidFill>
                  <a:srgbClr val="C00000"/>
                </a:solidFill>
              </a:rPr>
              <a:t>Domain Name Addressing</a:t>
            </a:r>
          </a:p>
        </p:txBody>
      </p:sp>
      <p:sp>
        <p:nvSpPr>
          <p:cNvPr id="22531" name="Rectangle 3"/>
          <p:cNvSpPr>
            <a:spLocks noGrp="1" noChangeArrowheads="1"/>
          </p:cNvSpPr>
          <p:nvPr>
            <p:ph idx="1"/>
          </p:nvPr>
        </p:nvSpPr>
        <p:spPr>
          <a:xfrm>
            <a:off x="1116013" y="990600"/>
            <a:ext cx="7723187" cy="5462588"/>
          </a:xfrm>
        </p:spPr>
        <p:txBody>
          <a:bodyPr/>
          <a:lstStyle/>
          <a:p>
            <a:r>
              <a:rPr lang="en-US" altLang="en-US" sz="2400"/>
              <a:t>Domain names can include any number of parts separated by periods, however most domain names currently in use have only three or four parts.</a:t>
            </a:r>
          </a:p>
          <a:p>
            <a:r>
              <a:rPr lang="en-US" altLang="en-US" sz="2400"/>
              <a:t>Domain names follow hierarchical model that you can follow from top to bottom if you read the name from the right to the left.</a:t>
            </a:r>
          </a:p>
          <a:p>
            <a:r>
              <a:rPr lang="en-US" altLang="en-US" sz="2400"/>
              <a:t>For example, the domain name gsb.uchicago.edu is the computer connected to the Internet at the Graduate School of Business (gsb), which is an academic unit of the University of Chicago (uchicago), which is an educational institution (edu).</a:t>
            </a:r>
          </a:p>
          <a:p>
            <a:r>
              <a:rPr lang="en-US" altLang="en-US" sz="2400"/>
              <a:t>No other computer on the Internet has the same domain name.</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03350" y="228600"/>
            <a:ext cx="7054850" cy="685800"/>
          </a:xfrm>
        </p:spPr>
        <p:txBody>
          <a:bodyPr>
            <a:normAutofit fontScale="90000"/>
          </a:bodyPr>
          <a:lstStyle/>
          <a:p>
            <a:pPr fontAlgn="auto">
              <a:spcAft>
                <a:spcPts val="0"/>
              </a:spcAft>
              <a:defRPr/>
            </a:pPr>
            <a:r>
              <a:rPr lang="en-US" dirty="0">
                <a:solidFill>
                  <a:srgbClr val="C00000"/>
                </a:solidFill>
              </a:rPr>
              <a:t>Uniform Resource Locators</a:t>
            </a:r>
          </a:p>
        </p:txBody>
      </p:sp>
      <p:sp>
        <p:nvSpPr>
          <p:cNvPr id="23555" name="Rectangle 3"/>
          <p:cNvSpPr>
            <a:spLocks noGrp="1" noChangeArrowheads="1"/>
          </p:cNvSpPr>
          <p:nvPr>
            <p:ph idx="1"/>
          </p:nvPr>
        </p:nvSpPr>
        <p:spPr>
          <a:xfrm>
            <a:off x="1116013" y="1219200"/>
            <a:ext cx="7646987" cy="5522913"/>
          </a:xfrm>
        </p:spPr>
        <p:txBody>
          <a:bodyPr/>
          <a:lstStyle/>
          <a:p>
            <a:pPr>
              <a:lnSpc>
                <a:spcPct val="90000"/>
              </a:lnSpc>
            </a:pPr>
            <a:r>
              <a:rPr lang="en-US" altLang="en-US" sz="2400"/>
              <a:t>The IP address and the domain name each identify a particular computer on the Internet.</a:t>
            </a:r>
          </a:p>
          <a:p>
            <a:pPr>
              <a:lnSpc>
                <a:spcPct val="90000"/>
              </a:lnSpc>
            </a:pPr>
            <a:r>
              <a:rPr lang="en-US" altLang="en-US" sz="2400"/>
              <a:t>However, they do not indicate where a Web page</a:t>
            </a:r>
            <a:r>
              <a:rPr lang="ja-JP" altLang="en-US" sz="2400">
                <a:latin typeface="Arial" panose="020B0604020202020204" pitchFamily="34" charset="0"/>
                <a:cs typeface="HGｺﾞｼｯｸE"/>
              </a:rPr>
              <a:t>’</a:t>
            </a:r>
            <a:r>
              <a:rPr lang="en-US" altLang="ja-JP" sz="2400">
                <a:cs typeface="HGｺﾞｼｯｸE"/>
              </a:rPr>
              <a:t>s HTML document resides on that computer.</a:t>
            </a:r>
          </a:p>
          <a:p>
            <a:pPr>
              <a:lnSpc>
                <a:spcPct val="90000"/>
              </a:lnSpc>
            </a:pPr>
            <a:r>
              <a:rPr lang="en-US" altLang="en-US" sz="2400"/>
              <a:t>To identify a Web pages exact location, Web browsers rely on Uniform Resource Locator (URL).</a:t>
            </a:r>
          </a:p>
          <a:p>
            <a:pPr>
              <a:lnSpc>
                <a:spcPct val="90000"/>
              </a:lnSpc>
            </a:pPr>
            <a:r>
              <a:rPr lang="en-US" altLang="en-US" sz="2400"/>
              <a:t>URL  is a four-part addressing scheme that tells the  Web browser:</a:t>
            </a:r>
          </a:p>
          <a:p>
            <a:pPr>
              <a:lnSpc>
                <a:spcPct val="90000"/>
              </a:lnSpc>
              <a:buFont typeface="Wingdings" panose="05000000000000000000" pitchFamily="2" charset="2"/>
              <a:buChar char="Ø"/>
            </a:pPr>
            <a:r>
              <a:rPr lang="en-US" altLang="en-US" sz="2400"/>
              <a:t>What transfer protocol to use for transporting the file</a:t>
            </a:r>
          </a:p>
          <a:p>
            <a:pPr>
              <a:lnSpc>
                <a:spcPct val="90000"/>
              </a:lnSpc>
              <a:buFont typeface="Wingdings" panose="05000000000000000000" pitchFamily="2" charset="2"/>
              <a:buChar char="Ø"/>
            </a:pPr>
            <a:r>
              <a:rPr lang="en-US" altLang="en-US" sz="2400"/>
              <a:t>The domain name of the computer on which the file resides</a:t>
            </a:r>
          </a:p>
          <a:p>
            <a:pPr>
              <a:lnSpc>
                <a:spcPct val="90000"/>
              </a:lnSpc>
              <a:buFont typeface="Wingdings" panose="05000000000000000000" pitchFamily="2" charset="2"/>
              <a:buChar char="Ø"/>
            </a:pPr>
            <a:r>
              <a:rPr lang="en-US" altLang="en-US" sz="2400"/>
              <a:t>The pathname of the folder or directory on the computer on which the file resides</a:t>
            </a:r>
          </a:p>
          <a:p>
            <a:pPr>
              <a:lnSpc>
                <a:spcPct val="90000"/>
              </a:lnSpc>
              <a:buFont typeface="Wingdings" panose="05000000000000000000" pitchFamily="2" charset="2"/>
              <a:buChar char="Ø"/>
            </a:pPr>
            <a:r>
              <a:rPr lang="en-US" altLang="en-US" sz="2400"/>
              <a:t>The name of the file</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42988" y="533400"/>
            <a:ext cx="8101012" cy="685800"/>
          </a:xfrm>
        </p:spPr>
        <p:txBody>
          <a:bodyPr>
            <a:normAutofit fontScale="90000"/>
          </a:bodyPr>
          <a:lstStyle/>
          <a:p>
            <a:pPr fontAlgn="auto">
              <a:spcAft>
                <a:spcPts val="0"/>
              </a:spcAft>
              <a:defRPr/>
            </a:pPr>
            <a:r>
              <a:rPr lang="en-US" sz="4000" dirty="0">
                <a:solidFill>
                  <a:srgbClr val="C00000"/>
                </a:solidFill>
              </a:rPr>
              <a:t>Structure of a Uniform Resource Locators</a:t>
            </a:r>
          </a:p>
        </p:txBody>
      </p:sp>
      <p:sp>
        <p:nvSpPr>
          <p:cNvPr id="24579" name="Text Box 4"/>
          <p:cNvSpPr txBox="1">
            <a:spLocks noChangeArrowheads="1"/>
          </p:cNvSpPr>
          <p:nvPr/>
        </p:nvSpPr>
        <p:spPr bwMode="auto">
          <a:xfrm>
            <a:off x="898525" y="2860675"/>
            <a:ext cx="7345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http://www.chicagosymphony.org/civicconcerts/index.htm</a:t>
            </a:r>
          </a:p>
        </p:txBody>
      </p:sp>
      <p:sp>
        <p:nvSpPr>
          <p:cNvPr id="24580" name="AutoShape 7"/>
          <p:cNvSpPr/>
          <p:nvPr/>
        </p:nvSpPr>
        <p:spPr bwMode="auto">
          <a:xfrm rot="5141578">
            <a:off x="1102518" y="2555082"/>
            <a:ext cx="233363" cy="609600"/>
          </a:xfrm>
          <a:prstGeom prst="leftBrace">
            <a:avLst>
              <a:gd name="adj1" fmla="val 21769"/>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24581" name="Text Box 8"/>
          <p:cNvSpPr txBox="1">
            <a:spLocks noChangeArrowheads="1"/>
          </p:cNvSpPr>
          <p:nvPr/>
        </p:nvSpPr>
        <p:spPr bwMode="auto">
          <a:xfrm>
            <a:off x="898525" y="2251075"/>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protocol</a:t>
            </a:r>
          </a:p>
        </p:txBody>
      </p:sp>
      <p:sp>
        <p:nvSpPr>
          <p:cNvPr id="24582" name="AutoShape 9"/>
          <p:cNvSpPr/>
          <p:nvPr/>
        </p:nvSpPr>
        <p:spPr bwMode="auto">
          <a:xfrm rot="-5519420">
            <a:off x="3048000" y="1905000"/>
            <a:ext cx="533400" cy="3124200"/>
          </a:xfrm>
          <a:prstGeom prst="leftBrace">
            <a:avLst>
              <a:gd name="adj1" fmla="val 4881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24583" name="Text Box 10"/>
          <p:cNvSpPr txBox="1">
            <a:spLocks noChangeArrowheads="1"/>
          </p:cNvSpPr>
          <p:nvPr/>
        </p:nvSpPr>
        <p:spPr bwMode="auto">
          <a:xfrm>
            <a:off x="2346325" y="3622675"/>
            <a:ext cx="190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Domain name</a:t>
            </a:r>
          </a:p>
        </p:txBody>
      </p:sp>
      <p:sp>
        <p:nvSpPr>
          <p:cNvPr id="24584" name="AutoShape 11"/>
          <p:cNvSpPr/>
          <p:nvPr/>
        </p:nvSpPr>
        <p:spPr bwMode="auto">
          <a:xfrm rot="5392413">
            <a:off x="5867400" y="2057400"/>
            <a:ext cx="304800" cy="1371600"/>
          </a:xfrm>
          <a:prstGeom prst="leftBrace">
            <a:avLst>
              <a:gd name="adj1" fmla="val 3750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24585" name="Text Box 12"/>
          <p:cNvSpPr txBox="1">
            <a:spLocks noChangeArrowheads="1"/>
          </p:cNvSpPr>
          <p:nvPr/>
        </p:nvSpPr>
        <p:spPr bwMode="auto">
          <a:xfrm>
            <a:off x="5546725" y="2098675"/>
            <a:ext cx="1366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pathname</a:t>
            </a:r>
          </a:p>
        </p:txBody>
      </p:sp>
      <p:sp>
        <p:nvSpPr>
          <p:cNvPr id="24586" name="AutoShape 13"/>
          <p:cNvSpPr/>
          <p:nvPr/>
        </p:nvSpPr>
        <p:spPr bwMode="auto">
          <a:xfrm rot="5119958">
            <a:off x="7315200" y="2971800"/>
            <a:ext cx="381000" cy="990600"/>
          </a:xfrm>
          <a:prstGeom prst="rightBrace">
            <a:avLst>
              <a:gd name="adj1" fmla="val 2166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24587" name="Text Box 14"/>
          <p:cNvSpPr txBox="1">
            <a:spLocks noChangeArrowheads="1"/>
          </p:cNvSpPr>
          <p:nvPr/>
        </p:nvSpPr>
        <p:spPr bwMode="auto">
          <a:xfrm>
            <a:off x="7146925" y="3546475"/>
            <a:ext cx="124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filename</a:t>
            </a:r>
          </a:p>
        </p:txBody>
      </p:sp>
      <p:sp>
        <p:nvSpPr>
          <p:cNvPr id="24588" name="Text Box 15"/>
          <p:cNvSpPr txBox="1">
            <a:spLocks noChangeArrowheads="1"/>
          </p:cNvSpPr>
          <p:nvPr/>
        </p:nvSpPr>
        <p:spPr bwMode="auto">
          <a:xfrm>
            <a:off x="746125" y="5603875"/>
            <a:ext cx="458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http =&gt; Hypertext Transfer Protocol</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fontAlgn="auto">
              <a:spcAft>
                <a:spcPts val="0"/>
              </a:spcAft>
              <a:defRPr/>
            </a:pPr>
            <a:r>
              <a:rPr lang="en-US" dirty="0">
                <a:solidFill>
                  <a:srgbClr val="C00000"/>
                </a:solidFill>
              </a:rPr>
              <a:t>HTTP</a:t>
            </a:r>
          </a:p>
        </p:txBody>
      </p:sp>
      <p:sp>
        <p:nvSpPr>
          <p:cNvPr id="25603" name="Rectangle 3"/>
          <p:cNvSpPr>
            <a:spLocks noGrp="1" noChangeArrowheads="1"/>
          </p:cNvSpPr>
          <p:nvPr>
            <p:ph idx="1"/>
          </p:nvPr>
        </p:nvSpPr>
        <p:spPr/>
        <p:txBody>
          <a:bodyPr/>
          <a:lstStyle/>
          <a:p>
            <a:r>
              <a:rPr lang="en-US" altLang="en-US" sz="2800" dirty="0"/>
              <a:t>The transfer protocol is the set of rules that the computers use to move files from one computer to another on the Internet.</a:t>
            </a:r>
          </a:p>
          <a:p>
            <a:r>
              <a:rPr lang="en-US" altLang="en-US" sz="2800" dirty="0"/>
              <a:t>The most common transfer protocol used on the Internet is the Hypertext Transfer Protocol (HTTP).</a:t>
            </a:r>
          </a:p>
          <a:p>
            <a:r>
              <a:rPr lang="en-US" altLang="en-US" sz="2800" dirty="0"/>
              <a:t>Two other protocols that you can use on the Internet are the File Transfer Protocol (FTP) and the Telnet Protocol</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r>
              <a:rPr lang="en-GB" sz="4400" dirty="0"/>
              <a:t>Data Communication</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Concept of Data Communication</a:t>
            </a:r>
          </a:p>
        </p:txBody>
      </p:sp>
      <p:sp>
        <p:nvSpPr>
          <p:cNvPr id="3" name="Content Placeholder 2"/>
          <p:cNvSpPr>
            <a:spLocks noGrp="1"/>
          </p:cNvSpPr>
          <p:nvPr>
            <p:ph idx="1"/>
          </p:nvPr>
        </p:nvSpPr>
        <p:spPr/>
        <p:txBody>
          <a:bodyPr>
            <a:normAutofit lnSpcReduction="10000"/>
          </a:bodyPr>
          <a:lstStyle/>
          <a:p>
            <a:r>
              <a:rPr lang="en-GB" sz="2800" dirty="0"/>
              <a:t>Data Communication consists of two words: Data and Communication</a:t>
            </a:r>
          </a:p>
          <a:p>
            <a:r>
              <a:rPr lang="en-GB" sz="2800" dirty="0"/>
              <a:t>Data can be any text, image, audio, video and multimedia files.</a:t>
            </a:r>
          </a:p>
          <a:p>
            <a:r>
              <a:rPr lang="en-GB" sz="2800" dirty="0"/>
              <a:t>Communication is an act of sending and receiving data.</a:t>
            </a:r>
          </a:p>
          <a:p>
            <a:r>
              <a:rPr lang="en-GB" sz="2800" dirty="0"/>
              <a:t>Data Communication refers to the exchange of data between two or more networked or connected devices</a:t>
            </a:r>
          </a:p>
          <a:p>
            <a:r>
              <a:rPr lang="en-GB" sz="2800" dirty="0"/>
              <a:t>These devices must be capable of sending and receiving data over a communication medium</a:t>
            </a:r>
          </a:p>
          <a:p>
            <a:endParaRPr lang="en-GB"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
            <a:ext cx="6096000" cy="1066800"/>
          </a:xfrm>
          <a:noFill/>
          <a:ln w="76200">
            <a:noFill/>
          </a:ln>
        </p:spPr>
        <p:style>
          <a:lnRef idx="1">
            <a:schemeClr val="accent4"/>
          </a:lnRef>
          <a:fillRef idx="2">
            <a:schemeClr val="accent4"/>
          </a:fillRef>
          <a:effectRef idx="1">
            <a:schemeClr val="accent4"/>
          </a:effectRef>
          <a:fontRef idx="minor">
            <a:schemeClr val="dk1"/>
          </a:fontRef>
        </p:style>
        <p:txBody>
          <a:bodyPr>
            <a:normAutofit/>
          </a:bodyPr>
          <a:lstStyle/>
          <a:p>
            <a:r>
              <a:rPr lang="en-US" sz="2800" b="1" dirty="0">
                <a:solidFill>
                  <a:srgbClr val="C00000"/>
                </a:solidFill>
                <a:effectLst/>
              </a:rPr>
              <a:t>DATA COMMUNICATION</a:t>
            </a:r>
          </a:p>
        </p:txBody>
      </p:sp>
      <p:sp>
        <p:nvSpPr>
          <p:cNvPr id="3" name="Subtitle 2"/>
          <p:cNvSpPr>
            <a:spLocks noGrp="1"/>
          </p:cNvSpPr>
          <p:nvPr>
            <p:ph type="subTitle" idx="1"/>
          </p:nvPr>
        </p:nvSpPr>
        <p:spPr>
          <a:xfrm>
            <a:off x="914400" y="1447800"/>
            <a:ext cx="7924800" cy="4953000"/>
          </a:xfrm>
          <a:noFill/>
          <a:ln w="76200">
            <a:noFill/>
          </a:ln>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marL="457200" lvl="0" indent="-457200" algn="just">
              <a:buFont typeface="Wingdings" panose="05000000000000000000" pitchFamily="2" charset="2"/>
              <a:buChar char="q"/>
            </a:pPr>
            <a:r>
              <a:rPr lang="en-US" dirty="0">
                <a:ln w="1905"/>
                <a:solidFill>
                  <a:schemeClr val="tx1"/>
                </a:solidFill>
                <a:effectLst>
                  <a:innerShdw blurRad="69850" dist="43180" dir="5400000">
                    <a:srgbClr val="000000">
                      <a:alpha val="65000"/>
                    </a:srgbClr>
                  </a:innerShdw>
                </a:effectLst>
              </a:rPr>
              <a:t>Computer is use to capture, process, store, generate and communicate data/ information.</a:t>
            </a:r>
            <a:endParaRPr lang="en-US" sz="2000" dirty="0">
              <a:ln w="1905"/>
              <a:solidFill>
                <a:schemeClr val="tx1"/>
              </a:solidFill>
              <a:effectLst>
                <a:innerShdw blurRad="69850" dist="43180" dir="5400000">
                  <a:srgbClr val="000000">
                    <a:alpha val="65000"/>
                  </a:srgbClr>
                </a:innerShdw>
              </a:effectLst>
            </a:endParaRPr>
          </a:p>
          <a:p>
            <a:pPr marL="457200" lvl="0" indent="-457200" algn="just">
              <a:buFont typeface="Wingdings" panose="05000000000000000000" pitchFamily="2" charset="2"/>
              <a:buChar char="q"/>
            </a:pPr>
            <a:r>
              <a:rPr lang="en-US" dirty="0">
                <a:ln w="1905"/>
                <a:solidFill>
                  <a:schemeClr val="tx1"/>
                </a:solidFill>
                <a:effectLst>
                  <a:innerShdw blurRad="69850" dist="43180" dir="5400000">
                    <a:srgbClr val="000000">
                      <a:alpha val="65000"/>
                    </a:srgbClr>
                  </a:innerShdw>
                </a:effectLst>
              </a:rPr>
              <a:t>DC is the active process of transporting data/ information from one point to another</a:t>
            </a:r>
            <a:endParaRPr lang="en-US" sz="2000" dirty="0">
              <a:ln w="1905"/>
              <a:solidFill>
                <a:schemeClr val="tx1"/>
              </a:solidFill>
              <a:effectLst>
                <a:innerShdw blurRad="69850" dist="43180" dir="5400000">
                  <a:srgbClr val="000000">
                    <a:alpha val="65000"/>
                  </a:srgbClr>
                </a:innerShdw>
              </a:effectLst>
            </a:endParaRPr>
          </a:p>
          <a:p>
            <a:pPr marL="457200" lvl="0" indent="-457200" algn="just">
              <a:buFont typeface="Wingdings" panose="05000000000000000000" pitchFamily="2" charset="2"/>
              <a:buChar char="q"/>
            </a:pPr>
            <a:r>
              <a:rPr lang="en-US" dirty="0">
                <a:ln w="1905"/>
                <a:solidFill>
                  <a:schemeClr val="tx1"/>
                </a:solidFill>
                <a:effectLst>
                  <a:innerShdw blurRad="69850" dist="43180" dir="5400000">
                    <a:srgbClr val="000000">
                      <a:alpha val="65000"/>
                    </a:srgbClr>
                  </a:innerShdw>
                </a:effectLst>
              </a:rPr>
              <a:t>Data communication can be on wired or wireless connectivity</a:t>
            </a:r>
            <a:endParaRPr lang="en-US" sz="2000" dirty="0">
              <a:ln w="1905"/>
              <a:solidFill>
                <a:schemeClr val="tx1"/>
              </a:solidFill>
              <a:effectLst>
                <a:innerShdw blurRad="69850" dist="43180" dir="5400000">
                  <a:srgbClr val="000000">
                    <a:alpha val="65000"/>
                  </a:srgbClr>
                </a:innerShdw>
              </a:effectLst>
            </a:endParaRPr>
          </a:p>
          <a:p>
            <a:pPr marL="457200" lvl="0" indent="-457200" algn="just">
              <a:buFont typeface="Wingdings" panose="05000000000000000000" pitchFamily="2" charset="2"/>
              <a:buChar char="q"/>
            </a:pPr>
            <a:r>
              <a:rPr lang="en-US" dirty="0">
                <a:ln w="1905"/>
                <a:solidFill>
                  <a:schemeClr val="tx1"/>
                </a:solidFill>
                <a:effectLst>
                  <a:innerShdw blurRad="69850" dist="43180" dir="5400000">
                    <a:srgbClr val="000000">
                      <a:alpha val="65000"/>
                    </a:srgbClr>
                  </a:innerShdw>
                </a:effectLst>
              </a:rPr>
              <a:t>Effectiveness of data communication system depends on the following  fundamental characteristics.	</a:t>
            </a:r>
            <a:endParaRPr lang="en-US" sz="2000" dirty="0">
              <a:ln w="1905"/>
              <a:solidFill>
                <a:schemeClr val="tx1"/>
              </a:solidFill>
              <a:effectLst>
                <a:innerShdw blurRad="69850" dist="43180" dir="5400000">
                  <a:srgbClr val="000000">
                    <a:alpha val="65000"/>
                  </a:srgbClr>
                </a:innerShdw>
              </a:effectLst>
            </a:endParaRPr>
          </a:p>
          <a:p>
            <a:pPr marL="914400" lvl="1" indent="-457200" algn="just">
              <a:buFont typeface="Wingdings" panose="05000000000000000000" pitchFamily="2" charset="2"/>
              <a:buChar char="q"/>
            </a:pPr>
            <a:r>
              <a:rPr lang="en-US" dirty="0">
                <a:ln w="1905"/>
                <a:solidFill>
                  <a:schemeClr val="tx1"/>
                </a:solidFill>
                <a:effectLst>
                  <a:innerShdw blurRad="69850" dist="43180" dir="5400000">
                    <a:srgbClr val="000000">
                      <a:alpha val="65000"/>
                    </a:srgbClr>
                  </a:innerShdw>
                </a:effectLst>
              </a:rPr>
              <a:t>Delivery:  The system must deliver data to the corrected destination</a:t>
            </a:r>
            <a:endParaRPr lang="en-US" sz="1800" dirty="0">
              <a:ln w="1905"/>
              <a:solidFill>
                <a:schemeClr val="tx1"/>
              </a:solidFill>
              <a:effectLst>
                <a:innerShdw blurRad="69850" dist="43180" dir="5400000">
                  <a:srgbClr val="000000">
                    <a:alpha val="65000"/>
                  </a:srgbClr>
                </a:innerShdw>
              </a:effectLst>
            </a:endParaRPr>
          </a:p>
          <a:p>
            <a:pPr marL="914400" lvl="1" indent="-457200" algn="just">
              <a:buFont typeface="Wingdings" panose="05000000000000000000" pitchFamily="2" charset="2"/>
              <a:buChar char="q"/>
            </a:pPr>
            <a:r>
              <a:rPr lang="en-US" dirty="0">
                <a:ln w="1905"/>
                <a:solidFill>
                  <a:schemeClr val="tx1"/>
                </a:solidFill>
                <a:effectLst>
                  <a:innerShdw blurRad="69850" dist="43180" dir="5400000">
                    <a:srgbClr val="000000">
                      <a:alpha val="65000"/>
                    </a:srgbClr>
                  </a:innerShdw>
                </a:effectLst>
              </a:rPr>
              <a:t>Accuracy:  The system must deliver data accurately</a:t>
            </a:r>
            <a:endParaRPr lang="en-US" sz="1800" dirty="0">
              <a:ln w="1905"/>
              <a:solidFill>
                <a:schemeClr val="tx1"/>
              </a:solidFill>
              <a:effectLst>
                <a:innerShdw blurRad="69850" dist="43180" dir="5400000">
                  <a:srgbClr val="000000">
                    <a:alpha val="65000"/>
                  </a:srgbClr>
                </a:innerShdw>
              </a:effectLst>
            </a:endParaRPr>
          </a:p>
          <a:p>
            <a:pPr marL="914400" lvl="1" indent="-457200" algn="just">
              <a:buFont typeface="Wingdings" panose="05000000000000000000" pitchFamily="2" charset="2"/>
              <a:buChar char="q"/>
            </a:pPr>
            <a:r>
              <a:rPr lang="en-US" dirty="0">
                <a:ln w="1905"/>
                <a:solidFill>
                  <a:schemeClr val="tx1"/>
                </a:solidFill>
                <a:effectLst>
                  <a:innerShdw blurRad="69850" dist="43180" dir="5400000">
                    <a:srgbClr val="000000">
                      <a:alpha val="65000"/>
                    </a:srgbClr>
                  </a:innerShdw>
                </a:effectLst>
              </a:rPr>
              <a:t>Timeliness: The system must deliver data in a timely manner.</a:t>
            </a:r>
            <a:endParaRPr lang="en-US" sz="1800" dirty="0">
              <a:ln w="1905"/>
              <a:solidFill>
                <a:schemeClr val="tx1"/>
              </a:solidFill>
              <a:effectLst>
                <a:innerShdw blurRad="69850" dist="43180" dir="5400000">
                  <a:srgbClr val="000000">
                    <a:alpha val="65000"/>
                  </a:srgbClr>
                </a:innerShdw>
              </a:effectLst>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altLang="en-US"/>
              <a:t>Standards Organisations for Data Communications</a:t>
            </a:r>
          </a:p>
        </p:txBody>
      </p:sp>
      <p:sp>
        <p:nvSpPr>
          <p:cNvPr id="5" name="Content Placeholder 4"/>
          <p:cNvSpPr>
            <a:spLocks noGrp="1"/>
          </p:cNvSpPr>
          <p:nvPr>
            <p:ph idx="1"/>
          </p:nvPr>
        </p:nvSpPr>
        <p:spPr>
          <a:xfrm>
            <a:off x="1435735" y="1447800"/>
            <a:ext cx="7498080" cy="5242560"/>
          </a:xfrm>
        </p:spPr>
        <p:txBody>
          <a:bodyPr>
            <a:normAutofit/>
          </a:bodyPr>
          <a:lstStyle/>
          <a:p>
            <a:r>
              <a:rPr lang="en-GB" altLang="en-US" sz="2665"/>
              <a:t>International Standard Organization (ISO)</a:t>
            </a:r>
          </a:p>
          <a:p>
            <a:r>
              <a:rPr lang="en-GB" altLang="en-US" sz="2665"/>
              <a:t>International Telecommunications Union-Telecommunication Sector (ITU-T)</a:t>
            </a:r>
          </a:p>
          <a:p>
            <a:r>
              <a:rPr lang="en-GB" altLang="en-US" sz="2665"/>
              <a:t>Institute of Electrical and Electronics Engineers (IEEE)</a:t>
            </a:r>
          </a:p>
          <a:p>
            <a:r>
              <a:rPr lang="en-GB" altLang="en-US" sz="2665"/>
              <a:t>American National Standards Institute (ANSI)</a:t>
            </a:r>
          </a:p>
          <a:p>
            <a:r>
              <a:rPr lang="en-GB" altLang="en-US" sz="2665"/>
              <a:t>Electronics Industry Association (EIA)</a:t>
            </a:r>
          </a:p>
          <a:p>
            <a:r>
              <a:rPr lang="en-GB" altLang="en-US" sz="2665"/>
              <a:t>Telecommunications Industry Association (TIA)</a:t>
            </a:r>
          </a:p>
          <a:p>
            <a:r>
              <a:rPr lang="en-GB" altLang="en-US" sz="2665"/>
              <a:t>Internet Architecture Board (IAB)</a:t>
            </a:r>
          </a:p>
          <a:p>
            <a:r>
              <a:rPr lang="en-GB" altLang="en-US" sz="2665"/>
              <a:t>Internet Engineering Task Force (IETF)</a:t>
            </a:r>
          </a:p>
          <a:p>
            <a:r>
              <a:rPr lang="en-GB" altLang="en-US" sz="2665"/>
              <a:t>Internet Research Task Force (IRTF)</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1"/>
            <a:ext cx="7924800" cy="914400"/>
          </a:xfrm>
          <a:noFill/>
          <a:ln w="76200">
            <a:noFill/>
          </a:ln>
        </p:spPr>
        <p:style>
          <a:lnRef idx="1">
            <a:schemeClr val="accent3"/>
          </a:lnRef>
          <a:fillRef idx="2">
            <a:schemeClr val="accent3"/>
          </a:fillRef>
          <a:effectRef idx="1">
            <a:schemeClr val="accent3"/>
          </a:effectRef>
          <a:fontRef idx="minor">
            <a:schemeClr val="dk1"/>
          </a:fontRef>
        </p:style>
        <p:txBody>
          <a:bodyPr>
            <a:normAutofit/>
          </a:bodyPr>
          <a:lstStyle/>
          <a:p>
            <a:r>
              <a:rPr lang="en-US" sz="2800" b="1" dirty="0">
                <a:solidFill>
                  <a:srgbClr val="C00000"/>
                </a:solidFill>
                <a:effectLst/>
              </a:rPr>
              <a:t>DATA COMMUNICATION COMPONENT</a:t>
            </a:r>
          </a:p>
        </p:txBody>
      </p:sp>
      <p:sp>
        <p:nvSpPr>
          <p:cNvPr id="3" name="Subtitle 2"/>
          <p:cNvSpPr>
            <a:spLocks noGrp="1"/>
          </p:cNvSpPr>
          <p:nvPr>
            <p:ph type="subTitle" idx="1"/>
          </p:nvPr>
        </p:nvSpPr>
        <p:spPr>
          <a:xfrm>
            <a:off x="1106129" y="1524000"/>
            <a:ext cx="7848600" cy="6705600"/>
          </a:xfrm>
          <a:noFill/>
          <a:ln>
            <a:noFill/>
          </a:ln>
        </p:spPr>
        <p:style>
          <a:lnRef idx="1">
            <a:schemeClr val="accent2"/>
          </a:lnRef>
          <a:fillRef idx="2">
            <a:schemeClr val="accent2"/>
          </a:fillRef>
          <a:effectRef idx="1">
            <a:schemeClr val="accent2"/>
          </a:effectRef>
          <a:fontRef idx="minor">
            <a:schemeClr val="dk1"/>
          </a:fontRef>
        </p:style>
        <p:txBody>
          <a:bodyPr>
            <a:normAutofit/>
          </a:bodyPr>
          <a:lstStyle/>
          <a:p>
            <a:pPr algn="just"/>
            <a:r>
              <a:rPr lang="en-US" dirty="0">
                <a:solidFill>
                  <a:srgbClr val="00B0F0"/>
                </a:solidFill>
              </a:rPr>
              <a:t>1)</a:t>
            </a:r>
            <a:r>
              <a:rPr lang="en-US" dirty="0">
                <a:solidFill>
                  <a:schemeClr val="tx1"/>
                </a:solidFill>
              </a:rPr>
              <a:t>	</a:t>
            </a:r>
            <a:r>
              <a:rPr lang="en-US" sz="2400" b="1" dirty="0">
                <a:solidFill>
                  <a:schemeClr val="tx1"/>
                </a:solidFill>
              </a:rPr>
              <a:t>Transmitter</a:t>
            </a:r>
            <a:r>
              <a:rPr lang="en-US" sz="2400" dirty="0">
                <a:solidFill>
                  <a:schemeClr val="tx1"/>
                </a:solidFill>
              </a:rPr>
              <a:t>:  is the device that sends the message, it can be a computer, workstations, telephone </a:t>
            </a:r>
            <a:r>
              <a:rPr lang="en-US" sz="2400" dirty="0" err="1">
                <a:solidFill>
                  <a:schemeClr val="tx1"/>
                </a:solidFill>
              </a:rPr>
              <a:t>e.t.c</a:t>
            </a:r>
            <a:endParaRPr lang="en-US" sz="2400" dirty="0">
              <a:solidFill>
                <a:schemeClr val="tx1"/>
              </a:solidFill>
            </a:endParaRPr>
          </a:p>
          <a:p>
            <a:pPr algn="just"/>
            <a:r>
              <a:rPr lang="en-US" sz="2400" dirty="0">
                <a:solidFill>
                  <a:srgbClr val="00B0F0"/>
                </a:solidFill>
              </a:rPr>
              <a:t>2)</a:t>
            </a:r>
            <a:r>
              <a:rPr lang="en-US" sz="2400" dirty="0">
                <a:solidFill>
                  <a:schemeClr val="tx1"/>
                </a:solidFill>
              </a:rPr>
              <a:t>	</a:t>
            </a:r>
            <a:r>
              <a:rPr lang="en-US" sz="2400" b="1" dirty="0">
                <a:solidFill>
                  <a:schemeClr val="tx1"/>
                </a:solidFill>
              </a:rPr>
              <a:t>Receiver</a:t>
            </a:r>
            <a:r>
              <a:rPr lang="en-US" sz="2400" dirty="0">
                <a:solidFill>
                  <a:schemeClr val="tx1"/>
                </a:solidFill>
              </a:rPr>
              <a:t>: Is the device that receives the message. It can be a computer, workstation telephone </a:t>
            </a:r>
            <a:r>
              <a:rPr lang="en-US" sz="2400" dirty="0" err="1">
                <a:solidFill>
                  <a:schemeClr val="tx1"/>
                </a:solidFill>
              </a:rPr>
              <a:t>e.t.c</a:t>
            </a:r>
            <a:endParaRPr lang="en-US" sz="2400" dirty="0">
              <a:solidFill>
                <a:schemeClr val="tx1"/>
              </a:solidFill>
            </a:endParaRPr>
          </a:p>
          <a:p>
            <a:pPr marL="541655" indent="-514350" algn="just">
              <a:buAutoNum type="arabicParenR" startAt="3"/>
            </a:pPr>
            <a:r>
              <a:rPr lang="en-US" sz="2400" b="1" dirty="0">
                <a:solidFill>
                  <a:schemeClr val="tx1"/>
                </a:solidFill>
              </a:rPr>
              <a:t>Medium</a:t>
            </a:r>
            <a:r>
              <a:rPr lang="en-US" sz="2400" dirty="0">
                <a:solidFill>
                  <a:schemeClr val="tx1"/>
                </a:solidFill>
              </a:rPr>
              <a:t>:  is the physical path by which a message travels from the sender to receiver through pair wire, coaxial cable, fiber-optic cable, radio waves </a:t>
            </a:r>
            <a:r>
              <a:rPr lang="en-US" sz="2400" dirty="0" err="1">
                <a:solidFill>
                  <a:schemeClr val="tx1"/>
                </a:solidFill>
              </a:rPr>
              <a:t>etc</a:t>
            </a:r>
            <a:endParaRPr lang="en-US" sz="2400" dirty="0">
              <a:solidFill>
                <a:schemeClr val="tx1"/>
              </a:solidFill>
            </a:endParaRPr>
          </a:p>
          <a:p>
            <a:pPr algn="just"/>
            <a:r>
              <a:rPr lang="en-US" sz="2400" b="1" dirty="0">
                <a:solidFill>
                  <a:schemeClr val="tx1"/>
                </a:solidFill>
              </a:rPr>
              <a:t>4    Message:</a:t>
            </a:r>
            <a:r>
              <a:rPr lang="en-US" sz="2400" dirty="0">
                <a:solidFill>
                  <a:schemeClr val="tx1"/>
                </a:solidFill>
              </a:rPr>
              <a:t> is the transmission (data) to be communicated. It can be consist of text, number, picture, sound, video. </a:t>
            </a:r>
            <a:r>
              <a:rPr lang="en-US" sz="2400" dirty="0" err="1">
                <a:solidFill>
                  <a:schemeClr val="tx1"/>
                </a:solidFill>
              </a:rPr>
              <a:t>etc</a:t>
            </a:r>
            <a:endParaRPr lang="en-US" sz="2400" dirty="0">
              <a:solidFill>
                <a:schemeClr val="tx1"/>
              </a:solidFill>
            </a:endParaRPr>
          </a:p>
          <a:p>
            <a:pPr algn="just"/>
            <a:r>
              <a:rPr lang="en-US" sz="2400" dirty="0">
                <a:solidFill>
                  <a:schemeClr val="accent1"/>
                </a:solidFill>
              </a:rPr>
              <a:t>5)</a:t>
            </a:r>
            <a:r>
              <a:rPr lang="en-US" sz="2400" dirty="0">
                <a:solidFill>
                  <a:schemeClr val="tx1"/>
                </a:solidFill>
              </a:rPr>
              <a:t>	</a:t>
            </a:r>
            <a:r>
              <a:rPr lang="en-US" sz="2400" b="1" dirty="0">
                <a:solidFill>
                  <a:schemeClr val="tx1"/>
                </a:solidFill>
              </a:rPr>
              <a:t>Protocol:</a:t>
            </a:r>
            <a:r>
              <a:rPr lang="en-US" sz="2400" dirty="0">
                <a:solidFill>
                  <a:schemeClr val="tx1"/>
                </a:solidFill>
              </a:rPr>
              <a:t> is a set of rules that governs data communication. It represents an agreement between the communicating devices. Without a protocol, two device may be connected but not communicating</a:t>
            </a:r>
            <a:r>
              <a:rPr lang="en-US" dirty="0">
                <a:solidFill>
                  <a:schemeClr val="tx1"/>
                </a:solidFill>
              </a:rPr>
              <a:t>.</a:t>
            </a:r>
          </a:p>
          <a:p>
            <a:pPr marL="541655" indent="-514350" algn="just">
              <a:buAutoNum type="arabicParenR" startAt="3"/>
            </a:pPr>
            <a:endParaRPr lang="en-US" dirty="0">
              <a:solidFill>
                <a:schemeClr val="tx1"/>
              </a:solidFill>
            </a:endParaRPr>
          </a:p>
          <a:p>
            <a:pPr algn="l"/>
            <a:endParaRPr lang="en-US" dirty="0">
              <a:solidFill>
                <a:schemeClr val="tx1"/>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147956"/>
            <a:ext cx="7498080" cy="976630"/>
          </a:xfrm>
        </p:spPr>
        <p:txBody>
          <a:bodyPr/>
          <a:lstStyle/>
          <a:p>
            <a:r>
              <a:rPr lang="en-GB" altLang="en-US" dirty="0"/>
              <a:t>Data Communication Circuits</a:t>
            </a:r>
          </a:p>
        </p:txBody>
      </p:sp>
      <p:sp>
        <p:nvSpPr>
          <p:cNvPr id="5" name="Content Placeholder 4"/>
          <p:cNvSpPr>
            <a:spLocks noGrp="1"/>
          </p:cNvSpPr>
          <p:nvPr>
            <p:ph idx="1"/>
          </p:nvPr>
        </p:nvSpPr>
        <p:spPr>
          <a:xfrm>
            <a:off x="1115616" y="1124585"/>
            <a:ext cx="7818072" cy="5231130"/>
          </a:xfrm>
        </p:spPr>
        <p:txBody>
          <a:bodyPr/>
          <a:lstStyle/>
          <a:p>
            <a:r>
              <a:rPr lang="en-GB" altLang="en-US" sz="2400" dirty="0"/>
              <a:t>Data communication circuit provides a transmission path between locations and transfers digital information from one station (node, where computers or other digital equipment are located) to another using electronic circuits.</a:t>
            </a:r>
          </a:p>
          <a:p>
            <a:r>
              <a:rPr lang="en-GB" altLang="en-US" sz="2400" dirty="0"/>
              <a:t> Data communications circuit utilize electronic communications equipment and facilities to interconnect digital computer equipment.</a:t>
            </a:r>
          </a:p>
          <a:p>
            <a:endParaRPr lang="en-GB" altLang="en-US" sz="2400" dirty="0"/>
          </a:p>
          <a:p>
            <a:endParaRPr lang="en-GB" altLang="en-US" sz="2400" dirty="0"/>
          </a:p>
        </p:txBody>
      </p:sp>
      <p:sp>
        <p:nvSpPr>
          <p:cNvPr id="6" name="Rectangles 5"/>
          <p:cNvSpPr/>
          <p:nvPr/>
        </p:nvSpPr>
        <p:spPr>
          <a:xfrm>
            <a:off x="1266825" y="5157470"/>
            <a:ext cx="908685"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7" name="Rectangles 6"/>
          <p:cNvSpPr/>
          <p:nvPr/>
        </p:nvSpPr>
        <p:spPr>
          <a:xfrm>
            <a:off x="2563495" y="5157470"/>
            <a:ext cx="11633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8" name="Rectangles 7"/>
          <p:cNvSpPr/>
          <p:nvPr/>
        </p:nvSpPr>
        <p:spPr>
          <a:xfrm>
            <a:off x="4275455" y="5158105"/>
            <a:ext cx="1477645" cy="913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9" name="Rectangles 8"/>
          <p:cNvSpPr/>
          <p:nvPr/>
        </p:nvSpPr>
        <p:spPr>
          <a:xfrm>
            <a:off x="6189345" y="5158105"/>
            <a:ext cx="1144905" cy="913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10" name="Rectangles 9"/>
          <p:cNvSpPr/>
          <p:nvPr/>
        </p:nvSpPr>
        <p:spPr>
          <a:xfrm>
            <a:off x="7884160" y="5158105"/>
            <a:ext cx="1158240" cy="899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12" name="Text Box 11"/>
          <p:cNvSpPr txBox="1"/>
          <p:nvPr/>
        </p:nvSpPr>
        <p:spPr>
          <a:xfrm>
            <a:off x="1313180" y="4867275"/>
            <a:ext cx="1098550" cy="368300"/>
          </a:xfrm>
          <a:prstGeom prst="rect">
            <a:avLst/>
          </a:prstGeom>
          <a:noFill/>
        </p:spPr>
        <p:txBody>
          <a:bodyPr wrap="square" rtlCol="0">
            <a:spAutoFit/>
          </a:bodyPr>
          <a:lstStyle/>
          <a:p>
            <a:r>
              <a:rPr lang="en-GB" altLang="en-US" b="1"/>
              <a:t>Source</a:t>
            </a:r>
          </a:p>
        </p:txBody>
      </p:sp>
      <p:sp>
        <p:nvSpPr>
          <p:cNvPr id="13" name="Text Box 12"/>
          <p:cNvSpPr txBox="1"/>
          <p:nvPr/>
        </p:nvSpPr>
        <p:spPr>
          <a:xfrm>
            <a:off x="2511425" y="4797425"/>
            <a:ext cx="1523365" cy="368300"/>
          </a:xfrm>
          <a:prstGeom prst="rect">
            <a:avLst/>
          </a:prstGeom>
          <a:noFill/>
        </p:spPr>
        <p:txBody>
          <a:bodyPr wrap="square" rtlCol="0">
            <a:spAutoFit/>
          </a:bodyPr>
          <a:lstStyle/>
          <a:p>
            <a:r>
              <a:rPr lang="en-GB" altLang="en-US" b="1"/>
              <a:t>Transmitter</a:t>
            </a:r>
          </a:p>
        </p:txBody>
      </p:sp>
      <p:sp>
        <p:nvSpPr>
          <p:cNvPr id="14" name="Text Box 13"/>
          <p:cNvSpPr txBox="1"/>
          <p:nvPr/>
        </p:nvSpPr>
        <p:spPr>
          <a:xfrm>
            <a:off x="4200525" y="4580890"/>
            <a:ext cx="1623695" cy="645160"/>
          </a:xfrm>
          <a:prstGeom prst="rect">
            <a:avLst/>
          </a:prstGeom>
          <a:noFill/>
        </p:spPr>
        <p:txBody>
          <a:bodyPr wrap="square" rtlCol="0">
            <a:spAutoFit/>
          </a:bodyPr>
          <a:lstStyle/>
          <a:p>
            <a:r>
              <a:rPr lang="en-GB" altLang="en-US" b="1"/>
              <a:t>Transmission medium</a:t>
            </a:r>
          </a:p>
        </p:txBody>
      </p:sp>
      <p:sp>
        <p:nvSpPr>
          <p:cNvPr id="15" name="Text Box 14"/>
          <p:cNvSpPr txBox="1"/>
          <p:nvPr/>
        </p:nvSpPr>
        <p:spPr>
          <a:xfrm>
            <a:off x="6181090" y="4824095"/>
            <a:ext cx="1162685" cy="368300"/>
          </a:xfrm>
          <a:prstGeom prst="rect">
            <a:avLst/>
          </a:prstGeom>
          <a:noFill/>
        </p:spPr>
        <p:txBody>
          <a:bodyPr wrap="square" rtlCol="0">
            <a:spAutoFit/>
          </a:bodyPr>
          <a:lstStyle/>
          <a:p>
            <a:r>
              <a:rPr lang="en-GB" altLang="en-US" b="1"/>
              <a:t>Receiver</a:t>
            </a:r>
          </a:p>
        </p:txBody>
      </p:sp>
      <p:sp>
        <p:nvSpPr>
          <p:cNvPr id="16" name="Text Box 15"/>
          <p:cNvSpPr txBox="1"/>
          <p:nvPr/>
        </p:nvSpPr>
        <p:spPr>
          <a:xfrm>
            <a:off x="7719060" y="4852670"/>
            <a:ext cx="1439545" cy="368300"/>
          </a:xfrm>
          <a:prstGeom prst="rect">
            <a:avLst/>
          </a:prstGeom>
          <a:noFill/>
        </p:spPr>
        <p:txBody>
          <a:bodyPr wrap="square" rtlCol="0">
            <a:spAutoFit/>
          </a:bodyPr>
          <a:lstStyle/>
          <a:p>
            <a:r>
              <a:rPr lang="en-GB" altLang="en-US" b="1"/>
              <a:t>Destination</a:t>
            </a:r>
          </a:p>
        </p:txBody>
      </p:sp>
      <p:sp>
        <p:nvSpPr>
          <p:cNvPr id="18" name="Text Box 17"/>
          <p:cNvSpPr txBox="1"/>
          <p:nvPr/>
        </p:nvSpPr>
        <p:spPr>
          <a:xfrm>
            <a:off x="1788160" y="6298565"/>
            <a:ext cx="1919605" cy="368300"/>
          </a:xfrm>
          <a:prstGeom prst="rect">
            <a:avLst/>
          </a:prstGeom>
          <a:noFill/>
        </p:spPr>
        <p:txBody>
          <a:bodyPr wrap="square" rtlCol="0">
            <a:spAutoFit/>
          </a:bodyPr>
          <a:lstStyle/>
          <a:p>
            <a:r>
              <a:rPr lang="en-GB" altLang="en-US" b="1"/>
              <a:t>Source system</a:t>
            </a:r>
          </a:p>
        </p:txBody>
      </p:sp>
      <p:sp>
        <p:nvSpPr>
          <p:cNvPr id="19" name="Text Box 18"/>
          <p:cNvSpPr txBox="1"/>
          <p:nvPr/>
        </p:nvSpPr>
        <p:spPr>
          <a:xfrm>
            <a:off x="6412230" y="6355715"/>
            <a:ext cx="2461260" cy="368300"/>
          </a:xfrm>
          <a:prstGeom prst="rect">
            <a:avLst/>
          </a:prstGeom>
          <a:noFill/>
        </p:spPr>
        <p:txBody>
          <a:bodyPr wrap="square" rtlCol="0">
            <a:spAutoFit/>
          </a:bodyPr>
          <a:lstStyle/>
          <a:p>
            <a:r>
              <a:rPr lang="en-GB" altLang="en-US" b="1"/>
              <a:t>Destination system</a:t>
            </a:r>
          </a:p>
        </p:txBody>
      </p:sp>
      <p:sp>
        <p:nvSpPr>
          <p:cNvPr id="21" name="Left-Right Arrow 20"/>
          <p:cNvSpPr/>
          <p:nvPr/>
        </p:nvSpPr>
        <p:spPr>
          <a:xfrm>
            <a:off x="3851910" y="5589270"/>
            <a:ext cx="360045" cy="1441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22" name="Left-Right Arrow 21"/>
          <p:cNvSpPr/>
          <p:nvPr/>
        </p:nvSpPr>
        <p:spPr>
          <a:xfrm>
            <a:off x="5868035" y="5589270"/>
            <a:ext cx="215900" cy="1441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23" name="Left-Right Arrow 22"/>
          <p:cNvSpPr/>
          <p:nvPr/>
        </p:nvSpPr>
        <p:spPr>
          <a:xfrm>
            <a:off x="7452360" y="5589270"/>
            <a:ext cx="360045" cy="755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24" name="Left-Right Arrow 23"/>
          <p:cNvSpPr/>
          <p:nvPr/>
        </p:nvSpPr>
        <p:spPr>
          <a:xfrm>
            <a:off x="2267585" y="5589270"/>
            <a:ext cx="215900" cy="755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sp>
        <p:nvSpPr>
          <p:cNvPr id="25" name="Text Box 24"/>
          <p:cNvSpPr txBox="1"/>
          <p:nvPr/>
        </p:nvSpPr>
        <p:spPr>
          <a:xfrm>
            <a:off x="1392555" y="6341745"/>
            <a:ext cx="309880" cy="368300"/>
          </a:xfrm>
          <a:prstGeom prst="rect">
            <a:avLst/>
          </a:prstGeom>
          <a:noFill/>
        </p:spPr>
        <p:txBody>
          <a:bodyPr wrap="none" rtlCol="0">
            <a:spAutoFit/>
          </a:bodyPr>
          <a:lstStyle/>
          <a:p>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en-US"/>
              <a:t>Local area network:</a:t>
            </a:r>
          </a:p>
        </p:txBody>
      </p:sp>
      <p:sp>
        <p:nvSpPr>
          <p:cNvPr id="5" name="Content Placeholder 4"/>
          <p:cNvSpPr>
            <a:spLocks noGrp="1"/>
          </p:cNvSpPr>
          <p:nvPr>
            <p:ph idx="1"/>
          </p:nvPr>
        </p:nvSpPr>
        <p:spPr/>
        <p:txBody>
          <a:bodyPr>
            <a:normAutofit fontScale="67500" lnSpcReduction="10000"/>
          </a:bodyPr>
          <a:lstStyle/>
          <a:p>
            <a:r>
              <a:rPr lang="en-GB" altLang="en-US"/>
              <a:t> A local area network (LAN) is a network that connects computers and devices in a limited geographical area such as home, school, computer laboratory, office building, or closely positioned group of buildings. </a:t>
            </a:r>
          </a:p>
          <a:p>
            <a:endParaRPr lang="en-GB" altLang="en-US"/>
          </a:p>
          <a:p>
            <a:r>
              <a:rPr lang="en-GB" altLang="en-US"/>
              <a:t>LANs use a network operating system to provide two-way communications at bit rates in the range of 10 Mbps to 100 Mbps. </a:t>
            </a:r>
          </a:p>
          <a:p>
            <a:endParaRPr lang="en-GB" altLang="en-US"/>
          </a:p>
          <a:p>
            <a:r>
              <a:rPr lang="en-GB" altLang="en-US"/>
              <a:t>LANs are also typically owned, controlled, and managed by a single person or organization. </a:t>
            </a:r>
          </a:p>
          <a:p>
            <a:endParaRPr lang="en-GB" altLang="en-US"/>
          </a:p>
          <a:p>
            <a:pPr>
              <a:buFont typeface="Arial" panose="020B0604020202020204" pitchFamily="34" charset="0"/>
              <a:buChar char="•"/>
            </a:pPr>
            <a:r>
              <a:rPr lang="en-GB" altLang="en-US"/>
              <a:t>They also tend to use certain connectivity technologies, primarily Ethernet and Token Ring.</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0"/>
            <a:ext cx="7498080" cy="908720"/>
          </a:xfrm>
        </p:spPr>
        <p:txBody>
          <a:bodyPr/>
          <a:lstStyle/>
          <a:p>
            <a:r>
              <a:rPr lang="en-GB" altLang="en-US" dirty="0"/>
              <a:t>Data Communication Circuit</a:t>
            </a:r>
          </a:p>
        </p:txBody>
      </p:sp>
      <p:sp>
        <p:nvSpPr>
          <p:cNvPr id="5" name="Content Placeholder 4"/>
          <p:cNvSpPr>
            <a:spLocks noGrp="1"/>
          </p:cNvSpPr>
          <p:nvPr>
            <p:ph idx="1"/>
          </p:nvPr>
        </p:nvSpPr>
        <p:spPr>
          <a:xfrm>
            <a:off x="1115616" y="908720"/>
            <a:ext cx="7818199" cy="5949280"/>
          </a:xfrm>
        </p:spPr>
        <p:txBody>
          <a:bodyPr>
            <a:normAutofit/>
          </a:bodyPr>
          <a:lstStyle/>
          <a:p>
            <a:r>
              <a:rPr lang="en-GB" altLang="en-US" sz="2000" dirty="0"/>
              <a:t>Source: - This device generates the data to be transmitted; examples are mainframe computer, personal computer, workstation Mobile Station etc. The source equipment provides a means for humans to enter data into system.</a:t>
            </a:r>
          </a:p>
          <a:p>
            <a:endParaRPr lang="en-GB" altLang="en-US" sz="2000" dirty="0"/>
          </a:p>
          <a:p>
            <a:r>
              <a:rPr lang="en-GB" altLang="en-US" sz="2000" dirty="0"/>
              <a:t>Transmitter: - A transmitter transforms and encodes the information in such a way as to produce electromagnetic signals that can be transmitted across some sort of transmission system. For example, a modem takes a digital bit stream from an attached device such as a personal computer and transforms that bit stream into an </a:t>
            </a:r>
            <a:r>
              <a:rPr lang="en-GB" altLang="en-US" sz="2000" dirty="0" err="1"/>
              <a:t>analog</a:t>
            </a:r>
            <a:r>
              <a:rPr lang="en-GB" altLang="en-US" sz="2000" dirty="0"/>
              <a:t> signal that can be handled by the telephone network.</a:t>
            </a:r>
          </a:p>
          <a:p>
            <a:endParaRPr lang="en-GB" altLang="en-US" sz="2000" dirty="0"/>
          </a:p>
          <a:p>
            <a:r>
              <a:rPr lang="en-GB" altLang="en-US" sz="2000" dirty="0"/>
              <a:t>Transmission medium: - The transmission medium carries the encoded signals from the transmitter to the receiver. Different types of transmission media include free-space radio transmission (wireless transmission) and physical facilities such as metallic and optical </a:t>
            </a:r>
            <a:r>
              <a:rPr lang="en-GB" altLang="en-US" sz="2000" dirty="0" err="1"/>
              <a:t>fiber</a:t>
            </a:r>
            <a:r>
              <a:rPr lang="en-GB" altLang="en-US" sz="2000" dirty="0"/>
              <a:t> cables. </a:t>
            </a:r>
          </a:p>
          <a:p>
            <a:endParaRPr lang="en-GB" altLang="en-US" sz="2000" dirty="0"/>
          </a:p>
          <a:p>
            <a:endParaRPr lang="en-GB" altLang="en-US" sz="20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en-US"/>
              <a:t>Data Communication Circuits</a:t>
            </a:r>
          </a:p>
        </p:txBody>
      </p:sp>
      <p:sp>
        <p:nvSpPr>
          <p:cNvPr id="5" name="Content Placeholder 4"/>
          <p:cNvSpPr>
            <a:spLocks noGrp="1"/>
          </p:cNvSpPr>
          <p:nvPr>
            <p:ph idx="1"/>
          </p:nvPr>
        </p:nvSpPr>
        <p:spPr>
          <a:xfrm>
            <a:off x="971600" y="1447800"/>
            <a:ext cx="8172400" cy="4800600"/>
          </a:xfrm>
        </p:spPr>
        <p:txBody>
          <a:bodyPr/>
          <a:lstStyle/>
          <a:p>
            <a:r>
              <a:rPr lang="en-GB" altLang="en-US" sz="2000" dirty="0">
                <a:sym typeface="+mn-ea"/>
              </a:rPr>
              <a:t>Receiver: - The receiver accepts the signal from the transmission medium and converts it into a form that can be handled by the destination device. For example, a modem will accept an </a:t>
            </a:r>
            <a:r>
              <a:rPr lang="en-GB" altLang="en-US" sz="2000" dirty="0" err="1">
                <a:sym typeface="+mn-ea"/>
              </a:rPr>
              <a:t>analog</a:t>
            </a:r>
            <a:r>
              <a:rPr lang="en-GB" altLang="en-US" sz="2000" dirty="0">
                <a:sym typeface="+mn-ea"/>
              </a:rPr>
              <a:t> signal coming from a network or transmission line and convert it into a digital bit stream.</a:t>
            </a:r>
          </a:p>
          <a:p>
            <a:endParaRPr lang="en-GB" altLang="en-US" sz="2000" dirty="0">
              <a:sym typeface="+mn-ea"/>
            </a:endParaRPr>
          </a:p>
          <a:p>
            <a:r>
              <a:rPr lang="en-GB" altLang="en-US" sz="2000" dirty="0"/>
              <a:t>Destination: - Takes the incoming data from the receiver and can be any kind of digital equipment like the source</a:t>
            </a:r>
          </a:p>
          <a:p>
            <a:endParaRPr lang="en-GB" altLang="en-US" sz="2000"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7924800" cy="1143000"/>
          </a:xfrm>
          <a:noFill/>
          <a:ln w="76200">
            <a:noFill/>
          </a:ln>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sz="3200" b="1" dirty="0">
                <a:ln w="31550" cmpd="sng">
                  <a:noFill/>
                  <a:prstDash val="solid"/>
                </a:ln>
                <a:solidFill>
                  <a:srgbClr val="C00000"/>
                </a:solidFill>
                <a:effectLst>
                  <a:outerShdw blurRad="41275" dist="12700" dir="12000000" algn="tl" rotWithShape="0">
                    <a:srgbClr val="000000">
                      <a:alpha val="40000"/>
                    </a:srgbClr>
                  </a:outerShdw>
                </a:effectLst>
              </a:rPr>
              <a:t>Measuring Capacity of Communication Media</a:t>
            </a:r>
          </a:p>
        </p:txBody>
      </p:sp>
      <p:sp>
        <p:nvSpPr>
          <p:cNvPr id="3" name="Subtitle 2"/>
          <p:cNvSpPr>
            <a:spLocks noGrp="1"/>
          </p:cNvSpPr>
          <p:nvPr>
            <p:ph type="subTitle" idx="1"/>
          </p:nvPr>
        </p:nvSpPr>
        <p:spPr>
          <a:xfrm>
            <a:off x="990600" y="1500174"/>
            <a:ext cx="7848600" cy="5392239"/>
          </a:xfrm>
          <a:noFill/>
          <a:ln w="76200">
            <a:noFill/>
          </a:ln>
        </p:spPr>
        <p:style>
          <a:lnRef idx="1">
            <a:schemeClr val="accent2"/>
          </a:lnRef>
          <a:fillRef idx="2">
            <a:schemeClr val="accent2"/>
          </a:fillRef>
          <a:effectRef idx="1">
            <a:schemeClr val="accent2"/>
          </a:effectRef>
          <a:fontRef idx="minor">
            <a:schemeClr val="dk1"/>
          </a:fontRef>
        </p:style>
        <p:txBody>
          <a:bodyPr>
            <a:normAutofit lnSpcReduction="10000"/>
          </a:bodyPr>
          <a:lstStyle/>
          <a:p>
            <a:pPr algn="just">
              <a:buFont typeface="Arial" panose="020B0604020202020204" pitchFamily="34" charset="0"/>
              <a:buChar char="•"/>
            </a:pPr>
            <a:r>
              <a:rPr lang="en-US" dirty="0">
                <a:solidFill>
                  <a:schemeClr val="tx1"/>
                </a:solidFill>
              </a:rPr>
              <a:t>   </a:t>
            </a:r>
            <a:r>
              <a:rPr lang="en-US" sz="2800" dirty="0">
                <a:solidFill>
                  <a:schemeClr val="tx1"/>
                </a:solidFill>
              </a:rPr>
              <a:t>In data communication, the transmission medium is known as Channel.</a:t>
            </a:r>
          </a:p>
          <a:p>
            <a:pPr algn="just">
              <a:buFont typeface="Arial" panose="020B0604020202020204" pitchFamily="34" charset="0"/>
              <a:buChar char="•"/>
            </a:pPr>
            <a:r>
              <a:rPr lang="en-US" sz="2800" dirty="0">
                <a:solidFill>
                  <a:schemeClr val="tx1"/>
                </a:solidFill>
              </a:rPr>
              <a:t>   The capacity of a channel is the maximum amount of signals or traffic that a channel can carry, it is measured in terms of bandwidth and data transfer rate.</a:t>
            </a:r>
          </a:p>
          <a:p>
            <a:pPr algn="just">
              <a:buFont typeface="Arial" panose="020B0604020202020204" pitchFamily="34" charset="0"/>
              <a:buChar char="•"/>
            </a:pPr>
            <a:r>
              <a:rPr lang="en-US" sz="2800" dirty="0">
                <a:solidFill>
                  <a:schemeClr val="tx1"/>
                </a:solidFill>
              </a:rPr>
              <a:t>   The bandwidth of a channel is the range of frequencies available for transmission of data through that channel</a:t>
            </a:r>
          </a:p>
          <a:p>
            <a:pPr algn="just">
              <a:buFont typeface="Arial" panose="020B0604020202020204" pitchFamily="34" charset="0"/>
              <a:buChar char="•"/>
            </a:pPr>
            <a:r>
              <a:rPr lang="en-US" sz="2800" dirty="0">
                <a:solidFill>
                  <a:schemeClr val="tx1"/>
                </a:solidFill>
              </a:rPr>
              <a:t>   The higher the bandwidth, the higher the data rate.</a:t>
            </a:r>
          </a:p>
          <a:p>
            <a:pPr algn="just">
              <a:buFont typeface="Arial" panose="020B0604020202020204" pitchFamily="34" charset="0"/>
              <a:buChar char="•"/>
            </a:pPr>
            <a:r>
              <a:rPr lang="en-US" sz="2800" dirty="0">
                <a:solidFill>
                  <a:schemeClr val="tx1"/>
                </a:solidFill>
              </a:rPr>
              <a:t>  Bandwidth is measured in Hertz. (1KHz = 1000 Hz </a:t>
            </a:r>
          </a:p>
          <a:p>
            <a:endParaRPr lang="en-US" dirty="0">
              <a:solidFill>
                <a:schemeClr val="tx1"/>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n w="31550" cmpd="sng">
                  <a:noFill/>
                  <a:prstDash val="solid"/>
                </a:ln>
                <a:solidFill>
                  <a:srgbClr val="C00000"/>
                </a:solidFill>
                <a:effectLst>
                  <a:outerShdw blurRad="41275" dist="12700" dir="12000000" algn="tl" rotWithShape="0">
                    <a:srgbClr val="000000">
                      <a:alpha val="40000"/>
                    </a:srgbClr>
                  </a:outerShdw>
                </a:effectLst>
              </a:rPr>
              <a:t>Measuring Capacity of Communication Media</a:t>
            </a:r>
            <a:endParaRPr lang="en-GB" sz="2800" dirty="0"/>
          </a:p>
        </p:txBody>
      </p:sp>
      <p:sp>
        <p:nvSpPr>
          <p:cNvPr id="3" name="Content Placeholder 2"/>
          <p:cNvSpPr>
            <a:spLocks noGrp="1"/>
          </p:cNvSpPr>
          <p:nvPr>
            <p:ph idx="1"/>
          </p:nvPr>
        </p:nvSpPr>
        <p:spPr/>
        <p:txBody>
          <a:bodyPr>
            <a:normAutofit/>
          </a:bodyPr>
          <a:lstStyle/>
          <a:p>
            <a:r>
              <a:rPr lang="en-GB" sz="2800" dirty="0"/>
              <a:t>Data travels in the form of signals over a channel.</a:t>
            </a:r>
          </a:p>
          <a:p>
            <a:r>
              <a:rPr lang="en-GB" sz="2800" dirty="0"/>
              <a:t>Data signal carries one or two bits over the channel.</a:t>
            </a:r>
          </a:p>
          <a:p>
            <a:r>
              <a:rPr lang="en-GB" sz="2800" dirty="0"/>
              <a:t>Data transfer rate is the number of bits transmitted between source and destination in one second. It is measure in terms of bits per second (bps).</a:t>
            </a:r>
          </a:p>
          <a:p>
            <a:r>
              <a:rPr lang="en-GB" sz="2800" dirty="0"/>
              <a:t>1 Kbps = 1024 bps,    1 Mbps = 1024 Kbps,       1 </a:t>
            </a:r>
            <a:r>
              <a:rPr lang="en-GB" sz="2800" dirty="0" err="1"/>
              <a:t>Gbps</a:t>
            </a:r>
            <a:r>
              <a:rPr lang="en-GB" sz="2800" dirty="0"/>
              <a:t> = 1024 Mbps,   1Tbps = 1024 </a:t>
            </a:r>
            <a:r>
              <a:rPr lang="en-GB" sz="2800" dirty="0" err="1"/>
              <a:t>Gbps</a:t>
            </a:r>
            <a:endParaRPr lang="en-GB" sz="28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8100392" cy="1417638"/>
          </a:xfrm>
        </p:spPr>
        <p:txBody>
          <a:bodyPr>
            <a:normAutofit fontScale="90000"/>
          </a:bodyPr>
          <a:lstStyle/>
          <a:p>
            <a:r>
              <a:rPr lang="en-US" sz="3100" b="1" i="0" dirty="0">
                <a:solidFill>
                  <a:srgbClr val="242424"/>
                </a:solidFill>
                <a:effectLst/>
                <a:latin typeface="sohne"/>
              </a:rPr>
              <a:t>How to Calculate Data Transfer Rate Speed, Time and Data</a:t>
            </a:r>
            <a:br>
              <a:rPr lang="en-US" b="1" i="0" dirty="0">
                <a:solidFill>
                  <a:srgbClr val="242424"/>
                </a:solidFill>
                <a:effectLst/>
                <a:latin typeface="sohne"/>
              </a:rPr>
            </a:br>
            <a:endParaRPr lang="en-US" dirty="0"/>
          </a:p>
        </p:txBody>
      </p:sp>
      <p:sp>
        <p:nvSpPr>
          <p:cNvPr id="3" name="Content Placeholder 2"/>
          <p:cNvSpPr>
            <a:spLocks noGrp="1"/>
          </p:cNvSpPr>
          <p:nvPr>
            <p:ph idx="1"/>
          </p:nvPr>
        </p:nvSpPr>
        <p:spPr>
          <a:xfrm>
            <a:off x="1043608" y="764704"/>
            <a:ext cx="7992888" cy="6093296"/>
          </a:xfrm>
        </p:spPr>
        <p:txBody>
          <a:bodyPr>
            <a:normAutofit/>
          </a:bodyPr>
          <a:lstStyle/>
          <a:p>
            <a:r>
              <a:rPr lang="en-US" sz="2800" b="0" i="0" dirty="0">
                <a:solidFill>
                  <a:srgbClr val="242424"/>
                </a:solidFill>
                <a:effectLst/>
                <a:latin typeface="Calibri" panose="020F0502020204030204" charset="0"/>
                <a:cs typeface="Calibri" panose="020F0502020204030204" charset="0"/>
              </a:rPr>
              <a:t>The main equation for solving data transfer rate, Speed and Time is given as: S = A ÷ T, in which A is the amount of data and T is the transfer time to solve for S, the speed, or rate, of transfer.</a:t>
            </a:r>
          </a:p>
          <a:p>
            <a:r>
              <a:rPr lang="en-US" sz="2800" dirty="0">
                <a:solidFill>
                  <a:srgbClr val="242424"/>
                </a:solidFill>
                <a:latin typeface="Calibri" panose="020F0502020204030204" charset="0"/>
                <a:cs typeface="Calibri" panose="020F0502020204030204" charset="0"/>
              </a:rPr>
              <a:t>For example, determine the speed or the rate of transfer of 25 megabyte in 2 min.</a:t>
            </a:r>
          </a:p>
          <a:p>
            <a:r>
              <a:rPr lang="en-US" sz="2800" dirty="0">
                <a:solidFill>
                  <a:srgbClr val="242424"/>
                </a:solidFill>
                <a:latin typeface="Calibri" panose="020F0502020204030204" charset="0"/>
                <a:cs typeface="Calibri" panose="020F0502020204030204" charset="0"/>
              </a:rPr>
              <a:t>S = ?</a:t>
            </a:r>
          </a:p>
          <a:p>
            <a:r>
              <a:rPr lang="en-US" sz="2800" dirty="0">
                <a:solidFill>
                  <a:srgbClr val="242424"/>
                </a:solidFill>
                <a:latin typeface="Calibri" panose="020F0502020204030204" charset="0"/>
                <a:cs typeface="Calibri" panose="020F0502020204030204" charset="0"/>
              </a:rPr>
              <a:t>A = 25Mb</a:t>
            </a:r>
          </a:p>
          <a:p>
            <a:r>
              <a:rPr lang="en-US" sz="2800" dirty="0">
                <a:solidFill>
                  <a:srgbClr val="242424"/>
                </a:solidFill>
                <a:latin typeface="Calibri" panose="020F0502020204030204" charset="0"/>
                <a:cs typeface="Calibri" panose="020F0502020204030204" charset="0"/>
              </a:rPr>
              <a:t>T = 2mins = 2*60 = 120 sec.</a:t>
            </a:r>
          </a:p>
          <a:p>
            <a:r>
              <a:rPr lang="en-US" sz="2800" dirty="0">
                <a:solidFill>
                  <a:srgbClr val="242424"/>
                </a:solidFill>
                <a:latin typeface="Calibri" panose="020F0502020204030204" charset="0"/>
                <a:cs typeface="Calibri" panose="020F0502020204030204" charset="0"/>
              </a:rPr>
              <a:t>S= 25mb /120 sec = 0.208 </a:t>
            </a:r>
            <a:r>
              <a:rPr lang="en-US" sz="2800" dirty="0" err="1">
                <a:solidFill>
                  <a:srgbClr val="242424"/>
                </a:solidFill>
                <a:latin typeface="Calibri" panose="020F0502020204030204" charset="0"/>
                <a:cs typeface="Calibri" panose="020F0502020204030204" charset="0"/>
              </a:rPr>
              <a:t>mbps</a:t>
            </a:r>
            <a:endParaRPr lang="en-US" sz="2800" dirty="0">
              <a:solidFill>
                <a:srgbClr val="242424"/>
              </a:solidFill>
              <a:latin typeface="Calibri" panose="020F0502020204030204" charset="0"/>
              <a:cs typeface="Calibri" panose="020F0502020204030204" charset="0"/>
            </a:endParaRPr>
          </a:p>
          <a:p>
            <a:r>
              <a:rPr lang="en-US" sz="2800" dirty="0">
                <a:solidFill>
                  <a:srgbClr val="242424"/>
                </a:solidFill>
                <a:latin typeface="Calibri" panose="020F0502020204030204" charset="0"/>
                <a:cs typeface="Calibri" panose="020F0502020204030204" charset="0"/>
              </a:rPr>
              <a:t>0.208mbps * 1024 = 212.9 Kbps.</a:t>
            </a:r>
            <a:endParaRPr lang="en-US" sz="2800" dirty="0">
              <a:latin typeface="Calibri" panose="020F0502020204030204" charset="0"/>
              <a:cs typeface="Calibri" panose="020F0502020204030204"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8172400" cy="1301006"/>
          </a:xfrm>
        </p:spPr>
        <p:txBody>
          <a:bodyPr>
            <a:normAutofit/>
          </a:bodyPr>
          <a:lstStyle/>
          <a:p>
            <a:r>
              <a:rPr lang="en-US" sz="2400" b="1" i="0" dirty="0">
                <a:solidFill>
                  <a:srgbClr val="242424"/>
                </a:solidFill>
                <a:effectLst/>
                <a:latin typeface="Calibri" panose="020F0502020204030204" charset="0"/>
                <a:cs typeface="Calibri" panose="020F0502020204030204" charset="0"/>
              </a:rPr>
              <a:t>How to Calculate Data Transfer Rate Speed, Time and Data</a:t>
            </a:r>
            <a:endParaRPr lang="en-US" sz="2400" dirty="0">
              <a:latin typeface="Calibri" panose="020F0502020204030204" charset="0"/>
              <a:cs typeface="Calibri" panose="020F0502020204030204" charset="0"/>
            </a:endParaRPr>
          </a:p>
        </p:txBody>
      </p:sp>
      <p:sp>
        <p:nvSpPr>
          <p:cNvPr id="3" name="Content Placeholder 2"/>
          <p:cNvSpPr>
            <a:spLocks noGrp="1"/>
          </p:cNvSpPr>
          <p:nvPr>
            <p:ph idx="1"/>
          </p:nvPr>
        </p:nvSpPr>
        <p:spPr>
          <a:xfrm>
            <a:off x="1435608" y="1196752"/>
            <a:ext cx="7498080" cy="5051648"/>
          </a:xfrm>
        </p:spPr>
        <p:txBody>
          <a:bodyPr>
            <a:normAutofit fontScale="92500" lnSpcReduction="20000"/>
          </a:bodyPr>
          <a:lstStyle/>
          <a:p>
            <a:r>
              <a:rPr lang="en-US" b="0" i="0" dirty="0">
                <a:solidFill>
                  <a:srgbClr val="242424"/>
                </a:solidFill>
                <a:effectLst/>
                <a:latin typeface="Calibri" panose="020F0502020204030204" charset="0"/>
                <a:cs typeface="Calibri" panose="020F0502020204030204" charset="0"/>
              </a:rPr>
              <a:t>For instance, you transferred 100 GB at a rate of 7 MB/s. Compute the Time required for the transfer.</a:t>
            </a:r>
          </a:p>
          <a:p>
            <a:r>
              <a:rPr lang="en-US" b="0" i="0" dirty="0">
                <a:solidFill>
                  <a:srgbClr val="242424"/>
                </a:solidFill>
                <a:effectLst/>
                <a:latin typeface="Calibri" panose="020F0502020204030204" charset="0"/>
                <a:cs typeface="Calibri" panose="020F0502020204030204" charset="0"/>
              </a:rPr>
              <a:t>First, convert Gigabyte to Megabyte so you’re working with the same units in every part of the equation. 100 x 1,024 = 102400.</a:t>
            </a:r>
          </a:p>
          <a:p>
            <a:r>
              <a:rPr lang="en-US" b="0" i="0" dirty="0">
                <a:solidFill>
                  <a:srgbClr val="242424"/>
                </a:solidFill>
                <a:effectLst/>
                <a:latin typeface="Calibri" panose="020F0502020204030204" charset="0"/>
                <a:cs typeface="Calibri" panose="020F0502020204030204" charset="0"/>
              </a:rPr>
              <a:t>To solve for T =  A/S = 102400/ 7= 14628.57. Therefore, it took 14628.57 sec. Now convert this to hours, divide by 3,600, which is 4.07.</a:t>
            </a:r>
          </a:p>
          <a:p>
            <a:r>
              <a:rPr lang="en-US" b="0" i="0" dirty="0">
                <a:solidFill>
                  <a:srgbClr val="242424"/>
                </a:solidFill>
                <a:effectLst/>
                <a:latin typeface="Calibri" panose="020F0502020204030204" charset="0"/>
                <a:cs typeface="Calibri" panose="020F0502020204030204" charset="0"/>
              </a:rPr>
              <a:t> In other words, it took 4.06 </a:t>
            </a:r>
            <a:r>
              <a:rPr lang="en-US" b="0" i="0" dirty="0" err="1">
                <a:solidFill>
                  <a:srgbClr val="242424"/>
                </a:solidFill>
                <a:effectLst/>
                <a:latin typeface="Calibri" panose="020F0502020204030204" charset="0"/>
                <a:cs typeface="Calibri" panose="020F0502020204030204" charset="0"/>
              </a:rPr>
              <a:t>hrs</a:t>
            </a:r>
            <a:r>
              <a:rPr lang="en-US" b="0" i="0" dirty="0">
                <a:solidFill>
                  <a:srgbClr val="242424"/>
                </a:solidFill>
                <a:effectLst/>
                <a:latin typeface="Calibri" panose="020F0502020204030204" charset="0"/>
                <a:cs typeface="Calibri" panose="020F0502020204030204" charset="0"/>
              </a:rPr>
              <a:t> to transfer 100 GB at a rate of 7 MB/s.</a:t>
            </a:r>
            <a:endParaRPr lang="en-US" dirty="0">
              <a:latin typeface="Calibri" panose="020F0502020204030204" charset="0"/>
              <a:cs typeface="Calibri" panose="020F0502020204030204"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Transfer Rate computation</a:t>
            </a:r>
          </a:p>
        </p:txBody>
      </p:sp>
      <p:sp>
        <p:nvSpPr>
          <p:cNvPr id="3" name="Content Placeholder 2"/>
          <p:cNvSpPr>
            <a:spLocks noGrp="1"/>
          </p:cNvSpPr>
          <p:nvPr>
            <p:ph idx="1"/>
          </p:nvPr>
        </p:nvSpPr>
        <p:spPr/>
        <p:txBody>
          <a:bodyPr>
            <a:normAutofit lnSpcReduction="10000"/>
          </a:bodyPr>
          <a:lstStyle/>
          <a:p>
            <a:r>
              <a:rPr lang="en-GB" sz="2400" dirty="0"/>
              <a:t>A  user wants to upload a text document at the rate of 10 pages per 20 seconds. What will be the required data rate of the  channel ?. Assume that 1 page contains 1600 characters and each character is of 8 bits.</a:t>
            </a:r>
          </a:p>
          <a:p>
            <a:pPr>
              <a:buNone/>
            </a:pPr>
            <a:r>
              <a:rPr lang="en-GB" sz="2400" b="1" dirty="0"/>
              <a:t>Solution</a:t>
            </a:r>
          </a:p>
          <a:p>
            <a:pPr>
              <a:buNone/>
            </a:pPr>
            <a:r>
              <a:rPr lang="en-GB" sz="2400" dirty="0"/>
              <a:t>Number of pages =  10</a:t>
            </a:r>
          </a:p>
          <a:p>
            <a:pPr>
              <a:buNone/>
            </a:pPr>
            <a:r>
              <a:rPr lang="en-GB" sz="2400" dirty="0"/>
              <a:t>Number of characters per page  = 1600</a:t>
            </a:r>
          </a:p>
          <a:p>
            <a:pPr>
              <a:buNone/>
            </a:pPr>
            <a:r>
              <a:rPr lang="en-GB" sz="2400" dirty="0"/>
              <a:t>Number of bits per characters = 8</a:t>
            </a:r>
          </a:p>
          <a:p>
            <a:pPr>
              <a:buNone/>
            </a:pPr>
            <a:r>
              <a:rPr lang="en-GB" sz="2400" dirty="0"/>
              <a:t>Total number of bits = 10*1600*8</a:t>
            </a:r>
          </a:p>
          <a:p>
            <a:pPr>
              <a:buNone/>
            </a:pPr>
            <a:r>
              <a:rPr lang="en-GB" sz="2400" dirty="0"/>
              <a:t>Expected upload time = 20 seconds</a:t>
            </a:r>
          </a:p>
          <a:p>
            <a:pPr>
              <a:buNone/>
            </a:pPr>
            <a:r>
              <a:rPr lang="en-GB" sz="2400" dirty="0"/>
              <a:t>Required  data rate = (10 * 1600 * 8)/20</a:t>
            </a:r>
          </a:p>
          <a:p>
            <a:pPr>
              <a:buNone/>
            </a:pPr>
            <a:r>
              <a:rPr lang="en-GB" sz="2400" dirty="0"/>
              <a:t>                              = 6400bps  = 6.25Kbps.</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7755" y="41275"/>
            <a:ext cx="7973060" cy="1028065"/>
          </a:xfrm>
        </p:spPr>
        <p:txBody>
          <a:bodyPr>
            <a:normAutofit fontScale="90000"/>
          </a:bodyPr>
          <a:lstStyle/>
          <a:p>
            <a:r>
              <a:rPr lang="en-US"/>
              <a:t>Communication/Transmission medium</a:t>
            </a:r>
          </a:p>
        </p:txBody>
      </p:sp>
      <p:sp>
        <p:nvSpPr>
          <p:cNvPr id="5" name="Content Placeholder 4"/>
          <p:cNvSpPr>
            <a:spLocks noGrp="1"/>
          </p:cNvSpPr>
          <p:nvPr>
            <p:ph idx="1"/>
          </p:nvPr>
        </p:nvSpPr>
        <p:spPr>
          <a:xfrm>
            <a:off x="1073150" y="826770"/>
            <a:ext cx="7992745" cy="5920105"/>
          </a:xfrm>
        </p:spPr>
        <p:txBody>
          <a:bodyPr>
            <a:normAutofit fontScale="90000"/>
          </a:bodyPr>
          <a:lstStyle/>
          <a:p>
            <a:r>
              <a:rPr lang="en-US" sz="2800"/>
              <a:t>The transmission medium is the physical path between transmitter and receiver in a data transmission system.</a:t>
            </a:r>
          </a:p>
          <a:p>
            <a:r>
              <a:rPr lang="en-US" sz="2800"/>
              <a:t> It is included in the physical layer of the OSI protocol hierarchy.</a:t>
            </a:r>
          </a:p>
          <a:p>
            <a:r>
              <a:rPr lang="en-US" sz="2800"/>
              <a:t>Transmission media can be generally categorized as either unguided or guided,</a:t>
            </a:r>
          </a:p>
          <a:p>
            <a:r>
              <a:rPr lang="en-US" sz="2800"/>
              <a:t>Guided Transmission Media uses a "cabling" system (or some sort of conductor) that guides the data signals along a specific path. </a:t>
            </a:r>
            <a:r>
              <a:rPr lang="en-US" sz="2800">
                <a:sym typeface="+mn-ea"/>
              </a:rPr>
              <a:t>Guided Media is also known as Bound Media.</a:t>
            </a:r>
            <a:endParaRPr lang="en-US" sz="2800"/>
          </a:p>
          <a:p>
            <a:r>
              <a:rPr lang="en-US" sz="2800"/>
              <a:t>The data signals are bound by the "cabling" system.  The conductor directs the signal propagating down it.</a:t>
            </a:r>
          </a:p>
          <a:p>
            <a:r>
              <a:rPr lang="en-US" sz="2800"/>
              <a:t> Examples of guided transmission media are copper wire and optical fiber.</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6640" y="274955"/>
            <a:ext cx="7877175" cy="1143000"/>
          </a:xfrm>
        </p:spPr>
        <p:txBody>
          <a:bodyPr>
            <a:normAutofit fontScale="90000"/>
          </a:bodyPr>
          <a:lstStyle/>
          <a:p>
            <a:r>
              <a:rPr lang="en-US">
                <a:sym typeface="+mn-ea"/>
              </a:rPr>
              <a:t>Communication/Transmission medium</a:t>
            </a:r>
            <a:endParaRPr lang="en-US"/>
          </a:p>
        </p:txBody>
      </p:sp>
      <p:pic>
        <p:nvPicPr>
          <p:cNvPr id="6" name="Content Placeholder 5"/>
          <p:cNvPicPr>
            <a:picLocks noGrp="1" noChangeAspect="1"/>
          </p:cNvPicPr>
          <p:nvPr>
            <p:ph idx="1"/>
          </p:nvPr>
        </p:nvPicPr>
        <p:blipFill>
          <a:blip r:embed="rId2"/>
          <a:stretch>
            <a:fillRect/>
          </a:stretch>
        </p:blipFill>
        <p:spPr>
          <a:xfrm>
            <a:off x="923290" y="1242695"/>
            <a:ext cx="8168005" cy="4941570"/>
          </a:xfrm>
          <a:prstGeom prst="rect">
            <a:avLst/>
          </a:prstGeom>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7750" y="41275"/>
            <a:ext cx="8032115" cy="1003935"/>
          </a:xfrm>
        </p:spPr>
        <p:txBody>
          <a:bodyPr>
            <a:normAutofit fontScale="90000"/>
          </a:bodyPr>
          <a:lstStyle/>
          <a:p>
            <a:r>
              <a:rPr lang="en-US">
                <a:sym typeface="+mn-ea"/>
              </a:rPr>
              <a:t>Communication/Transmission medium</a:t>
            </a:r>
            <a:endParaRPr lang="en-US"/>
          </a:p>
        </p:txBody>
      </p:sp>
      <p:sp>
        <p:nvSpPr>
          <p:cNvPr id="5" name="Content Placeholder 4"/>
          <p:cNvSpPr>
            <a:spLocks noGrp="1"/>
          </p:cNvSpPr>
          <p:nvPr>
            <p:ph idx="1"/>
          </p:nvPr>
        </p:nvSpPr>
        <p:spPr>
          <a:xfrm>
            <a:off x="1047750" y="837565"/>
            <a:ext cx="8095615" cy="5903595"/>
          </a:xfrm>
        </p:spPr>
        <p:txBody>
          <a:bodyPr>
            <a:normAutofit/>
          </a:bodyPr>
          <a:lstStyle/>
          <a:p>
            <a:r>
              <a:rPr lang="en-US" sz="2800" dirty="0"/>
              <a:t>Unguided Transmission Media is a means for data signals to travel without anything to guide them along a specific path. </a:t>
            </a:r>
          </a:p>
          <a:p>
            <a:r>
              <a:rPr lang="en-US" sz="2800" dirty="0"/>
              <a:t>The data signals are not bound to a cabling media and as such are often called Unbound Media. </a:t>
            </a:r>
          </a:p>
          <a:p>
            <a:r>
              <a:rPr lang="en-US" sz="2800" dirty="0"/>
              <a:t>Unguided transmission media are wireless systems. </a:t>
            </a:r>
          </a:p>
          <a:p>
            <a:r>
              <a:rPr lang="en-US" sz="2800" dirty="0"/>
              <a:t>Signals propagating down an unguided transmission medium are available to anyone who has a device capable of receiving them.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en-US"/>
              <a:t>Advantages of LAN</a:t>
            </a:r>
          </a:p>
        </p:txBody>
      </p:sp>
      <p:sp>
        <p:nvSpPr>
          <p:cNvPr id="5" name="Content Placeholder 4"/>
          <p:cNvSpPr>
            <a:spLocks noGrp="1"/>
          </p:cNvSpPr>
          <p:nvPr>
            <p:ph idx="1"/>
          </p:nvPr>
        </p:nvSpPr>
        <p:spPr/>
        <p:txBody>
          <a:bodyPr>
            <a:normAutofit fontScale="67500" lnSpcReduction="10000"/>
          </a:bodyPr>
          <a:lstStyle/>
          <a:p>
            <a:r>
              <a:rPr lang="en-GB" altLang="en-US"/>
              <a:t>Share resources efficiently</a:t>
            </a:r>
          </a:p>
          <a:p>
            <a:r>
              <a:rPr lang="en-GB" altLang="en-US"/>
              <a:t></a:t>
            </a:r>
          </a:p>
          <a:p>
            <a:r>
              <a:rPr lang="en-GB" altLang="en-US"/>
              <a:t>Individual workstation might survive network failure if it doesn’t rely upon others</a:t>
            </a:r>
          </a:p>
          <a:p>
            <a:r>
              <a:rPr lang="en-GB" altLang="en-US"/>
              <a:t></a:t>
            </a:r>
          </a:p>
          <a:p>
            <a:r>
              <a:rPr lang="en-GB" altLang="en-US"/>
              <a:t>Component evolution independent of system evolution</a:t>
            </a:r>
          </a:p>
          <a:p>
            <a:r>
              <a:rPr lang="en-GB" altLang="en-US"/>
              <a:t></a:t>
            </a:r>
          </a:p>
          <a:p>
            <a:r>
              <a:rPr lang="en-GB" altLang="en-US"/>
              <a:t>Support heterogeneous hardware/software</a:t>
            </a:r>
          </a:p>
          <a:p>
            <a:r>
              <a:rPr lang="en-GB" altLang="en-US"/>
              <a:t></a:t>
            </a:r>
          </a:p>
          <a:p>
            <a:r>
              <a:rPr lang="en-GB" altLang="en-US"/>
              <a:t>Access to other LANs and WANs</a:t>
            </a:r>
          </a:p>
          <a:p>
            <a:r>
              <a:rPr lang="en-GB" altLang="en-US"/>
              <a:t></a:t>
            </a:r>
          </a:p>
          <a:p>
            <a:r>
              <a:rPr lang="en-GB" altLang="en-US"/>
              <a:t>High transfer rates with low error rates</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735" y="41275"/>
            <a:ext cx="7498080" cy="766445"/>
          </a:xfrm>
        </p:spPr>
        <p:txBody>
          <a:bodyPr/>
          <a:lstStyle/>
          <a:p>
            <a:r>
              <a:rPr lang="en-US"/>
              <a:t> Electromagnetic Waves</a:t>
            </a:r>
          </a:p>
        </p:txBody>
      </p:sp>
      <p:sp>
        <p:nvSpPr>
          <p:cNvPr id="5" name="Content Placeholder 4"/>
          <p:cNvSpPr>
            <a:spLocks noGrp="1"/>
          </p:cNvSpPr>
          <p:nvPr>
            <p:ph idx="1"/>
          </p:nvPr>
        </p:nvSpPr>
        <p:spPr>
          <a:xfrm>
            <a:off x="1042035" y="796290"/>
            <a:ext cx="8064500" cy="5959475"/>
          </a:xfrm>
        </p:spPr>
        <p:txBody>
          <a:bodyPr/>
          <a:lstStyle/>
          <a:p>
            <a:r>
              <a:rPr lang="en-US" sz="2800"/>
              <a:t>A wave is a disturbance in a medium that carries energy without a net movement of particles.</a:t>
            </a:r>
          </a:p>
          <a:p>
            <a:r>
              <a:rPr lang="en-US" sz="2800"/>
              <a:t>The two basic kinds of waves are longitudinal and transverse. </a:t>
            </a:r>
          </a:p>
          <a:p>
            <a:r>
              <a:rPr lang="en-US" sz="2800"/>
              <a:t>With longitudinal waves,  the displacement is parallel in the direction of propagation.</a:t>
            </a:r>
          </a:p>
          <a:p>
            <a:r>
              <a:rPr lang="en-US" sz="2800"/>
              <a:t>Examples of longitudinal wares are  earthquake, ultrasound, sound waves in air, etc.</a:t>
            </a:r>
          </a:p>
          <a:p>
            <a:r>
              <a:rPr lang="en-US" sz="2800"/>
              <a:t>While Transverse waves, the displacement is perpendicular to the direction of propagation.</a:t>
            </a:r>
          </a:p>
          <a:p>
            <a:r>
              <a:rPr lang="en-US" sz="2800"/>
              <a:t>examples of Transverse waves are electromagnetic waves, guitar string, etc.</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6640" y="-635"/>
            <a:ext cx="8035290" cy="766445"/>
          </a:xfrm>
        </p:spPr>
        <p:txBody>
          <a:bodyPr>
            <a:normAutofit/>
          </a:bodyPr>
          <a:lstStyle/>
          <a:p>
            <a:r>
              <a:rPr lang="en-US" sz="3555"/>
              <a:t>Characteristics of Electromagnetic waves</a:t>
            </a:r>
          </a:p>
        </p:txBody>
      </p:sp>
      <p:sp>
        <p:nvSpPr>
          <p:cNvPr id="5" name="Content Placeholder 4"/>
          <p:cNvSpPr>
            <a:spLocks noGrp="1"/>
          </p:cNvSpPr>
          <p:nvPr>
            <p:ph idx="1"/>
          </p:nvPr>
        </p:nvSpPr>
        <p:spPr>
          <a:xfrm>
            <a:off x="1056640" y="765810"/>
            <a:ext cx="8035925" cy="6078220"/>
          </a:xfrm>
        </p:spPr>
        <p:txBody>
          <a:bodyPr/>
          <a:lstStyle/>
          <a:p>
            <a:r>
              <a:rPr lang="en-US" sz="2800"/>
              <a:t>The three main characteristics are wave velocity, frequency and wavelength.</a:t>
            </a:r>
          </a:p>
          <a:p>
            <a:r>
              <a:rPr lang="en-US" sz="2800"/>
              <a:t>Wave velocity is the distance travelled by a wave per unit time.  it is the speed withwhich a disturbance of the particle propagates through a medium. Wave velocity is compute using the equation V = f λ.</a:t>
            </a:r>
          </a:p>
          <a:p>
            <a:r>
              <a:rPr lang="en-US" sz="2800"/>
              <a:t>Frequency is the number of waves that pass a given point in one second.  The frequency formula is given by F = V/λ.</a:t>
            </a:r>
          </a:p>
          <a:p>
            <a:r>
              <a:rPr lang="en-US" sz="2800"/>
              <a:t>Wavelength is the distance between two successive crests or troughs of a wave. it is measured in the direction of the wave.  Formula is  λ = V/f        </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6640" y="24765"/>
            <a:ext cx="8066405" cy="972820"/>
          </a:xfrm>
        </p:spPr>
        <p:txBody>
          <a:bodyPr>
            <a:normAutofit fontScale="90000"/>
          </a:bodyPr>
          <a:lstStyle/>
          <a:p>
            <a:r>
              <a:rPr lang="en-US" sz="3110"/>
              <a:t>Computation for wavelength, frequency, and velocity</a:t>
            </a:r>
          </a:p>
        </p:txBody>
      </p:sp>
      <p:sp>
        <p:nvSpPr>
          <p:cNvPr id="5" name="Content Placeholder 4"/>
          <p:cNvSpPr>
            <a:spLocks noGrp="1"/>
          </p:cNvSpPr>
          <p:nvPr>
            <p:ph idx="1"/>
          </p:nvPr>
        </p:nvSpPr>
        <p:spPr>
          <a:xfrm>
            <a:off x="1087755" y="765175"/>
            <a:ext cx="8034655" cy="6062980"/>
          </a:xfrm>
        </p:spPr>
        <p:txBody>
          <a:bodyPr>
            <a:normAutofit fontScale="87500" lnSpcReduction="20000"/>
          </a:bodyPr>
          <a:lstStyle/>
          <a:p>
            <a:r>
              <a:rPr lang="en-US"/>
              <a:t>A harmonic wave is moving along a rope. The source generating the waves completes 50 to and fro motions in 20 s. A trough travels 3m in 4s; determine the wavelength of the wave.</a:t>
            </a:r>
          </a:p>
          <a:p>
            <a:endParaRPr lang="en-US"/>
          </a:p>
          <a:p>
            <a:r>
              <a:rPr lang="en-US"/>
              <a:t>Solution:</a:t>
            </a:r>
          </a:p>
          <a:p>
            <a:r>
              <a:rPr lang="en-US"/>
              <a:t>Time taken for 50 oscillations = 20 s</a:t>
            </a:r>
          </a:p>
          <a:p>
            <a:r>
              <a:rPr lang="en-US"/>
              <a:t>Time for 1 oscillation, t = 20/50= 0.4 s</a:t>
            </a:r>
          </a:p>
          <a:p>
            <a:r>
              <a:rPr lang="en-US"/>
              <a:t>Frequency of 1 oscillation, f = 1/0.4 = 2.5 Hz</a:t>
            </a:r>
          </a:p>
          <a:p>
            <a:r>
              <a:rPr lang="en-US"/>
              <a:t>The wave travels a distance of 3m in 4s.</a:t>
            </a:r>
          </a:p>
          <a:p>
            <a:r>
              <a:rPr lang="en-US"/>
              <a:t>The wave speed is calculated by v = 3 / 4  = 0.75 ms-1</a:t>
            </a:r>
          </a:p>
          <a:p>
            <a:r>
              <a:rPr lang="en-US"/>
              <a:t>The wavelength formula is given by λ = v / f = 0.75/2.5</a:t>
            </a:r>
          </a:p>
          <a:p>
            <a:r>
              <a:rPr lang="en-US"/>
              <a:t>                                                    λ  = 0.3 m.</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6315" y="80010"/>
            <a:ext cx="8101330" cy="741045"/>
          </a:xfrm>
        </p:spPr>
        <p:txBody>
          <a:bodyPr>
            <a:normAutofit fontScale="90000"/>
          </a:bodyPr>
          <a:lstStyle/>
          <a:p>
            <a:r>
              <a:rPr lang="en-US" sz="3110">
                <a:sym typeface="+mn-ea"/>
              </a:rPr>
              <a:t>Computation for wavelength, frequency, and velocity</a:t>
            </a:r>
            <a:endParaRPr lang="en-US" sz="3110"/>
          </a:p>
        </p:txBody>
      </p:sp>
      <p:sp>
        <p:nvSpPr>
          <p:cNvPr id="5" name="Content Placeholder 4"/>
          <p:cNvSpPr>
            <a:spLocks noGrp="1"/>
          </p:cNvSpPr>
          <p:nvPr>
            <p:ph idx="1"/>
          </p:nvPr>
        </p:nvSpPr>
        <p:spPr>
          <a:xfrm>
            <a:off x="1104900" y="820420"/>
            <a:ext cx="7986395" cy="6037580"/>
          </a:xfrm>
        </p:spPr>
        <p:txBody>
          <a:bodyPr>
            <a:normAutofit fontScale="97500"/>
          </a:bodyPr>
          <a:lstStyle/>
          <a:p>
            <a:r>
              <a:rPr lang="en-US" sz="2400"/>
              <a:t>1) A wave has frequency of 50 Hz and a wavelength of 10 m. What is the speed of the wave?</a:t>
            </a:r>
          </a:p>
          <a:p>
            <a:r>
              <a:rPr lang="en-US" sz="2400"/>
              <a:t>Solution:</a:t>
            </a:r>
          </a:p>
          <a:p>
            <a:r>
              <a:rPr lang="en-US" sz="2400"/>
              <a:t>f = 50 Hz,   </a:t>
            </a:r>
            <a:r>
              <a:rPr lang="en-US" sz="2400">
                <a:sym typeface="+mn-ea"/>
              </a:rPr>
              <a:t> λ =</a:t>
            </a:r>
            <a:r>
              <a:rPr lang="en-US" sz="2400"/>
              <a:t>10 m</a:t>
            </a:r>
          </a:p>
          <a:p>
            <a:r>
              <a:rPr lang="en-US" sz="2400"/>
              <a:t>V = ?</a:t>
            </a:r>
          </a:p>
          <a:p>
            <a:r>
              <a:rPr lang="en-US" sz="2400"/>
              <a:t>V =  f * </a:t>
            </a:r>
            <a:r>
              <a:rPr lang="en-US" sz="2400">
                <a:sym typeface="+mn-ea"/>
              </a:rPr>
              <a:t> λ  = 50Hz *</a:t>
            </a:r>
            <a:r>
              <a:rPr lang="en-US" sz="2400"/>
              <a:t> 10 m = 500 m/s</a:t>
            </a:r>
          </a:p>
          <a:p>
            <a:endParaRPr lang="en-US" sz="2400"/>
          </a:p>
          <a:p>
            <a:r>
              <a:rPr lang="en-US" sz="2400"/>
              <a:t> 2) A wave has wavelength of 10 m and a speed of 340 m/s. What is the</a:t>
            </a:r>
          </a:p>
          <a:p>
            <a:r>
              <a:rPr lang="en-US" sz="2400"/>
              <a:t>frequency of the wave?</a:t>
            </a:r>
          </a:p>
          <a:p>
            <a:r>
              <a:rPr lang="en-US" sz="2400"/>
              <a:t>Solution:</a:t>
            </a:r>
          </a:p>
          <a:p>
            <a:r>
              <a:rPr lang="en-US" sz="2400">
                <a:sym typeface="+mn-ea"/>
              </a:rPr>
              <a:t> λ = </a:t>
            </a:r>
            <a:r>
              <a:rPr lang="en-US" sz="2400"/>
              <a:t>10 m,  V = 340 m/s</a:t>
            </a:r>
          </a:p>
          <a:p>
            <a:r>
              <a:rPr lang="en-US" sz="2400"/>
              <a:t>F =  ?   </a:t>
            </a:r>
          </a:p>
          <a:p>
            <a:r>
              <a:rPr lang="en-US" sz="2400"/>
              <a:t> F = V/</a:t>
            </a:r>
            <a:r>
              <a:rPr lang="en-US" sz="2400">
                <a:sym typeface="+mn-ea"/>
              </a:rPr>
              <a:t> λ</a:t>
            </a:r>
            <a:r>
              <a:rPr lang="en-US" sz="2400"/>
              <a:t>  = 340 m/s / 10m = 34 Hz</a:t>
            </a:r>
          </a:p>
          <a:p>
            <a:endParaRPr lang="en-US" sz="2400"/>
          </a:p>
          <a:p>
            <a:endParaRPr lang="en-US" sz="240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5791200" cy="1066800"/>
          </a:xfrm>
          <a:noFill/>
          <a:ln w="76200">
            <a:noFill/>
          </a:ln>
        </p:spPr>
        <p:style>
          <a:lnRef idx="2">
            <a:schemeClr val="accent4"/>
          </a:lnRef>
          <a:fillRef idx="1">
            <a:schemeClr val="lt1"/>
          </a:fillRef>
          <a:effectRef idx="0">
            <a:schemeClr val="accent4"/>
          </a:effectRef>
          <a:fontRef idx="minor">
            <a:schemeClr val="dk1"/>
          </a:fontRef>
        </p:style>
        <p:txBody>
          <a:bodyPr>
            <a:normAutofit/>
          </a:bodyPr>
          <a:lstStyle/>
          <a:p>
            <a:r>
              <a:rPr lang="en-US" sz="3200" b="1" cap="all" dirty="0">
                <a:ln w="9000" cmpd="sng">
                  <a:noFill/>
                  <a:prstDash val="solid"/>
                </a:ln>
                <a:solidFill>
                  <a:srgbClr val="C00000"/>
                </a:solidFill>
                <a:effectLst>
                  <a:reflection blurRad="12700" stA="28000" endPos="45000" dist="1000" dir="5400000" sy="-100000" algn="bl" rotWithShape="0"/>
                </a:effectLst>
              </a:rPr>
              <a:t>COMMUNICATION MEDIA</a:t>
            </a:r>
          </a:p>
        </p:txBody>
      </p:sp>
      <p:sp>
        <p:nvSpPr>
          <p:cNvPr id="3" name="Subtitle 2"/>
          <p:cNvSpPr>
            <a:spLocks noGrp="1"/>
          </p:cNvSpPr>
          <p:nvPr>
            <p:ph type="subTitle" idx="1"/>
          </p:nvPr>
        </p:nvSpPr>
        <p:spPr>
          <a:xfrm>
            <a:off x="1143000" y="1219200"/>
            <a:ext cx="7467600" cy="4876800"/>
          </a:xfrm>
          <a:noFill/>
          <a:ln w="76200">
            <a:noFill/>
          </a:ln>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algn="just"/>
            <a:r>
              <a:rPr lang="en-US" dirty="0">
                <a:solidFill>
                  <a:schemeClr val="tx1"/>
                </a:solidFill>
              </a:rPr>
              <a:t>The major communication media are:</a:t>
            </a:r>
          </a:p>
          <a:p>
            <a:pPr algn="just"/>
            <a:r>
              <a:rPr lang="en-US" dirty="0">
                <a:solidFill>
                  <a:srgbClr val="00B0F0"/>
                </a:solidFill>
              </a:rPr>
              <a:t>1</a:t>
            </a:r>
            <a:r>
              <a:rPr lang="en-US" b="1" dirty="0">
                <a:solidFill>
                  <a:srgbClr val="00B0F0"/>
                </a:solidFill>
              </a:rPr>
              <a:t>)    </a:t>
            </a:r>
            <a:r>
              <a:rPr lang="en-US" b="1" dirty="0">
                <a:solidFill>
                  <a:schemeClr val="tx1"/>
                </a:solidFill>
              </a:rPr>
              <a:t>Wire Pairs</a:t>
            </a:r>
            <a:r>
              <a:rPr lang="en-US" dirty="0">
                <a:solidFill>
                  <a:schemeClr val="tx1"/>
                </a:solidFill>
              </a:rPr>
              <a:t>:- Wire pairs are commonly used in local telephone communication and for short distance digital data communication. They are usually made up of copper. The data transmission speed is normally 9600 bits per second in a distance of 100 meters.</a:t>
            </a:r>
          </a:p>
          <a:p>
            <a:pPr algn="just"/>
            <a:r>
              <a:rPr lang="en-US" dirty="0">
                <a:solidFill>
                  <a:srgbClr val="00B0F0"/>
                </a:solidFill>
              </a:rPr>
              <a:t>2)   </a:t>
            </a:r>
            <a:r>
              <a:rPr lang="en-US" b="1" dirty="0">
                <a:solidFill>
                  <a:schemeClr val="tx1"/>
                </a:solidFill>
              </a:rPr>
              <a:t>Twisted Pair:- </a:t>
            </a:r>
            <a:r>
              <a:rPr lang="en-US" dirty="0">
                <a:solidFill>
                  <a:schemeClr val="tx1"/>
                </a:solidFill>
              </a:rPr>
              <a:t>Is the most widely used medium for telecommunication, it consist of copper wires that are twisted into pairs. The use of two wires twisted together helps to reduce cross talk and electromagnetic induction. The transmission speed ranges from 2 million bits per second to 10 million bits per second. Twisted pair can be unshielded  twisted pair (UTP) and shielded twisted pair (STP)</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8600"/>
            <a:ext cx="7315200" cy="685799"/>
          </a:xfrm>
          <a:noFill/>
          <a:ln w="76200">
            <a:noFill/>
          </a:ln>
        </p:spPr>
        <p:style>
          <a:lnRef idx="1">
            <a:schemeClr val="accent5"/>
          </a:lnRef>
          <a:fillRef idx="2">
            <a:schemeClr val="accent5"/>
          </a:fillRef>
          <a:effectRef idx="1">
            <a:schemeClr val="accent5"/>
          </a:effectRef>
          <a:fontRef idx="minor">
            <a:schemeClr val="dk1"/>
          </a:fontRef>
        </p:style>
        <p:txBody>
          <a:bodyPr>
            <a:noAutofit/>
          </a:bodyPr>
          <a:lstStyle/>
          <a:p>
            <a:r>
              <a:rPr lang="en-US" sz="2800" b="1" dirty="0">
                <a:ln w="19050">
                  <a:noFill/>
                  <a:prstDash val="solid"/>
                </a:ln>
                <a:solidFill>
                  <a:srgbClr val="C00000"/>
                </a:solidFill>
                <a:effectLst>
                  <a:outerShdw blurRad="50000" dist="50800" dir="7500000" algn="tl">
                    <a:srgbClr val="000000">
                      <a:shade val="5000"/>
                      <a:alpha val="35000"/>
                    </a:srgbClr>
                  </a:outerShdw>
                </a:effectLst>
              </a:rPr>
              <a:t>COMMUNICATION MEDIA Continuation</a:t>
            </a:r>
          </a:p>
        </p:txBody>
      </p:sp>
      <p:sp>
        <p:nvSpPr>
          <p:cNvPr id="3" name="Subtitle 2"/>
          <p:cNvSpPr>
            <a:spLocks noGrp="1"/>
          </p:cNvSpPr>
          <p:nvPr>
            <p:ph type="subTitle" idx="1"/>
          </p:nvPr>
        </p:nvSpPr>
        <p:spPr>
          <a:xfrm>
            <a:off x="1143000" y="1371600"/>
            <a:ext cx="7620000" cy="4800600"/>
          </a:xfrm>
          <a:noFill/>
          <a:ln w="76200">
            <a:noFill/>
          </a:ln>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lgn="just"/>
            <a:r>
              <a:rPr lang="en-US" dirty="0">
                <a:solidFill>
                  <a:srgbClr val="00B0F0"/>
                </a:solidFill>
              </a:rPr>
              <a:t>3)</a:t>
            </a:r>
            <a:r>
              <a:rPr lang="en-US" dirty="0">
                <a:solidFill>
                  <a:schemeClr val="tx1"/>
                </a:solidFill>
              </a:rPr>
              <a:t>	Coaxial Cable:- is widely used for cable television system, office building for local area networks. The cables consist of coppers or aluminum wire  wrapped with insulating layer of a flexible material with a high dielectric constant, all of which are surrounded by a conductive layer. The layers of insulation help minimize interference and distortion. Transmission speed range from 200 million to more than 500 million bits per seconds.</a:t>
            </a:r>
          </a:p>
          <a:p>
            <a:pPr algn="just"/>
            <a:r>
              <a:rPr lang="en-US" dirty="0">
                <a:solidFill>
                  <a:srgbClr val="00B0F0"/>
                </a:solidFill>
              </a:rPr>
              <a:t>4)</a:t>
            </a:r>
            <a:r>
              <a:rPr lang="en-US" dirty="0">
                <a:solidFill>
                  <a:schemeClr val="tx1"/>
                </a:solidFill>
              </a:rPr>
              <a:t>	Optical Fiber:- It consist of one or more filaments of glass fiber wrapped in protective layers  that carries data by means of pulses of light which can travel over extended distances. Fiber-optic cables are not affected by electromagnetic radiation. Transmission speed may reach trillions of bits per second.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2575"/>
            <a:ext cx="7772400" cy="784225"/>
          </a:xfrm>
          <a:noFill/>
        </p:spPr>
        <p:style>
          <a:lnRef idx="0">
            <a:schemeClr val="accent5"/>
          </a:lnRef>
          <a:fillRef idx="3">
            <a:schemeClr val="accent5"/>
          </a:fillRef>
          <a:effectRef idx="3">
            <a:schemeClr val="accent5"/>
          </a:effectRef>
          <a:fontRef idx="minor">
            <a:schemeClr val="lt1"/>
          </a:fontRef>
        </p:style>
        <p:txBody>
          <a:bodyPr>
            <a:normAutofit/>
          </a:bodyPr>
          <a:lstStyle/>
          <a:p>
            <a:r>
              <a:rPr lang="en-US" sz="28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rPr>
              <a:t>COMMUNICATION MEDIA Continuation</a:t>
            </a:r>
          </a:p>
        </p:txBody>
      </p:sp>
      <p:sp>
        <p:nvSpPr>
          <p:cNvPr id="3" name="Subtitle 2"/>
          <p:cNvSpPr>
            <a:spLocks noGrp="1"/>
          </p:cNvSpPr>
          <p:nvPr>
            <p:ph type="subTitle" idx="1"/>
          </p:nvPr>
        </p:nvSpPr>
        <p:spPr>
          <a:xfrm>
            <a:off x="1066800" y="1524000"/>
            <a:ext cx="7467600" cy="472440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algn="l"/>
            <a:r>
              <a:rPr lang="en-US" b="1" dirty="0">
                <a:ln w="1905">
                  <a:noFill/>
                </a:ln>
                <a:solidFill>
                  <a:srgbClr val="00B0F0"/>
                </a:solidFill>
                <a:effectLst>
                  <a:innerShdw blurRad="69850" dist="43180" dir="5400000">
                    <a:srgbClr val="000000">
                      <a:alpha val="65000"/>
                    </a:srgbClr>
                  </a:innerShdw>
                </a:effectLst>
              </a:rPr>
              <a:t>5)</a:t>
            </a:r>
            <a:r>
              <a:rPr lang="en-US" dirty="0">
                <a:solidFill>
                  <a:schemeClr val="tx1"/>
                </a:solidFill>
              </a:rPr>
              <a:t>	</a:t>
            </a:r>
            <a:r>
              <a:rPr lang="en-US" b="1" dirty="0">
                <a:ln w="1905">
                  <a:noFill/>
                </a:ln>
                <a:solidFill>
                  <a:schemeClr val="tx1"/>
                </a:solidFill>
                <a:effectLst>
                  <a:innerShdw blurRad="69850" dist="43180" dir="5400000">
                    <a:srgbClr val="000000">
                      <a:alpha val="65000"/>
                    </a:srgbClr>
                  </a:innerShdw>
                </a:effectLst>
              </a:rPr>
              <a:t>Wireless Technology</a:t>
            </a:r>
          </a:p>
          <a:p>
            <a:pPr algn="just"/>
            <a:r>
              <a:rPr lang="en-US" b="1" dirty="0">
                <a:ln w="1905">
                  <a:noFill/>
                </a:ln>
                <a:solidFill>
                  <a:schemeClr val="tx1"/>
                </a:solidFill>
                <a:effectLst>
                  <a:innerShdw blurRad="69850" dist="43180" dir="5400000">
                    <a:srgbClr val="000000">
                      <a:alpha val="65000"/>
                    </a:srgbClr>
                  </a:innerShdw>
                </a:effectLst>
              </a:rPr>
              <a:t>	</a:t>
            </a:r>
            <a:r>
              <a:rPr lang="en-US" dirty="0">
                <a:ln w="1905">
                  <a:noFill/>
                </a:ln>
                <a:solidFill>
                  <a:schemeClr val="tx1"/>
                </a:solidFill>
                <a:effectLst>
                  <a:innerShdw blurRad="69850" dist="43180" dir="5400000">
                    <a:srgbClr val="000000">
                      <a:alpha val="65000"/>
                    </a:srgbClr>
                  </a:innerShdw>
                </a:effectLst>
              </a:rPr>
              <a:t>(a)	</a:t>
            </a:r>
            <a:r>
              <a:rPr lang="en-US" b="1" dirty="0">
                <a:ln w="1905">
                  <a:noFill/>
                </a:ln>
                <a:solidFill>
                  <a:schemeClr val="tx1"/>
                </a:solidFill>
                <a:effectLst>
                  <a:innerShdw blurRad="69850" dist="43180" dir="5400000">
                    <a:srgbClr val="000000">
                      <a:alpha val="65000"/>
                    </a:srgbClr>
                  </a:innerShdw>
                </a:effectLst>
              </a:rPr>
              <a:t>Terrestrial Microwave:- </a:t>
            </a:r>
            <a:r>
              <a:rPr lang="en-US" dirty="0">
                <a:ln w="1905">
                  <a:noFill/>
                </a:ln>
                <a:solidFill>
                  <a:schemeClr val="tx1"/>
                </a:solidFill>
                <a:effectLst>
                  <a:innerShdw blurRad="69850" dist="43180" dir="5400000">
                    <a:srgbClr val="000000">
                      <a:alpha val="65000"/>
                    </a:srgbClr>
                  </a:innerShdw>
                </a:effectLst>
              </a:rPr>
              <a:t>It use earth based transmitter and receiver. It use low </a:t>
            </a:r>
            <a:r>
              <a:rPr lang="en-US" dirty="0" err="1">
                <a:ln w="1905">
                  <a:noFill/>
                </a:ln>
                <a:solidFill>
                  <a:schemeClr val="tx1"/>
                </a:solidFill>
                <a:effectLst>
                  <a:innerShdw blurRad="69850" dist="43180" dir="5400000">
                    <a:srgbClr val="000000">
                      <a:alpha val="65000"/>
                    </a:srgbClr>
                  </a:innerShdw>
                </a:effectLst>
              </a:rPr>
              <a:t>giga</a:t>
            </a:r>
            <a:r>
              <a:rPr lang="en-US" dirty="0">
                <a:ln w="1905">
                  <a:noFill/>
                </a:ln>
                <a:solidFill>
                  <a:schemeClr val="tx1"/>
                </a:solidFill>
                <a:effectLst>
                  <a:innerShdw blurRad="69850" dist="43180" dir="5400000">
                    <a:srgbClr val="000000">
                      <a:alpha val="65000"/>
                    </a:srgbClr>
                  </a:innerShdw>
                </a:effectLst>
              </a:rPr>
              <a:t> hertz range, which limits all communications to line-of-sight. Path between relay station spaced approximately 48km apart. Microwave antennas are usually placed on top of buildings towers, hills and mountain peaks.</a:t>
            </a:r>
          </a:p>
          <a:p>
            <a:pPr algn="just"/>
            <a:r>
              <a:rPr lang="en-US" dirty="0">
                <a:ln w="1905">
                  <a:noFill/>
                </a:ln>
                <a:solidFill>
                  <a:schemeClr val="tx1"/>
                </a:solidFill>
                <a:effectLst>
                  <a:innerShdw blurRad="69850" dist="43180" dir="5400000">
                    <a:srgbClr val="000000">
                      <a:alpha val="65000"/>
                    </a:srgbClr>
                  </a:innerShdw>
                </a:effectLst>
              </a:rPr>
              <a:t>	(b)	</a:t>
            </a:r>
            <a:r>
              <a:rPr lang="en-US" b="1" dirty="0">
                <a:ln w="1905">
                  <a:noFill/>
                </a:ln>
                <a:solidFill>
                  <a:schemeClr val="tx1"/>
                </a:solidFill>
                <a:effectLst>
                  <a:innerShdw blurRad="69850" dist="43180" dir="5400000">
                    <a:srgbClr val="000000">
                      <a:alpha val="65000"/>
                    </a:srgbClr>
                  </a:innerShdw>
                </a:effectLst>
              </a:rPr>
              <a:t>Communication Satellites:- </a:t>
            </a:r>
            <a:r>
              <a:rPr lang="en-US" dirty="0">
                <a:ln w="1905">
                  <a:noFill/>
                </a:ln>
                <a:solidFill>
                  <a:schemeClr val="tx1"/>
                </a:solidFill>
                <a:effectLst>
                  <a:innerShdw blurRad="69850" dist="43180" dir="5400000">
                    <a:srgbClr val="000000">
                      <a:alpha val="65000"/>
                    </a:srgbClr>
                  </a:innerShdw>
                </a:effectLst>
              </a:rPr>
              <a:t>The satellites use microwave radio signal as their medium for transmission which are not deflected by the earth’s atmosphere. The satellites are stationed in space, typically 35,400km above the equator. They are capable of recovering and relaying voice data to signal</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sic CS-Networks [TCS Placement ...">
            <a:extLst>
              <a:ext uri="{FF2B5EF4-FFF2-40B4-BE49-F238E27FC236}">
                <a16:creationId xmlns:a16="http://schemas.microsoft.com/office/drawing/2014/main" id="{87B8E44C-9BEB-7AC1-CEAB-84AAA5533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76673"/>
            <a:ext cx="6336703" cy="29523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tellite Communication: Definition ...">
            <a:extLst>
              <a:ext uri="{FF2B5EF4-FFF2-40B4-BE49-F238E27FC236}">
                <a16:creationId xmlns:a16="http://schemas.microsoft.com/office/drawing/2014/main" id="{184BD407-7E97-E7DA-A2F9-BDA48AA24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645024"/>
            <a:ext cx="6192688"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0087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Wireless Technologies</a:t>
            </a:r>
          </a:p>
        </p:txBody>
      </p:sp>
      <p:sp>
        <p:nvSpPr>
          <p:cNvPr id="3" name="Content Placeholder 2"/>
          <p:cNvSpPr>
            <a:spLocks noGrp="1"/>
          </p:cNvSpPr>
          <p:nvPr>
            <p:ph idx="1"/>
          </p:nvPr>
        </p:nvSpPr>
        <p:spPr/>
        <p:txBody>
          <a:bodyPr>
            <a:normAutofit/>
          </a:bodyPr>
          <a:lstStyle/>
          <a:p>
            <a:r>
              <a:rPr lang="en-GB" sz="2800" dirty="0"/>
              <a:t>Bluetooth – is a short-range wireless technology that can be used to connect mobile-phones, mouse, headphones, keyboards, computer, etc wirelessly over a short distance.</a:t>
            </a:r>
          </a:p>
          <a:p>
            <a:r>
              <a:rPr lang="en-GB" sz="2800" dirty="0"/>
              <a:t>All Bluetooth-enabled devices have a low cost transceiver chip. </a:t>
            </a:r>
          </a:p>
          <a:p>
            <a:r>
              <a:rPr lang="en-GB" sz="2800" dirty="0"/>
              <a:t>The chip uses the unlicensed frequency band of 2,4 </a:t>
            </a:r>
            <a:r>
              <a:rPr lang="en-GB" sz="2800" dirty="0" err="1"/>
              <a:t>Ghz</a:t>
            </a:r>
            <a:r>
              <a:rPr lang="en-GB" sz="2800" dirty="0"/>
              <a:t> to transmit and receive data.</a:t>
            </a:r>
          </a:p>
          <a:p>
            <a:r>
              <a:rPr lang="en-GB" sz="2800" dirty="0"/>
              <a:t>These devices can send data within a range of 10 meters with a speed of 1-2 Mbps.</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Wireless Technologies</a:t>
            </a:r>
          </a:p>
        </p:txBody>
      </p:sp>
      <p:sp>
        <p:nvSpPr>
          <p:cNvPr id="3" name="Content Placeholder 2"/>
          <p:cNvSpPr>
            <a:spLocks noGrp="1"/>
          </p:cNvSpPr>
          <p:nvPr>
            <p:ph idx="1"/>
          </p:nvPr>
        </p:nvSpPr>
        <p:spPr/>
        <p:txBody>
          <a:bodyPr>
            <a:normAutofit lnSpcReduction="10000"/>
          </a:bodyPr>
          <a:lstStyle/>
          <a:p>
            <a:r>
              <a:rPr lang="en-GB" sz="2400" dirty="0"/>
              <a:t>Wireless LAN – it is a local area network and it is a popular way to connect to the internet.</a:t>
            </a:r>
          </a:p>
          <a:p>
            <a:r>
              <a:rPr lang="en-GB" sz="2400" dirty="0"/>
              <a:t>The wireless LAN is number as 802.11 by IEEE and it is popularly known as </a:t>
            </a:r>
            <a:r>
              <a:rPr lang="en-GB" sz="2400" dirty="0" err="1"/>
              <a:t>wi-fi</a:t>
            </a:r>
            <a:r>
              <a:rPr lang="en-GB" sz="2400" dirty="0"/>
              <a:t>.</a:t>
            </a:r>
          </a:p>
          <a:p>
            <a:r>
              <a:rPr lang="en-GB" sz="2400" dirty="0"/>
              <a:t>These networks consist of communicating devices such as laptops, mobile phones, etc and network device called Access points (APs).</a:t>
            </a:r>
          </a:p>
          <a:p>
            <a:r>
              <a:rPr lang="en-GB" sz="2400" dirty="0"/>
              <a:t>An Access point is a device that is used to create a wireless local area network, by connecting to a wired router, switch or hub.</a:t>
            </a:r>
          </a:p>
          <a:p>
            <a:r>
              <a:rPr lang="en-GB" sz="2400" dirty="0"/>
              <a:t>The </a:t>
            </a:r>
            <a:r>
              <a:rPr lang="en-GB" sz="2400" dirty="0" err="1"/>
              <a:t>wi-fi</a:t>
            </a:r>
            <a:r>
              <a:rPr lang="en-GB" sz="2400" dirty="0"/>
              <a:t> gives users the flexibility to move around within the network area while being connected to the network,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Metropolitan area network</a:t>
            </a:r>
          </a:p>
        </p:txBody>
      </p:sp>
      <p:sp>
        <p:nvSpPr>
          <p:cNvPr id="3" name="Content Placeholder 2"/>
          <p:cNvSpPr>
            <a:spLocks noGrp="1"/>
          </p:cNvSpPr>
          <p:nvPr>
            <p:ph idx="1"/>
          </p:nvPr>
        </p:nvSpPr>
        <p:spPr/>
        <p:txBody>
          <a:bodyPr>
            <a:normAutofit fontScale="77500" lnSpcReduction="10000"/>
          </a:bodyPr>
          <a:lstStyle/>
          <a:p>
            <a:r>
              <a:rPr lang="en-GB" altLang="en-US"/>
              <a:t>A MAN is optimized for a larger geographical area than a LAN, ranging from several blocks of buildings to entire cities. </a:t>
            </a:r>
          </a:p>
          <a:p>
            <a:r>
              <a:rPr lang="en-GB" altLang="en-US"/>
              <a:t>Its geographic scope falls between a WAN and LAN. </a:t>
            </a:r>
          </a:p>
          <a:p>
            <a:r>
              <a:rPr lang="en-GB" altLang="en-US"/>
              <a:t>A MAN might be a single network like the cable television network or it usually interconnects a number of local area networks (LANs) using a high_x0002_capacity backbone technology, such as fiber-optical links, and provides up-link services to wide area networks and the Internet. </a:t>
            </a:r>
          </a:p>
          <a:p>
            <a:r>
              <a:rPr lang="en-GB" altLang="en-US"/>
              <a:t>MANs typically operate at speeds of 1.5 Mbps to 10 Mbps and range from five miles to a few hundred miles in length. Examples of MANs are FDDI (fiber distributed data interface) and ATM (asynchronous transfer mode).</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1"/>
            <a:ext cx="8077200" cy="533399"/>
          </a:xfrm>
          <a:noFill/>
          <a:ln>
            <a:noFill/>
          </a:ln>
        </p:spPr>
        <p:style>
          <a:lnRef idx="1">
            <a:schemeClr val="accent5"/>
          </a:lnRef>
          <a:fillRef idx="2">
            <a:schemeClr val="accent5"/>
          </a:fillRef>
          <a:effectRef idx="1">
            <a:schemeClr val="accent5"/>
          </a:effectRef>
          <a:fontRef idx="minor">
            <a:schemeClr val="dk1"/>
          </a:fontRef>
        </p:style>
        <p:txBody>
          <a:bodyPr>
            <a:normAutofit/>
          </a:bodyPr>
          <a:lstStyle/>
          <a:p>
            <a:r>
              <a:rPr lang="en-US" sz="2800" b="1" cap="all" dirty="0">
                <a:ln w="9000" cmpd="sng">
                  <a:noFill/>
                  <a:prstDash val="solid"/>
                </a:ln>
                <a:solidFill>
                  <a:srgbClr val="C00000"/>
                </a:solidFill>
                <a:effectLst>
                  <a:reflection blurRad="12700" stA="28000" endPos="45000" dist="1000" dir="5400000" sy="-100000" algn="bl" rotWithShape="0"/>
                </a:effectLst>
              </a:rPr>
              <a:t>TYPES OF COMMUNICATION SERVICES</a:t>
            </a:r>
          </a:p>
        </p:txBody>
      </p:sp>
      <p:sp>
        <p:nvSpPr>
          <p:cNvPr id="3" name="Subtitle 2"/>
          <p:cNvSpPr>
            <a:spLocks noGrp="1"/>
          </p:cNvSpPr>
          <p:nvPr>
            <p:ph type="subTitle" idx="1"/>
          </p:nvPr>
        </p:nvSpPr>
        <p:spPr>
          <a:xfrm>
            <a:off x="1066800" y="914399"/>
            <a:ext cx="7969696" cy="5791199"/>
          </a:xfrm>
          <a:noFill/>
          <a:ln w="76200">
            <a:noFill/>
          </a:ln>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marL="457200" indent="-457200" algn="just">
              <a:buFont typeface="Wingdings" panose="05000000000000000000" pitchFamily="2" charset="2"/>
              <a:buChar char="q"/>
            </a:pPr>
            <a:r>
              <a:rPr lang="en-US" dirty="0">
                <a:solidFill>
                  <a:schemeClr val="tx1"/>
                </a:solidFill>
              </a:rPr>
              <a:t>The general classes of communication carries service for both voice and data are: </a:t>
            </a:r>
          </a:p>
          <a:p>
            <a:pPr algn="just"/>
            <a:r>
              <a:rPr lang="en-US" dirty="0">
                <a:solidFill>
                  <a:schemeClr val="tx1"/>
                </a:solidFill>
              </a:rPr>
              <a:t>(1)   </a:t>
            </a:r>
            <a:r>
              <a:rPr lang="en-US" sz="2200" dirty="0">
                <a:solidFill>
                  <a:schemeClr val="tx1"/>
                </a:solidFill>
              </a:rPr>
              <a:t> </a:t>
            </a:r>
            <a:r>
              <a:rPr lang="en-US" sz="2000" b="0" i="0" dirty="0">
                <a:solidFill>
                  <a:srgbClr val="4D4E56"/>
                </a:solidFill>
                <a:effectLst/>
                <a:highlight>
                  <a:srgbClr val="FFFFFF"/>
                </a:highlight>
                <a:latin typeface="Arial" panose="020B0604020202020204" pitchFamily="34" charset="0"/>
                <a:cs typeface="Arial" panose="020B0604020202020204" pitchFamily="34" charset="0"/>
              </a:rPr>
              <a:t>Narrowband is a limited-capacity communication type that uses a narrow range (or band) of frequencies to transmit information. Narrowband is commonly used in radio communication, emergency services, and internet connections. This communication type utilizes limited bandwidth, making transmitting information over long distances easier. </a:t>
            </a:r>
            <a:r>
              <a:rPr lang="en-US" sz="1800" b="0" i="0" dirty="0">
                <a:solidFill>
                  <a:srgbClr val="4D4E56"/>
                </a:solidFill>
                <a:effectLst/>
                <a:highlight>
                  <a:srgbClr val="FFFFFF"/>
                </a:highlight>
                <a:latin typeface="Arial" panose="020B0604020202020204" pitchFamily="34" charset="0"/>
                <a:cs typeface="Arial" panose="020B0604020202020204" pitchFamily="34" charset="0"/>
              </a:rPr>
              <a:t>It  </a:t>
            </a:r>
            <a:r>
              <a:rPr lang="en-US" sz="1800" dirty="0">
                <a:solidFill>
                  <a:schemeClr val="tx1"/>
                </a:solidFill>
                <a:latin typeface="Arial" panose="020B0604020202020204" pitchFamily="34" charset="0"/>
                <a:cs typeface="Arial" panose="020B0604020202020204" pitchFamily="34" charset="0"/>
              </a:rPr>
              <a:t>handles moderate data transmission volumes between 300 and 9600 band. Example are line printer, telephone voice, etc.</a:t>
            </a:r>
          </a:p>
          <a:p>
            <a:pPr algn="just"/>
            <a:r>
              <a:rPr lang="en-US" sz="2200" dirty="0">
                <a:solidFill>
                  <a:schemeClr val="tx1"/>
                </a:solidFill>
              </a:rPr>
              <a:t>(2</a:t>
            </a:r>
            <a:r>
              <a:rPr lang="en-US" sz="2000" dirty="0">
                <a:solidFill>
                  <a:schemeClr val="tx1"/>
                </a:solidFill>
                <a:latin typeface="Arial" panose="020B0604020202020204" pitchFamily="34" charset="0"/>
                <a:cs typeface="Arial" panose="020B0604020202020204" pitchFamily="34" charset="0"/>
              </a:rPr>
              <a:t>)    Broadband- handles very large volumes of data . Data transmission rates are in millions or more. Examples are	high-speed data analysis and satellite communication. </a:t>
            </a:r>
            <a:r>
              <a:rPr lang="en-US" sz="2000" b="0" i="0" dirty="0">
                <a:solidFill>
                  <a:srgbClr val="4D5156"/>
                </a:solidFill>
                <a:effectLst/>
                <a:highlight>
                  <a:srgbClr val="FFFFFF"/>
                </a:highlight>
                <a:latin typeface="Arial" panose="020B0604020202020204" pitchFamily="34" charset="0"/>
                <a:cs typeface="Arial" panose="020B0604020202020204" pitchFamily="34" charset="0"/>
              </a:rPr>
              <a:t>Broadband refers to various high-capacity transmission technologies that transmit data, voice, and video across long distances and at high speeds. Common mediums of transmission include coaxial cables, fiber optic cables, and radio waves.</a:t>
            </a:r>
            <a:endParaRPr lang="en-US"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08720"/>
          </a:xfrm>
        </p:spPr>
        <p:txBody>
          <a:bodyPr>
            <a:normAutofit/>
          </a:bodyPr>
          <a:lstStyle/>
          <a:p>
            <a:r>
              <a:rPr lang="en-US" sz="3600" dirty="0"/>
              <a:t>Serial and Parallel Data Transmission</a:t>
            </a:r>
          </a:p>
        </p:txBody>
      </p:sp>
      <p:sp>
        <p:nvSpPr>
          <p:cNvPr id="3" name="Content Placeholder 2"/>
          <p:cNvSpPr>
            <a:spLocks noGrp="1"/>
          </p:cNvSpPr>
          <p:nvPr>
            <p:ph idx="1"/>
          </p:nvPr>
        </p:nvSpPr>
        <p:spPr>
          <a:xfrm>
            <a:off x="1115616" y="764704"/>
            <a:ext cx="8028384" cy="5976664"/>
          </a:xfrm>
        </p:spPr>
        <p:txBody>
          <a:bodyPr>
            <a:normAutofit fontScale="70000" lnSpcReduction="20000"/>
          </a:bodyPr>
          <a:lstStyle/>
          <a:p>
            <a:r>
              <a:rPr lang="en-US" dirty="0"/>
              <a:t>There are two methods of transmitting digital data namely parallel and serial transmissions. </a:t>
            </a:r>
          </a:p>
          <a:p>
            <a:r>
              <a:rPr lang="en-US" dirty="0"/>
              <a:t>In parallel data transmission, all bits of the binary data are transmitted simultaneously. </a:t>
            </a:r>
          </a:p>
          <a:p>
            <a:r>
              <a:rPr lang="en-US" dirty="0"/>
              <a:t>For example, to transmit an 8-bit binary number in parallel from one unit to another, eight transmission lines are required. </a:t>
            </a:r>
          </a:p>
          <a:p>
            <a:r>
              <a:rPr lang="en-US" dirty="0"/>
              <a:t>Each bit requires its own separate data path. All bits of a word are transmitted at the same time. </a:t>
            </a:r>
          </a:p>
          <a:p>
            <a:r>
              <a:rPr lang="en-US" dirty="0"/>
              <a:t>This method of transmission can move a significant amount of data in a given period of time. </a:t>
            </a:r>
          </a:p>
          <a:p>
            <a:r>
              <a:rPr lang="en-US" dirty="0"/>
              <a:t>Its disadvantage is the large number of interconnecting cables between the two units. </a:t>
            </a:r>
          </a:p>
          <a:p>
            <a:r>
              <a:rPr lang="en-US" dirty="0"/>
              <a:t>For large binary words, cabling becomes complex and expensive. </a:t>
            </a:r>
          </a:p>
          <a:p>
            <a:r>
              <a:rPr lang="en-US" dirty="0"/>
              <a:t>This is particularly true if the distance between the two units is great. Long multiwire cables are not only expensive, but also require special interfacing to minimize noise and distortion problems. </a:t>
            </a:r>
          </a:p>
          <a:p>
            <a:r>
              <a:rPr lang="en-US" dirty="0"/>
              <a:t>Parallel communication is used for short-distance data communications and within a computer,</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0"/>
            <a:ext cx="7674056" cy="1124744"/>
          </a:xfrm>
        </p:spPr>
        <p:txBody>
          <a:bodyPr>
            <a:normAutofit fontScale="90000"/>
          </a:bodyPr>
          <a:lstStyle/>
          <a:p>
            <a:r>
              <a:rPr lang="en-US" sz="4400" dirty="0"/>
              <a:t>Serial and Parallel Data Transmission</a:t>
            </a:r>
            <a:endParaRPr lang="en-US" dirty="0"/>
          </a:p>
        </p:txBody>
      </p:sp>
      <p:sp>
        <p:nvSpPr>
          <p:cNvPr id="3" name="Content Placeholder 2"/>
          <p:cNvSpPr>
            <a:spLocks noGrp="1"/>
          </p:cNvSpPr>
          <p:nvPr>
            <p:ph idx="1"/>
          </p:nvPr>
        </p:nvSpPr>
        <p:spPr>
          <a:xfrm>
            <a:off x="1043608" y="908720"/>
            <a:ext cx="8100392" cy="5949280"/>
          </a:xfrm>
        </p:spPr>
        <p:txBody>
          <a:bodyPr/>
          <a:lstStyle/>
          <a:p>
            <a:r>
              <a:rPr lang="en-US" sz="2800" dirty="0"/>
              <a:t>Serial data transmission is the process of transmitting binary words a bit at a time.</a:t>
            </a:r>
          </a:p>
          <a:p>
            <a:r>
              <a:rPr lang="en-US" sz="2800" dirty="0"/>
              <a:t> Since the bits time-share the transmission medium, only one interconnecting lead is required.</a:t>
            </a:r>
          </a:p>
          <a:p>
            <a:r>
              <a:rPr lang="en-US" sz="2800" dirty="0"/>
              <a:t>While serial data transmission is much simpler and less expensive because of the use of a single interconnecting line, it is a very slow method of data transmission. </a:t>
            </a:r>
          </a:p>
          <a:p>
            <a:r>
              <a:rPr lang="en-US" sz="2800" dirty="0"/>
              <a:t>Serial data transmission is useful in systems where high speed is not a requirement. </a:t>
            </a:r>
          </a:p>
          <a:p>
            <a:r>
              <a:rPr lang="en-US" sz="2800" dirty="0"/>
              <a:t>Serial transmission is used for long-distance data communications</a:t>
            </a:r>
          </a:p>
          <a:p>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0"/>
            <a:ext cx="8001024" cy="461665"/>
          </a:xfrm>
          <a:prstGeom prst="rect">
            <a:avLst/>
          </a:prstGeom>
          <a:noFill/>
        </p:spPr>
        <p:txBody>
          <a:bodyPr wrap="square" rtlCol="0">
            <a:spAutoFit/>
          </a:bodyPr>
          <a:lstStyle/>
          <a:p>
            <a:r>
              <a:rPr lang="en-GB" sz="2400" dirty="0"/>
              <a:t>Classification of transmission waves and their properties</a:t>
            </a:r>
          </a:p>
        </p:txBody>
      </p:sp>
      <p:sp>
        <p:nvSpPr>
          <p:cNvPr id="3" name="TextBox 2"/>
          <p:cNvSpPr txBox="1"/>
          <p:nvPr/>
        </p:nvSpPr>
        <p:spPr>
          <a:xfrm>
            <a:off x="1071538" y="642918"/>
            <a:ext cx="8072462" cy="9048631"/>
          </a:xfrm>
          <a:prstGeom prst="rect">
            <a:avLst/>
          </a:prstGeom>
          <a:noFill/>
        </p:spPr>
        <p:txBody>
          <a:bodyPr wrap="square" rtlCol="0">
            <a:spAutoFit/>
          </a:bodyPr>
          <a:lstStyle/>
          <a:p>
            <a:r>
              <a:rPr lang="en-GB" sz="1600" dirty="0"/>
              <a:t>Transmission                                           Properties</a:t>
            </a:r>
          </a:p>
          <a:p>
            <a:r>
              <a:rPr lang="en-GB" sz="1600" dirty="0"/>
              <a:t>      Wave</a:t>
            </a:r>
          </a:p>
          <a:p>
            <a:endParaRPr lang="en-GB" sz="1600" dirty="0"/>
          </a:p>
          <a:p>
            <a:r>
              <a:rPr lang="en-GB" sz="1600" dirty="0"/>
              <a:t>Radio  waves   1. waves of frequency range 3KHz – 1 GHz</a:t>
            </a:r>
          </a:p>
          <a:p>
            <a:r>
              <a:rPr lang="en-GB" sz="1600" dirty="0"/>
              <a:t>                      2. Omni-directional, these waves can move in all directions</a:t>
            </a:r>
          </a:p>
          <a:p>
            <a:r>
              <a:rPr lang="en-GB" sz="1600" dirty="0"/>
              <a:t>                      3.  Radio waves of frequency 300KHz -30 MHz can travel long</a:t>
            </a:r>
          </a:p>
          <a:p>
            <a:r>
              <a:rPr lang="en-GB" sz="1600" dirty="0"/>
              <a:t>                          distance.</a:t>
            </a:r>
          </a:p>
          <a:p>
            <a:r>
              <a:rPr lang="en-GB" sz="1600" dirty="0"/>
              <a:t>                      4. Susceptible to interference</a:t>
            </a:r>
          </a:p>
          <a:p>
            <a:r>
              <a:rPr lang="en-GB" sz="1600" dirty="0"/>
              <a:t>                      5. Radio waves of frequency -300KHz-30MHz can  penetrate walls</a:t>
            </a:r>
          </a:p>
          <a:p>
            <a:r>
              <a:rPr lang="en-GB" sz="1600" dirty="0"/>
              <a:t>                      6. These waves are used in AM and FM radio, television, etc</a:t>
            </a:r>
          </a:p>
          <a:p>
            <a:endParaRPr lang="en-GB" sz="1600" dirty="0"/>
          </a:p>
          <a:p>
            <a:r>
              <a:rPr lang="en-GB" sz="1600" dirty="0"/>
              <a:t>Microwaves      1.  Electromagnetic waves of frequency range 1 GH-300GH2’</a:t>
            </a:r>
          </a:p>
          <a:p>
            <a:r>
              <a:rPr lang="en-GB" sz="1600" dirty="0"/>
              <a:t>                       2. Unidirectional can move in one direction.</a:t>
            </a:r>
            <a:br>
              <a:rPr lang="en-GB" sz="1600" dirty="0"/>
            </a:br>
            <a:r>
              <a:rPr lang="en-GB" sz="1600" dirty="0"/>
              <a:t>                       3 Cannot penetrate solid objects such as walls, hills or mountains.</a:t>
            </a:r>
          </a:p>
          <a:p>
            <a:r>
              <a:rPr lang="en-GB" sz="1600" dirty="0"/>
              <a:t>                       4. Need line – of – sight propagation </a:t>
            </a:r>
            <a:r>
              <a:rPr lang="en-GB" sz="1600" dirty="0" err="1"/>
              <a:t>ie</a:t>
            </a:r>
            <a:r>
              <a:rPr lang="en-GB" sz="1600" dirty="0"/>
              <a:t> both communicating antenna</a:t>
            </a:r>
          </a:p>
          <a:p>
            <a:r>
              <a:rPr lang="en-GB" sz="1600" dirty="0"/>
              <a:t>                            must be in the direction of each other.</a:t>
            </a:r>
          </a:p>
          <a:p>
            <a:r>
              <a:rPr lang="en-GB" sz="1600" dirty="0"/>
              <a:t>                        5. Used in point –to-point communication or </a:t>
            </a:r>
            <a:r>
              <a:rPr lang="en-GB" sz="1600" dirty="0" err="1"/>
              <a:t>unicast</a:t>
            </a:r>
            <a:r>
              <a:rPr lang="en-GB" sz="1600" dirty="0"/>
              <a:t> communication</a:t>
            </a:r>
          </a:p>
          <a:p>
            <a:r>
              <a:rPr lang="en-GB" sz="1600" dirty="0"/>
              <a:t>                            such as radar and satellite</a:t>
            </a:r>
          </a:p>
          <a:p>
            <a:r>
              <a:rPr lang="en-GB" sz="1600" dirty="0"/>
              <a:t>                        6. Provide many large information- carrying capacity.</a:t>
            </a:r>
          </a:p>
          <a:p>
            <a:r>
              <a:rPr lang="en-GB" sz="1600" dirty="0"/>
              <a:t>Infrared waves  1. Electromagnetic waves of frequency range in 300GHz-400THz.</a:t>
            </a:r>
          </a:p>
          <a:p>
            <a:r>
              <a:rPr lang="en-GB" sz="1600" dirty="0"/>
              <a:t>                        2. Very high frequency waves  </a:t>
            </a:r>
          </a:p>
          <a:p>
            <a:r>
              <a:rPr lang="en-GB" sz="1600" dirty="0"/>
              <a:t>                        3. Cannot penetrate solid object such as waves.</a:t>
            </a:r>
          </a:p>
          <a:p>
            <a:r>
              <a:rPr lang="en-GB" sz="1600" dirty="0"/>
              <a:t>                        4. Used for short – distance point to- point communication such as</a:t>
            </a:r>
          </a:p>
          <a:p>
            <a:r>
              <a:rPr lang="en-GB" sz="1600" dirty="0"/>
              <a:t>                            mobile-to-mobile, mobile-to-printer, remote-control-to- TV ., Bluetooth to </a:t>
            </a:r>
          </a:p>
          <a:p>
            <a:r>
              <a:rPr lang="en-GB" sz="1600" dirty="0"/>
              <a:t>                            enable devices to other </a:t>
            </a:r>
            <a:r>
              <a:rPr lang="en-GB" sz="1600" dirty="0" err="1"/>
              <a:t>devoces</a:t>
            </a:r>
            <a:r>
              <a:rPr lang="en-GB" sz="1600" dirty="0"/>
              <a:t> like mouse, </a:t>
            </a:r>
            <a:r>
              <a:rPr lang="en-GB" sz="1600" dirty="0" err="1"/>
              <a:t>keyboard,etc</a:t>
            </a:r>
            <a:r>
              <a:rPr lang="en-GB" sz="1600" dirty="0"/>
              <a:t>.               </a:t>
            </a:r>
            <a:r>
              <a:rPr lang="en-GB" dirty="0"/>
              <a:t>                       </a:t>
            </a:r>
          </a:p>
          <a:p>
            <a:endParaRPr lang="en-GB" dirty="0"/>
          </a:p>
          <a:p>
            <a:r>
              <a:rPr lang="en-GB" dirty="0"/>
              <a:t>                        </a:t>
            </a:r>
          </a:p>
          <a:p>
            <a:endParaRPr lang="en-GB" dirty="0"/>
          </a:p>
          <a:p>
            <a:r>
              <a:rPr lang="en-GB" dirty="0"/>
              <a:t> </a:t>
            </a:r>
          </a:p>
          <a:p>
            <a:r>
              <a:rPr lang="en-GB" dirty="0"/>
              <a:t> </a:t>
            </a:r>
          </a:p>
          <a:p>
            <a:endParaRPr lang="en-GB" dirty="0"/>
          </a:p>
          <a:p>
            <a:endParaRPr lang="en-GB" dirty="0"/>
          </a:p>
          <a:p>
            <a:endParaRPr lang="en-GB" dirty="0"/>
          </a:p>
          <a:p>
            <a:endParaRPr lang="en-GB" dirty="0"/>
          </a:p>
          <a:p>
            <a:r>
              <a:rPr lang="en-GB" dirty="0"/>
              <a:t>                  </a:t>
            </a:r>
          </a:p>
        </p:txBody>
      </p:sp>
      <p:cxnSp>
        <p:nvCxnSpPr>
          <p:cNvPr id="5" name="Straight Connector 4"/>
          <p:cNvCxnSpPr/>
          <p:nvPr/>
        </p:nvCxnSpPr>
        <p:spPr>
          <a:xfrm rot="16200000" flipH="1">
            <a:off x="-750119" y="3679021"/>
            <a:ext cx="6215082" cy="14287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04801"/>
            <a:ext cx="7391400" cy="609599"/>
          </a:xfrm>
          <a:noFill/>
          <a:ln>
            <a:noFill/>
          </a:ln>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sz="28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rPr>
              <a:t>COMMUNICATION DEVICES</a:t>
            </a:r>
          </a:p>
        </p:txBody>
      </p:sp>
      <p:sp>
        <p:nvSpPr>
          <p:cNvPr id="3" name="Subtitle 2"/>
          <p:cNvSpPr>
            <a:spLocks noGrp="1"/>
          </p:cNvSpPr>
          <p:nvPr>
            <p:ph type="subTitle" idx="1"/>
          </p:nvPr>
        </p:nvSpPr>
        <p:spPr>
          <a:xfrm>
            <a:off x="1295400" y="1066800"/>
            <a:ext cx="7315200" cy="5486400"/>
          </a:xfrm>
          <a:noFill/>
          <a:ln w="76200">
            <a:noFill/>
          </a:ln>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l"/>
            <a:r>
              <a:rPr lang="en-US" dirty="0">
                <a:solidFill>
                  <a:schemeClr val="tx1"/>
                </a:solidFill>
              </a:rPr>
              <a:t>MODEM</a:t>
            </a:r>
          </a:p>
          <a:p>
            <a:pPr marL="457200" indent="-457200" algn="just">
              <a:buFont typeface="Wingdings" panose="05000000000000000000" pitchFamily="2" charset="2"/>
              <a:buChar char="q"/>
            </a:pPr>
            <a:r>
              <a:rPr lang="en-US" dirty="0">
                <a:solidFill>
                  <a:schemeClr val="tx1"/>
                </a:solidFill>
              </a:rPr>
              <a:t>A modem (modulator – Demodulator) is a device that modulates an analog carrier signal to encode digital information and also demodulates such a carrier signal to decode the transmitted information</a:t>
            </a:r>
          </a:p>
          <a:p>
            <a:pPr marL="457200" indent="-457200" algn="just">
              <a:buFont typeface="Wingdings" panose="05000000000000000000" pitchFamily="2" charset="2"/>
              <a:buChar char="q"/>
            </a:pPr>
            <a:r>
              <a:rPr lang="en-US" dirty="0">
                <a:solidFill>
                  <a:schemeClr val="tx1"/>
                </a:solidFill>
              </a:rPr>
              <a:t>A modem modulates outgoing digital signals from a computer as other digital device to analog signals for a conventional copper twisted pair telephone line and demodulates the incoming analog signal and converts it into a digital signal for the digital device.</a:t>
            </a:r>
          </a:p>
          <a:p>
            <a:pPr marL="457200" indent="-457200" algn="just">
              <a:buFont typeface="Wingdings" panose="05000000000000000000" pitchFamily="2" charset="2"/>
              <a:buChar char="q"/>
            </a:pPr>
            <a:r>
              <a:rPr lang="en-US" dirty="0">
                <a:solidFill>
                  <a:schemeClr val="tx1"/>
                </a:solidFill>
              </a:rPr>
              <a:t>Speed of modem are 2400 bits per second modem,14.4kbps, 28.8kbps, 56kbps, 12.8kbps</a:t>
            </a:r>
          </a:p>
          <a:p>
            <a:pPr algn="l"/>
            <a:endParaRPr lang="en-US" dirty="0">
              <a:solidFill>
                <a:schemeClr val="bg1"/>
              </a:solidFill>
            </a:endParaRPr>
          </a:p>
          <a:p>
            <a:pPr algn="l"/>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Mobile Telecommunication Technologies</a:t>
            </a:r>
          </a:p>
        </p:txBody>
      </p:sp>
      <p:sp>
        <p:nvSpPr>
          <p:cNvPr id="3" name="Content Placeholder 2"/>
          <p:cNvSpPr>
            <a:spLocks noGrp="1"/>
          </p:cNvSpPr>
          <p:nvPr>
            <p:ph idx="1"/>
          </p:nvPr>
        </p:nvSpPr>
        <p:spPr/>
        <p:txBody>
          <a:bodyPr>
            <a:normAutofit/>
          </a:bodyPr>
          <a:lstStyle/>
          <a:p>
            <a:r>
              <a:rPr lang="en-GB" sz="2400" dirty="0"/>
              <a:t>Today,  the mobile phone network is the most used network in the world.</a:t>
            </a:r>
          </a:p>
          <a:p>
            <a:r>
              <a:rPr lang="en-GB" sz="2400" dirty="0"/>
              <a:t>It has the ability to be connected to the network on-the-go, which makes it very convenient to communicate with people via call or instant messages.</a:t>
            </a:r>
          </a:p>
          <a:p>
            <a:r>
              <a:rPr lang="en-GB" sz="2400" dirty="0"/>
              <a:t>It is handy to access the internet using the mobile phone network through wireless connection.</a:t>
            </a:r>
          </a:p>
          <a:p>
            <a:r>
              <a:rPr lang="en-GB" sz="2400" dirty="0"/>
              <a:t>The architecture of the mobile network has rapidly evolved, it is classified in generation, such as 1G, 2G, 3G, 4G and 5G.</a:t>
            </a:r>
          </a:p>
          <a:p>
            <a:endParaRPr lang="en-GB" sz="2400"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Generation (1G)</a:t>
            </a:r>
          </a:p>
        </p:txBody>
      </p:sp>
      <p:sp>
        <p:nvSpPr>
          <p:cNvPr id="3" name="Content Placeholder 2"/>
          <p:cNvSpPr>
            <a:spLocks noGrp="1"/>
          </p:cNvSpPr>
          <p:nvPr>
            <p:ph idx="1"/>
          </p:nvPr>
        </p:nvSpPr>
        <p:spPr/>
        <p:txBody>
          <a:bodyPr>
            <a:normAutofit/>
          </a:bodyPr>
          <a:lstStyle/>
          <a:p>
            <a:r>
              <a:rPr lang="en-GB" sz="2800" dirty="0"/>
              <a:t>The first generation (1G) mobile network system came around 1982.</a:t>
            </a:r>
          </a:p>
          <a:p>
            <a:r>
              <a:rPr lang="en-GB" sz="2800" dirty="0"/>
              <a:t>It was used to transmit only voice calls.</a:t>
            </a:r>
          </a:p>
          <a:p>
            <a:r>
              <a:rPr lang="en-GB" sz="2800" dirty="0"/>
              <a:t>The </a:t>
            </a:r>
            <a:r>
              <a:rPr lang="en-GB" sz="2800" dirty="0" err="1"/>
              <a:t>analog</a:t>
            </a:r>
            <a:r>
              <a:rPr lang="en-GB" sz="2800" dirty="0"/>
              <a:t> signals were used to carry voices between the caller and receiver,</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 Generation (2G)</a:t>
            </a:r>
          </a:p>
        </p:txBody>
      </p:sp>
      <p:sp>
        <p:nvSpPr>
          <p:cNvPr id="3" name="Content Placeholder 2"/>
          <p:cNvSpPr>
            <a:spLocks noGrp="1"/>
          </p:cNvSpPr>
          <p:nvPr>
            <p:ph idx="1"/>
          </p:nvPr>
        </p:nvSpPr>
        <p:spPr/>
        <p:txBody>
          <a:bodyPr/>
          <a:lstStyle/>
          <a:p>
            <a:r>
              <a:rPr lang="en-GB" sz="2800" dirty="0"/>
              <a:t>The second generation mobile network system came around 1991.</a:t>
            </a:r>
          </a:p>
          <a:p>
            <a:r>
              <a:rPr lang="en-GB" sz="2800" dirty="0"/>
              <a:t>Digital signals are used to carry voice calls, hence improved call quality.</a:t>
            </a:r>
          </a:p>
          <a:p>
            <a:r>
              <a:rPr lang="en-GB" sz="2800" dirty="0"/>
              <a:t>Enhance security as the signals can be encrypted</a:t>
            </a:r>
          </a:p>
          <a:p>
            <a:r>
              <a:rPr lang="en-GB" sz="2800" dirty="0"/>
              <a:t>It also enabled an additional service to send SMS and MMS (Multimedia messages)</a:t>
            </a:r>
          </a:p>
          <a:p>
            <a:endParaRPr lang="en-GB"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Third Generation (3G)</a:t>
            </a:r>
          </a:p>
        </p:txBody>
      </p:sp>
      <p:sp>
        <p:nvSpPr>
          <p:cNvPr id="3" name="Content Placeholder 2"/>
          <p:cNvSpPr>
            <a:spLocks noGrp="1"/>
          </p:cNvSpPr>
          <p:nvPr>
            <p:ph idx="1"/>
          </p:nvPr>
        </p:nvSpPr>
        <p:spPr/>
        <p:txBody>
          <a:bodyPr>
            <a:normAutofit/>
          </a:bodyPr>
          <a:lstStyle/>
          <a:p>
            <a:r>
              <a:rPr lang="en-GB" sz="2800" dirty="0"/>
              <a:t>The third generation mobile network technology was developed around late 1990, but it was commercially used around 2000.</a:t>
            </a:r>
          </a:p>
          <a:p>
            <a:r>
              <a:rPr lang="en-GB" sz="2800" dirty="0"/>
              <a:t>It offered both digital voice and data services,  and provided internet access.</a:t>
            </a:r>
          </a:p>
          <a:p>
            <a:r>
              <a:rPr lang="en-GB" sz="2800" dirty="0"/>
              <a:t>It facilitated greater voice and data capacity, with significantly faster data transfer speed.</a:t>
            </a:r>
          </a:p>
          <a:p>
            <a:endParaRPr lang="en-GB" sz="2800"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Fourth Generation (4G)</a:t>
            </a:r>
          </a:p>
        </p:txBody>
      </p:sp>
      <p:sp>
        <p:nvSpPr>
          <p:cNvPr id="3" name="Content Placeholder 2"/>
          <p:cNvSpPr>
            <a:spLocks noGrp="1"/>
          </p:cNvSpPr>
          <p:nvPr>
            <p:ph idx="1"/>
          </p:nvPr>
        </p:nvSpPr>
        <p:spPr/>
        <p:txBody>
          <a:bodyPr/>
          <a:lstStyle/>
          <a:p>
            <a:r>
              <a:rPr lang="en-GB" dirty="0"/>
              <a:t>It provided faster data and voice services than the 3G.</a:t>
            </a:r>
          </a:p>
          <a:p>
            <a:r>
              <a:rPr lang="en-GB" dirty="0"/>
              <a:t>It revolutionised the telecommunication industry by bringing the wireless experience.</a:t>
            </a:r>
          </a:p>
          <a:p>
            <a:r>
              <a:rPr lang="en-GB" dirty="0"/>
              <a:t>It supported interactive multimedia, voice, video, wireless internet and other broadband services.</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52400"/>
            <a:ext cx="5181600" cy="609600"/>
          </a:xfrm>
          <a:noFill/>
          <a:ln>
            <a:noFill/>
          </a:ln>
        </p:spPr>
        <p:style>
          <a:lnRef idx="1">
            <a:schemeClr val="accent2"/>
          </a:lnRef>
          <a:fillRef idx="2">
            <a:schemeClr val="accent2"/>
          </a:fillRef>
          <a:effectRef idx="1">
            <a:schemeClr val="accent2"/>
          </a:effectRef>
          <a:fontRef idx="minor">
            <a:schemeClr val="dk1"/>
          </a:fontRef>
        </p:style>
        <p:txBody>
          <a:bodyPr>
            <a:normAutofit/>
          </a:bodyPr>
          <a:lstStyle/>
          <a:p>
            <a:r>
              <a:rPr lang="en-US" sz="3200" b="1" dirty="0">
                <a:solidFill>
                  <a:srgbClr val="C00000"/>
                </a:solidFill>
                <a:effectLst/>
              </a:rPr>
              <a:t>COMPUTER NETWORK</a:t>
            </a:r>
          </a:p>
        </p:txBody>
      </p:sp>
      <p:sp>
        <p:nvSpPr>
          <p:cNvPr id="3" name="Subtitle 2"/>
          <p:cNvSpPr>
            <a:spLocks noGrp="1"/>
          </p:cNvSpPr>
          <p:nvPr>
            <p:ph type="subTitle" idx="1"/>
          </p:nvPr>
        </p:nvSpPr>
        <p:spPr>
          <a:xfrm>
            <a:off x="1371600" y="914400"/>
            <a:ext cx="7162800" cy="5334000"/>
          </a:xfrm>
          <a:noFill/>
          <a:ln>
            <a:noFill/>
          </a:ln>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457200" indent="-457200" algn="just">
              <a:buFont typeface="Wingdings" panose="05000000000000000000" pitchFamily="2" charset="2"/>
              <a:buChar char="q"/>
            </a:pPr>
            <a:r>
              <a:rPr lang="en-US" dirty="0">
                <a:solidFill>
                  <a:schemeClr val="tx1"/>
                </a:solidFill>
              </a:rPr>
              <a:t>Network is a set of computers and devices connected together for the purpose of sharing resources.</a:t>
            </a:r>
          </a:p>
          <a:p>
            <a:pPr marL="457200" indent="-457200" algn="just">
              <a:buFont typeface="Wingdings" panose="05000000000000000000" pitchFamily="2" charset="2"/>
              <a:buChar char="q"/>
            </a:pPr>
            <a:endParaRPr lang="en-US" dirty="0">
              <a:solidFill>
                <a:schemeClr val="tx1"/>
              </a:solidFill>
            </a:endParaRPr>
          </a:p>
          <a:p>
            <a:pPr marL="457200" indent="-457200" algn="just">
              <a:buFont typeface="Wingdings" panose="05000000000000000000" pitchFamily="2" charset="2"/>
              <a:buChar char="q"/>
            </a:pPr>
            <a:r>
              <a:rPr lang="en-US" dirty="0">
                <a:solidFill>
                  <a:schemeClr val="tx1"/>
                </a:solidFill>
              </a:rPr>
              <a:t>Is a collection of hardware components and computers interconnected by communication channels that allow sharing of resources and information</a:t>
            </a:r>
          </a:p>
          <a:p>
            <a:pPr marL="457200" indent="-457200" algn="just">
              <a:buFont typeface="Wingdings" panose="05000000000000000000" pitchFamily="2" charset="2"/>
              <a:buChar char="q"/>
            </a:pPr>
            <a:endParaRPr lang="en-US" dirty="0">
              <a:solidFill>
                <a:schemeClr val="tx1"/>
              </a:solidFill>
            </a:endParaRPr>
          </a:p>
          <a:p>
            <a:pPr marL="457200" indent="-457200" algn="just">
              <a:buFont typeface="Wingdings" panose="05000000000000000000" pitchFamily="2" charset="2"/>
              <a:buChar char="q"/>
            </a:pPr>
            <a:r>
              <a:rPr lang="en-US" dirty="0">
                <a:solidFill>
                  <a:schemeClr val="tx1"/>
                </a:solidFill>
              </a:rPr>
              <a:t>The computer that provides resources to other computers on a network is known as server and the individual computer which access the shared network resources are known as nodes</a:t>
            </a:r>
          </a:p>
          <a:p>
            <a:pPr algn="just"/>
            <a:endParaRPr lang="en-US" dirty="0">
              <a:solidFill>
                <a:schemeClr val="tx1"/>
              </a:solidFill>
            </a:endParaRPr>
          </a:p>
          <a:p>
            <a:pPr algn="just"/>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Wide area network</a:t>
            </a:r>
          </a:p>
        </p:txBody>
      </p:sp>
      <p:sp>
        <p:nvSpPr>
          <p:cNvPr id="3" name="Content Placeholder 2"/>
          <p:cNvSpPr>
            <a:spLocks noGrp="1"/>
          </p:cNvSpPr>
          <p:nvPr>
            <p:ph idx="1"/>
          </p:nvPr>
        </p:nvSpPr>
        <p:spPr/>
        <p:txBody>
          <a:bodyPr>
            <a:normAutofit fontScale="77500" lnSpcReduction="10000"/>
          </a:bodyPr>
          <a:lstStyle/>
          <a:p>
            <a:r>
              <a:rPr lang="en-GB" altLang="en-US"/>
              <a:t>Wide area networks are the oldest type of data communications network that provide relatively slow-speed, long-distance transmission of data, voice and video information over relatively large and widely dispersed geographical areas, such as country or entire continent. </a:t>
            </a:r>
          </a:p>
          <a:p>
            <a:r>
              <a:rPr lang="en-GB" altLang="en-US"/>
              <a:t>WANs interconnect routers in different locations. </a:t>
            </a:r>
          </a:p>
          <a:p>
            <a:r>
              <a:rPr lang="en-GB" altLang="en-US"/>
              <a:t>Most WANs (like the Internet) are not owned by any one organization but rather exist under collective or distributed ownership and management. </a:t>
            </a:r>
          </a:p>
          <a:p>
            <a:r>
              <a:rPr lang="en-GB" altLang="en-US"/>
              <a:t>WANs tend to use technology like ATM, Frame Relay and X.25 for connectivity over the longer distances.</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Fifth Generation (5G)</a:t>
            </a:r>
          </a:p>
        </p:txBody>
      </p:sp>
      <p:sp>
        <p:nvSpPr>
          <p:cNvPr id="3" name="Content Placeholder 2"/>
          <p:cNvSpPr>
            <a:spLocks noGrp="1"/>
          </p:cNvSpPr>
          <p:nvPr>
            <p:ph idx="1"/>
          </p:nvPr>
        </p:nvSpPr>
        <p:spPr/>
        <p:txBody>
          <a:bodyPr>
            <a:normAutofit/>
          </a:bodyPr>
          <a:lstStyle/>
          <a:p>
            <a:r>
              <a:rPr lang="en-GB" sz="2800" dirty="0"/>
              <a:t>The fifth generation (5G) is currently under development and implementation.</a:t>
            </a:r>
          </a:p>
          <a:p>
            <a:r>
              <a:rPr lang="en-GB" sz="2800" dirty="0"/>
              <a:t>It is expected to be a milestone development for the success of </a:t>
            </a:r>
            <a:r>
              <a:rPr lang="en-GB" sz="2800" dirty="0" err="1"/>
              <a:t>IoT</a:t>
            </a:r>
            <a:r>
              <a:rPr lang="en-GB" sz="2800" dirty="0"/>
              <a:t> and Machine to Machine (M2M) communications.</a:t>
            </a:r>
          </a:p>
          <a:p>
            <a:r>
              <a:rPr lang="en-GB" sz="2800" dirty="0"/>
              <a:t>Machine to Machine (M2M) is direct communication between devices – wired or wireless.</a:t>
            </a:r>
          </a:p>
          <a:p>
            <a:r>
              <a:rPr lang="en-GB" sz="2800" dirty="0"/>
              <a:t>5G is expected to allow data transfer in </a:t>
            </a:r>
            <a:r>
              <a:rPr lang="en-GB" sz="2800" dirty="0" err="1"/>
              <a:t>Gbps</a:t>
            </a:r>
            <a:r>
              <a:rPr lang="en-GB" sz="2800" dirty="0"/>
              <a:t>, </a:t>
            </a:r>
            <a:r>
              <a:rPr lang="en-GB" sz="2800" dirty="0" err="1"/>
              <a:t>Tbps</a:t>
            </a:r>
            <a:r>
              <a:rPr lang="en-GB" sz="2800" dirty="0"/>
              <a:t> which is much faster than 4G.</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Transmission</a:t>
            </a:r>
          </a:p>
        </p:txBody>
      </p:sp>
      <p:sp>
        <p:nvSpPr>
          <p:cNvPr id="3" name="Content Placeholder 2"/>
          <p:cNvSpPr>
            <a:spLocks noGrp="1"/>
          </p:cNvSpPr>
          <p:nvPr>
            <p:ph idx="1"/>
          </p:nvPr>
        </p:nvSpPr>
        <p:spPr>
          <a:xfrm>
            <a:off x="1219200" y="1447800"/>
            <a:ext cx="7714488" cy="4800600"/>
          </a:xfrm>
        </p:spPr>
        <p:txBody>
          <a:bodyPr>
            <a:normAutofit fontScale="77500" lnSpcReduction="20000"/>
          </a:bodyPr>
          <a:lstStyle/>
          <a:p>
            <a:r>
              <a:rPr lang="en-GB" dirty="0"/>
              <a:t>General Data or information can be stored in </a:t>
            </a:r>
            <a:r>
              <a:rPr lang="en-GB" dirty="0" err="1"/>
              <a:t>analog</a:t>
            </a:r>
            <a:r>
              <a:rPr lang="en-GB" dirty="0"/>
              <a:t> or digital format.</a:t>
            </a:r>
          </a:p>
          <a:p>
            <a:r>
              <a:rPr lang="en-GB" dirty="0"/>
              <a:t>For a computer to use the data/information, it must be in discrete digital form.</a:t>
            </a:r>
          </a:p>
          <a:p>
            <a:r>
              <a:rPr lang="en-GB" dirty="0"/>
              <a:t>Similar, signals can be in </a:t>
            </a:r>
            <a:r>
              <a:rPr lang="en-GB" dirty="0" err="1"/>
              <a:t>analog</a:t>
            </a:r>
            <a:r>
              <a:rPr lang="en-GB" dirty="0"/>
              <a:t> and digital form.</a:t>
            </a:r>
          </a:p>
          <a:p>
            <a:r>
              <a:rPr lang="en-GB" dirty="0"/>
              <a:t>To  transmit digital data, it must be converted into digital signals.</a:t>
            </a:r>
          </a:p>
          <a:p>
            <a:r>
              <a:rPr lang="en-GB" dirty="0"/>
              <a:t>Digital data can be converted into digital signals in two ways: line coding and block coding.</a:t>
            </a:r>
          </a:p>
          <a:p>
            <a:r>
              <a:rPr lang="en-GB" dirty="0"/>
              <a:t>Note that for all communications, line coding is necessary where as block coding is optional</a:t>
            </a:r>
          </a:p>
          <a:p>
            <a:r>
              <a:rPr lang="en-GB" dirty="0"/>
              <a:t>Digital data are represent in binary format of 1s and 0s. While digital signals are represented in voltage level.</a:t>
            </a:r>
          </a:p>
          <a:p>
            <a:endParaRPr lang="en-GB"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411162"/>
          </a:xfrm>
        </p:spPr>
        <p:txBody>
          <a:bodyPr>
            <a:noAutofit/>
          </a:bodyPr>
          <a:lstStyle/>
          <a:p>
            <a:r>
              <a:rPr lang="en-GB" sz="3200" dirty="0"/>
              <a:t>Data Transmission </a:t>
            </a:r>
            <a:r>
              <a:rPr lang="en-GB" sz="3200" dirty="0" err="1"/>
              <a:t>Cont</a:t>
            </a:r>
            <a:r>
              <a:rPr lang="en-GB" sz="3200" dirty="0"/>
              <a:t>……</a:t>
            </a:r>
          </a:p>
        </p:txBody>
      </p:sp>
      <p:sp>
        <p:nvSpPr>
          <p:cNvPr id="3" name="Content Placeholder 2"/>
          <p:cNvSpPr>
            <a:spLocks noGrp="1"/>
          </p:cNvSpPr>
          <p:nvPr>
            <p:ph idx="1"/>
          </p:nvPr>
        </p:nvSpPr>
        <p:spPr>
          <a:xfrm>
            <a:off x="1143000" y="2133600"/>
            <a:ext cx="7790688" cy="4495800"/>
          </a:xfrm>
        </p:spPr>
        <p:txBody>
          <a:bodyPr>
            <a:normAutofit fontScale="92500" lnSpcReduction="20000"/>
          </a:bodyPr>
          <a:lstStyle/>
          <a:p>
            <a:pPr algn="just"/>
            <a:r>
              <a:rPr lang="en-GB" dirty="0"/>
              <a:t>Block coding is used to ensure accuracy of the data transmitted, this is achieved by using redundant bits.</a:t>
            </a:r>
          </a:p>
          <a:p>
            <a:pPr algn="just"/>
            <a:r>
              <a:rPr lang="en-GB" dirty="0"/>
              <a:t>Analog data is a continuous stream of data in the wave form where as digital data is discrete.</a:t>
            </a:r>
          </a:p>
          <a:p>
            <a:pPr algn="just"/>
            <a:r>
              <a:rPr lang="en-GB" dirty="0"/>
              <a:t>Analog data can be converted into digital data using pulse code modulation (PCM)</a:t>
            </a:r>
          </a:p>
          <a:p>
            <a:pPr algn="just"/>
            <a:r>
              <a:rPr lang="en-GB" dirty="0"/>
              <a:t>This conversion involves three steps</a:t>
            </a:r>
          </a:p>
          <a:p>
            <a:pPr lvl="1"/>
            <a:r>
              <a:rPr lang="en-GB" dirty="0"/>
              <a:t>Sampling</a:t>
            </a:r>
          </a:p>
          <a:p>
            <a:pPr lvl="1"/>
            <a:r>
              <a:rPr lang="en-GB" dirty="0"/>
              <a:t>Quantization</a:t>
            </a:r>
          </a:p>
          <a:p>
            <a:pPr lvl="1"/>
            <a:r>
              <a:rPr lang="en-GB" dirty="0"/>
              <a:t>Encoding</a:t>
            </a:r>
          </a:p>
        </p:txBody>
      </p:sp>
      <p:grpSp>
        <p:nvGrpSpPr>
          <p:cNvPr id="54" name="Group 53"/>
          <p:cNvGrpSpPr/>
          <p:nvPr/>
        </p:nvGrpSpPr>
        <p:grpSpPr>
          <a:xfrm>
            <a:off x="1435608" y="447381"/>
            <a:ext cx="7403592" cy="1686219"/>
            <a:chOff x="1435608" y="542631"/>
            <a:chExt cx="7403592" cy="1686219"/>
          </a:xfrm>
        </p:grpSpPr>
        <p:grpSp>
          <p:nvGrpSpPr>
            <p:cNvPr id="46" name="Group 45"/>
            <p:cNvGrpSpPr/>
            <p:nvPr/>
          </p:nvGrpSpPr>
          <p:grpSpPr>
            <a:xfrm>
              <a:off x="1435608" y="838200"/>
              <a:ext cx="7337126" cy="1390650"/>
              <a:chOff x="1435608" y="990600"/>
              <a:chExt cx="7337126" cy="1390650"/>
            </a:xfrm>
          </p:grpSpPr>
          <p:grpSp>
            <p:nvGrpSpPr>
              <p:cNvPr id="17" name="Group 16"/>
              <p:cNvGrpSpPr/>
              <p:nvPr/>
            </p:nvGrpSpPr>
            <p:grpSpPr>
              <a:xfrm>
                <a:off x="1435608" y="990600"/>
                <a:ext cx="850392" cy="838200"/>
                <a:chOff x="1435608" y="990600"/>
                <a:chExt cx="850392" cy="838200"/>
              </a:xfrm>
            </p:grpSpPr>
            <p:cxnSp>
              <p:nvCxnSpPr>
                <p:cNvPr id="7" name="Straight Connector 6"/>
                <p:cNvCxnSpPr/>
                <p:nvPr/>
              </p:nvCxnSpPr>
              <p:spPr>
                <a:xfrm>
                  <a:off x="1905000" y="1524000"/>
                  <a:ext cx="0" cy="228600"/>
                </a:xfrm>
                <a:prstGeom prst="line">
                  <a:avLst/>
                </a:prstGeom>
                <a:ln w="19050"/>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1435608" y="990600"/>
                  <a:ext cx="850392" cy="838200"/>
                  <a:chOff x="1435608" y="990600"/>
                  <a:chExt cx="850392" cy="838200"/>
                </a:xfrm>
              </p:grpSpPr>
              <p:sp>
                <p:nvSpPr>
                  <p:cNvPr id="4" name="Rectangle 3"/>
                  <p:cNvSpPr/>
                  <p:nvPr/>
                </p:nvSpPr>
                <p:spPr>
                  <a:xfrm>
                    <a:off x="1435608" y="990600"/>
                    <a:ext cx="850392"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6" name="Straight Connector 5"/>
                  <p:cNvCxnSpPr/>
                  <p:nvPr/>
                </p:nvCxnSpPr>
                <p:spPr>
                  <a:xfrm>
                    <a:off x="1752600" y="1524000"/>
                    <a:ext cx="0" cy="228600"/>
                  </a:xfrm>
                  <a:prstGeom prst="line">
                    <a:avLst/>
                  </a:prstGeom>
                  <a:ln w="19050"/>
                </p:spPr>
                <p:style>
                  <a:lnRef idx="1">
                    <a:schemeClr val="dk1"/>
                  </a:lnRef>
                  <a:fillRef idx="0">
                    <a:schemeClr val="dk1"/>
                  </a:fillRef>
                  <a:effectRef idx="0">
                    <a:schemeClr val="dk1"/>
                  </a:effectRef>
                  <a:fontRef idx="minor">
                    <a:schemeClr val="tx1"/>
                  </a:fontRef>
                </p:style>
              </p:cxnSp>
              <p:sp>
                <p:nvSpPr>
                  <p:cNvPr id="8" name="Rectangle 7"/>
                  <p:cNvSpPr/>
                  <p:nvPr/>
                </p:nvSpPr>
                <p:spPr>
                  <a:xfrm>
                    <a:off x="1600200" y="1752600"/>
                    <a:ext cx="457200" cy="76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 </a:t>
                    </a:r>
                  </a:p>
                </p:txBody>
              </p:sp>
            </p:grpSp>
          </p:grpSp>
          <p:grpSp>
            <p:nvGrpSpPr>
              <p:cNvPr id="18" name="Group 17"/>
              <p:cNvGrpSpPr/>
              <p:nvPr/>
            </p:nvGrpSpPr>
            <p:grpSpPr>
              <a:xfrm>
                <a:off x="7922342" y="1079090"/>
                <a:ext cx="850392" cy="838200"/>
                <a:chOff x="1435608" y="990600"/>
                <a:chExt cx="850392" cy="838200"/>
              </a:xfrm>
            </p:grpSpPr>
            <p:cxnSp>
              <p:nvCxnSpPr>
                <p:cNvPr id="19" name="Straight Connector 18"/>
                <p:cNvCxnSpPr/>
                <p:nvPr/>
              </p:nvCxnSpPr>
              <p:spPr>
                <a:xfrm>
                  <a:off x="1905000" y="1524000"/>
                  <a:ext cx="0" cy="228600"/>
                </a:xfrm>
                <a:prstGeom prst="line">
                  <a:avLst/>
                </a:prstGeom>
                <a:ln w="19050"/>
              </p:spPr>
              <p:style>
                <a:lnRef idx="1">
                  <a:schemeClr val="dk1"/>
                </a:lnRef>
                <a:fillRef idx="0">
                  <a:schemeClr val="dk1"/>
                </a:fillRef>
                <a:effectRef idx="0">
                  <a:schemeClr val="dk1"/>
                </a:effectRef>
                <a:fontRef idx="minor">
                  <a:schemeClr val="tx1"/>
                </a:fontRef>
              </p:style>
            </p:cxnSp>
            <p:grpSp>
              <p:nvGrpSpPr>
                <p:cNvPr id="20" name="Group 19"/>
                <p:cNvGrpSpPr/>
                <p:nvPr/>
              </p:nvGrpSpPr>
              <p:grpSpPr>
                <a:xfrm>
                  <a:off x="1435608" y="990600"/>
                  <a:ext cx="850392" cy="838200"/>
                  <a:chOff x="1435608" y="990600"/>
                  <a:chExt cx="850392" cy="838200"/>
                </a:xfrm>
              </p:grpSpPr>
              <p:sp>
                <p:nvSpPr>
                  <p:cNvPr id="21" name="Rectangle 20"/>
                  <p:cNvSpPr/>
                  <p:nvPr/>
                </p:nvSpPr>
                <p:spPr>
                  <a:xfrm>
                    <a:off x="1435608" y="990600"/>
                    <a:ext cx="850392"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22" name="Straight Connector 21"/>
                  <p:cNvCxnSpPr/>
                  <p:nvPr/>
                </p:nvCxnSpPr>
                <p:spPr>
                  <a:xfrm>
                    <a:off x="1752600" y="1524000"/>
                    <a:ext cx="0" cy="228600"/>
                  </a:xfrm>
                  <a:prstGeom prst="line">
                    <a:avLst/>
                  </a:prstGeom>
                  <a:ln w="19050"/>
                </p:spPr>
                <p:style>
                  <a:lnRef idx="1">
                    <a:schemeClr val="dk1"/>
                  </a:lnRef>
                  <a:fillRef idx="0">
                    <a:schemeClr val="dk1"/>
                  </a:fillRef>
                  <a:effectRef idx="0">
                    <a:schemeClr val="dk1"/>
                  </a:effectRef>
                  <a:fontRef idx="minor">
                    <a:schemeClr val="tx1"/>
                  </a:fontRef>
                </p:style>
              </p:cxnSp>
              <p:sp>
                <p:nvSpPr>
                  <p:cNvPr id="23" name="Rectangle 22"/>
                  <p:cNvSpPr/>
                  <p:nvPr/>
                </p:nvSpPr>
                <p:spPr>
                  <a:xfrm>
                    <a:off x="1600200" y="1752600"/>
                    <a:ext cx="457200" cy="76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 </a:t>
                    </a:r>
                  </a:p>
                </p:txBody>
              </p:sp>
            </p:grpSp>
          </p:grpSp>
          <p:grpSp>
            <p:nvGrpSpPr>
              <p:cNvPr id="38" name="Group 37"/>
              <p:cNvGrpSpPr/>
              <p:nvPr/>
            </p:nvGrpSpPr>
            <p:grpSpPr>
              <a:xfrm>
                <a:off x="1828800" y="1828800"/>
                <a:ext cx="4114800" cy="552450"/>
                <a:chOff x="1828800" y="1828800"/>
                <a:chExt cx="4114800" cy="552450"/>
              </a:xfrm>
            </p:grpSpPr>
            <p:cxnSp>
              <p:nvCxnSpPr>
                <p:cNvPr id="11" name="Straight Connector 10"/>
                <p:cNvCxnSpPr/>
                <p:nvPr/>
              </p:nvCxnSpPr>
              <p:spPr>
                <a:xfrm>
                  <a:off x="1828800" y="1828800"/>
                  <a:ext cx="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828800" y="2057400"/>
                  <a:ext cx="1066800" cy="0"/>
                </a:xfrm>
                <a:prstGeom prst="line">
                  <a:avLst/>
                </a:prstGeom>
              </p:spPr>
              <p:style>
                <a:lnRef idx="1">
                  <a:schemeClr val="dk1"/>
                </a:lnRef>
                <a:fillRef idx="0">
                  <a:schemeClr val="dk1"/>
                </a:fillRef>
                <a:effectRef idx="0">
                  <a:schemeClr val="dk1"/>
                </a:effectRef>
                <a:fontRef idx="minor">
                  <a:schemeClr val="tx1"/>
                </a:fontRef>
              </p:style>
            </p:cxnSp>
            <p:sp>
              <p:nvSpPr>
                <p:cNvPr id="27" name="Rectangle 26"/>
                <p:cNvSpPr/>
                <p:nvPr/>
              </p:nvSpPr>
              <p:spPr>
                <a:xfrm>
                  <a:off x="2895600" y="1885950"/>
                  <a:ext cx="1143000" cy="4953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rPr>
                    <a:t>Encoder</a:t>
                  </a:r>
                </a:p>
              </p:txBody>
            </p:sp>
            <p:cxnSp>
              <p:nvCxnSpPr>
                <p:cNvPr id="29" name="Straight Connector 28"/>
                <p:cNvCxnSpPr>
                  <a:stCxn id="27" idx="3"/>
                </p:cNvCxnSpPr>
                <p:nvPr/>
              </p:nvCxnSpPr>
              <p:spPr>
                <a:xfrm>
                  <a:off x="4038600" y="2133600"/>
                  <a:ext cx="1905000"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p:cNvSpPr/>
                <p:nvPr/>
              </p:nvSpPr>
              <p:spPr>
                <a:xfrm>
                  <a:off x="4267200" y="1943100"/>
                  <a:ext cx="228600" cy="190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1" name="Rectangle 30"/>
                <p:cNvSpPr/>
                <p:nvPr/>
              </p:nvSpPr>
              <p:spPr>
                <a:xfrm>
                  <a:off x="4495800" y="2133600"/>
                  <a:ext cx="228600" cy="190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2" name="Rectangle 31"/>
                <p:cNvSpPr/>
                <p:nvPr/>
              </p:nvSpPr>
              <p:spPr>
                <a:xfrm>
                  <a:off x="4724400" y="1943100"/>
                  <a:ext cx="228600" cy="190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3" name="Rectangle 32"/>
                <p:cNvSpPr/>
                <p:nvPr/>
              </p:nvSpPr>
              <p:spPr>
                <a:xfrm>
                  <a:off x="4953000" y="2133600"/>
                  <a:ext cx="228600" cy="190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4" name="Rectangle 33"/>
                <p:cNvSpPr/>
                <p:nvPr/>
              </p:nvSpPr>
              <p:spPr>
                <a:xfrm>
                  <a:off x="5181600" y="1943100"/>
                  <a:ext cx="228600" cy="190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5" name="Rectangle 34"/>
                <p:cNvSpPr/>
                <p:nvPr/>
              </p:nvSpPr>
              <p:spPr>
                <a:xfrm>
                  <a:off x="5419344" y="1943100"/>
                  <a:ext cx="228600" cy="190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7" name="Rectangle 36"/>
                <p:cNvSpPr/>
                <p:nvPr/>
              </p:nvSpPr>
              <p:spPr>
                <a:xfrm>
                  <a:off x="5636342" y="1943099"/>
                  <a:ext cx="228600" cy="190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39" name="Rectangle 38"/>
              <p:cNvSpPr/>
              <p:nvPr/>
            </p:nvSpPr>
            <p:spPr>
              <a:xfrm>
                <a:off x="6019800" y="1866900"/>
                <a:ext cx="1064342" cy="4953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r>
                  <a:rPr lang="en-GB" dirty="0"/>
                  <a:t>Decoder</a:t>
                </a:r>
              </a:p>
            </p:txBody>
          </p:sp>
          <p:cxnSp>
            <p:nvCxnSpPr>
              <p:cNvPr id="43" name="Straight Connector 42"/>
              <p:cNvCxnSpPr>
                <a:stCxn id="23" idx="2"/>
              </p:cNvCxnSpPr>
              <p:nvPr/>
            </p:nvCxnSpPr>
            <p:spPr>
              <a:xfrm>
                <a:off x="8315534" y="1917290"/>
                <a:ext cx="0" cy="216309"/>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Straight Connector 44"/>
              <p:cNvCxnSpPr>
                <a:endCxn id="39" idx="3"/>
              </p:cNvCxnSpPr>
              <p:nvPr/>
            </p:nvCxnSpPr>
            <p:spPr>
              <a:xfrm flipH="1" flipV="1">
                <a:off x="7084142" y="2114550"/>
                <a:ext cx="1263396" cy="19049"/>
              </a:xfrm>
              <a:prstGeom prst="line">
                <a:avLst/>
              </a:prstGeom>
            </p:spPr>
            <p:style>
              <a:lnRef idx="1">
                <a:schemeClr val="dk1"/>
              </a:lnRef>
              <a:fillRef idx="0">
                <a:schemeClr val="dk1"/>
              </a:fillRef>
              <a:effectRef idx="0">
                <a:schemeClr val="dk1"/>
              </a:effectRef>
              <a:fontRef idx="minor">
                <a:schemeClr val="tx1"/>
              </a:fontRef>
            </p:style>
          </p:cxnSp>
        </p:grpSp>
        <p:sp>
          <p:nvSpPr>
            <p:cNvPr id="47" name="TextBox 46"/>
            <p:cNvSpPr txBox="1"/>
            <p:nvPr/>
          </p:nvSpPr>
          <p:spPr>
            <a:xfrm>
              <a:off x="1435608" y="542631"/>
              <a:ext cx="838200" cy="369332"/>
            </a:xfrm>
            <a:prstGeom prst="rect">
              <a:avLst/>
            </a:prstGeom>
            <a:noFill/>
          </p:spPr>
          <p:txBody>
            <a:bodyPr wrap="square" rtlCol="0">
              <a:spAutoFit/>
            </a:bodyPr>
            <a:lstStyle/>
            <a:p>
              <a:r>
                <a:rPr lang="en-GB" dirty="0"/>
                <a:t>Sender</a:t>
              </a:r>
            </a:p>
          </p:txBody>
        </p:sp>
        <p:sp>
          <p:nvSpPr>
            <p:cNvPr id="48" name="TextBox 47"/>
            <p:cNvSpPr txBox="1"/>
            <p:nvPr/>
          </p:nvSpPr>
          <p:spPr>
            <a:xfrm>
              <a:off x="7838866" y="621268"/>
              <a:ext cx="1000334" cy="369332"/>
            </a:xfrm>
            <a:prstGeom prst="rect">
              <a:avLst/>
            </a:prstGeom>
            <a:noFill/>
          </p:spPr>
          <p:txBody>
            <a:bodyPr wrap="square" rtlCol="0">
              <a:spAutoFit/>
            </a:bodyPr>
            <a:lstStyle/>
            <a:p>
              <a:r>
                <a:rPr lang="en-GB" dirty="0"/>
                <a:t>Receiver</a:t>
              </a:r>
            </a:p>
          </p:txBody>
        </p:sp>
        <p:sp>
          <p:nvSpPr>
            <p:cNvPr id="50" name="TextBox 49"/>
            <p:cNvSpPr txBox="1"/>
            <p:nvPr/>
          </p:nvSpPr>
          <p:spPr>
            <a:xfrm>
              <a:off x="4193458" y="1459468"/>
              <a:ext cx="1826342" cy="369332"/>
            </a:xfrm>
            <a:prstGeom prst="rect">
              <a:avLst/>
            </a:prstGeom>
            <a:noFill/>
          </p:spPr>
          <p:txBody>
            <a:bodyPr wrap="square" rtlCol="0">
              <a:spAutoFit/>
            </a:bodyPr>
            <a:lstStyle/>
            <a:p>
              <a:r>
                <a:rPr lang="en-GB" dirty="0"/>
                <a:t>Digital Signal</a:t>
              </a:r>
            </a:p>
          </p:txBody>
        </p:sp>
        <p:sp>
          <p:nvSpPr>
            <p:cNvPr id="51" name="TextBox 50"/>
            <p:cNvSpPr txBox="1"/>
            <p:nvPr/>
          </p:nvSpPr>
          <p:spPr>
            <a:xfrm>
              <a:off x="2057400" y="1457980"/>
              <a:ext cx="1371600" cy="523220"/>
            </a:xfrm>
            <a:prstGeom prst="rect">
              <a:avLst/>
            </a:prstGeom>
            <a:noFill/>
          </p:spPr>
          <p:txBody>
            <a:bodyPr wrap="square" rtlCol="0">
              <a:spAutoFit/>
            </a:bodyPr>
            <a:lstStyle/>
            <a:p>
              <a:r>
                <a:rPr lang="en-GB" sz="1400" dirty="0"/>
                <a:t>Digital data</a:t>
              </a:r>
            </a:p>
            <a:p>
              <a:r>
                <a:rPr lang="en-GB" sz="1400" dirty="0"/>
                <a:t>1010111</a:t>
              </a:r>
            </a:p>
          </p:txBody>
        </p:sp>
        <p:sp>
          <p:nvSpPr>
            <p:cNvPr id="53" name="TextBox 52"/>
            <p:cNvSpPr txBox="1"/>
            <p:nvPr/>
          </p:nvSpPr>
          <p:spPr>
            <a:xfrm>
              <a:off x="7133255" y="1467094"/>
              <a:ext cx="1143000" cy="584775"/>
            </a:xfrm>
            <a:prstGeom prst="rect">
              <a:avLst/>
            </a:prstGeom>
            <a:noFill/>
          </p:spPr>
          <p:txBody>
            <a:bodyPr wrap="square" rtlCol="0">
              <a:spAutoFit/>
            </a:bodyPr>
            <a:lstStyle/>
            <a:p>
              <a:r>
                <a:rPr lang="en-GB" sz="1600" dirty="0"/>
                <a:t>Digital data</a:t>
              </a:r>
            </a:p>
            <a:p>
              <a:r>
                <a:rPr lang="en-GB" sz="1600" dirty="0"/>
                <a:t>1010111</a:t>
              </a:r>
            </a:p>
          </p:txBody>
        </p:sp>
      </p:grpSp>
      <p:grpSp>
        <p:nvGrpSpPr>
          <p:cNvPr id="69" name="Group 68"/>
          <p:cNvGrpSpPr/>
          <p:nvPr/>
        </p:nvGrpSpPr>
        <p:grpSpPr>
          <a:xfrm>
            <a:off x="5029200" y="5257801"/>
            <a:ext cx="2743790" cy="1600199"/>
            <a:chOff x="5647944" y="5257801"/>
            <a:chExt cx="2743790" cy="1600199"/>
          </a:xfrm>
        </p:grpSpPr>
        <p:grpSp>
          <p:nvGrpSpPr>
            <p:cNvPr id="66" name="Group 65"/>
            <p:cNvGrpSpPr/>
            <p:nvPr/>
          </p:nvGrpSpPr>
          <p:grpSpPr>
            <a:xfrm>
              <a:off x="5647944" y="5257801"/>
              <a:ext cx="2743790" cy="1428751"/>
              <a:chOff x="5647944" y="5224389"/>
              <a:chExt cx="3124790" cy="1633611"/>
            </a:xfrm>
          </p:grpSpPr>
          <p:grpSp>
            <p:nvGrpSpPr>
              <p:cNvPr id="61" name="Group 60"/>
              <p:cNvGrpSpPr/>
              <p:nvPr/>
            </p:nvGrpSpPr>
            <p:grpSpPr>
              <a:xfrm>
                <a:off x="5647944" y="5224389"/>
                <a:ext cx="3124790" cy="1633611"/>
                <a:chOff x="5647944" y="5224389"/>
                <a:chExt cx="3124790" cy="1633611"/>
              </a:xfrm>
            </p:grpSpPr>
            <p:cxnSp>
              <p:nvCxnSpPr>
                <p:cNvPr id="58" name="Straight Connector 57"/>
                <p:cNvCxnSpPr/>
                <p:nvPr/>
              </p:nvCxnSpPr>
              <p:spPr>
                <a:xfrm flipH="1">
                  <a:off x="5864942" y="5224389"/>
                  <a:ext cx="4915" cy="1633611"/>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5647944" y="6629400"/>
                  <a:ext cx="312479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65" name="Freeform 64"/>
              <p:cNvSpPr/>
              <p:nvPr/>
            </p:nvSpPr>
            <p:spPr>
              <a:xfrm>
                <a:off x="5869858" y="5490813"/>
                <a:ext cx="2153265" cy="1145961"/>
              </a:xfrm>
              <a:custGeom>
                <a:avLst/>
                <a:gdLst>
                  <a:gd name="connsiteX0" fmla="*/ 0 w 2153265"/>
                  <a:gd name="connsiteY0" fmla="*/ 1145961 h 1145961"/>
                  <a:gd name="connsiteX1" fmla="*/ 825910 w 2153265"/>
                  <a:gd name="connsiteY1" fmla="*/ 69329 h 1145961"/>
                  <a:gd name="connsiteX2" fmla="*/ 1312607 w 2153265"/>
                  <a:gd name="connsiteY2" fmla="*/ 968981 h 1145961"/>
                  <a:gd name="connsiteX3" fmla="*/ 1902542 w 2153265"/>
                  <a:gd name="connsiteY3" fmla="*/ 69329 h 1145961"/>
                  <a:gd name="connsiteX4" fmla="*/ 2153265 w 2153265"/>
                  <a:gd name="connsiteY4" fmla="*/ 128322 h 1145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3265" h="1145961">
                    <a:moveTo>
                      <a:pt x="0" y="1145961"/>
                    </a:moveTo>
                    <a:cubicBezTo>
                      <a:pt x="303571" y="622393"/>
                      <a:pt x="607142" y="98826"/>
                      <a:pt x="825910" y="69329"/>
                    </a:cubicBezTo>
                    <a:cubicBezTo>
                      <a:pt x="1044678" y="39832"/>
                      <a:pt x="1133168" y="968981"/>
                      <a:pt x="1312607" y="968981"/>
                    </a:cubicBezTo>
                    <a:cubicBezTo>
                      <a:pt x="1492046" y="968981"/>
                      <a:pt x="1762432" y="209439"/>
                      <a:pt x="1902542" y="69329"/>
                    </a:cubicBezTo>
                    <a:cubicBezTo>
                      <a:pt x="2042652" y="-70781"/>
                      <a:pt x="2097958" y="28770"/>
                      <a:pt x="2153265" y="128322"/>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68" name="TextBox 67"/>
            <p:cNvSpPr txBox="1"/>
            <p:nvPr/>
          </p:nvSpPr>
          <p:spPr>
            <a:xfrm>
              <a:off x="5943600" y="6486619"/>
              <a:ext cx="2371934" cy="371381"/>
            </a:xfrm>
            <a:prstGeom prst="rect">
              <a:avLst/>
            </a:prstGeom>
            <a:noFill/>
          </p:spPr>
          <p:txBody>
            <a:bodyPr wrap="square" rtlCol="0">
              <a:spAutoFit/>
            </a:bodyPr>
            <a:lstStyle/>
            <a:p>
              <a:r>
                <a:rPr lang="en-GB" dirty="0"/>
                <a:t>Analog Signal</a:t>
              </a:r>
            </a:p>
          </p:txBody>
        </p:sp>
      </p:gr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GB" dirty="0"/>
              <a:t>Data Flow</a:t>
            </a:r>
          </a:p>
        </p:txBody>
      </p:sp>
      <p:grpSp>
        <p:nvGrpSpPr>
          <p:cNvPr id="22" name="Group 21"/>
          <p:cNvGrpSpPr/>
          <p:nvPr/>
        </p:nvGrpSpPr>
        <p:grpSpPr>
          <a:xfrm>
            <a:off x="1143000" y="1295400"/>
            <a:ext cx="7620000" cy="1371600"/>
            <a:chOff x="1143000" y="1600200"/>
            <a:chExt cx="7620000" cy="1371600"/>
          </a:xfrm>
        </p:grpSpPr>
        <p:sp>
          <p:nvSpPr>
            <p:cNvPr id="21" name="Rectangle 20"/>
            <p:cNvSpPr/>
            <p:nvPr/>
          </p:nvSpPr>
          <p:spPr>
            <a:xfrm>
              <a:off x="1143000" y="1600200"/>
              <a:ext cx="76200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nvGrpSpPr>
            <p:cNvPr id="9" name="Group 8"/>
            <p:cNvGrpSpPr/>
            <p:nvPr/>
          </p:nvGrpSpPr>
          <p:grpSpPr>
            <a:xfrm>
              <a:off x="1447800" y="1828800"/>
              <a:ext cx="990600" cy="990600"/>
              <a:chOff x="1447800" y="1828800"/>
              <a:chExt cx="990600" cy="1219200"/>
            </a:xfrm>
          </p:grpSpPr>
          <p:sp>
            <p:nvSpPr>
              <p:cNvPr id="4" name="Rectangle 3"/>
              <p:cNvSpPr/>
              <p:nvPr/>
            </p:nvSpPr>
            <p:spPr>
              <a:xfrm>
                <a:off x="1447800" y="1828800"/>
                <a:ext cx="990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6" name="Straight Connector 5"/>
              <p:cNvCxnSpPr/>
              <p:nvPr/>
            </p:nvCxnSpPr>
            <p:spPr>
              <a:xfrm>
                <a:off x="1828800" y="25146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057400" y="2514600"/>
                <a:ext cx="0" cy="381000"/>
              </a:xfrm>
              <a:prstGeom prst="line">
                <a:avLst/>
              </a:prstGeom>
              <a:ln w="28575"/>
            </p:spPr>
            <p:style>
              <a:lnRef idx="1">
                <a:schemeClr val="dk1"/>
              </a:lnRef>
              <a:fillRef idx="0">
                <a:schemeClr val="dk1"/>
              </a:fillRef>
              <a:effectRef idx="0">
                <a:schemeClr val="dk1"/>
              </a:effectRef>
              <a:fontRef idx="minor">
                <a:schemeClr val="tx1"/>
              </a:fontRef>
            </p:style>
          </p:cxnSp>
          <p:sp>
            <p:nvSpPr>
              <p:cNvPr id="8" name="Rectangle 7"/>
              <p:cNvSpPr/>
              <p:nvPr/>
            </p:nvSpPr>
            <p:spPr>
              <a:xfrm>
                <a:off x="1600200" y="2895600"/>
                <a:ext cx="6858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10" name="Group 9"/>
            <p:cNvGrpSpPr/>
            <p:nvPr/>
          </p:nvGrpSpPr>
          <p:grpSpPr>
            <a:xfrm>
              <a:off x="7315200" y="1828800"/>
              <a:ext cx="990600" cy="990600"/>
              <a:chOff x="1447800" y="1828800"/>
              <a:chExt cx="990600" cy="1219200"/>
            </a:xfrm>
          </p:grpSpPr>
          <p:sp>
            <p:nvSpPr>
              <p:cNvPr id="11" name="Rectangle 10"/>
              <p:cNvSpPr/>
              <p:nvPr/>
            </p:nvSpPr>
            <p:spPr>
              <a:xfrm>
                <a:off x="1447800" y="1828800"/>
                <a:ext cx="990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2" name="Straight Connector 11"/>
              <p:cNvCxnSpPr/>
              <p:nvPr/>
            </p:nvCxnSpPr>
            <p:spPr>
              <a:xfrm>
                <a:off x="1828800" y="25146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057400" y="2514600"/>
                <a:ext cx="0" cy="38100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13"/>
              <p:cNvSpPr/>
              <p:nvPr/>
            </p:nvSpPr>
            <p:spPr>
              <a:xfrm>
                <a:off x="1600200" y="2895600"/>
                <a:ext cx="6858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cxnSp>
          <p:nvCxnSpPr>
            <p:cNvPr id="18" name="Straight Connector 17"/>
            <p:cNvCxnSpPr/>
            <p:nvPr/>
          </p:nvCxnSpPr>
          <p:spPr>
            <a:xfrm>
              <a:off x="2438400" y="2286000"/>
              <a:ext cx="48768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352800" y="1981200"/>
              <a:ext cx="25146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3" name="TextBox 22"/>
          <p:cNvSpPr txBox="1"/>
          <p:nvPr/>
        </p:nvSpPr>
        <p:spPr>
          <a:xfrm>
            <a:off x="1371600" y="914400"/>
            <a:ext cx="1143000" cy="369332"/>
          </a:xfrm>
          <a:prstGeom prst="rect">
            <a:avLst/>
          </a:prstGeom>
          <a:noFill/>
        </p:spPr>
        <p:txBody>
          <a:bodyPr wrap="square" rtlCol="0">
            <a:spAutoFit/>
          </a:bodyPr>
          <a:lstStyle/>
          <a:p>
            <a:r>
              <a:rPr lang="en-GB" dirty="0"/>
              <a:t>Simplex</a:t>
            </a:r>
          </a:p>
        </p:txBody>
      </p:sp>
      <p:grpSp>
        <p:nvGrpSpPr>
          <p:cNvPr id="24" name="Group 23"/>
          <p:cNvGrpSpPr/>
          <p:nvPr/>
        </p:nvGrpSpPr>
        <p:grpSpPr>
          <a:xfrm>
            <a:off x="1143000" y="3352800"/>
            <a:ext cx="7620000" cy="1371600"/>
            <a:chOff x="1143000" y="1600200"/>
            <a:chExt cx="7620000" cy="1371600"/>
          </a:xfrm>
        </p:grpSpPr>
        <p:sp>
          <p:nvSpPr>
            <p:cNvPr id="25" name="Rectangle 24"/>
            <p:cNvSpPr/>
            <p:nvPr/>
          </p:nvSpPr>
          <p:spPr>
            <a:xfrm>
              <a:off x="1143000" y="1600200"/>
              <a:ext cx="76200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nvGrpSpPr>
            <p:cNvPr id="26" name="Group 25"/>
            <p:cNvGrpSpPr/>
            <p:nvPr/>
          </p:nvGrpSpPr>
          <p:grpSpPr>
            <a:xfrm>
              <a:off x="1447800" y="1828800"/>
              <a:ext cx="990600" cy="990600"/>
              <a:chOff x="1447800" y="1828800"/>
              <a:chExt cx="990600" cy="1219200"/>
            </a:xfrm>
          </p:grpSpPr>
          <p:sp>
            <p:nvSpPr>
              <p:cNvPr id="34" name="Rectangle 33"/>
              <p:cNvSpPr/>
              <p:nvPr/>
            </p:nvSpPr>
            <p:spPr>
              <a:xfrm>
                <a:off x="1447800" y="1828800"/>
                <a:ext cx="990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35" name="Straight Connector 34"/>
              <p:cNvCxnSpPr/>
              <p:nvPr/>
            </p:nvCxnSpPr>
            <p:spPr>
              <a:xfrm>
                <a:off x="1828800" y="25146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057400" y="2514600"/>
                <a:ext cx="0" cy="381000"/>
              </a:xfrm>
              <a:prstGeom prst="line">
                <a:avLst/>
              </a:prstGeom>
              <a:ln w="28575"/>
            </p:spPr>
            <p:style>
              <a:lnRef idx="1">
                <a:schemeClr val="dk1"/>
              </a:lnRef>
              <a:fillRef idx="0">
                <a:schemeClr val="dk1"/>
              </a:fillRef>
              <a:effectRef idx="0">
                <a:schemeClr val="dk1"/>
              </a:effectRef>
              <a:fontRef idx="minor">
                <a:schemeClr val="tx1"/>
              </a:fontRef>
            </p:style>
          </p:cxnSp>
          <p:sp>
            <p:nvSpPr>
              <p:cNvPr id="37" name="Rectangle 36"/>
              <p:cNvSpPr/>
              <p:nvPr/>
            </p:nvSpPr>
            <p:spPr>
              <a:xfrm>
                <a:off x="1600200" y="2895600"/>
                <a:ext cx="6858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27" name="Group 26"/>
            <p:cNvGrpSpPr/>
            <p:nvPr/>
          </p:nvGrpSpPr>
          <p:grpSpPr>
            <a:xfrm>
              <a:off x="7315200" y="1828800"/>
              <a:ext cx="990600" cy="990600"/>
              <a:chOff x="1447800" y="1828800"/>
              <a:chExt cx="990600" cy="1219200"/>
            </a:xfrm>
          </p:grpSpPr>
          <p:sp>
            <p:nvSpPr>
              <p:cNvPr id="30" name="Rectangle 29"/>
              <p:cNvSpPr/>
              <p:nvPr/>
            </p:nvSpPr>
            <p:spPr>
              <a:xfrm>
                <a:off x="1447800" y="1828800"/>
                <a:ext cx="990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31" name="Straight Connector 30"/>
              <p:cNvCxnSpPr/>
              <p:nvPr/>
            </p:nvCxnSpPr>
            <p:spPr>
              <a:xfrm>
                <a:off x="1828800" y="25146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057400" y="2514600"/>
                <a:ext cx="0" cy="381000"/>
              </a:xfrm>
              <a:prstGeom prst="line">
                <a:avLst/>
              </a:prstGeom>
              <a:ln w="28575"/>
            </p:spPr>
            <p:style>
              <a:lnRef idx="1">
                <a:schemeClr val="dk1"/>
              </a:lnRef>
              <a:fillRef idx="0">
                <a:schemeClr val="dk1"/>
              </a:fillRef>
              <a:effectRef idx="0">
                <a:schemeClr val="dk1"/>
              </a:effectRef>
              <a:fontRef idx="minor">
                <a:schemeClr val="tx1"/>
              </a:fontRef>
            </p:style>
          </p:cxnSp>
          <p:sp>
            <p:nvSpPr>
              <p:cNvPr id="33" name="Rectangle 32"/>
              <p:cNvSpPr/>
              <p:nvPr/>
            </p:nvSpPr>
            <p:spPr>
              <a:xfrm>
                <a:off x="1600200" y="2895600"/>
                <a:ext cx="6858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cxnSp>
          <p:nvCxnSpPr>
            <p:cNvPr id="28" name="Straight Connector 27"/>
            <p:cNvCxnSpPr/>
            <p:nvPr/>
          </p:nvCxnSpPr>
          <p:spPr>
            <a:xfrm>
              <a:off x="2438400" y="2286000"/>
              <a:ext cx="48768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3352800" y="1981200"/>
              <a:ext cx="25146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39" name="Straight Arrow Connector 38"/>
          <p:cNvCxnSpPr/>
          <p:nvPr/>
        </p:nvCxnSpPr>
        <p:spPr>
          <a:xfrm flipH="1">
            <a:off x="3276600" y="4267200"/>
            <a:ext cx="2590800" cy="7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43" name="Group 42"/>
          <p:cNvGrpSpPr/>
          <p:nvPr/>
        </p:nvGrpSpPr>
        <p:grpSpPr>
          <a:xfrm>
            <a:off x="1143000" y="5334000"/>
            <a:ext cx="7620000" cy="1371600"/>
            <a:chOff x="1143000" y="1600200"/>
            <a:chExt cx="7620000" cy="1371600"/>
          </a:xfrm>
        </p:grpSpPr>
        <p:sp>
          <p:nvSpPr>
            <p:cNvPr id="44" name="Rectangle 43"/>
            <p:cNvSpPr/>
            <p:nvPr/>
          </p:nvSpPr>
          <p:spPr>
            <a:xfrm>
              <a:off x="1143000" y="1600200"/>
              <a:ext cx="76200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nvGrpSpPr>
            <p:cNvPr id="45" name="Group 44"/>
            <p:cNvGrpSpPr/>
            <p:nvPr/>
          </p:nvGrpSpPr>
          <p:grpSpPr>
            <a:xfrm>
              <a:off x="1447800" y="1828800"/>
              <a:ext cx="990600" cy="990600"/>
              <a:chOff x="1447800" y="1828800"/>
              <a:chExt cx="990600" cy="1219200"/>
            </a:xfrm>
          </p:grpSpPr>
          <p:sp>
            <p:nvSpPr>
              <p:cNvPr id="53" name="Rectangle 52"/>
              <p:cNvSpPr/>
              <p:nvPr/>
            </p:nvSpPr>
            <p:spPr>
              <a:xfrm>
                <a:off x="1447800" y="1828800"/>
                <a:ext cx="990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4" name="Straight Connector 53"/>
              <p:cNvCxnSpPr/>
              <p:nvPr/>
            </p:nvCxnSpPr>
            <p:spPr>
              <a:xfrm>
                <a:off x="1828800" y="25146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2057400" y="2514600"/>
                <a:ext cx="0" cy="381000"/>
              </a:xfrm>
              <a:prstGeom prst="line">
                <a:avLst/>
              </a:prstGeom>
              <a:ln w="28575"/>
            </p:spPr>
            <p:style>
              <a:lnRef idx="1">
                <a:schemeClr val="dk1"/>
              </a:lnRef>
              <a:fillRef idx="0">
                <a:schemeClr val="dk1"/>
              </a:fillRef>
              <a:effectRef idx="0">
                <a:schemeClr val="dk1"/>
              </a:effectRef>
              <a:fontRef idx="minor">
                <a:schemeClr val="tx1"/>
              </a:fontRef>
            </p:style>
          </p:cxnSp>
          <p:sp>
            <p:nvSpPr>
              <p:cNvPr id="56" name="Rectangle 55"/>
              <p:cNvSpPr/>
              <p:nvPr/>
            </p:nvSpPr>
            <p:spPr>
              <a:xfrm>
                <a:off x="1600200" y="2895600"/>
                <a:ext cx="6858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46" name="Group 45"/>
            <p:cNvGrpSpPr/>
            <p:nvPr/>
          </p:nvGrpSpPr>
          <p:grpSpPr>
            <a:xfrm>
              <a:off x="7315200" y="1828800"/>
              <a:ext cx="990600" cy="990600"/>
              <a:chOff x="1447800" y="1828800"/>
              <a:chExt cx="990600" cy="1219200"/>
            </a:xfrm>
          </p:grpSpPr>
          <p:sp>
            <p:nvSpPr>
              <p:cNvPr id="49" name="Rectangle 48"/>
              <p:cNvSpPr/>
              <p:nvPr/>
            </p:nvSpPr>
            <p:spPr>
              <a:xfrm>
                <a:off x="1447800" y="1828800"/>
                <a:ext cx="9906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0" name="Straight Connector 49"/>
              <p:cNvCxnSpPr/>
              <p:nvPr/>
            </p:nvCxnSpPr>
            <p:spPr>
              <a:xfrm>
                <a:off x="1828800" y="2514600"/>
                <a:ext cx="0" cy="381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2057400" y="2514600"/>
                <a:ext cx="0" cy="381000"/>
              </a:xfrm>
              <a:prstGeom prst="line">
                <a:avLst/>
              </a:prstGeom>
              <a:ln w="28575"/>
            </p:spPr>
            <p:style>
              <a:lnRef idx="1">
                <a:schemeClr val="dk1"/>
              </a:lnRef>
              <a:fillRef idx="0">
                <a:schemeClr val="dk1"/>
              </a:fillRef>
              <a:effectRef idx="0">
                <a:schemeClr val="dk1"/>
              </a:effectRef>
              <a:fontRef idx="minor">
                <a:schemeClr val="tx1"/>
              </a:fontRef>
            </p:style>
          </p:cxnSp>
          <p:sp>
            <p:nvSpPr>
              <p:cNvPr id="52" name="Rectangle 51"/>
              <p:cNvSpPr/>
              <p:nvPr/>
            </p:nvSpPr>
            <p:spPr>
              <a:xfrm>
                <a:off x="1600200" y="2895600"/>
                <a:ext cx="6858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cxnSp>
          <p:nvCxnSpPr>
            <p:cNvPr id="47" name="Straight Connector 46"/>
            <p:cNvCxnSpPr/>
            <p:nvPr/>
          </p:nvCxnSpPr>
          <p:spPr>
            <a:xfrm>
              <a:off x="2438400" y="2286000"/>
              <a:ext cx="4876800"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58" name="Straight Arrow Connector 57"/>
          <p:cNvCxnSpPr/>
          <p:nvPr/>
        </p:nvCxnSpPr>
        <p:spPr>
          <a:xfrm>
            <a:off x="3352800" y="5715000"/>
            <a:ext cx="2514600"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1295400" y="2895600"/>
            <a:ext cx="1676400" cy="369332"/>
          </a:xfrm>
          <a:prstGeom prst="rect">
            <a:avLst/>
          </a:prstGeom>
          <a:noFill/>
        </p:spPr>
        <p:txBody>
          <a:bodyPr wrap="square" rtlCol="0">
            <a:spAutoFit/>
          </a:bodyPr>
          <a:lstStyle/>
          <a:p>
            <a:r>
              <a:rPr lang="en-GB" dirty="0"/>
              <a:t>Half duplex</a:t>
            </a:r>
          </a:p>
        </p:txBody>
      </p:sp>
      <p:sp>
        <p:nvSpPr>
          <p:cNvPr id="60" name="TextBox 59"/>
          <p:cNvSpPr txBox="1"/>
          <p:nvPr/>
        </p:nvSpPr>
        <p:spPr>
          <a:xfrm>
            <a:off x="3352800" y="3352800"/>
            <a:ext cx="3048000" cy="369332"/>
          </a:xfrm>
          <a:prstGeom prst="rect">
            <a:avLst/>
          </a:prstGeom>
          <a:noFill/>
        </p:spPr>
        <p:txBody>
          <a:bodyPr wrap="square" rtlCol="0">
            <a:spAutoFit/>
          </a:bodyPr>
          <a:lstStyle/>
          <a:p>
            <a:r>
              <a:rPr lang="en-GB" dirty="0"/>
              <a:t>Direction of data at time 1</a:t>
            </a:r>
          </a:p>
        </p:txBody>
      </p:sp>
      <p:sp>
        <p:nvSpPr>
          <p:cNvPr id="61" name="TextBox 60"/>
          <p:cNvSpPr txBox="1"/>
          <p:nvPr/>
        </p:nvSpPr>
        <p:spPr>
          <a:xfrm>
            <a:off x="3200400" y="4343400"/>
            <a:ext cx="2895600" cy="369332"/>
          </a:xfrm>
          <a:prstGeom prst="rect">
            <a:avLst/>
          </a:prstGeom>
          <a:noFill/>
        </p:spPr>
        <p:txBody>
          <a:bodyPr wrap="square" rtlCol="0">
            <a:spAutoFit/>
          </a:bodyPr>
          <a:lstStyle/>
          <a:p>
            <a:r>
              <a:rPr lang="en-GB" dirty="0"/>
              <a:t>Direction of data at time 2</a:t>
            </a:r>
          </a:p>
        </p:txBody>
      </p:sp>
      <p:sp>
        <p:nvSpPr>
          <p:cNvPr id="62" name="TextBox 61"/>
          <p:cNvSpPr txBox="1"/>
          <p:nvPr/>
        </p:nvSpPr>
        <p:spPr>
          <a:xfrm>
            <a:off x="1295400" y="4876800"/>
            <a:ext cx="1600200" cy="369332"/>
          </a:xfrm>
          <a:prstGeom prst="rect">
            <a:avLst/>
          </a:prstGeom>
          <a:noFill/>
        </p:spPr>
        <p:txBody>
          <a:bodyPr wrap="square" rtlCol="0">
            <a:spAutoFit/>
          </a:bodyPr>
          <a:lstStyle/>
          <a:p>
            <a:r>
              <a:rPr lang="en-GB" dirty="0"/>
              <a:t>Full Duplex</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Flows</a:t>
            </a:r>
          </a:p>
        </p:txBody>
      </p:sp>
      <p:sp>
        <p:nvSpPr>
          <p:cNvPr id="3" name="Content Placeholder 2"/>
          <p:cNvSpPr>
            <a:spLocks noGrp="1"/>
          </p:cNvSpPr>
          <p:nvPr>
            <p:ph idx="1"/>
          </p:nvPr>
        </p:nvSpPr>
        <p:spPr/>
        <p:txBody>
          <a:bodyPr>
            <a:normAutofit/>
          </a:bodyPr>
          <a:lstStyle/>
          <a:p>
            <a:r>
              <a:rPr lang="en-GB" sz="2400" dirty="0"/>
              <a:t>Simplex communication – it is a one way or unidirectional communication between two devices, in which one device is sender and other is receiver. Devices use the entire capacity of the link to transmit the data. Example printer, keyboard, speaker, etc.</a:t>
            </a:r>
          </a:p>
          <a:p>
            <a:r>
              <a:rPr lang="en-GB" sz="2400" dirty="0"/>
              <a:t>Half-duplex communication- it is two way or bidirectional communication between two devices,  in which both the devices can send and receive data or control signals in both directions, but not at the same time.  While one device is sending data, the other one will receive and vice-versa.  Example is walkie-talkie </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Flows</a:t>
            </a:r>
          </a:p>
        </p:txBody>
      </p:sp>
      <p:sp>
        <p:nvSpPr>
          <p:cNvPr id="3" name="Content Placeholder 2"/>
          <p:cNvSpPr>
            <a:spLocks noGrp="1"/>
          </p:cNvSpPr>
          <p:nvPr>
            <p:ph idx="1"/>
          </p:nvPr>
        </p:nvSpPr>
        <p:spPr/>
        <p:txBody>
          <a:bodyPr/>
          <a:lstStyle/>
          <a:p>
            <a:r>
              <a:rPr lang="en-GB" dirty="0"/>
              <a:t>Full-duplex communication – it is two way or bidirectional communication in which both devices can send and receive data simultaneously.  Example is mobile phones and landline telephones, etc.</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a:p>
            <a:endParaRPr lang="en-GB" dirty="0"/>
          </a:p>
          <a:p>
            <a:endParaRPr lang="en-GB" dirty="0"/>
          </a:p>
          <a:p>
            <a:r>
              <a:rPr lang="en-GB" dirty="0"/>
              <a:t>          Multiplexing</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79375"/>
            <a:ext cx="7406640" cy="567690"/>
          </a:xfrm>
        </p:spPr>
        <p:txBody>
          <a:bodyPr>
            <a:normAutofit fontScale="90000"/>
          </a:bodyPr>
          <a:lstStyle/>
          <a:p>
            <a:r>
              <a:rPr lang="en-GB" dirty="0">
                <a:solidFill>
                  <a:srgbClr val="C00000"/>
                </a:solidFill>
              </a:rPr>
              <a:t>Multiplexing</a:t>
            </a:r>
          </a:p>
        </p:txBody>
      </p:sp>
      <p:sp>
        <p:nvSpPr>
          <p:cNvPr id="3" name="Subtitle 2"/>
          <p:cNvSpPr>
            <a:spLocks noGrp="1"/>
          </p:cNvSpPr>
          <p:nvPr>
            <p:ph type="subTitle" idx="1"/>
          </p:nvPr>
        </p:nvSpPr>
        <p:spPr>
          <a:xfrm>
            <a:off x="1110615" y="647065"/>
            <a:ext cx="7970520" cy="6188710"/>
          </a:xfrm>
        </p:spPr>
        <p:txBody>
          <a:bodyPr>
            <a:normAutofit fontScale="52500" lnSpcReduction="10000"/>
          </a:bodyPr>
          <a:lstStyle/>
          <a:p>
            <a:pPr marL="484505" indent="-457200" algn="just">
              <a:buFont typeface="Arial" panose="020B0604020202020204" pitchFamily="34" charset="0"/>
              <a:buChar char="•"/>
            </a:pPr>
            <a:endParaRPr lang="en-GB" sz="2800" dirty="0"/>
          </a:p>
          <a:p>
            <a:pPr marL="484505" indent="-457200" algn="just">
              <a:buFont typeface="Arial" panose="020B0604020202020204" pitchFamily="34" charset="0"/>
              <a:buChar char="•"/>
            </a:pPr>
            <a:r>
              <a:rPr lang="en-GB" sz="4000" dirty="0"/>
              <a:t>A single cable or radio link can handle multiple signals simultaneously using a technique</a:t>
            </a:r>
            <a:r>
              <a:rPr lang="en-US" altLang="en-GB" sz="4000" dirty="0"/>
              <a:t> </a:t>
            </a:r>
            <a:r>
              <a:rPr lang="en-GB" sz="4000" dirty="0"/>
              <a:t>known as multiplexing.</a:t>
            </a:r>
            <a:r>
              <a:rPr lang="en-US" altLang="en-GB" sz="4000" dirty="0"/>
              <a:t> </a:t>
            </a:r>
            <a:r>
              <a:rPr lang="en-GB" sz="4000" dirty="0"/>
              <a:t>Multiplexing permits hundreds or even thousands of signals to be</a:t>
            </a:r>
            <a:r>
              <a:rPr lang="en-US" altLang="en-GB" sz="4000" dirty="0"/>
              <a:t> </a:t>
            </a:r>
            <a:r>
              <a:rPr lang="en-GB" sz="4000" dirty="0"/>
              <a:t>combined and transmitted over a single medium.</a:t>
            </a:r>
          </a:p>
          <a:p>
            <a:pPr marL="484505" indent="-457200" algn="just">
              <a:buFont typeface="Arial" panose="020B0604020202020204" pitchFamily="34" charset="0"/>
              <a:buChar char="•"/>
            </a:pPr>
            <a:endParaRPr lang="en-GB" sz="4000" dirty="0"/>
          </a:p>
          <a:p>
            <a:pPr marL="484505" indent="-457200" algn="just">
              <a:buFont typeface="Arial" panose="020B0604020202020204" pitchFamily="34" charset="0"/>
              <a:buChar char="•"/>
            </a:pPr>
            <a:r>
              <a:rPr lang="en-GB" sz="4000" dirty="0"/>
              <a:t>It is the set of techniques that allows the simultaneous transmission of multiple data or signals across a single communication medium or link.</a:t>
            </a:r>
          </a:p>
          <a:p>
            <a:pPr marL="484505" indent="-457200" algn="just">
              <a:buFont typeface="Arial" panose="020B0604020202020204" pitchFamily="34" charset="0"/>
              <a:buChar char="•"/>
            </a:pPr>
            <a:endParaRPr lang="en-GB" sz="4000" dirty="0"/>
          </a:p>
          <a:p>
            <a:pPr marL="484505" indent="-457200" algn="just">
              <a:buFont typeface="Arial" panose="020B0604020202020204" pitchFamily="34" charset="0"/>
              <a:buChar char="•"/>
            </a:pPr>
            <a:r>
              <a:rPr lang="en-GB" sz="4000" dirty="0"/>
              <a:t>Is the process of making the most effective and efficient use of the available communication channel capacity to transmit individual signals or share among a number of communicating stations.</a:t>
            </a:r>
          </a:p>
          <a:p>
            <a:pPr marL="484505" indent="-457200" algn="just">
              <a:buFont typeface="Arial" panose="020B0604020202020204" pitchFamily="34" charset="0"/>
              <a:buChar char="•"/>
            </a:pPr>
            <a:endParaRPr lang="en-GB" sz="4000" dirty="0"/>
          </a:p>
          <a:p>
            <a:pPr marL="484505" indent="-457200" algn="just">
              <a:buFont typeface="Arial" panose="020B0604020202020204" pitchFamily="34" charset="0"/>
              <a:buChar char="•"/>
            </a:pPr>
            <a:r>
              <a:rPr lang="en-GB" sz="4000" dirty="0"/>
              <a:t>The channel in this context could be a transmission line, e.g.</a:t>
            </a:r>
            <a:r>
              <a:rPr lang="en-US" altLang="en-GB" sz="4000" dirty="0"/>
              <a:t> </a:t>
            </a:r>
            <a:r>
              <a:rPr lang="en-GB" sz="4000" dirty="0"/>
              <a:t>a twisted pair or co-axial cable, a radio system or a fibre optic system etc</a:t>
            </a:r>
          </a:p>
          <a:p>
            <a:pPr marL="484505" indent="-457200" algn="just">
              <a:buFont typeface="Arial" panose="020B0604020202020204" pitchFamily="34" charset="0"/>
              <a:buChar char="•"/>
            </a:pPr>
            <a:endParaRPr lang="en-GB" sz="4000" dirty="0"/>
          </a:p>
          <a:p>
            <a:pPr marL="484505" indent="-457200" algn="just">
              <a:buFont typeface="Arial" panose="020B0604020202020204" pitchFamily="34" charset="0"/>
              <a:buChar char="•"/>
            </a:pPr>
            <a:r>
              <a:rPr lang="en-GB" sz="4000" dirty="0"/>
              <a:t>Bandwidth utilization is the wise use of available bandwidth to achieved efficiency in data communications. </a:t>
            </a:r>
          </a:p>
          <a:p>
            <a:pPr marL="484505" indent="-457200" algn="just">
              <a:buFont typeface="Arial" panose="020B0604020202020204" pitchFamily="34" charset="0"/>
              <a:buChar char="•"/>
            </a:pPr>
            <a:endParaRPr lang="en-GB" sz="2800" dirty="0"/>
          </a:p>
          <a:p>
            <a:pPr marL="484505" indent="-457200" algn="just">
              <a:buFont typeface="Arial" panose="020B0604020202020204" pitchFamily="34" charset="0"/>
              <a:buChar char="•"/>
            </a:pPr>
            <a:r>
              <a:rPr lang="en-GB" sz="2800" dirty="0"/>
              <a:t>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35" y="41275"/>
            <a:ext cx="7498080" cy="796925"/>
          </a:xfrm>
        </p:spPr>
        <p:txBody>
          <a:bodyPr/>
          <a:lstStyle/>
          <a:p>
            <a:r>
              <a:rPr lang="en-GB" dirty="0"/>
              <a:t>Multiplexing</a:t>
            </a:r>
          </a:p>
        </p:txBody>
      </p:sp>
      <p:sp>
        <p:nvSpPr>
          <p:cNvPr id="3" name="Content Placeholder 2"/>
          <p:cNvSpPr>
            <a:spLocks noGrp="1"/>
          </p:cNvSpPr>
          <p:nvPr>
            <p:ph idx="1"/>
          </p:nvPr>
        </p:nvSpPr>
        <p:spPr>
          <a:xfrm>
            <a:off x="1026795" y="914400"/>
            <a:ext cx="8023860" cy="5831840"/>
          </a:xfrm>
        </p:spPr>
        <p:txBody>
          <a:bodyPr>
            <a:normAutofit fontScale="90000" lnSpcReduction="10000"/>
          </a:bodyPr>
          <a:lstStyle/>
          <a:p>
            <a:pPr marL="484505" lvl="0" indent="-457200" algn="just">
              <a:buClr>
                <a:srgbClr val="3891A7"/>
              </a:buClr>
              <a:buFont typeface="Arial" panose="020B0604020202020204" pitchFamily="34" charset="0"/>
              <a:buChar char="•"/>
            </a:pPr>
            <a:r>
              <a:rPr lang="en-GB" sz="2600" dirty="0">
                <a:solidFill>
                  <a:srgbClr val="4F271C">
                    <a:shade val="30000"/>
                    <a:satMod val="150000"/>
                  </a:srgbClr>
                </a:solidFill>
              </a:rPr>
              <a:t>Multiplexing divides the high capacity medium</a:t>
            </a:r>
            <a:r>
              <a:rPr lang="en-US" altLang="en-GB" sz="2600" dirty="0">
                <a:solidFill>
                  <a:srgbClr val="4F271C">
                    <a:shade val="30000"/>
                    <a:satMod val="150000"/>
                  </a:srgbClr>
                </a:solidFill>
              </a:rPr>
              <a:t> </a:t>
            </a:r>
            <a:r>
              <a:rPr lang="en-GB" sz="2600" dirty="0">
                <a:solidFill>
                  <a:srgbClr val="4F271C">
                    <a:shade val="30000"/>
                    <a:satMod val="150000"/>
                  </a:srgbClr>
                </a:solidFill>
              </a:rPr>
              <a:t>into low capacity logical medium which is then shared by different streams</a:t>
            </a:r>
            <a:r>
              <a:rPr lang="en-US" altLang="en-GB" sz="2600" dirty="0">
                <a:solidFill>
                  <a:srgbClr val="4F271C">
                    <a:shade val="30000"/>
                    <a:satMod val="150000"/>
                  </a:srgbClr>
                </a:solidFill>
              </a:rPr>
              <a:t>. </a:t>
            </a:r>
          </a:p>
          <a:p>
            <a:pPr marL="484505" lvl="0" indent="-457200" algn="just">
              <a:buClr>
                <a:srgbClr val="3891A7"/>
              </a:buClr>
              <a:buFont typeface="Arial" panose="020B0604020202020204" pitchFamily="34" charset="0"/>
              <a:buChar char="•"/>
            </a:pPr>
            <a:endParaRPr lang="en-GB" sz="2600" dirty="0">
              <a:solidFill>
                <a:srgbClr val="4F271C">
                  <a:shade val="30000"/>
                  <a:satMod val="150000"/>
                </a:srgbClr>
              </a:solidFill>
            </a:endParaRPr>
          </a:p>
          <a:p>
            <a:pPr marL="484505" lvl="0" indent="-457200" algn="just">
              <a:buClr>
                <a:srgbClr val="3891A7"/>
              </a:buClr>
              <a:buFont typeface="Arial" panose="020B0604020202020204" pitchFamily="34" charset="0"/>
              <a:buChar char="•"/>
            </a:pPr>
            <a:r>
              <a:rPr lang="en-GB" sz="2600" dirty="0">
                <a:solidFill>
                  <a:srgbClr val="4F271C">
                    <a:shade val="30000"/>
                    <a:satMod val="150000"/>
                  </a:srgbClr>
                </a:solidFill>
              </a:rPr>
              <a:t>Multiplexing is done using a device called multiplexer (Mux) that combine input lines to generate one output line </a:t>
            </a:r>
            <a:r>
              <a:rPr lang="en-GB" sz="2600" dirty="0" err="1">
                <a:solidFill>
                  <a:srgbClr val="4F271C">
                    <a:shade val="30000"/>
                    <a:satMod val="150000"/>
                  </a:srgbClr>
                </a:solidFill>
              </a:rPr>
              <a:t>i.e</a:t>
            </a:r>
            <a:r>
              <a:rPr lang="en-GB" sz="2600" dirty="0">
                <a:solidFill>
                  <a:srgbClr val="4F271C">
                    <a:shade val="30000"/>
                    <a:satMod val="150000"/>
                  </a:srgbClr>
                </a:solidFill>
              </a:rPr>
              <a:t> (Many to one).</a:t>
            </a:r>
          </a:p>
          <a:p>
            <a:pPr marL="484505" lvl="0" indent="-457200" algn="just">
              <a:buClr>
                <a:srgbClr val="3891A7"/>
              </a:buClr>
              <a:buFont typeface="Arial" panose="020B0604020202020204" pitchFamily="34" charset="0"/>
              <a:buChar char="•"/>
            </a:pPr>
            <a:endParaRPr lang="en-GB" sz="2600" dirty="0">
              <a:solidFill>
                <a:srgbClr val="4F271C">
                  <a:shade val="30000"/>
                  <a:satMod val="150000"/>
                </a:srgbClr>
              </a:solidFill>
            </a:endParaRPr>
          </a:p>
          <a:p>
            <a:pPr marL="484505" lvl="0" indent="-457200" algn="just">
              <a:buClr>
                <a:srgbClr val="3891A7"/>
              </a:buClr>
              <a:buFont typeface="Arial" panose="020B0604020202020204" pitchFamily="34" charset="0"/>
              <a:buChar char="•"/>
            </a:pPr>
            <a:r>
              <a:rPr lang="en-GB" sz="2600" dirty="0">
                <a:solidFill>
                  <a:srgbClr val="4F271C">
                    <a:shade val="30000"/>
                    <a:satMod val="150000"/>
                  </a:srgbClr>
                </a:solidFill>
              </a:rPr>
              <a:t>At the receiving end a device called </a:t>
            </a:r>
            <a:r>
              <a:rPr lang="en-GB" sz="2600" dirty="0" err="1">
                <a:solidFill>
                  <a:srgbClr val="4F271C">
                    <a:shade val="30000"/>
                    <a:satMod val="150000"/>
                  </a:srgbClr>
                </a:solidFill>
              </a:rPr>
              <a:t>demultiplexer</a:t>
            </a:r>
            <a:r>
              <a:rPr lang="en-GB" sz="2600" dirty="0">
                <a:solidFill>
                  <a:srgbClr val="4F271C">
                    <a:shade val="30000"/>
                    <a:satMod val="150000"/>
                  </a:srgbClr>
                </a:solidFill>
              </a:rPr>
              <a:t> (DEMUX) is used to separate signal into its component Signal i.e. (one to many)</a:t>
            </a:r>
          </a:p>
          <a:p>
            <a:pPr marL="484505" lvl="0" indent="-457200" algn="just">
              <a:buClr>
                <a:srgbClr val="3891A7"/>
              </a:buClr>
              <a:buFont typeface="Arial" panose="020B0604020202020204" pitchFamily="34" charset="0"/>
              <a:buChar char="•"/>
            </a:pPr>
            <a:endParaRPr lang="en-GB" sz="2600" dirty="0">
              <a:solidFill>
                <a:srgbClr val="4F271C">
                  <a:shade val="30000"/>
                  <a:satMod val="150000"/>
                </a:srgbClr>
              </a:solidFill>
            </a:endParaRPr>
          </a:p>
          <a:p>
            <a:pPr marL="484505" lvl="0" indent="-457200" algn="just">
              <a:buClr>
                <a:srgbClr val="3891A7"/>
              </a:buClr>
              <a:buFont typeface="Arial" panose="020B0604020202020204" pitchFamily="34" charset="0"/>
              <a:buChar char="•"/>
            </a:pPr>
            <a:r>
              <a:rPr lang="en-GB" sz="2600" dirty="0">
                <a:solidFill>
                  <a:srgbClr val="4F271C">
                    <a:shade val="30000"/>
                    <a:satMod val="150000"/>
                  </a:srgbClr>
                </a:solidFill>
              </a:rPr>
              <a:t>Multiplexer divides the physical channel and</a:t>
            </a:r>
            <a:r>
              <a:rPr lang="en-US" altLang="en-GB" sz="2600" dirty="0">
                <a:solidFill>
                  <a:srgbClr val="4F271C">
                    <a:shade val="30000"/>
                    <a:satMod val="150000"/>
                  </a:srgbClr>
                </a:solidFill>
              </a:rPr>
              <a:t> </a:t>
            </a:r>
            <a:r>
              <a:rPr lang="en-GB" sz="2600" dirty="0">
                <a:solidFill>
                  <a:srgbClr val="4F271C">
                    <a:shade val="30000"/>
                    <a:satMod val="150000"/>
                  </a:srgbClr>
                </a:solidFill>
              </a:rPr>
              <a:t>allocates one to each. On the other end of</a:t>
            </a:r>
            <a:r>
              <a:rPr lang="en-US" altLang="en-GB" sz="2600" dirty="0">
                <a:solidFill>
                  <a:srgbClr val="4F271C">
                    <a:shade val="30000"/>
                    <a:satMod val="150000"/>
                  </a:srgbClr>
                </a:solidFill>
              </a:rPr>
              <a:t> </a:t>
            </a:r>
            <a:r>
              <a:rPr lang="en-GB" sz="2600" dirty="0">
                <a:solidFill>
                  <a:srgbClr val="4F271C">
                    <a:shade val="30000"/>
                    <a:satMod val="150000"/>
                  </a:srgbClr>
                </a:solidFill>
              </a:rPr>
              <a:t>communication, a De-multiplexer receives</a:t>
            </a:r>
            <a:r>
              <a:rPr lang="en-US" altLang="en-GB" sz="2600" dirty="0">
                <a:solidFill>
                  <a:srgbClr val="4F271C">
                    <a:shade val="30000"/>
                    <a:satMod val="150000"/>
                  </a:srgbClr>
                </a:solidFill>
              </a:rPr>
              <a:t> </a:t>
            </a:r>
            <a:r>
              <a:rPr lang="en-GB" sz="2600" dirty="0">
                <a:solidFill>
                  <a:srgbClr val="4F271C">
                    <a:shade val="30000"/>
                    <a:satMod val="150000"/>
                  </a:srgbClr>
                </a:solidFill>
              </a:rPr>
              <a:t>data from a single medium and identifies</a:t>
            </a:r>
            <a:r>
              <a:rPr lang="en-US" altLang="en-GB" sz="2600" dirty="0">
                <a:solidFill>
                  <a:srgbClr val="4F271C">
                    <a:shade val="30000"/>
                    <a:satMod val="150000"/>
                  </a:srgbClr>
                </a:solidFill>
              </a:rPr>
              <a:t> </a:t>
            </a:r>
            <a:r>
              <a:rPr lang="en-GB" sz="2600" dirty="0">
                <a:solidFill>
                  <a:srgbClr val="4F271C">
                    <a:shade val="30000"/>
                    <a:satMod val="150000"/>
                  </a:srgbClr>
                </a:solidFill>
              </a:rPr>
              <a:t>each and send to different receivers</a:t>
            </a:r>
          </a:p>
          <a:p>
            <a:endParaRPr lang="en-GB"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32560" y="512298"/>
            <a:ext cx="7406640" cy="630702"/>
          </a:xfrm>
          <a:prstGeom prst="rect">
            <a:avLst/>
          </a:prstGeom>
        </p:spPr>
        <p:txBody>
          <a:bodyPr>
            <a:normAutofit fontScale="900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GB" dirty="0">
                <a:solidFill>
                  <a:srgbClr val="C00000"/>
                </a:solidFill>
              </a:rPr>
              <a:t>Multiplexing</a:t>
            </a:r>
          </a:p>
        </p:txBody>
      </p:sp>
      <p:grpSp>
        <p:nvGrpSpPr>
          <p:cNvPr id="50" name="Group 49"/>
          <p:cNvGrpSpPr/>
          <p:nvPr/>
        </p:nvGrpSpPr>
        <p:grpSpPr>
          <a:xfrm>
            <a:off x="1324391" y="2819400"/>
            <a:ext cx="7819609" cy="2590800"/>
            <a:chOff x="1324391" y="2819400"/>
            <a:chExt cx="7819609" cy="2590800"/>
          </a:xfrm>
        </p:grpSpPr>
        <p:grpSp>
          <p:nvGrpSpPr>
            <p:cNvPr id="36" name="Group 35"/>
            <p:cNvGrpSpPr/>
            <p:nvPr/>
          </p:nvGrpSpPr>
          <p:grpSpPr>
            <a:xfrm>
              <a:off x="1324391" y="2819400"/>
              <a:ext cx="6296052" cy="2590800"/>
              <a:chOff x="942948" y="2819400"/>
              <a:chExt cx="6296052" cy="2590800"/>
            </a:xfrm>
          </p:grpSpPr>
          <p:sp>
            <p:nvSpPr>
              <p:cNvPr id="3" name="Snip Same Side Corner Rectangle 2"/>
              <p:cNvSpPr/>
              <p:nvPr/>
            </p:nvSpPr>
            <p:spPr>
              <a:xfrm rot="5400000">
                <a:off x="1224142" y="3814942"/>
                <a:ext cx="2590800" cy="599716"/>
              </a:xfrm>
              <a:prstGeom prst="snip2SameRect">
                <a:avLst>
                  <a:gd name="adj1" fmla="val 50000"/>
                  <a:gd name="adj2" fmla="val 0"/>
                </a:avLst>
              </a:prstGeom>
              <a:noFill/>
            </p:spPr>
            <p:style>
              <a:lnRef idx="2">
                <a:schemeClr val="accent1">
                  <a:shade val="50000"/>
                </a:schemeClr>
              </a:lnRef>
              <a:fillRef idx="1">
                <a:schemeClr val="accent1"/>
              </a:fillRef>
              <a:effectRef idx="0">
                <a:schemeClr val="accent1"/>
              </a:effectRef>
              <a:fontRef idx="minor">
                <a:schemeClr val="lt1"/>
              </a:fontRef>
            </p:style>
            <p:txBody>
              <a:bodyPr vert="wordArtVert" wrap="none" rtlCol="0" anchor="ctr"/>
              <a:lstStyle/>
              <a:p>
                <a:pPr algn="ctr"/>
                <a:endParaRPr lang="en-GB" dirty="0">
                  <a:blipFill>
                    <a:blip r:embed="rId2"/>
                    <a:stretch>
                      <a:fillRect/>
                    </a:stretch>
                  </a:blipFill>
                </a:endParaRPr>
              </a:p>
            </p:txBody>
          </p:sp>
          <p:sp>
            <p:nvSpPr>
              <p:cNvPr id="4" name="Snip Same Side Corner Rectangle 3"/>
              <p:cNvSpPr/>
              <p:nvPr/>
            </p:nvSpPr>
            <p:spPr>
              <a:xfrm rot="16200000">
                <a:off x="5562600" y="3733800"/>
                <a:ext cx="2590800" cy="762000"/>
              </a:xfrm>
              <a:prstGeom prst="snip2SameRect">
                <a:avLst>
                  <a:gd name="adj1" fmla="val 50000"/>
                  <a:gd name="adj2" fmla="val 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p:nvCxnSpPr>
            <p:spPr>
              <a:xfrm>
                <a:off x="2819400" y="3733800"/>
                <a:ext cx="3657600" cy="57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19400" y="4495800"/>
                <a:ext cx="3657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10000" y="41148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63910" y="3087469"/>
                <a:ext cx="1079489" cy="646331"/>
              </a:xfrm>
              <a:prstGeom prst="rect">
                <a:avLst/>
              </a:prstGeom>
              <a:noFill/>
            </p:spPr>
            <p:txBody>
              <a:bodyPr wrap="square" rtlCol="0">
                <a:spAutoFit/>
              </a:bodyPr>
              <a:lstStyle/>
              <a:p>
                <a:r>
                  <a:rPr lang="en-GB" dirty="0"/>
                  <a:t>MUX:</a:t>
                </a:r>
              </a:p>
              <a:p>
                <a:r>
                  <a:rPr lang="en-GB" dirty="0"/>
                  <a:t>DEMUX:</a:t>
                </a:r>
              </a:p>
            </p:txBody>
          </p:sp>
          <p:sp>
            <p:nvSpPr>
              <p:cNvPr id="16" name="TextBox 15"/>
              <p:cNvSpPr txBox="1"/>
              <p:nvPr/>
            </p:nvSpPr>
            <p:spPr>
              <a:xfrm rot="5400000">
                <a:off x="1664402" y="4020318"/>
                <a:ext cx="1745991" cy="508681"/>
              </a:xfrm>
              <a:prstGeom prst="rect">
                <a:avLst/>
              </a:prstGeom>
              <a:noFill/>
            </p:spPr>
            <p:txBody>
              <a:bodyPr vert="wordArtVert" wrap="square" rtlCol="0" anchor="b" anchorCtr="1">
                <a:spAutoFit/>
              </a:bodyPr>
              <a:lstStyle/>
              <a:p>
                <a:r>
                  <a:rPr lang="en-GB" dirty="0"/>
                  <a:t>MUX:</a:t>
                </a:r>
              </a:p>
              <a:p>
                <a:endParaRPr lang="en-GB" dirty="0"/>
              </a:p>
            </p:txBody>
          </p:sp>
          <p:sp>
            <p:nvSpPr>
              <p:cNvPr id="18" name="TextBox 17"/>
              <p:cNvSpPr txBox="1"/>
              <p:nvPr/>
            </p:nvSpPr>
            <p:spPr>
              <a:xfrm rot="5400000">
                <a:off x="6056599" y="3815128"/>
                <a:ext cx="1745991" cy="290675"/>
              </a:xfrm>
              <a:prstGeom prst="rect">
                <a:avLst/>
              </a:prstGeom>
              <a:noFill/>
            </p:spPr>
            <p:txBody>
              <a:bodyPr vert="wordArtVert" wrap="square" rtlCol="0">
                <a:spAutoFit/>
              </a:bodyPr>
              <a:lstStyle/>
              <a:p>
                <a:r>
                  <a:rPr lang="en-GB" dirty="0"/>
                  <a:t>DEMUX</a:t>
                </a:r>
              </a:p>
            </p:txBody>
          </p:sp>
          <p:sp>
            <p:nvSpPr>
              <p:cNvPr id="7" name="TextBox 6"/>
              <p:cNvSpPr txBox="1"/>
              <p:nvPr/>
            </p:nvSpPr>
            <p:spPr>
              <a:xfrm>
                <a:off x="942948" y="3550347"/>
                <a:ext cx="824032" cy="923330"/>
              </a:xfrm>
              <a:prstGeom prst="rect">
                <a:avLst/>
              </a:prstGeom>
              <a:noFill/>
            </p:spPr>
            <p:txBody>
              <a:bodyPr wrap="square" rtlCol="0">
                <a:spAutoFit/>
              </a:bodyPr>
              <a:lstStyle/>
              <a:p>
                <a:r>
                  <a:rPr lang="en-GB" dirty="0"/>
                  <a:t>n inputs lines </a:t>
                </a:r>
              </a:p>
            </p:txBody>
          </p:sp>
        </p:grpSp>
        <p:sp>
          <p:nvSpPr>
            <p:cNvPr id="8" name="TextBox 7"/>
            <p:cNvSpPr txBox="1"/>
            <p:nvPr/>
          </p:nvSpPr>
          <p:spPr>
            <a:xfrm>
              <a:off x="8305800" y="3628327"/>
              <a:ext cx="838200" cy="923330"/>
            </a:xfrm>
            <a:prstGeom prst="rect">
              <a:avLst/>
            </a:prstGeom>
            <a:noFill/>
          </p:spPr>
          <p:txBody>
            <a:bodyPr wrap="square" rtlCol="0">
              <a:spAutoFit/>
            </a:bodyPr>
            <a:lstStyle/>
            <a:p>
              <a:r>
                <a:rPr lang="en-GB" dirty="0"/>
                <a:t>n output lines</a:t>
              </a:r>
            </a:p>
          </p:txBody>
        </p:sp>
        <p:cxnSp>
          <p:nvCxnSpPr>
            <p:cNvPr id="39" name="Straight Connector 38"/>
            <p:cNvCxnSpPr/>
            <p:nvPr/>
          </p:nvCxnSpPr>
          <p:spPr>
            <a:xfrm flipH="1">
              <a:off x="2057400" y="32004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2057400" y="35052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057400" y="4800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620443" y="3087469"/>
              <a:ext cx="5212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20000" y="3429000"/>
              <a:ext cx="5212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620000" y="3733800"/>
              <a:ext cx="5212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20000" y="4876800"/>
              <a:ext cx="521289"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622679" y="3905215"/>
              <a:ext cx="228600" cy="923330"/>
            </a:xfrm>
            <a:prstGeom prst="rect">
              <a:avLst/>
            </a:prstGeom>
            <a:noFill/>
          </p:spPr>
          <p:txBody>
            <a:bodyPr wrap="square" rtlCol="0">
              <a:spAutoFit/>
            </a:bodyPr>
            <a:lstStyle/>
            <a:p>
              <a:r>
                <a:rPr lang="en-GB" dirty="0"/>
                <a:t>.</a:t>
              </a:r>
            </a:p>
            <a:p>
              <a:r>
                <a:rPr lang="en-GB" dirty="0"/>
                <a:t>.</a:t>
              </a:r>
            </a:p>
            <a:p>
              <a:r>
                <a:rPr lang="en-GB" dirty="0"/>
                <a:t>.</a:t>
              </a:r>
            </a:p>
          </p:txBody>
        </p:sp>
        <p:sp>
          <p:nvSpPr>
            <p:cNvPr id="49" name="TextBox 48"/>
            <p:cNvSpPr txBox="1"/>
            <p:nvPr/>
          </p:nvSpPr>
          <p:spPr>
            <a:xfrm>
              <a:off x="2328283" y="3505200"/>
              <a:ext cx="228600" cy="923330"/>
            </a:xfrm>
            <a:prstGeom prst="rect">
              <a:avLst/>
            </a:prstGeom>
            <a:noFill/>
          </p:spPr>
          <p:txBody>
            <a:bodyPr wrap="square" rtlCol="0">
              <a:spAutoFit/>
            </a:bodyPr>
            <a:lstStyle/>
            <a:p>
              <a:r>
                <a:rPr lang="en-GB" dirty="0"/>
                <a:t>.</a:t>
              </a:r>
            </a:p>
            <a:p>
              <a:r>
                <a:rPr lang="en-GB" dirty="0"/>
                <a:t>.</a:t>
              </a:r>
            </a:p>
            <a:p>
              <a:r>
                <a:rPr lang="en-GB" dirty="0"/>
                <a:t>.</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Global area network</a:t>
            </a:r>
          </a:p>
        </p:txBody>
      </p:sp>
      <p:sp>
        <p:nvSpPr>
          <p:cNvPr id="3" name="Content Placeholder 2"/>
          <p:cNvSpPr>
            <a:spLocks noGrp="1"/>
          </p:cNvSpPr>
          <p:nvPr>
            <p:ph idx="1"/>
          </p:nvPr>
        </p:nvSpPr>
        <p:spPr/>
        <p:txBody>
          <a:bodyPr/>
          <a:lstStyle/>
          <a:p>
            <a:r>
              <a:rPr lang="en-GB" altLang="en-US"/>
              <a:t>A GAN provides connections between countries around the entire globe. </a:t>
            </a:r>
          </a:p>
          <a:p>
            <a:r>
              <a:rPr lang="en-GB" altLang="en-US"/>
              <a:t>Internet is a good example and is essentially a network comprised of other networks that interconnect virtually every country in the world. </a:t>
            </a:r>
          </a:p>
          <a:p>
            <a:r>
              <a:rPr lang="en-GB" altLang="en-US"/>
              <a:t>GANs operate from 1.5 Mbps to 100 Gbps and cover thousands of miles.</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Advantages of multiplexing</a:t>
            </a:r>
          </a:p>
        </p:txBody>
      </p:sp>
      <p:sp>
        <p:nvSpPr>
          <p:cNvPr id="3" name="Subtitle 2"/>
          <p:cNvSpPr>
            <a:spLocks noGrp="1"/>
          </p:cNvSpPr>
          <p:nvPr>
            <p:ph type="subTitle" idx="1"/>
          </p:nvPr>
        </p:nvSpPr>
        <p:spPr>
          <a:xfrm>
            <a:off x="1295400" y="2209800"/>
            <a:ext cx="7406640" cy="3124200"/>
          </a:xfrm>
        </p:spPr>
        <p:txBody>
          <a:bodyPr>
            <a:normAutofit/>
          </a:bodyPr>
          <a:lstStyle/>
          <a:p>
            <a:pPr marL="484505" indent="-457200">
              <a:buFont typeface="Wingdings" panose="05000000000000000000" pitchFamily="2" charset="2"/>
              <a:buChar char="q"/>
            </a:pPr>
            <a:r>
              <a:rPr lang="en-GB" sz="3200" dirty="0"/>
              <a:t>More than one signals can be sent over single medium or link.</a:t>
            </a:r>
          </a:p>
          <a:p>
            <a:pPr marL="484505" indent="-457200">
              <a:buFont typeface="Wingdings" panose="05000000000000000000" pitchFamily="2" charset="2"/>
              <a:buChar char="q"/>
            </a:pPr>
            <a:r>
              <a:rPr lang="en-GB" sz="3200" dirty="0"/>
              <a:t>Effective use of the bandwidth of medium.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lstStyle/>
          <a:p>
            <a:r>
              <a:rPr lang="en-GB" dirty="0"/>
              <a:t>Types of Multiplexing</a:t>
            </a:r>
          </a:p>
        </p:txBody>
      </p:sp>
      <p:sp>
        <p:nvSpPr>
          <p:cNvPr id="4" name="Rectangle 3"/>
          <p:cNvSpPr/>
          <p:nvPr/>
        </p:nvSpPr>
        <p:spPr>
          <a:xfrm>
            <a:off x="3733800" y="1752600"/>
            <a:ext cx="1524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Multiplexing</a:t>
            </a:r>
          </a:p>
        </p:txBody>
      </p:sp>
      <p:cxnSp>
        <p:nvCxnSpPr>
          <p:cNvPr id="28" name="Straight Connector 27"/>
          <p:cNvCxnSpPr>
            <a:stCxn id="8" idx="2"/>
          </p:cNvCxnSpPr>
          <p:nvPr/>
        </p:nvCxnSpPr>
        <p:spPr>
          <a:xfrm>
            <a:off x="7505700" y="3714136"/>
            <a:ext cx="0" cy="248264"/>
          </a:xfrm>
          <a:prstGeom prst="line">
            <a:avLst/>
          </a:prstGeom>
        </p:spPr>
        <p:style>
          <a:lnRef idx="1">
            <a:schemeClr val="dk1"/>
          </a:lnRef>
          <a:fillRef idx="0">
            <a:schemeClr val="dk1"/>
          </a:fillRef>
          <a:effectRef idx="0">
            <a:schemeClr val="dk1"/>
          </a:effectRef>
          <a:fontRef idx="minor">
            <a:schemeClr val="tx1"/>
          </a:fontRef>
        </p:style>
      </p:cxnSp>
      <p:grpSp>
        <p:nvGrpSpPr>
          <p:cNvPr id="38" name="Group 37"/>
          <p:cNvGrpSpPr/>
          <p:nvPr/>
        </p:nvGrpSpPr>
        <p:grpSpPr>
          <a:xfrm>
            <a:off x="1600200" y="2438400"/>
            <a:ext cx="7391400" cy="2667000"/>
            <a:chOff x="1600200" y="2438400"/>
            <a:chExt cx="7391400" cy="2667000"/>
          </a:xfrm>
        </p:grpSpPr>
        <p:sp>
          <p:nvSpPr>
            <p:cNvPr id="5" name="Rectangle 4"/>
            <p:cNvSpPr/>
            <p:nvPr/>
          </p:nvSpPr>
          <p:spPr>
            <a:xfrm>
              <a:off x="1600200" y="2971800"/>
              <a:ext cx="2057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solidFill>
                    <a:schemeClr val="tx1"/>
                  </a:solidFill>
                </a:rPr>
                <a:t>Frequency-division Multiplexing</a:t>
              </a:r>
            </a:p>
          </p:txBody>
        </p:sp>
        <p:sp>
          <p:nvSpPr>
            <p:cNvPr id="7" name="Rectangle 6"/>
            <p:cNvSpPr/>
            <p:nvPr/>
          </p:nvSpPr>
          <p:spPr>
            <a:xfrm>
              <a:off x="3962400" y="2954594"/>
              <a:ext cx="2057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solidFill>
                    <a:schemeClr val="tx1"/>
                  </a:solidFill>
                </a:rPr>
                <a:t>Wavelength-division Multiplexing</a:t>
              </a:r>
            </a:p>
          </p:txBody>
        </p:sp>
        <p:sp>
          <p:nvSpPr>
            <p:cNvPr id="8" name="Rectangle 7"/>
            <p:cNvSpPr/>
            <p:nvPr/>
          </p:nvSpPr>
          <p:spPr>
            <a:xfrm>
              <a:off x="6629400" y="2952136"/>
              <a:ext cx="17526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solidFill>
                    <a:schemeClr val="tx1"/>
                  </a:solidFill>
                </a:rPr>
                <a:t>Time-division Multiplexing</a:t>
              </a:r>
            </a:p>
          </p:txBody>
        </p:sp>
        <p:sp>
          <p:nvSpPr>
            <p:cNvPr id="9" name="Rectangle 8"/>
            <p:cNvSpPr/>
            <p:nvPr/>
          </p:nvSpPr>
          <p:spPr>
            <a:xfrm>
              <a:off x="4956687" y="4343400"/>
              <a:ext cx="2057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solidFill>
                    <a:schemeClr val="tx1"/>
                  </a:solidFill>
                </a:rPr>
                <a:t>Synchronous </a:t>
              </a:r>
            </a:p>
            <a:p>
              <a:r>
                <a:rPr lang="en-GB" dirty="0">
                  <a:solidFill>
                    <a:schemeClr val="tx1"/>
                  </a:solidFill>
                </a:rPr>
                <a:t>TDM</a:t>
              </a:r>
            </a:p>
          </p:txBody>
        </p:sp>
        <p:sp>
          <p:nvSpPr>
            <p:cNvPr id="10" name="Rectangle 9"/>
            <p:cNvSpPr/>
            <p:nvPr/>
          </p:nvSpPr>
          <p:spPr>
            <a:xfrm>
              <a:off x="7086600" y="4343400"/>
              <a:ext cx="1905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dirty="0">
                  <a:solidFill>
                    <a:schemeClr val="tx1"/>
                  </a:solidFill>
                </a:rPr>
                <a:t>Asynchronous TDM</a:t>
              </a:r>
            </a:p>
          </p:txBody>
        </p:sp>
        <p:cxnSp>
          <p:nvCxnSpPr>
            <p:cNvPr id="12" name="Straight Connector 11"/>
            <p:cNvCxnSpPr>
              <a:stCxn id="4" idx="2"/>
            </p:cNvCxnSpPr>
            <p:nvPr/>
          </p:nvCxnSpPr>
          <p:spPr>
            <a:xfrm>
              <a:off x="4495800" y="24384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286000" y="2667000"/>
              <a:ext cx="51816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22860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859594" y="2665772"/>
              <a:ext cx="0" cy="30602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467600" y="2665772"/>
              <a:ext cx="0" cy="286364"/>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5867400" y="3962400"/>
              <a:ext cx="251460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5867400" y="39624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8382000" y="3962400"/>
              <a:ext cx="0" cy="381000"/>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2002094" y="3821061"/>
              <a:ext cx="1066800" cy="381000"/>
            </a:xfrm>
            <a:prstGeom prst="rect">
              <a:avLst/>
            </a:prstGeom>
            <a:noFill/>
          </p:spPr>
          <p:txBody>
            <a:bodyPr wrap="square" rtlCol="0">
              <a:spAutoFit/>
            </a:bodyPr>
            <a:lstStyle/>
            <a:p>
              <a:r>
                <a:rPr lang="en-GB" dirty="0"/>
                <a:t>Analog</a:t>
              </a:r>
            </a:p>
          </p:txBody>
        </p:sp>
        <p:sp>
          <p:nvSpPr>
            <p:cNvPr id="36" name="TextBox 35"/>
            <p:cNvSpPr txBox="1"/>
            <p:nvPr/>
          </p:nvSpPr>
          <p:spPr>
            <a:xfrm>
              <a:off x="4057650" y="3813687"/>
              <a:ext cx="1066800" cy="381000"/>
            </a:xfrm>
            <a:prstGeom prst="rect">
              <a:avLst/>
            </a:prstGeom>
            <a:noFill/>
          </p:spPr>
          <p:txBody>
            <a:bodyPr wrap="square" rtlCol="0">
              <a:spAutoFit/>
            </a:bodyPr>
            <a:lstStyle/>
            <a:p>
              <a:r>
                <a:rPr lang="en-GB" dirty="0"/>
                <a:t>Analog</a:t>
              </a:r>
            </a:p>
          </p:txBody>
        </p:sp>
        <p:sp>
          <p:nvSpPr>
            <p:cNvPr id="37" name="TextBox 36"/>
            <p:cNvSpPr txBox="1"/>
            <p:nvPr/>
          </p:nvSpPr>
          <p:spPr>
            <a:xfrm>
              <a:off x="6553200" y="3657600"/>
              <a:ext cx="1066800" cy="381000"/>
            </a:xfrm>
            <a:prstGeom prst="rect">
              <a:avLst/>
            </a:prstGeom>
            <a:noFill/>
          </p:spPr>
          <p:txBody>
            <a:bodyPr wrap="square" rtlCol="0">
              <a:spAutoFit/>
            </a:bodyPr>
            <a:lstStyle/>
            <a:p>
              <a:r>
                <a:rPr lang="en-GB" dirty="0"/>
                <a:t>Digital</a:t>
              </a:r>
            </a:p>
          </p:txBody>
        </p:sp>
      </p:gr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935502"/>
          </a:xfrm>
        </p:spPr>
        <p:txBody>
          <a:bodyPr/>
          <a:lstStyle/>
          <a:p>
            <a:r>
              <a:rPr lang="en-GB" dirty="0"/>
              <a:t>Frequency Division Multiplexing</a:t>
            </a:r>
          </a:p>
        </p:txBody>
      </p:sp>
      <p:sp>
        <p:nvSpPr>
          <p:cNvPr id="3" name="Subtitle 2"/>
          <p:cNvSpPr>
            <a:spLocks noGrp="1"/>
          </p:cNvSpPr>
          <p:nvPr>
            <p:ph type="subTitle" idx="1"/>
          </p:nvPr>
        </p:nvSpPr>
        <p:spPr>
          <a:xfrm>
            <a:off x="1432560" y="1850064"/>
            <a:ext cx="7406640" cy="4779336"/>
          </a:xfrm>
        </p:spPr>
        <p:txBody>
          <a:bodyPr>
            <a:normAutofit/>
          </a:bodyPr>
          <a:lstStyle/>
          <a:p>
            <a:pPr marL="484505" indent="-457200">
              <a:buFont typeface="Wingdings" panose="05000000000000000000" pitchFamily="2" charset="2"/>
              <a:buChar char="q"/>
            </a:pPr>
            <a:r>
              <a:rPr lang="en-GB" dirty="0"/>
              <a:t>It is an </a:t>
            </a:r>
            <a:r>
              <a:rPr lang="en-GB" dirty="0" err="1"/>
              <a:t>analog</a:t>
            </a:r>
            <a:r>
              <a:rPr lang="en-GB" dirty="0"/>
              <a:t> techniques.</a:t>
            </a:r>
          </a:p>
          <a:p>
            <a:pPr marL="484505" indent="-457200">
              <a:buFont typeface="Wingdings" panose="05000000000000000000" pitchFamily="2" charset="2"/>
              <a:buChar char="q"/>
            </a:pPr>
            <a:r>
              <a:rPr lang="en-GB" dirty="0"/>
              <a:t>Signals of different frequencies are combine into a composite signal and is transmitted </a:t>
            </a:r>
            <a:r>
              <a:rPr lang="en-US" altLang="en-GB" dirty="0"/>
              <a:t>through a </a:t>
            </a:r>
            <a:r>
              <a:rPr lang="en-GB" dirty="0"/>
              <a:t>single link.</a:t>
            </a:r>
          </a:p>
          <a:p>
            <a:pPr marL="484505" indent="-457200">
              <a:buFont typeface="Wingdings" panose="05000000000000000000" pitchFamily="2" charset="2"/>
              <a:buChar char="q"/>
            </a:pPr>
            <a:r>
              <a:rPr lang="en-GB" dirty="0"/>
              <a:t>Bandwidth of the link should be greater than the combined bandwidth of the various channels.</a:t>
            </a:r>
          </a:p>
          <a:p>
            <a:pPr marL="484505" indent="-457200">
              <a:buFont typeface="Wingdings" panose="05000000000000000000" pitchFamily="2" charset="2"/>
              <a:buChar char="q"/>
            </a:pPr>
            <a:r>
              <a:rPr lang="en-GB" dirty="0"/>
              <a:t>Each signal is having different frequency.</a:t>
            </a:r>
          </a:p>
          <a:p>
            <a:pPr marL="484505" indent="-457200">
              <a:buFont typeface="Wingdings" panose="05000000000000000000" pitchFamily="2" charset="2"/>
              <a:buChar char="q"/>
            </a:pPr>
            <a:r>
              <a:rPr lang="en-GB" dirty="0"/>
              <a:t>Channels are separated by the strips of unused bandwidth called Guard Bands (to prevent overlapping)</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181100" y="2675602"/>
            <a:ext cx="1600200" cy="369332"/>
          </a:xfrm>
          <a:prstGeom prst="rect">
            <a:avLst/>
          </a:prstGeom>
          <a:noFill/>
        </p:spPr>
        <p:txBody>
          <a:bodyPr wrap="square" rtlCol="0">
            <a:spAutoFit/>
          </a:bodyPr>
          <a:lstStyle/>
          <a:p>
            <a:r>
              <a:rPr lang="en-GB" dirty="0"/>
              <a:t>Telephone</a:t>
            </a:r>
          </a:p>
        </p:txBody>
      </p:sp>
      <p:sp>
        <p:nvSpPr>
          <p:cNvPr id="28" name="TextBox 27"/>
          <p:cNvSpPr txBox="1"/>
          <p:nvPr/>
        </p:nvSpPr>
        <p:spPr>
          <a:xfrm>
            <a:off x="7353300" y="2591719"/>
            <a:ext cx="1600200" cy="369332"/>
          </a:xfrm>
          <a:prstGeom prst="rect">
            <a:avLst/>
          </a:prstGeom>
          <a:noFill/>
        </p:spPr>
        <p:txBody>
          <a:bodyPr wrap="square" rtlCol="0">
            <a:spAutoFit/>
          </a:bodyPr>
          <a:lstStyle/>
          <a:p>
            <a:r>
              <a:rPr lang="en-GB" dirty="0"/>
              <a:t>Telephone</a:t>
            </a:r>
          </a:p>
        </p:txBody>
      </p:sp>
      <p:sp>
        <p:nvSpPr>
          <p:cNvPr id="6" name="Snip Same Side Corner Rectangle 5"/>
          <p:cNvSpPr/>
          <p:nvPr/>
        </p:nvSpPr>
        <p:spPr>
          <a:xfrm rot="5400000">
            <a:off x="2286000" y="3385984"/>
            <a:ext cx="2209800" cy="838200"/>
          </a:xfrm>
          <a:prstGeom prst="snip2SameRect">
            <a:avLst>
              <a:gd name="adj1" fmla="val 50000"/>
              <a:gd name="adj2"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MUX</a:t>
            </a:r>
          </a:p>
        </p:txBody>
      </p:sp>
      <p:sp>
        <p:nvSpPr>
          <p:cNvPr id="7" name="Snip Same Side Corner Rectangle 6"/>
          <p:cNvSpPr/>
          <p:nvPr/>
        </p:nvSpPr>
        <p:spPr>
          <a:xfrm rot="5400000">
            <a:off x="5257800" y="3429000"/>
            <a:ext cx="2209800" cy="838200"/>
          </a:xfrm>
          <a:prstGeom prst="snip2SameRect">
            <a:avLst>
              <a:gd name="adj1" fmla="val 50000"/>
              <a:gd name="adj2"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DEMUX</a:t>
            </a:r>
          </a:p>
        </p:txBody>
      </p:sp>
      <p:cxnSp>
        <p:nvCxnSpPr>
          <p:cNvPr id="9" name="Straight Connector 8"/>
          <p:cNvCxnSpPr/>
          <p:nvPr/>
        </p:nvCxnSpPr>
        <p:spPr>
          <a:xfrm>
            <a:off x="3810000" y="3462184"/>
            <a:ext cx="21336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810000" y="3759610"/>
            <a:ext cx="21336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810000" y="4071784"/>
            <a:ext cx="21336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810000" y="4376584"/>
            <a:ext cx="2133600" cy="0"/>
          </a:xfrm>
          <a:prstGeom prst="line">
            <a:avLst/>
          </a:prstGeom>
        </p:spPr>
        <p:style>
          <a:lnRef idx="1">
            <a:schemeClr val="dk1"/>
          </a:lnRef>
          <a:fillRef idx="0">
            <a:schemeClr val="dk1"/>
          </a:fillRef>
          <a:effectRef idx="0">
            <a:schemeClr val="dk1"/>
          </a:effectRef>
          <a:fontRef idx="minor">
            <a:schemeClr val="tx1"/>
          </a:fontRef>
        </p:style>
      </p:cxnSp>
      <p:grpSp>
        <p:nvGrpSpPr>
          <p:cNvPr id="18" name="Group 17"/>
          <p:cNvGrpSpPr/>
          <p:nvPr/>
        </p:nvGrpSpPr>
        <p:grpSpPr>
          <a:xfrm rot="10800000">
            <a:off x="6781800" y="3081184"/>
            <a:ext cx="1371600" cy="1371600"/>
            <a:chOff x="1447800" y="1066800"/>
            <a:chExt cx="1371600" cy="1371600"/>
          </a:xfrm>
        </p:grpSpPr>
        <p:sp>
          <p:nvSpPr>
            <p:cNvPr id="2" name="Rectangle 1"/>
            <p:cNvSpPr/>
            <p:nvPr/>
          </p:nvSpPr>
          <p:spPr>
            <a:xfrm>
              <a:off x="1447800" y="1066800"/>
              <a:ext cx="381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1447800" y="1562100"/>
              <a:ext cx="381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447800" y="2057400"/>
              <a:ext cx="381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cxnSp>
          <p:nvCxnSpPr>
            <p:cNvPr id="14" name="Straight Connector 13"/>
            <p:cNvCxnSpPr>
              <a:stCxn id="2" idx="3"/>
            </p:cNvCxnSpPr>
            <p:nvPr/>
          </p:nvCxnSpPr>
          <p:spPr>
            <a:xfrm>
              <a:off x="1828800" y="1257300"/>
              <a:ext cx="9906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828800" y="1769806"/>
              <a:ext cx="9906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828800" y="2247900"/>
              <a:ext cx="990600" cy="0"/>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1600200" y="3157384"/>
            <a:ext cx="1371600" cy="1371600"/>
            <a:chOff x="1447800" y="1066800"/>
            <a:chExt cx="1371600" cy="1371600"/>
          </a:xfrm>
        </p:grpSpPr>
        <p:sp>
          <p:nvSpPr>
            <p:cNvPr id="20" name="Rectangle 19"/>
            <p:cNvSpPr/>
            <p:nvPr/>
          </p:nvSpPr>
          <p:spPr>
            <a:xfrm>
              <a:off x="1447800" y="1066800"/>
              <a:ext cx="381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1447800" y="1562100"/>
              <a:ext cx="381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22" name="Rectangle 21"/>
            <p:cNvSpPr/>
            <p:nvPr/>
          </p:nvSpPr>
          <p:spPr>
            <a:xfrm>
              <a:off x="1447800" y="2057400"/>
              <a:ext cx="381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cxnSp>
          <p:nvCxnSpPr>
            <p:cNvPr id="23" name="Straight Connector 22"/>
            <p:cNvCxnSpPr>
              <a:stCxn id="20" idx="3"/>
            </p:cNvCxnSpPr>
            <p:nvPr/>
          </p:nvCxnSpPr>
          <p:spPr>
            <a:xfrm>
              <a:off x="1828800" y="1257300"/>
              <a:ext cx="990600"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1828800" y="1769806"/>
              <a:ext cx="990600"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828800" y="2247900"/>
              <a:ext cx="990600" cy="0"/>
            </a:xfrm>
            <a:prstGeom prst="line">
              <a:avLst/>
            </a:prstGeom>
          </p:spPr>
          <p:style>
            <a:lnRef idx="1">
              <a:schemeClr val="dk1"/>
            </a:lnRef>
            <a:fillRef idx="0">
              <a:schemeClr val="dk1"/>
            </a:fillRef>
            <a:effectRef idx="0">
              <a:schemeClr val="dk1"/>
            </a:effectRef>
            <a:fontRef idx="minor">
              <a:schemeClr val="tx1"/>
            </a:fontRef>
          </p:style>
        </p:cxnSp>
      </p:grpSp>
      <p:sp>
        <p:nvSpPr>
          <p:cNvPr id="29" name="TextBox 28"/>
          <p:cNvSpPr txBox="1"/>
          <p:nvPr/>
        </p:nvSpPr>
        <p:spPr>
          <a:xfrm>
            <a:off x="4264741" y="3412713"/>
            <a:ext cx="1600200" cy="369332"/>
          </a:xfrm>
          <a:prstGeom prst="rect">
            <a:avLst/>
          </a:prstGeom>
          <a:noFill/>
        </p:spPr>
        <p:txBody>
          <a:bodyPr wrap="square" rtlCol="0">
            <a:spAutoFit/>
          </a:bodyPr>
          <a:lstStyle/>
          <a:p>
            <a:r>
              <a:rPr lang="en-GB" dirty="0"/>
              <a:t>Channel 1</a:t>
            </a:r>
          </a:p>
        </p:txBody>
      </p:sp>
      <p:sp>
        <p:nvSpPr>
          <p:cNvPr id="30" name="TextBox 29"/>
          <p:cNvSpPr txBox="1"/>
          <p:nvPr/>
        </p:nvSpPr>
        <p:spPr>
          <a:xfrm>
            <a:off x="4264741" y="3749778"/>
            <a:ext cx="1600200" cy="369332"/>
          </a:xfrm>
          <a:prstGeom prst="rect">
            <a:avLst/>
          </a:prstGeom>
          <a:noFill/>
        </p:spPr>
        <p:txBody>
          <a:bodyPr wrap="square" rtlCol="0">
            <a:spAutoFit/>
          </a:bodyPr>
          <a:lstStyle/>
          <a:p>
            <a:r>
              <a:rPr lang="en-GB" dirty="0"/>
              <a:t>Channel 2</a:t>
            </a:r>
          </a:p>
        </p:txBody>
      </p:sp>
      <p:sp>
        <p:nvSpPr>
          <p:cNvPr id="31" name="TextBox 30"/>
          <p:cNvSpPr txBox="1"/>
          <p:nvPr/>
        </p:nvSpPr>
        <p:spPr>
          <a:xfrm>
            <a:off x="4264741" y="4077618"/>
            <a:ext cx="1600200" cy="369332"/>
          </a:xfrm>
          <a:prstGeom prst="rect">
            <a:avLst/>
          </a:prstGeom>
          <a:noFill/>
        </p:spPr>
        <p:txBody>
          <a:bodyPr wrap="square" rtlCol="0">
            <a:spAutoFit/>
          </a:bodyPr>
          <a:lstStyle/>
          <a:p>
            <a:r>
              <a:rPr lang="en-GB" dirty="0"/>
              <a:t>Channel 3</a:t>
            </a:r>
          </a:p>
        </p:txBody>
      </p:sp>
      <p:sp>
        <p:nvSpPr>
          <p:cNvPr id="33" name="Title 1"/>
          <p:cNvSpPr txBox="1"/>
          <p:nvPr/>
        </p:nvSpPr>
        <p:spPr>
          <a:xfrm>
            <a:off x="1432560" y="359898"/>
            <a:ext cx="7406640" cy="93550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GB" dirty="0"/>
              <a:t>Frequency Division Multiplexing</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011702"/>
          </a:xfrm>
        </p:spPr>
        <p:txBody>
          <a:bodyPr>
            <a:normAutofit/>
          </a:bodyPr>
          <a:lstStyle/>
          <a:p>
            <a:r>
              <a:rPr lang="en-GB" dirty="0"/>
              <a:t>Application for FDM</a:t>
            </a:r>
          </a:p>
        </p:txBody>
      </p:sp>
      <p:sp>
        <p:nvSpPr>
          <p:cNvPr id="3" name="Subtitle 2"/>
          <p:cNvSpPr>
            <a:spLocks noGrp="1"/>
          </p:cNvSpPr>
          <p:nvPr>
            <p:ph type="subTitle" idx="1"/>
          </p:nvPr>
        </p:nvSpPr>
        <p:spPr>
          <a:xfrm>
            <a:off x="1432560" y="1850064"/>
            <a:ext cx="7406640" cy="4550736"/>
          </a:xfrm>
        </p:spPr>
        <p:txBody>
          <a:bodyPr>
            <a:normAutofit/>
          </a:bodyPr>
          <a:lstStyle/>
          <a:p>
            <a:pPr marL="484505" indent="-457200">
              <a:buFont typeface="Wingdings" panose="05000000000000000000" pitchFamily="2" charset="2"/>
              <a:buChar char="q"/>
            </a:pPr>
            <a:r>
              <a:rPr lang="en-GB" dirty="0"/>
              <a:t>FDM  is used for FM and AM radio Broadcasting</a:t>
            </a:r>
          </a:p>
          <a:p>
            <a:pPr marL="484505" indent="-457200">
              <a:buFont typeface="Wingdings" panose="05000000000000000000" pitchFamily="2" charset="2"/>
              <a:buChar char="q"/>
            </a:pPr>
            <a:r>
              <a:rPr lang="en-GB" dirty="0"/>
              <a:t>AM frequency is 530 to 1700 KHZ</a:t>
            </a:r>
          </a:p>
          <a:p>
            <a:pPr marL="484505" indent="-457200">
              <a:buFont typeface="Wingdings" panose="05000000000000000000" pitchFamily="2" charset="2"/>
              <a:buChar char="q"/>
            </a:pPr>
            <a:r>
              <a:rPr lang="en-GB" dirty="0"/>
              <a:t>FM frequency is 88 to 108 MHZ</a:t>
            </a:r>
          </a:p>
          <a:p>
            <a:pPr marL="484505" indent="-457200">
              <a:buFont typeface="Wingdings" panose="05000000000000000000" pitchFamily="2" charset="2"/>
              <a:buChar char="q"/>
            </a:pPr>
            <a:r>
              <a:rPr lang="en-GB" dirty="0"/>
              <a:t>FDM is used in television broadcasting.</a:t>
            </a:r>
          </a:p>
          <a:p>
            <a:pPr marL="484505" indent="-457200">
              <a:buFont typeface="Wingdings" panose="05000000000000000000" pitchFamily="2" charset="2"/>
              <a:buChar char="q"/>
            </a:pPr>
            <a:r>
              <a:rPr lang="en-GB" dirty="0"/>
              <a:t>First generation cellular telephone also used FDM</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stCxn id="3" idx="3"/>
            <a:endCxn id="4" idx="3"/>
          </p:cNvCxnSpPr>
          <p:nvPr/>
        </p:nvCxnSpPr>
        <p:spPr>
          <a:xfrm>
            <a:off x="4419600" y="3048000"/>
            <a:ext cx="16764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1371600" y="2514600"/>
            <a:ext cx="9905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371600" y="3048000"/>
            <a:ext cx="9905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Plus 20"/>
          <p:cNvSpPr/>
          <p:nvPr/>
        </p:nvSpPr>
        <p:spPr>
          <a:xfrm>
            <a:off x="3964858" y="2883347"/>
            <a:ext cx="149942" cy="317053"/>
          </a:xfrm>
          <a:prstGeom prst="mathPlu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grpSp>
        <p:nvGrpSpPr>
          <p:cNvPr id="113" name="Group 112"/>
          <p:cNvGrpSpPr/>
          <p:nvPr/>
        </p:nvGrpSpPr>
        <p:grpSpPr>
          <a:xfrm>
            <a:off x="6373761" y="2463387"/>
            <a:ext cx="484239" cy="1233859"/>
            <a:chOff x="6373761" y="2463387"/>
            <a:chExt cx="484239" cy="1233859"/>
          </a:xfrm>
        </p:grpSpPr>
        <p:cxnSp>
          <p:nvCxnSpPr>
            <p:cNvPr id="83" name="Straight Connector 82"/>
            <p:cNvCxnSpPr>
              <a:endCxn id="81" idx="6"/>
            </p:cNvCxnSpPr>
            <p:nvPr/>
          </p:nvCxnSpPr>
          <p:spPr>
            <a:xfrm flipH="1" flipV="1">
              <a:off x="6526161" y="3019676"/>
              <a:ext cx="325694" cy="121863"/>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a:endCxn id="81" idx="4"/>
            </p:cNvCxnSpPr>
            <p:nvPr/>
          </p:nvCxnSpPr>
          <p:spPr>
            <a:xfrm flipH="1" flipV="1">
              <a:off x="6373761" y="3172955"/>
              <a:ext cx="484239" cy="524291"/>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a:endCxn id="81" idx="7"/>
            </p:cNvCxnSpPr>
            <p:nvPr/>
          </p:nvCxnSpPr>
          <p:spPr>
            <a:xfrm flipH="1">
              <a:off x="6481524" y="2463387"/>
              <a:ext cx="300276" cy="447904"/>
            </a:xfrm>
            <a:prstGeom prst="line">
              <a:avLst/>
            </a:prstGeom>
          </p:spPr>
          <p:style>
            <a:lnRef idx="1">
              <a:schemeClr val="dk1"/>
            </a:lnRef>
            <a:fillRef idx="0">
              <a:schemeClr val="dk1"/>
            </a:fillRef>
            <a:effectRef idx="0">
              <a:schemeClr val="dk1"/>
            </a:effectRef>
            <a:fontRef idx="minor">
              <a:schemeClr val="tx1"/>
            </a:fontRef>
          </p:style>
        </p:cxnSp>
      </p:grpSp>
      <p:grpSp>
        <p:nvGrpSpPr>
          <p:cNvPr id="117" name="Group 116"/>
          <p:cNvGrpSpPr/>
          <p:nvPr/>
        </p:nvGrpSpPr>
        <p:grpSpPr>
          <a:xfrm>
            <a:off x="972191" y="1752600"/>
            <a:ext cx="8117732" cy="2590800"/>
            <a:chOff x="972191" y="1752600"/>
            <a:chExt cx="8117732" cy="2590800"/>
          </a:xfrm>
        </p:grpSpPr>
        <p:sp>
          <p:nvSpPr>
            <p:cNvPr id="3" name="Pentagon 2"/>
            <p:cNvSpPr/>
            <p:nvPr/>
          </p:nvSpPr>
          <p:spPr>
            <a:xfrm>
              <a:off x="2362200" y="1752600"/>
              <a:ext cx="2057400" cy="259080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2"/>
            <a:stretch>
              <a:fillRect/>
            </a:stretch>
          </p:blipFill>
          <p:spPr>
            <a:xfrm>
              <a:off x="972191" y="2349947"/>
              <a:ext cx="1390008" cy="1396105"/>
            </a:xfrm>
            <a:prstGeom prst="rect">
              <a:avLst/>
            </a:prstGeom>
          </p:spPr>
        </p:pic>
        <p:sp>
          <p:nvSpPr>
            <p:cNvPr id="50" name="Freeform 49"/>
            <p:cNvSpPr/>
            <p:nvPr/>
          </p:nvSpPr>
          <p:spPr>
            <a:xfrm>
              <a:off x="4527755" y="2639961"/>
              <a:ext cx="1563329" cy="855412"/>
            </a:xfrm>
            <a:custGeom>
              <a:avLst/>
              <a:gdLst>
                <a:gd name="connsiteX0" fmla="*/ 0 w 1563329"/>
                <a:gd name="connsiteY0" fmla="*/ 427704 h 855412"/>
                <a:gd name="connsiteX1" fmla="*/ 117987 w 1563329"/>
                <a:gd name="connsiteY1" fmla="*/ 752168 h 855412"/>
                <a:gd name="connsiteX2" fmla="*/ 162232 w 1563329"/>
                <a:gd name="connsiteY2" fmla="*/ 73742 h 855412"/>
                <a:gd name="connsiteX3" fmla="*/ 280219 w 1563329"/>
                <a:gd name="connsiteY3" fmla="*/ 766916 h 855412"/>
                <a:gd name="connsiteX4" fmla="*/ 280219 w 1563329"/>
                <a:gd name="connsiteY4" fmla="*/ 766916 h 855412"/>
                <a:gd name="connsiteX5" fmla="*/ 353961 w 1563329"/>
                <a:gd name="connsiteY5" fmla="*/ 14749 h 855412"/>
                <a:gd name="connsiteX6" fmla="*/ 457200 w 1563329"/>
                <a:gd name="connsiteY6" fmla="*/ 855407 h 855412"/>
                <a:gd name="connsiteX7" fmla="*/ 560439 w 1563329"/>
                <a:gd name="connsiteY7" fmla="*/ 29497 h 855412"/>
                <a:gd name="connsiteX8" fmla="*/ 648929 w 1563329"/>
                <a:gd name="connsiteY8" fmla="*/ 855407 h 855412"/>
                <a:gd name="connsiteX9" fmla="*/ 737419 w 1563329"/>
                <a:gd name="connsiteY9" fmla="*/ 29497 h 855412"/>
                <a:gd name="connsiteX10" fmla="*/ 899651 w 1563329"/>
                <a:gd name="connsiteY10" fmla="*/ 737420 h 855412"/>
                <a:gd name="connsiteX11" fmla="*/ 988142 w 1563329"/>
                <a:gd name="connsiteY11" fmla="*/ 29497 h 855412"/>
                <a:gd name="connsiteX12" fmla="*/ 1076632 w 1563329"/>
                <a:gd name="connsiteY12" fmla="*/ 840658 h 855412"/>
                <a:gd name="connsiteX13" fmla="*/ 1179871 w 1563329"/>
                <a:gd name="connsiteY13" fmla="*/ 44245 h 855412"/>
                <a:gd name="connsiteX14" fmla="*/ 1312606 w 1563329"/>
                <a:gd name="connsiteY14" fmla="*/ 840658 h 855412"/>
                <a:gd name="connsiteX15" fmla="*/ 1401097 w 1563329"/>
                <a:gd name="connsiteY15" fmla="*/ 0 h 855412"/>
                <a:gd name="connsiteX16" fmla="*/ 1489587 w 1563329"/>
                <a:gd name="connsiteY16" fmla="*/ 840658 h 855412"/>
                <a:gd name="connsiteX17" fmla="*/ 1563329 w 1563329"/>
                <a:gd name="connsiteY17" fmla="*/ 398207 h 855412"/>
                <a:gd name="connsiteX18" fmla="*/ 1563329 w 1563329"/>
                <a:gd name="connsiteY18" fmla="*/ 398207 h 855412"/>
                <a:gd name="connsiteX19" fmla="*/ 1563329 w 1563329"/>
                <a:gd name="connsiteY19" fmla="*/ 398207 h 855412"/>
                <a:gd name="connsiteX20" fmla="*/ 1563329 w 1563329"/>
                <a:gd name="connsiteY20" fmla="*/ 398207 h 855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3329" h="855412">
                  <a:moveTo>
                    <a:pt x="0" y="427704"/>
                  </a:moveTo>
                  <a:cubicBezTo>
                    <a:pt x="45474" y="619433"/>
                    <a:pt x="90948" y="811162"/>
                    <a:pt x="117987" y="752168"/>
                  </a:cubicBezTo>
                  <a:cubicBezTo>
                    <a:pt x="145026" y="693174"/>
                    <a:pt x="135193" y="71284"/>
                    <a:pt x="162232" y="73742"/>
                  </a:cubicBezTo>
                  <a:cubicBezTo>
                    <a:pt x="189271" y="76200"/>
                    <a:pt x="280219" y="766916"/>
                    <a:pt x="280219" y="766916"/>
                  </a:cubicBezTo>
                  <a:lnTo>
                    <a:pt x="280219" y="766916"/>
                  </a:lnTo>
                  <a:cubicBezTo>
                    <a:pt x="292509" y="641555"/>
                    <a:pt x="324464" y="1"/>
                    <a:pt x="353961" y="14749"/>
                  </a:cubicBezTo>
                  <a:cubicBezTo>
                    <a:pt x="383458" y="29497"/>
                    <a:pt x="422787" y="852949"/>
                    <a:pt x="457200" y="855407"/>
                  </a:cubicBezTo>
                  <a:cubicBezTo>
                    <a:pt x="491613" y="857865"/>
                    <a:pt x="528484" y="29497"/>
                    <a:pt x="560439" y="29497"/>
                  </a:cubicBezTo>
                  <a:cubicBezTo>
                    <a:pt x="592394" y="29497"/>
                    <a:pt x="619432" y="855407"/>
                    <a:pt x="648929" y="855407"/>
                  </a:cubicBezTo>
                  <a:cubicBezTo>
                    <a:pt x="678426" y="855407"/>
                    <a:pt x="695632" y="49161"/>
                    <a:pt x="737419" y="29497"/>
                  </a:cubicBezTo>
                  <a:cubicBezTo>
                    <a:pt x="779206" y="9833"/>
                    <a:pt x="857864" y="737420"/>
                    <a:pt x="899651" y="737420"/>
                  </a:cubicBezTo>
                  <a:cubicBezTo>
                    <a:pt x="941438" y="737420"/>
                    <a:pt x="958645" y="12291"/>
                    <a:pt x="988142" y="29497"/>
                  </a:cubicBezTo>
                  <a:cubicBezTo>
                    <a:pt x="1017639" y="46703"/>
                    <a:pt x="1044677" y="838200"/>
                    <a:pt x="1076632" y="840658"/>
                  </a:cubicBezTo>
                  <a:cubicBezTo>
                    <a:pt x="1108587" y="843116"/>
                    <a:pt x="1140542" y="44245"/>
                    <a:pt x="1179871" y="44245"/>
                  </a:cubicBezTo>
                  <a:cubicBezTo>
                    <a:pt x="1219200" y="44245"/>
                    <a:pt x="1275735" y="848032"/>
                    <a:pt x="1312606" y="840658"/>
                  </a:cubicBezTo>
                  <a:cubicBezTo>
                    <a:pt x="1349477" y="833284"/>
                    <a:pt x="1371600" y="0"/>
                    <a:pt x="1401097" y="0"/>
                  </a:cubicBezTo>
                  <a:cubicBezTo>
                    <a:pt x="1430594" y="0"/>
                    <a:pt x="1462548" y="774290"/>
                    <a:pt x="1489587" y="840658"/>
                  </a:cubicBezTo>
                  <a:cubicBezTo>
                    <a:pt x="1516626" y="907026"/>
                    <a:pt x="1563329" y="398207"/>
                    <a:pt x="1563329" y="398207"/>
                  </a:cubicBezTo>
                  <a:lnTo>
                    <a:pt x="1563329" y="398207"/>
                  </a:lnTo>
                  <a:lnTo>
                    <a:pt x="1563329" y="398207"/>
                  </a:lnTo>
                  <a:lnTo>
                    <a:pt x="1563329" y="398207"/>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nvGrpSpPr>
            <p:cNvPr id="63" name="Group 62"/>
            <p:cNvGrpSpPr/>
            <p:nvPr/>
          </p:nvGrpSpPr>
          <p:grpSpPr>
            <a:xfrm>
              <a:off x="2512142" y="1905000"/>
              <a:ext cx="1755058" cy="1929629"/>
              <a:chOff x="2512142" y="1905000"/>
              <a:chExt cx="1755058" cy="1929629"/>
            </a:xfrm>
          </p:grpSpPr>
          <p:sp>
            <p:nvSpPr>
              <p:cNvPr id="20" name="Oval 19"/>
              <p:cNvSpPr/>
              <p:nvPr/>
            </p:nvSpPr>
            <p:spPr>
              <a:xfrm>
                <a:off x="3810000" y="2883346"/>
                <a:ext cx="457200" cy="393253"/>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t>
                </a:r>
              </a:p>
            </p:txBody>
          </p:sp>
          <p:grpSp>
            <p:nvGrpSpPr>
              <p:cNvPr id="62" name="Group 61"/>
              <p:cNvGrpSpPr/>
              <p:nvPr/>
            </p:nvGrpSpPr>
            <p:grpSpPr>
              <a:xfrm>
                <a:off x="2512142" y="1905000"/>
                <a:ext cx="1364813" cy="1929629"/>
                <a:chOff x="2512142" y="1905000"/>
                <a:chExt cx="1364813" cy="1929629"/>
              </a:xfrm>
            </p:grpSpPr>
            <p:cxnSp>
              <p:nvCxnSpPr>
                <p:cNvPr id="39" name="Straight Connector 38"/>
                <p:cNvCxnSpPr>
                  <a:endCxn id="20" idx="1"/>
                </p:cNvCxnSpPr>
                <p:nvPr/>
              </p:nvCxnSpPr>
              <p:spPr>
                <a:xfrm>
                  <a:off x="3352800" y="2514600"/>
                  <a:ext cx="524155" cy="42633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endCxn id="20" idx="2"/>
                </p:cNvCxnSpPr>
                <p:nvPr/>
              </p:nvCxnSpPr>
              <p:spPr>
                <a:xfrm flipV="1">
                  <a:off x="3399503" y="3079973"/>
                  <a:ext cx="410497" cy="4422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endCxn id="20" idx="3"/>
                </p:cNvCxnSpPr>
                <p:nvPr/>
              </p:nvCxnSpPr>
              <p:spPr>
                <a:xfrm flipV="1">
                  <a:off x="3352800" y="3219008"/>
                  <a:ext cx="524155" cy="438592"/>
                </a:xfrm>
                <a:prstGeom prst="line">
                  <a:avLst/>
                </a:prstGeom>
              </p:spPr>
              <p:style>
                <a:lnRef idx="1">
                  <a:schemeClr val="dk1"/>
                </a:lnRef>
                <a:fillRef idx="0">
                  <a:schemeClr val="dk1"/>
                </a:fillRef>
                <a:effectRef idx="0">
                  <a:schemeClr val="dk1"/>
                </a:effectRef>
                <a:fontRef idx="minor">
                  <a:schemeClr val="tx1"/>
                </a:fontRef>
              </p:style>
            </p:cxnSp>
            <p:grpSp>
              <p:nvGrpSpPr>
                <p:cNvPr id="61" name="Group 60"/>
                <p:cNvGrpSpPr/>
                <p:nvPr/>
              </p:nvGrpSpPr>
              <p:grpSpPr>
                <a:xfrm>
                  <a:off x="2512142" y="1905000"/>
                  <a:ext cx="899064" cy="1929629"/>
                  <a:chOff x="2512142" y="1905000"/>
                  <a:chExt cx="899064" cy="1929629"/>
                </a:xfrm>
              </p:grpSpPr>
              <p:grpSp>
                <p:nvGrpSpPr>
                  <p:cNvPr id="58" name="Group 57"/>
                  <p:cNvGrpSpPr/>
                  <p:nvPr/>
                </p:nvGrpSpPr>
                <p:grpSpPr>
                  <a:xfrm>
                    <a:off x="2512142" y="2638021"/>
                    <a:ext cx="899064" cy="651094"/>
                    <a:chOff x="2512142" y="2638021"/>
                    <a:chExt cx="899064" cy="651094"/>
                  </a:xfrm>
                </p:grpSpPr>
                <p:cxnSp>
                  <p:nvCxnSpPr>
                    <p:cNvPr id="26" name="Straight Arrow Connector 25"/>
                    <p:cNvCxnSpPr/>
                    <p:nvPr/>
                  </p:nvCxnSpPr>
                  <p:spPr>
                    <a:xfrm flipV="1">
                      <a:off x="2512142" y="2883347"/>
                      <a:ext cx="0" cy="39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514600" y="3124200"/>
                      <a:ext cx="840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Freeform 32"/>
                    <p:cNvSpPr/>
                    <p:nvPr/>
                  </p:nvSpPr>
                  <p:spPr>
                    <a:xfrm>
                      <a:off x="2566219" y="2905432"/>
                      <a:ext cx="707923" cy="383683"/>
                    </a:xfrm>
                    <a:custGeom>
                      <a:avLst/>
                      <a:gdLst>
                        <a:gd name="connsiteX0" fmla="*/ 0 w 707923"/>
                        <a:gd name="connsiteY0" fmla="*/ 221226 h 383683"/>
                        <a:gd name="connsiteX1" fmla="*/ 132736 w 707923"/>
                        <a:gd name="connsiteY1" fmla="*/ 29497 h 383683"/>
                        <a:gd name="connsiteX2" fmla="*/ 132736 w 707923"/>
                        <a:gd name="connsiteY2" fmla="*/ 368710 h 383683"/>
                        <a:gd name="connsiteX3" fmla="*/ 206478 w 707923"/>
                        <a:gd name="connsiteY3" fmla="*/ 162233 h 383683"/>
                        <a:gd name="connsiteX4" fmla="*/ 221226 w 707923"/>
                        <a:gd name="connsiteY4" fmla="*/ 73742 h 383683"/>
                        <a:gd name="connsiteX5" fmla="*/ 250723 w 707923"/>
                        <a:gd name="connsiteY5" fmla="*/ 383458 h 383683"/>
                        <a:gd name="connsiteX6" fmla="*/ 309716 w 707923"/>
                        <a:gd name="connsiteY6" fmla="*/ 58994 h 383683"/>
                        <a:gd name="connsiteX7" fmla="*/ 368710 w 707923"/>
                        <a:gd name="connsiteY7" fmla="*/ 368710 h 383683"/>
                        <a:gd name="connsiteX8" fmla="*/ 412955 w 707923"/>
                        <a:gd name="connsiteY8" fmla="*/ 0 h 383683"/>
                        <a:gd name="connsiteX9" fmla="*/ 471949 w 707923"/>
                        <a:gd name="connsiteY9" fmla="*/ 368710 h 383683"/>
                        <a:gd name="connsiteX10" fmla="*/ 530942 w 707923"/>
                        <a:gd name="connsiteY10" fmla="*/ 14749 h 383683"/>
                        <a:gd name="connsiteX11" fmla="*/ 560439 w 707923"/>
                        <a:gd name="connsiteY11" fmla="*/ 383458 h 383683"/>
                        <a:gd name="connsiteX12" fmla="*/ 634181 w 707923"/>
                        <a:gd name="connsiteY12" fmla="*/ 73742 h 383683"/>
                        <a:gd name="connsiteX13" fmla="*/ 678426 w 707923"/>
                        <a:gd name="connsiteY13" fmla="*/ 353962 h 383683"/>
                        <a:gd name="connsiteX14" fmla="*/ 707923 w 707923"/>
                        <a:gd name="connsiteY14" fmla="*/ 191729 h 38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7923" h="383683">
                          <a:moveTo>
                            <a:pt x="0" y="221226"/>
                          </a:moveTo>
                          <a:cubicBezTo>
                            <a:pt x="55306" y="113071"/>
                            <a:pt x="110613" y="4916"/>
                            <a:pt x="132736" y="29497"/>
                          </a:cubicBezTo>
                          <a:cubicBezTo>
                            <a:pt x="154859" y="54078"/>
                            <a:pt x="120446" y="346587"/>
                            <a:pt x="132736" y="368710"/>
                          </a:cubicBezTo>
                          <a:cubicBezTo>
                            <a:pt x="145026" y="390833"/>
                            <a:pt x="191730" y="211394"/>
                            <a:pt x="206478" y="162233"/>
                          </a:cubicBezTo>
                          <a:cubicBezTo>
                            <a:pt x="221226" y="113072"/>
                            <a:pt x="213852" y="36871"/>
                            <a:pt x="221226" y="73742"/>
                          </a:cubicBezTo>
                          <a:cubicBezTo>
                            <a:pt x="228600" y="110613"/>
                            <a:pt x="235975" y="385916"/>
                            <a:pt x="250723" y="383458"/>
                          </a:cubicBezTo>
                          <a:cubicBezTo>
                            <a:pt x="265471" y="381000"/>
                            <a:pt x="290052" y="61452"/>
                            <a:pt x="309716" y="58994"/>
                          </a:cubicBezTo>
                          <a:cubicBezTo>
                            <a:pt x="329380" y="56536"/>
                            <a:pt x="351504" y="378542"/>
                            <a:pt x="368710" y="368710"/>
                          </a:cubicBezTo>
                          <a:cubicBezTo>
                            <a:pt x="385917" y="358878"/>
                            <a:pt x="395749" y="0"/>
                            <a:pt x="412955" y="0"/>
                          </a:cubicBezTo>
                          <a:cubicBezTo>
                            <a:pt x="430161" y="0"/>
                            <a:pt x="452285" y="366252"/>
                            <a:pt x="471949" y="368710"/>
                          </a:cubicBezTo>
                          <a:cubicBezTo>
                            <a:pt x="491613" y="371168"/>
                            <a:pt x="516194" y="12291"/>
                            <a:pt x="530942" y="14749"/>
                          </a:cubicBezTo>
                          <a:cubicBezTo>
                            <a:pt x="545690" y="17207"/>
                            <a:pt x="543233" y="373626"/>
                            <a:pt x="560439" y="383458"/>
                          </a:cubicBezTo>
                          <a:cubicBezTo>
                            <a:pt x="577645" y="393290"/>
                            <a:pt x="614517" y="78658"/>
                            <a:pt x="634181" y="73742"/>
                          </a:cubicBezTo>
                          <a:cubicBezTo>
                            <a:pt x="653845" y="68826"/>
                            <a:pt x="666136" y="334298"/>
                            <a:pt x="678426" y="353962"/>
                          </a:cubicBezTo>
                          <a:cubicBezTo>
                            <a:pt x="690716" y="373626"/>
                            <a:pt x="699319" y="282677"/>
                            <a:pt x="707923" y="19172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48" name="TextBox 47"/>
                    <p:cNvSpPr txBox="1"/>
                    <p:nvPr/>
                  </p:nvSpPr>
                  <p:spPr>
                    <a:xfrm>
                      <a:off x="2747529" y="2638021"/>
                      <a:ext cx="663677" cy="369332"/>
                    </a:xfrm>
                    <a:prstGeom prst="rect">
                      <a:avLst/>
                    </a:prstGeom>
                    <a:noFill/>
                  </p:spPr>
                  <p:txBody>
                    <a:bodyPr wrap="square" rtlCol="0">
                      <a:spAutoFit/>
                    </a:bodyPr>
                    <a:lstStyle/>
                    <a:p>
                      <a:r>
                        <a:rPr lang="en-GB" dirty="0"/>
                        <a:t>f2</a:t>
                      </a:r>
                    </a:p>
                  </p:txBody>
                </p:sp>
              </p:grpSp>
              <p:grpSp>
                <p:nvGrpSpPr>
                  <p:cNvPr id="60" name="Group 59"/>
                  <p:cNvGrpSpPr/>
                  <p:nvPr/>
                </p:nvGrpSpPr>
                <p:grpSpPr>
                  <a:xfrm>
                    <a:off x="2512142" y="3203687"/>
                    <a:ext cx="894148" cy="630942"/>
                    <a:chOff x="2512142" y="3203687"/>
                    <a:chExt cx="894148" cy="630942"/>
                  </a:xfrm>
                </p:grpSpPr>
                <p:cxnSp>
                  <p:nvCxnSpPr>
                    <p:cNvPr id="27" name="Straight Arrow Connector 26"/>
                    <p:cNvCxnSpPr/>
                    <p:nvPr/>
                  </p:nvCxnSpPr>
                  <p:spPr>
                    <a:xfrm flipV="1">
                      <a:off x="2514600" y="3416747"/>
                      <a:ext cx="0" cy="39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2512142" y="3657600"/>
                      <a:ext cx="840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Freeform 35"/>
                    <p:cNvSpPr/>
                    <p:nvPr/>
                  </p:nvSpPr>
                  <p:spPr>
                    <a:xfrm>
                      <a:off x="2536723" y="3436262"/>
                      <a:ext cx="752167" cy="398367"/>
                    </a:xfrm>
                    <a:custGeom>
                      <a:avLst/>
                      <a:gdLst>
                        <a:gd name="connsiteX0" fmla="*/ 0 w 752167"/>
                        <a:gd name="connsiteY0" fmla="*/ 206590 h 398367"/>
                        <a:gd name="connsiteX1" fmla="*/ 206477 w 752167"/>
                        <a:gd name="connsiteY1" fmla="*/ 14861 h 398367"/>
                        <a:gd name="connsiteX2" fmla="*/ 73742 w 752167"/>
                        <a:gd name="connsiteY2" fmla="*/ 368822 h 398367"/>
                        <a:gd name="connsiteX3" fmla="*/ 73742 w 752167"/>
                        <a:gd name="connsiteY3" fmla="*/ 368822 h 398367"/>
                        <a:gd name="connsiteX4" fmla="*/ 280219 w 752167"/>
                        <a:gd name="connsiteY4" fmla="*/ 29609 h 398367"/>
                        <a:gd name="connsiteX5" fmla="*/ 206477 w 752167"/>
                        <a:gd name="connsiteY5" fmla="*/ 398319 h 398367"/>
                        <a:gd name="connsiteX6" fmla="*/ 368709 w 752167"/>
                        <a:gd name="connsiteY6" fmla="*/ 112 h 398367"/>
                        <a:gd name="connsiteX7" fmla="*/ 353961 w 752167"/>
                        <a:gd name="connsiteY7" fmla="*/ 354073 h 398367"/>
                        <a:gd name="connsiteX8" fmla="*/ 457200 w 752167"/>
                        <a:gd name="connsiteY8" fmla="*/ 29609 h 398367"/>
                        <a:gd name="connsiteX9" fmla="*/ 442451 w 752167"/>
                        <a:gd name="connsiteY9" fmla="*/ 368822 h 398367"/>
                        <a:gd name="connsiteX10" fmla="*/ 545690 w 752167"/>
                        <a:gd name="connsiteY10" fmla="*/ 14861 h 398367"/>
                        <a:gd name="connsiteX11" fmla="*/ 545690 w 752167"/>
                        <a:gd name="connsiteY11" fmla="*/ 383570 h 398367"/>
                        <a:gd name="connsiteX12" fmla="*/ 619432 w 752167"/>
                        <a:gd name="connsiteY12" fmla="*/ 29609 h 398367"/>
                        <a:gd name="connsiteX13" fmla="*/ 634180 w 752167"/>
                        <a:gd name="connsiteY13" fmla="*/ 383570 h 398367"/>
                        <a:gd name="connsiteX14" fmla="*/ 707922 w 752167"/>
                        <a:gd name="connsiteY14" fmla="*/ 118099 h 398367"/>
                        <a:gd name="connsiteX15" fmla="*/ 737419 w 752167"/>
                        <a:gd name="connsiteY15" fmla="*/ 250835 h 398367"/>
                        <a:gd name="connsiteX16" fmla="*/ 752167 w 752167"/>
                        <a:gd name="connsiteY16" fmla="*/ 250835 h 39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2167" h="398367">
                          <a:moveTo>
                            <a:pt x="0" y="206590"/>
                          </a:moveTo>
                          <a:cubicBezTo>
                            <a:pt x="97093" y="97206"/>
                            <a:pt x="194187" y="-12178"/>
                            <a:pt x="206477" y="14861"/>
                          </a:cubicBezTo>
                          <a:cubicBezTo>
                            <a:pt x="218767" y="41900"/>
                            <a:pt x="73742" y="368822"/>
                            <a:pt x="73742" y="368822"/>
                          </a:cubicBezTo>
                          <a:lnTo>
                            <a:pt x="73742" y="368822"/>
                          </a:lnTo>
                          <a:cubicBezTo>
                            <a:pt x="108155" y="312287"/>
                            <a:pt x="258097" y="24693"/>
                            <a:pt x="280219" y="29609"/>
                          </a:cubicBezTo>
                          <a:cubicBezTo>
                            <a:pt x="302341" y="34525"/>
                            <a:pt x="191729" y="403235"/>
                            <a:pt x="206477" y="398319"/>
                          </a:cubicBezTo>
                          <a:cubicBezTo>
                            <a:pt x="221225" y="393403"/>
                            <a:pt x="344128" y="7486"/>
                            <a:pt x="368709" y="112"/>
                          </a:cubicBezTo>
                          <a:cubicBezTo>
                            <a:pt x="393290" y="-7262"/>
                            <a:pt x="339213" y="349157"/>
                            <a:pt x="353961" y="354073"/>
                          </a:cubicBezTo>
                          <a:cubicBezTo>
                            <a:pt x="368709" y="358989"/>
                            <a:pt x="442452" y="27151"/>
                            <a:pt x="457200" y="29609"/>
                          </a:cubicBezTo>
                          <a:cubicBezTo>
                            <a:pt x="471948" y="32067"/>
                            <a:pt x="427703" y="371280"/>
                            <a:pt x="442451" y="368822"/>
                          </a:cubicBezTo>
                          <a:cubicBezTo>
                            <a:pt x="457199" y="366364"/>
                            <a:pt x="528483" y="12403"/>
                            <a:pt x="545690" y="14861"/>
                          </a:cubicBezTo>
                          <a:cubicBezTo>
                            <a:pt x="562897" y="17319"/>
                            <a:pt x="533400" y="381112"/>
                            <a:pt x="545690" y="383570"/>
                          </a:cubicBezTo>
                          <a:cubicBezTo>
                            <a:pt x="557980" y="386028"/>
                            <a:pt x="604684" y="29609"/>
                            <a:pt x="619432" y="29609"/>
                          </a:cubicBezTo>
                          <a:cubicBezTo>
                            <a:pt x="634180" y="29609"/>
                            <a:pt x="619432" y="368822"/>
                            <a:pt x="634180" y="383570"/>
                          </a:cubicBezTo>
                          <a:cubicBezTo>
                            <a:pt x="648928" y="398318"/>
                            <a:pt x="690716" y="140221"/>
                            <a:pt x="707922" y="118099"/>
                          </a:cubicBezTo>
                          <a:cubicBezTo>
                            <a:pt x="725128" y="95977"/>
                            <a:pt x="737419" y="250835"/>
                            <a:pt x="737419" y="250835"/>
                          </a:cubicBezTo>
                          <a:cubicBezTo>
                            <a:pt x="744793" y="272958"/>
                            <a:pt x="748480" y="261896"/>
                            <a:pt x="752167" y="25083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49" name="TextBox 48"/>
                    <p:cNvSpPr txBox="1"/>
                    <p:nvPr/>
                  </p:nvSpPr>
                  <p:spPr>
                    <a:xfrm>
                      <a:off x="2742613" y="3203687"/>
                      <a:ext cx="663677" cy="369332"/>
                    </a:xfrm>
                    <a:prstGeom prst="rect">
                      <a:avLst/>
                    </a:prstGeom>
                    <a:noFill/>
                  </p:spPr>
                  <p:txBody>
                    <a:bodyPr wrap="square" rtlCol="0">
                      <a:spAutoFit/>
                    </a:bodyPr>
                    <a:lstStyle/>
                    <a:p>
                      <a:r>
                        <a:rPr lang="en-GB" dirty="0"/>
                        <a:t>f3</a:t>
                      </a:r>
                    </a:p>
                  </p:txBody>
                </p:sp>
              </p:grpSp>
              <p:grpSp>
                <p:nvGrpSpPr>
                  <p:cNvPr id="53" name="Group 52"/>
                  <p:cNvGrpSpPr/>
                  <p:nvPr/>
                </p:nvGrpSpPr>
                <p:grpSpPr>
                  <a:xfrm>
                    <a:off x="2512142" y="1905000"/>
                    <a:ext cx="840658" cy="792728"/>
                    <a:chOff x="2512142" y="1950472"/>
                    <a:chExt cx="840658" cy="792728"/>
                  </a:xfrm>
                </p:grpSpPr>
                <p:cxnSp>
                  <p:nvCxnSpPr>
                    <p:cNvPr id="54" name="Straight Arrow Connector 53"/>
                    <p:cNvCxnSpPr/>
                    <p:nvPr/>
                  </p:nvCxnSpPr>
                  <p:spPr>
                    <a:xfrm flipV="1">
                      <a:off x="2514600" y="2349947"/>
                      <a:ext cx="0" cy="39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2512142" y="2514600"/>
                      <a:ext cx="840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Freeform 55"/>
                    <p:cNvSpPr/>
                    <p:nvPr/>
                  </p:nvSpPr>
                  <p:spPr>
                    <a:xfrm>
                      <a:off x="2610465" y="2319804"/>
                      <a:ext cx="693174" cy="335170"/>
                    </a:xfrm>
                    <a:custGeom>
                      <a:avLst/>
                      <a:gdLst>
                        <a:gd name="connsiteX0" fmla="*/ 0 w 693174"/>
                        <a:gd name="connsiteY0" fmla="*/ 261164 h 335170"/>
                        <a:gd name="connsiteX1" fmla="*/ 191729 w 693174"/>
                        <a:gd name="connsiteY1" fmla="*/ 10441 h 335170"/>
                        <a:gd name="connsiteX2" fmla="*/ 206477 w 693174"/>
                        <a:gd name="connsiteY2" fmla="*/ 290661 h 335170"/>
                        <a:gd name="connsiteX3" fmla="*/ 368709 w 693174"/>
                        <a:gd name="connsiteY3" fmla="*/ 98931 h 335170"/>
                        <a:gd name="connsiteX4" fmla="*/ 412954 w 693174"/>
                        <a:gd name="connsiteY4" fmla="*/ 10441 h 335170"/>
                        <a:gd name="connsiteX5" fmla="*/ 442451 w 693174"/>
                        <a:gd name="connsiteY5" fmla="*/ 334906 h 335170"/>
                        <a:gd name="connsiteX6" fmla="*/ 575187 w 693174"/>
                        <a:gd name="connsiteY6" fmla="*/ 69435 h 335170"/>
                        <a:gd name="connsiteX7" fmla="*/ 634180 w 693174"/>
                        <a:gd name="connsiteY7" fmla="*/ 290661 h 335170"/>
                        <a:gd name="connsiteX8" fmla="*/ 693174 w 693174"/>
                        <a:gd name="connsiteY8" fmla="*/ 320157 h 33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174" h="335170">
                          <a:moveTo>
                            <a:pt x="0" y="261164"/>
                          </a:moveTo>
                          <a:cubicBezTo>
                            <a:pt x="78658" y="133344"/>
                            <a:pt x="157316" y="5525"/>
                            <a:pt x="191729" y="10441"/>
                          </a:cubicBezTo>
                          <a:cubicBezTo>
                            <a:pt x="226142" y="15357"/>
                            <a:pt x="176980" y="275913"/>
                            <a:pt x="206477" y="290661"/>
                          </a:cubicBezTo>
                          <a:cubicBezTo>
                            <a:pt x="235974" y="305409"/>
                            <a:pt x="334296" y="145634"/>
                            <a:pt x="368709" y="98931"/>
                          </a:cubicBezTo>
                          <a:cubicBezTo>
                            <a:pt x="403122" y="52228"/>
                            <a:pt x="400664" y="-28888"/>
                            <a:pt x="412954" y="10441"/>
                          </a:cubicBezTo>
                          <a:cubicBezTo>
                            <a:pt x="425244" y="49770"/>
                            <a:pt x="415412" y="325074"/>
                            <a:pt x="442451" y="334906"/>
                          </a:cubicBezTo>
                          <a:cubicBezTo>
                            <a:pt x="469490" y="344738"/>
                            <a:pt x="543232" y="76809"/>
                            <a:pt x="575187" y="69435"/>
                          </a:cubicBezTo>
                          <a:cubicBezTo>
                            <a:pt x="607142" y="62061"/>
                            <a:pt x="614516" y="248874"/>
                            <a:pt x="634180" y="290661"/>
                          </a:cubicBezTo>
                          <a:cubicBezTo>
                            <a:pt x="653844" y="332448"/>
                            <a:pt x="673509" y="326302"/>
                            <a:pt x="693174" y="32015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7" name="TextBox 56"/>
                    <p:cNvSpPr txBox="1"/>
                    <p:nvPr/>
                  </p:nvSpPr>
                  <p:spPr>
                    <a:xfrm>
                      <a:off x="2689123" y="1950472"/>
                      <a:ext cx="663677" cy="369332"/>
                    </a:xfrm>
                    <a:prstGeom prst="rect">
                      <a:avLst/>
                    </a:prstGeom>
                    <a:noFill/>
                  </p:spPr>
                  <p:txBody>
                    <a:bodyPr wrap="square" rtlCol="0">
                      <a:spAutoFit/>
                    </a:bodyPr>
                    <a:lstStyle/>
                    <a:p>
                      <a:r>
                        <a:rPr lang="en-GB" dirty="0"/>
                        <a:t>f1</a:t>
                      </a:r>
                    </a:p>
                  </p:txBody>
                </p:sp>
              </p:grpSp>
            </p:grpSp>
          </p:grpSp>
        </p:grpSp>
        <p:grpSp>
          <p:nvGrpSpPr>
            <p:cNvPr id="116" name="Group 115"/>
            <p:cNvGrpSpPr/>
            <p:nvPr/>
          </p:nvGrpSpPr>
          <p:grpSpPr>
            <a:xfrm>
              <a:off x="6096000" y="1752600"/>
              <a:ext cx="2993923" cy="2590800"/>
              <a:chOff x="6096000" y="1752600"/>
              <a:chExt cx="2993923" cy="2590800"/>
            </a:xfrm>
          </p:grpSpPr>
          <p:sp>
            <p:nvSpPr>
              <p:cNvPr id="4" name="Pentagon 3"/>
              <p:cNvSpPr/>
              <p:nvPr/>
            </p:nvSpPr>
            <p:spPr>
              <a:xfrm rot="10800000">
                <a:off x="6096000" y="1752600"/>
                <a:ext cx="2362200" cy="259080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grpSp>
            <p:nvGrpSpPr>
              <p:cNvPr id="67" name="Group 66"/>
              <p:cNvGrpSpPr/>
              <p:nvPr/>
            </p:nvGrpSpPr>
            <p:grpSpPr>
              <a:xfrm>
                <a:off x="6781800" y="2050870"/>
                <a:ext cx="838200" cy="646857"/>
                <a:chOff x="6751074" y="2075840"/>
                <a:chExt cx="838200" cy="792728"/>
              </a:xfrm>
            </p:grpSpPr>
            <p:cxnSp>
              <p:nvCxnSpPr>
                <p:cNvPr id="25" name="Straight Arrow Connector 24"/>
                <p:cNvCxnSpPr/>
                <p:nvPr/>
              </p:nvCxnSpPr>
              <p:spPr>
                <a:xfrm flipV="1">
                  <a:off x="6751074" y="2475315"/>
                  <a:ext cx="0" cy="39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Freeform 31"/>
                <p:cNvSpPr/>
                <p:nvPr/>
              </p:nvSpPr>
              <p:spPr>
                <a:xfrm>
                  <a:off x="6846939" y="2445172"/>
                  <a:ext cx="693174" cy="335170"/>
                </a:xfrm>
                <a:custGeom>
                  <a:avLst/>
                  <a:gdLst>
                    <a:gd name="connsiteX0" fmla="*/ 0 w 693174"/>
                    <a:gd name="connsiteY0" fmla="*/ 261164 h 335170"/>
                    <a:gd name="connsiteX1" fmla="*/ 191729 w 693174"/>
                    <a:gd name="connsiteY1" fmla="*/ 10441 h 335170"/>
                    <a:gd name="connsiteX2" fmla="*/ 206477 w 693174"/>
                    <a:gd name="connsiteY2" fmla="*/ 290661 h 335170"/>
                    <a:gd name="connsiteX3" fmla="*/ 368709 w 693174"/>
                    <a:gd name="connsiteY3" fmla="*/ 98931 h 335170"/>
                    <a:gd name="connsiteX4" fmla="*/ 412954 w 693174"/>
                    <a:gd name="connsiteY4" fmla="*/ 10441 h 335170"/>
                    <a:gd name="connsiteX5" fmla="*/ 442451 w 693174"/>
                    <a:gd name="connsiteY5" fmla="*/ 334906 h 335170"/>
                    <a:gd name="connsiteX6" fmla="*/ 575187 w 693174"/>
                    <a:gd name="connsiteY6" fmla="*/ 69435 h 335170"/>
                    <a:gd name="connsiteX7" fmla="*/ 634180 w 693174"/>
                    <a:gd name="connsiteY7" fmla="*/ 290661 h 335170"/>
                    <a:gd name="connsiteX8" fmla="*/ 693174 w 693174"/>
                    <a:gd name="connsiteY8" fmla="*/ 320157 h 33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174" h="335170">
                      <a:moveTo>
                        <a:pt x="0" y="261164"/>
                      </a:moveTo>
                      <a:cubicBezTo>
                        <a:pt x="78658" y="133344"/>
                        <a:pt x="157316" y="5525"/>
                        <a:pt x="191729" y="10441"/>
                      </a:cubicBezTo>
                      <a:cubicBezTo>
                        <a:pt x="226142" y="15357"/>
                        <a:pt x="176980" y="275913"/>
                        <a:pt x="206477" y="290661"/>
                      </a:cubicBezTo>
                      <a:cubicBezTo>
                        <a:pt x="235974" y="305409"/>
                        <a:pt x="334296" y="145634"/>
                        <a:pt x="368709" y="98931"/>
                      </a:cubicBezTo>
                      <a:cubicBezTo>
                        <a:pt x="403122" y="52228"/>
                        <a:pt x="400664" y="-28888"/>
                        <a:pt x="412954" y="10441"/>
                      </a:cubicBezTo>
                      <a:cubicBezTo>
                        <a:pt x="425244" y="49770"/>
                        <a:pt x="415412" y="325074"/>
                        <a:pt x="442451" y="334906"/>
                      </a:cubicBezTo>
                      <a:cubicBezTo>
                        <a:pt x="469490" y="344738"/>
                        <a:pt x="543232" y="76809"/>
                        <a:pt x="575187" y="69435"/>
                      </a:cubicBezTo>
                      <a:cubicBezTo>
                        <a:pt x="607142" y="62061"/>
                        <a:pt x="614516" y="248874"/>
                        <a:pt x="634180" y="290661"/>
                      </a:cubicBezTo>
                      <a:cubicBezTo>
                        <a:pt x="653844" y="332448"/>
                        <a:pt x="673509" y="326302"/>
                        <a:pt x="693174" y="32015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47" name="TextBox 46"/>
                <p:cNvSpPr txBox="1"/>
                <p:nvPr/>
              </p:nvSpPr>
              <p:spPr>
                <a:xfrm>
                  <a:off x="6925597" y="2075840"/>
                  <a:ext cx="663677" cy="369332"/>
                </a:xfrm>
                <a:prstGeom prst="rect">
                  <a:avLst/>
                </a:prstGeom>
                <a:noFill/>
              </p:spPr>
              <p:txBody>
                <a:bodyPr wrap="square" rtlCol="0">
                  <a:spAutoFit/>
                </a:bodyPr>
                <a:lstStyle/>
                <a:p>
                  <a:r>
                    <a:rPr lang="en-GB" dirty="0"/>
                    <a:t>f1</a:t>
                  </a:r>
                </a:p>
              </p:txBody>
            </p:sp>
            <p:cxnSp>
              <p:nvCxnSpPr>
                <p:cNvPr id="66" name="Straight Connector 65"/>
                <p:cNvCxnSpPr/>
                <p:nvPr/>
              </p:nvCxnSpPr>
              <p:spPr>
                <a:xfrm flipV="1">
                  <a:off x="6751074" y="2638021"/>
                  <a:ext cx="838200" cy="33920"/>
                </a:xfrm>
                <a:prstGeom prst="line">
                  <a:avLst/>
                </a:prstGeom>
              </p:spPr>
              <p:style>
                <a:lnRef idx="1">
                  <a:schemeClr val="dk1"/>
                </a:lnRef>
                <a:fillRef idx="0">
                  <a:schemeClr val="dk1"/>
                </a:fillRef>
                <a:effectRef idx="0">
                  <a:schemeClr val="dk1"/>
                </a:effectRef>
                <a:fontRef idx="minor">
                  <a:schemeClr val="tx1"/>
                </a:fontRef>
              </p:style>
            </p:cxnSp>
          </p:grpSp>
          <p:grpSp>
            <p:nvGrpSpPr>
              <p:cNvPr id="68" name="Group 67"/>
              <p:cNvGrpSpPr/>
              <p:nvPr/>
            </p:nvGrpSpPr>
            <p:grpSpPr>
              <a:xfrm>
                <a:off x="6869061" y="2772207"/>
                <a:ext cx="838200" cy="565093"/>
                <a:chOff x="6751074" y="2075840"/>
                <a:chExt cx="838200" cy="792728"/>
              </a:xfrm>
            </p:grpSpPr>
            <p:cxnSp>
              <p:nvCxnSpPr>
                <p:cNvPr id="69" name="Straight Arrow Connector 68"/>
                <p:cNvCxnSpPr/>
                <p:nvPr/>
              </p:nvCxnSpPr>
              <p:spPr>
                <a:xfrm flipV="1">
                  <a:off x="6751074" y="2475315"/>
                  <a:ext cx="0" cy="39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Freeform 69"/>
                <p:cNvSpPr/>
                <p:nvPr/>
              </p:nvSpPr>
              <p:spPr>
                <a:xfrm>
                  <a:off x="6846939" y="2445172"/>
                  <a:ext cx="693174" cy="335170"/>
                </a:xfrm>
                <a:custGeom>
                  <a:avLst/>
                  <a:gdLst>
                    <a:gd name="connsiteX0" fmla="*/ 0 w 693174"/>
                    <a:gd name="connsiteY0" fmla="*/ 261164 h 335170"/>
                    <a:gd name="connsiteX1" fmla="*/ 191729 w 693174"/>
                    <a:gd name="connsiteY1" fmla="*/ 10441 h 335170"/>
                    <a:gd name="connsiteX2" fmla="*/ 206477 w 693174"/>
                    <a:gd name="connsiteY2" fmla="*/ 290661 h 335170"/>
                    <a:gd name="connsiteX3" fmla="*/ 368709 w 693174"/>
                    <a:gd name="connsiteY3" fmla="*/ 98931 h 335170"/>
                    <a:gd name="connsiteX4" fmla="*/ 412954 w 693174"/>
                    <a:gd name="connsiteY4" fmla="*/ 10441 h 335170"/>
                    <a:gd name="connsiteX5" fmla="*/ 442451 w 693174"/>
                    <a:gd name="connsiteY5" fmla="*/ 334906 h 335170"/>
                    <a:gd name="connsiteX6" fmla="*/ 575187 w 693174"/>
                    <a:gd name="connsiteY6" fmla="*/ 69435 h 335170"/>
                    <a:gd name="connsiteX7" fmla="*/ 634180 w 693174"/>
                    <a:gd name="connsiteY7" fmla="*/ 290661 h 335170"/>
                    <a:gd name="connsiteX8" fmla="*/ 693174 w 693174"/>
                    <a:gd name="connsiteY8" fmla="*/ 320157 h 33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174" h="335170">
                      <a:moveTo>
                        <a:pt x="0" y="261164"/>
                      </a:moveTo>
                      <a:cubicBezTo>
                        <a:pt x="78658" y="133344"/>
                        <a:pt x="157316" y="5525"/>
                        <a:pt x="191729" y="10441"/>
                      </a:cubicBezTo>
                      <a:cubicBezTo>
                        <a:pt x="226142" y="15357"/>
                        <a:pt x="176980" y="275913"/>
                        <a:pt x="206477" y="290661"/>
                      </a:cubicBezTo>
                      <a:cubicBezTo>
                        <a:pt x="235974" y="305409"/>
                        <a:pt x="334296" y="145634"/>
                        <a:pt x="368709" y="98931"/>
                      </a:cubicBezTo>
                      <a:cubicBezTo>
                        <a:pt x="403122" y="52228"/>
                        <a:pt x="400664" y="-28888"/>
                        <a:pt x="412954" y="10441"/>
                      </a:cubicBezTo>
                      <a:cubicBezTo>
                        <a:pt x="425244" y="49770"/>
                        <a:pt x="415412" y="325074"/>
                        <a:pt x="442451" y="334906"/>
                      </a:cubicBezTo>
                      <a:cubicBezTo>
                        <a:pt x="469490" y="344738"/>
                        <a:pt x="543232" y="76809"/>
                        <a:pt x="575187" y="69435"/>
                      </a:cubicBezTo>
                      <a:cubicBezTo>
                        <a:pt x="607142" y="62061"/>
                        <a:pt x="614516" y="248874"/>
                        <a:pt x="634180" y="290661"/>
                      </a:cubicBezTo>
                      <a:cubicBezTo>
                        <a:pt x="653844" y="332448"/>
                        <a:pt x="673509" y="326302"/>
                        <a:pt x="693174" y="32015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71" name="TextBox 70"/>
                <p:cNvSpPr txBox="1"/>
                <p:nvPr/>
              </p:nvSpPr>
              <p:spPr>
                <a:xfrm>
                  <a:off x="6925597" y="2075840"/>
                  <a:ext cx="663677" cy="518109"/>
                </a:xfrm>
                <a:prstGeom prst="rect">
                  <a:avLst/>
                </a:prstGeom>
                <a:noFill/>
              </p:spPr>
              <p:txBody>
                <a:bodyPr wrap="square" rtlCol="0">
                  <a:spAutoFit/>
                </a:bodyPr>
                <a:lstStyle/>
                <a:p>
                  <a:r>
                    <a:rPr lang="en-GB" dirty="0"/>
                    <a:t>f2</a:t>
                  </a:r>
                </a:p>
              </p:txBody>
            </p:sp>
            <p:cxnSp>
              <p:nvCxnSpPr>
                <p:cNvPr id="72" name="Straight Connector 71"/>
                <p:cNvCxnSpPr/>
                <p:nvPr/>
              </p:nvCxnSpPr>
              <p:spPr>
                <a:xfrm flipV="1">
                  <a:off x="6751074" y="2638021"/>
                  <a:ext cx="838200" cy="33920"/>
                </a:xfrm>
                <a:prstGeom prst="line">
                  <a:avLst/>
                </a:prstGeom>
              </p:spPr>
              <p:style>
                <a:lnRef idx="1">
                  <a:schemeClr val="dk1"/>
                </a:lnRef>
                <a:fillRef idx="0">
                  <a:schemeClr val="dk1"/>
                </a:fillRef>
                <a:effectRef idx="0">
                  <a:schemeClr val="dk1"/>
                </a:effectRef>
                <a:fontRef idx="minor">
                  <a:schemeClr val="tx1"/>
                </a:fontRef>
              </p:style>
            </p:cxnSp>
          </p:grpSp>
          <p:grpSp>
            <p:nvGrpSpPr>
              <p:cNvPr id="73" name="Group 72"/>
              <p:cNvGrpSpPr/>
              <p:nvPr/>
            </p:nvGrpSpPr>
            <p:grpSpPr>
              <a:xfrm>
                <a:off x="6858000" y="3352800"/>
                <a:ext cx="838200" cy="531642"/>
                <a:chOff x="6751074" y="2075840"/>
                <a:chExt cx="838200" cy="792728"/>
              </a:xfrm>
            </p:grpSpPr>
            <p:cxnSp>
              <p:nvCxnSpPr>
                <p:cNvPr id="74" name="Straight Arrow Connector 73"/>
                <p:cNvCxnSpPr/>
                <p:nvPr/>
              </p:nvCxnSpPr>
              <p:spPr>
                <a:xfrm flipV="1">
                  <a:off x="6751074" y="2475315"/>
                  <a:ext cx="0" cy="393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Freeform 74"/>
                <p:cNvSpPr/>
                <p:nvPr/>
              </p:nvSpPr>
              <p:spPr>
                <a:xfrm>
                  <a:off x="6846939" y="2445172"/>
                  <a:ext cx="693174" cy="335170"/>
                </a:xfrm>
                <a:custGeom>
                  <a:avLst/>
                  <a:gdLst>
                    <a:gd name="connsiteX0" fmla="*/ 0 w 693174"/>
                    <a:gd name="connsiteY0" fmla="*/ 261164 h 335170"/>
                    <a:gd name="connsiteX1" fmla="*/ 191729 w 693174"/>
                    <a:gd name="connsiteY1" fmla="*/ 10441 h 335170"/>
                    <a:gd name="connsiteX2" fmla="*/ 206477 w 693174"/>
                    <a:gd name="connsiteY2" fmla="*/ 290661 h 335170"/>
                    <a:gd name="connsiteX3" fmla="*/ 368709 w 693174"/>
                    <a:gd name="connsiteY3" fmla="*/ 98931 h 335170"/>
                    <a:gd name="connsiteX4" fmla="*/ 412954 w 693174"/>
                    <a:gd name="connsiteY4" fmla="*/ 10441 h 335170"/>
                    <a:gd name="connsiteX5" fmla="*/ 442451 w 693174"/>
                    <a:gd name="connsiteY5" fmla="*/ 334906 h 335170"/>
                    <a:gd name="connsiteX6" fmla="*/ 575187 w 693174"/>
                    <a:gd name="connsiteY6" fmla="*/ 69435 h 335170"/>
                    <a:gd name="connsiteX7" fmla="*/ 634180 w 693174"/>
                    <a:gd name="connsiteY7" fmla="*/ 290661 h 335170"/>
                    <a:gd name="connsiteX8" fmla="*/ 693174 w 693174"/>
                    <a:gd name="connsiteY8" fmla="*/ 320157 h 33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174" h="335170">
                      <a:moveTo>
                        <a:pt x="0" y="261164"/>
                      </a:moveTo>
                      <a:cubicBezTo>
                        <a:pt x="78658" y="133344"/>
                        <a:pt x="157316" y="5525"/>
                        <a:pt x="191729" y="10441"/>
                      </a:cubicBezTo>
                      <a:cubicBezTo>
                        <a:pt x="226142" y="15357"/>
                        <a:pt x="176980" y="275913"/>
                        <a:pt x="206477" y="290661"/>
                      </a:cubicBezTo>
                      <a:cubicBezTo>
                        <a:pt x="235974" y="305409"/>
                        <a:pt x="334296" y="145634"/>
                        <a:pt x="368709" y="98931"/>
                      </a:cubicBezTo>
                      <a:cubicBezTo>
                        <a:pt x="403122" y="52228"/>
                        <a:pt x="400664" y="-28888"/>
                        <a:pt x="412954" y="10441"/>
                      </a:cubicBezTo>
                      <a:cubicBezTo>
                        <a:pt x="425244" y="49770"/>
                        <a:pt x="415412" y="325074"/>
                        <a:pt x="442451" y="334906"/>
                      </a:cubicBezTo>
                      <a:cubicBezTo>
                        <a:pt x="469490" y="344738"/>
                        <a:pt x="543232" y="76809"/>
                        <a:pt x="575187" y="69435"/>
                      </a:cubicBezTo>
                      <a:cubicBezTo>
                        <a:pt x="607142" y="62061"/>
                        <a:pt x="614516" y="248874"/>
                        <a:pt x="634180" y="290661"/>
                      </a:cubicBezTo>
                      <a:cubicBezTo>
                        <a:pt x="653844" y="332448"/>
                        <a:pt x="673509" y="326302"/>
                        <a:pt x="693174" y="32015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76" name="TextBox 75"/>
                <p:cNvSpPr txBox="1"/>
                <p:nvPr/>
              </p:nvSpPr>
              <p:spPr>
                <a:xfrm>
                  <a:off x="6925597" y="2075840"/>
                  <a:ext cx="663677" cy="550709"/>
                </a:xfrm>
                <a:prstGeom prst="rect">
                  <a:avLst/>
                </a:prstGeom>
                <a:noFill/>
              </p:spPr>
              <p:txBody>
                <a:bodyPr wrap="square" rtlCol="0">
                  <a:spAutoFit/>
                </a:bodyPr>
                <a:lstStyle/>
                <a:p>
                  <a:r>
                    <a:rPr lang="en-GB" dirty="0"/>
                    <a:t>f3</a:t>
                  </a:r>
                </a:p>
              </p:txBody>
            </p:sp>
            <p:cxnSp>
              <p:nvCxnSpPr>
                <p:cNvPr id="77" name="Straight Connector 76"/>
                <p:cNvCxnSpPr/>
                <p:nvPr/>
              </p:nvCxnSpPr>
              <p:spPr>
                <a:xfrm flipV="1">
                  <a:off x="6751074" y="2638021"/>
                  <a:ext cx="838200" cy="33920"/>
                </a:xfrm>
                <a:prstGeom prst="line">
                  <a:avLst/>
                </a:prstGeom>
              </p:spPr>
              <p:style>
                <a:lnRef idx="1">
                  <a:schemeClr val="dk1"/>
                </a:lnRef>
                <a:fillRef idx="0">
                  <a:schemeClr val="dk1"/>
                </a:fillRef>
                <a:effectRef idx="0">
                  <a:schemeClr val="dk1"/>
                </a:effectRef>
                <a:fontRef idx="minor">
                  <a:schemeClr val="tx1"/>
                </a:fontRef>
              </p:style>
            </p:cxnSp>
          </p:grpSp>
          <p:grpSp>
            <p:nvGrpSpPr>
              <p:cNvPr id="114" name="Group 113"/>
              <p:cNvGrpSpPr/>
              <p:nvPr/>
            </p:nvGrpSpPr>
            <p:grpSpPr>
              <a:xfrm>
                <a:off x="6221361" y="2137466"/>
                <a:ext cx="795688" cy="1559768"/>
                <a:chOff x="6221361" y="2137466"/>
                <a:chExt cx="795688" cy="1559768"/>
              </a:xfrm>
            </p:grpSpPr>
            <p:sp>
              <p:nvSpPr>
                <p:cNvPr id="81" name="Oval 80"/>
                <p:cNvSpPr/>
                <p:nvPr/>
              </p:nvSpPr>
              <p:spPr>
                <a:xfrm>
                  <a:off x="6221361" y="2866397"/>
                  <a:ext cx="304800" cy="30655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TextBox 87"/>
                <p:cNvSpPr txBox="1"/>
                <p:nvPr/>
              </p:nvSpPr>
              <p:spPr>
                <a:xfrm rot="17971298">
                  <a:off x="6176580" y="2389158"/>
                  <a:ext cx="811161" cy="307777"/>
                </a:xfrm>
                <a:prstGeom prst="rect">
                  <a:avLst/>
                </a:prstGeom>
                <a:noFill/>
              </p:spPr>
              <p:txBody>
                <a:bodyPr wrap="square" rtlCol="0">
                  <a:spAutoFit/>
                </a:bodyPr>
                <a:lstStyle/>
                <a:p>
                  <a:r>
                    <a:rPr lang="en-GB" sz="1400" dirty="0"/>
                    <a:t>filter</a:t>
                  </a:r>
                </a:p>
              </p:txBody>
            </p:sp>
            <p:sp>
              <p:nvSpPr>
                <p:cNvPr id="89" name="Rectangle 88"/>
                <p:cNvSpPr/>
                <p:nvPr/>
              </p:nvSpPr>
              <p:spPr>
                <a:xfrm rot="1611271">
                  <a:off x="6490943" y="2841999"/>
                  <a:ext cx="526106" cy="307777"/>
                </a:xfrm>
                <a:prstGeom prst="rect">
                  <a:avLst/>
                </a:prstGeom>
              </p:spPr>
              <p:txBody>
                <a:bodyPr wrap="none">
                  <a:spAutoFit/>
                </a:bodyPr>
                <a:lstStyle/>
                <a:p>
                  <a:r>
                    <a:rPr lang="en-GB" sz="1400" dirty="0"/>
                    <a:t>filter</a:t>
                  </a:r>
                </a:p>
              </p:txBody>
            </p:sp>
            <p:sp>
              <p:nvSpPr>
                <p:cNvPr id="90" name="Rectangle 89"/>
                <p:cNvSpPr/>
                <p:nvPr/>
              </p:nvSpPr>
              <p:spPr>
                <a:xfrm rot="2740453">
                  <a:off x="6443680" y="3240859"/>
                  <a:ext cx="574196" cy="338554"/>
                </a:xfrm>
                <a:prstGeom prst="rect">
                  <a:avLst/>
                </a:prstGeom>
              </p:spPr>
              <p:txBody>
                <a:bodyPr wrap="none">
                  <a:spAutoFit/>
                </a:bodyPr>
                <a:lstStyle/>
                <a:p>
                  <a:r>
                    <a:rPr lang="en-GB" sz="1600" dirty="0"/>
                    <a:t>filter</a:t>
                  </a:r>
                </a:p>
              </p:txBody>
            </p:sp>
          </p:grpSp>
          <p:grpSp>
            <p:nvGrpSpPr>
              <p:cNvPr id="106" name="Group 105"/>
              <p:cNvGrpSpPr/>
              <p:nvPr/>
            </p:nvGrpSpPr>
            <p:grpSpPr>
              <a:xfrm>
                <a:off x="7930330" y="2509603"/>
                <a:ext cx="527870" cy="1220223"/>
                <a:chOff x="7930330" y="2509603"/>
                <a:chExt cx="527870" cy="1220223"/>
              </a:xfrm>
            </p:grpSpPr>
            <p:cxnSp>
              <p:nvCxnSpPr>
                <p:cNvPr id="92" name="Straight Arrow Connector 91"/>
                <p:cNvCxnSpPr/>
                <p:nvPr/>
              </p:nvCxnSpPr>
              <p:spPr>
                <a:xfrm flipV="1">
                  <a:off x="7930330" y="2509603"/>
                  <a:ext cx="527870" cy="13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7930330" y="3197135"/>
                  <a:ext cx="5278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a:off x="7930330" y="3729826"/>
                  <a:ext cx="5278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05" name="Group 104"/>
              <p:cNvGrpSpPr/>
              <p:nvPr/>
            </p:nvGrpSpPr>
            <p:grpSpPr>
              <a:xfrm>
                <a:off x="8610600" y="2304475"/>
                <a:ext cx="479323" cy="1685835"/>
                <a:chOff x="8610600" y="2304475"/>
                <a:chExt cx="479323" cy="1685835"/>
              </a:xfrm>
            </p:grpSpPr>
            <p:sp>
              <p:nvSpPr>
                <p:cNvPr id="102" name="Rectangle 101"/>
                <p:cNvSpPr/>
                <p:nvPr/>
              </p:nvSpPr>
              <p:spPr>
                <a:xfrm>
                  <a:off x="8610600" y="2304475"/>
                  <a:ext cx="457200" cy="3932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103" name="Rectangle 102"/>
                <p:cNvSpPr/>
                <p:nvPr/>
              </p:nvSpPr>
              <p:spPr>
                <a:xfrm>
                  <a:off x="8614901" y="2958320"/>
                  <a:ext cx="457200" cy="3932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104" name="Rectangle 103"/>
                <p:cNvSpPr/>
                <p:nvPr/>
              </p:nvSpPr>
              <p:spPr>
                <a:xfrm>
                  <a:off x="8632723" y="3597058"/>
                  <a:ext cx="457200" cy="3932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grpSp>
        </p:grpSp>
      </p:grpSp>
      <p:sp>
        <p:nvSpPr>
          <p:cNvPr id="122" name="TextBox 121"/>
          <p:cNvSpPr txBox="1"/>
          <p:nvPr/>
        </p:nvSpPr>
        <p:spPr>
          <a:xfrm>
            <a:off x="2057400" y="1143000"/>
            <a:ext cx="2362200" cy="369332"/>
          </a:xfrm>
          <a:prstGeom prst="rect">
            <a:avLst/>
          </a:prstGeom>
          <a:noFill/>
        </p:spPr>
        <p:txBody>
          <a:bodyPr wrap="square" rtlCol="0">
            <a:spAutoFit/>
          </a:bodyPr>
          <a:lstStyle/>
          <a:p>
            <a:r>
              <a:rPr lang="en-GB" dirty="0"/>
              <a:t>Multiplexer</a:t>
            </a:r>
          </a:p>
        </p:txBody>
      </p:sp>
      <p:sp>
        <p:nvSpPr>
          <p:cNvPr id="123" name="TextBox 122"/>
          <p:cNvSpPr txBox="1"/>
          <p:nvPr/>
        </p:nvSpPr>
        <p:spPr>
          <a:xfrm>
            <a:off x="6248400" y="1236301"/>
            <a:ext cx="2362200" cy="369332"/>
          </a:xfrm>
          <a:prstGeom prst="rect">
            <a:avLst/>
          </a:prstGeom>
          <a:noFill/>
        </p:spPr>
        <p:txBody>
          <a:bodyPr wrap="square" rtlCol="0">
            <a:spAutoFit/>
          </a:bodyPr>
          <a:lstStyle/>
          <a:p>
            <a:r>
              <a:rPr lang="en-GB" dirty="0" err="1"/>
              <a:t>Demultiplexer</a:t>
            </a:r>
            <a:endParaRPr lang="en-GB"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935502"/>
          </a:xfrm>
        </p:spPr>
        <p:txBody>
          <a:bodyPr/>
          <a:lstStyle/>
          <a:p>
            <a:r>
              <a:rPr lang="en-GB" dirty="0"/>
              <a:t>Wave Division Multiplexing</a:t>
            </a:r>
          </a:p>
        </p:txBody>
      </p:sp>
      <p:sp>
        <p:nvSpPr>
          <p:cNvPr id="3" name="Subtitle 2"/>
          <p:cNvSpPr>
            <a:spLocks noGrp="1"/>
          </p:cNvSpPr>
          <p:nvPr>
            <p:ph type="subTitle" idx="1"/>
          </p:nvPr>
        </p:nvSpPr>
        <p:spPr>
          <a:xfrm>
            <a:off x="1432560" y="1850064"/>
            <a:ext cx="7406640" cy="5236536"/>
          </a:xfrm>
        </p:spPr>
        <p:txBody>
          <a:bodyPr>
            <a:normAutofit lnSpcReduction="10000"/>
          </a:bodyPr>
          <a:lstStyle/>
          <a:p>
            <a:pPr marL="484505" indent="-457200" algn="just">
              <a:buFont typeface="Wingdings" panose="05000000000000000000" pitchFamily="2" charset="2"/>
              <a:buChar char="q"/>
            </a:pPr>
            <a:r>
              <a:rPr lang="en-GB" dirty="0"/>
              <a:t>WDM is an analogue multiplexing technology.</a:t>
            </a:r>
          </a:p>
          <a:p>
            <a:pPr marL="484505" indent="-457200" algn="just">
              <a:buFont typeface="Wingdings" panose="05000000000000000000" pitchFamily="2" charset="2"/>
              <a:buChar char="q"/>
            </a:pPr>
            <a:r>
              <a:rPr lang="en-GB" dirty="0"/>
              <a:t>Working is same as FDM</a:t>
            </a:r>
          </a:p>
          <a:p>
            <a:pPr marL="484505" indent="-457200" algn="just">
              <a:buFont typeface="Wingdings" panose="05000000000000000000" pitchFamily="2" charset="2"/>
              <a:buChar char="q"/>
            </a:pPr>
            <a:r>
              <a:rPr lang="en-GB" dirty="0"/>
              <a:t>In WDM different signals are optical or light signals that are transmitted through optical </a:t>
            </a:r>
            <a:r>
              <a:rPr lang="en-GB" dirty="0" err="1"/>
              <a:t>fiber</a:t>
            </a:r>
            <a:r>
              <a:rPr lang="en-GB" dirty="0"/>
              <a:t>.</a:t>
            </a:r>
          </a:p>
          <a:p>
            <a:pPr marL="484505" indent="-457200" algn="just">
              <a:buFont typeface="Wingdings" panose="05000000000000000000" pitchFamily="2" charset="2"/>
              <a:buChar char="q"/>
            </a:pPr>
            <a:r>
              <a:rPr lang="en-GB" dirty="0"/>
              <a:t>Various light wires from different sources are combined to form a composite light signal that is transmitted across the channel to the receiver.</a:t>
            </a:r>
          </a:p>
          <a:p>
            <a:pPr marL="484505" indent="-457200" algn="just">
              <a:buFont typeface="Wingdings" panose="05000000000000000000" pitchFamily="2" charset="2"/>
              <a:buChar char="q"/>
            </a:pPr>
            <a:r>
              <a:rPr lang="en-GB" dirty="0"/>
              <a:t>At the received end, this composite light signal is broken into different light waves by  </a:t>
            </a:r>
            <a:r>
              <a:rPr lang="en-GB" dirty="0" err="1"/>
              <a:t>demultiplex</a:t>
            </a:r>
            <a:r>
              <a:rPr lang="en-GB" dirty="0"/>
              <a:t>.</a:t>
            </a:r>
          </a:p>
          <a:p>
            <a:pPr marL="484505" indent="-457200" algn="just">
              <a:buFont typeface="Wingdings" panose="05000000000000000000" pitchFamily="2" charset="2"/>
              <a:buChar char="q"/>
            </a:pPr>
            <a:r>
              <a:rPr lang="en-GB" dirty="0"/>
              <a:t>This combination and the splitting of light waves is done by using a PRISM. Prism bends beam of the light based on the angle of incidence and the frequency of light wave.</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990600" y="2438400"/>
            <a:ext cx="8077200" cy="3569732"/>
            <a:chOff x="990600" y="2057400"/>
            <a:chExt cx="8077200" cy="3569732"/>
          </a:xfrm>
        </p:grpSpPr>
        <p:sp>
          <p:nvSpPr>
            <p:cNvPr id="2" name="Flowchart: Extract 1"/>
            <p:cNvSpPr/>
            <p:nvPr/>
          </p:nvSpPr>
          <p:spPr>
            <a:xfrm>
              <a:off x="1905000" y="2133600"/>
              <a:ext cx="2667000" cy="2743200"/>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3" name="Flowchart: Extract 2"/>
            <p:cNvSpPr/>
            <p:nvPr/>
          </p:nvSpPr>
          <p:spPr>
            <a:xfrm>
              <a:off x="5562600" y="2121310"/>
              <a:ext cx="2667000" cy="2743200"/>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cxnSp>
          <p:nvCxnSpPr>
            <p:cNvPr id="5" name="Straight Connector 4"/>
            <p:cNvCxnSpPr>
              <a:stCxn id="2" idx="3"/>
              <a:endCxn id="3" idx="1"/>
            </p:cNvCxnSpPr>
            <p:nvPr/>
          </p:nvCxnSpPr>
          <p:spPr>
            <a:xfrm flipV="1">
              <a:off x="3905250" y="3492910"/>
              <a:ext cx="2324100" cy="1229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a:stCxn id="3" idx="1"/>
            </p:cNvCxnSpPr>
            <p:nvPr/>
          </p:nvCxnSpPr>
          <p:spPr>
            <a:xfrm flipV="1">
              <a:off x="6229350" y="2362200"/>
              <a:ext cx="2000250" cy="113071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stCxn id="3" idx="1"/>
            </p:cNvCxnSpPr>
            <p:nvPr/>
          </p:nvCxnSpPr>
          <p:spPr>
            <a:xfrm flipV="1">
              <a:off x="6229350" y="3276600"/>
              <a:ext cx="2381250" cy="21631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3" idx="1"/>
            </p:cNvCxnSpPr>
            <p:nvPr/>
          </p:nvCxnSpPr>
          <p:spPr>
            <a:xfrm>
              <a:off x="6229350" y="3492910"/>
              <a:ext cx="2457450" cy="69809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2" idx="3"/>
            </p:cNvCxnSpPr>
            <p:nvPr/>
          </p:nvCxnSpPr>
          <p:spPr>
            <a:xfrm flipH="1" flipV="1">
              <a:off x="1524000" y="2349910"/>
              <a:ext cx="2381250" cy="115529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 idx="3"/>
            </p:cNvCxnSpPr>
            <p:nvPr/>
          </p:nvCxnSpPr>
          <p:spPr>
            <a:xfrm flipH="1" flipV="1">
              <a:off x="1295400" y="3492910"/>
              <a:ext cx="2609850" cy="1229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 idx="3"/>
            </p:cNvCxnSpPr>
            <p:nvPr/>
          </p:nvCxnSpPr>
          <p:spPr>
            <a:xfrm flipH="1">
              <a:off x="1295400" y="3505200"/>
              <a:ext cx="2609850" cy="99060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133600" y="5257800"/>
              <a:ext cx="2438400" cy="369332"/>
            </a:xfrm>
            <a:prstGeom prst="rect">
              <a:avLst/>
            </a:prstGeom>
            <a:noFill/>
          </p:spPr>
          <p:txBody>
            <a:bodyPr wrap="square" rtlCol="0">
              <a:spAutoFit/>
            </a:bodyPr>
            <a:lstStyle/>
            <a:p>
              <a:r>
                <a:rPr lang="en-GB" dirty="0"/>
                <a:t>Multiplexer</a:t>
              </a:r>
            </a:p>
          </p:txBody>
        </p:sp>
        <p:sp>
          <p:nvSpPr>
            <p:cNvPr id="20" name="TextBox 19"/>
            <p:cNvSpPr txBox="1"/>
            <p:nvPr/>
          </p:nvSpPr>
          <p:spPr>
            <a:xfrm>
              <a:off x="6010275" y="5257800"/>
              <a:ext cx="2438400" cy="369332"/>
            </a:xfrm>
            <a:prstGeom prst="rect">
              <a:avLst/>
            </a:prstGeom>
            <a:noFill/>
          </p:spPr>
          <p:txBody>
            <a:bodyPr wrap="square" rtlCol="0">
              <a:spAutoFit/>
            </a:bodyPr>
            <a:lstStyle/>
            <a:p>
              <a:r>
                <a:rPr lang="en-GB" dirty="0"/>
                <a:t>DE Multiplexer</a:t>
              </a:r>
            </a:p>
          </p:txBody>
        </p:sp>
        <p:sp>
          <p:nvSpPr>
            <p:cNvPr id="21" name="TextBox 20"/>
            <p:cNvSpPr txBox="1"/>
            <p:nvPr/>
          </p:nvSpPr>
          <p:spPr>
            <a:xfrm>
              <a:off x="4343400" y="3581400"/>
              <a:ext cx="2438400" cy="646331"/>
            </a:xfrm>
            <a:prstGeom prst="rect">
              <a:avLst/>
            </a:prstGeom>
            <a:noFill/>
          </p:spPr>
          <p:txBody>
            <a:bodyPr wrap="square" rtlCol="0">
              <a:spAutoFit/>
            </a:bodyPr>
            <a:lstStyle/>
            <a:p>
              <a:r>
                <a:rPr lang="en-GB" dirty="0" err="1"/>
                <a:t>Fiber</a:t>
              </a:r>
              <a:r>
                <a:rPr lang="en-GB" dirty="0"/>
                <a:t> Optic</a:t>
              </a:r>
            </a:p>
            <a:p>
              <a:r>
                <a:rPr lang="en-GB" dirty="0"/>
                <a:t>Cable</a:t>
              </a:r>
            </a:p>
          </p:txBody>
        </p:sp>
        <p:sp>
          <p:nvSpPr>
            <p:cNvPr id="22" name="TextBox 21"/>
            <p:cNvSpPr txBox="1"/>
            <p:nvPr/>
          </p:nvSpPr>
          <p:spPr>
            <a:xfrm>
              <a:off x="4352925" y="3155844"/>
              <a:ext cx="1219200" cy="369332"/>
            </a:xfrm>
            <a:prstGeom prst="rect">
              <a:avLst/>
            </a:prstGeom>
            <a:noFill/>
          </p:spPr>
          <p:txBody>
            <a:bodyPr wrap="square" rtlCol="0">
              <a:spAutoFit/>
            </a:bodyPr>
            <a:lstStyle/>
            <a:p>
              <a:r>
                <a:rPr lang="en-US" dirty="0"/>
                <a:t>ʎ1+ʎ2+ʎ3</a:t>
              </a:r>
              <a:endParaRPr lang="en-GB" dirty="0"/>
            </a:p>
          </p:txBody>
        </p:sp>
        <p:sp>
          <p:nvSpPr>
            <p:cNvPr id="23" name="TextBox 22"/>
            <p:cNvSpPr txBox="1"/>
            <p:nvPr/>
          </p:nvSpPr>
          <p:spPr>
            <a:xfrm>
              <a:off x="1225652" y="2057400"/>
              <a:ext cx="450748" cy="369332"/>
            </a:xfrm>
            <a:prstGeom prst="rect">
              <a:avLst/>
            </a:prstGeom>
            <a:noFill/>
          </p:spPr>
          <p:txBody>
            <a:bodyPr wrap="square" rtlCol="0">
              <a:spAutoFit/>
            </a:bodyPr>
            <a:lstStyle/>
            <a:p>
              <a:r>
                <a:rPr lang="en-US" dirty="0"/>
                <a:t>ʎ1</a:t>
              </a:r>
              <a:endParaRPr lang="en-GB" dirty="0"/>
            </a:p>
          </p:txBody>
        </p:sp>
        <p:sp>
          <p:nvSpPr>
            <p:cNvPr id="24" name="TextBox 23"/>
            <p:cNvSpPr txBox="1"/>
            <p:nvPr/>
          </p:nvSpPr>
          <p:spPr>
            <a:xfrm>
              <a:off x="990600" y="3288268"/>
              <a:ext cx="450748" cy="369332"/>
            </a:xfrm>
            <a:prstGeom prst="rect">
              <a:avLst/>
            </a:prstGeom>
            <a:noFill/>
          </p:spPr>
          <p:txBody>
            <a:bodyPr wrap="square" rtlCol="0">
              <a:spAutoFit/>
            </a:bodyPr>
            <a:lstStyle/>
            <a:p>
              <a:r>
                <a:rPr lang="en-US" dirty="0"/>
                <a:t>ʎ2</a:t>
              </a:r>
              <a:endParaRPr lang="en-GB" dirty="0"/>
            </a:p>
          </p:txBody>
        </p:sp>
        <p:sp>
          <p:nvSpPr>
            <p:cNvPr id="25" name="TextBox 24"/>
            <p:cNvSpPr txBox="1"/>
            <p:nvPr/>
          </p:nvSpPr>
          <p:spPr>
            <a:xfrm>
              <a:off x="990600" y="4355068"/>
              <a:ext cx="450748" cy="369332"/>
            </a:xfrm>
            <a:prstGeom prst="rect">
              <a:avLst/>
            </a:prstGeom>
            <a:noFill/>
          </p:spPr>
          <p:txBody>
            <a:bodyPr wrap="square" rtlCol="0">
              <a:spAutoFit/>
            </a:bodyPr>
            <a:lstStyle/>
            <a:p>
              <a:r>
                <a:rPr lang="en-US" dirty="0"/>
                <a:t>ʎ3</a:t>
              </a:r>
              <a:endParaRPr lang="en-GB" dirty="0"/>
            </a:p>
          </p:txBody>
        </p:sp>
        <p:sp>
          <p:nvSpPr>
            <p:cNvPr id="26" name="TextBox 25"/>
            <p:cNvSpPr txBox="1"/>
            <p:nvPr/>
          </p:nvSpPr>
          <p:spPr>
            <a:xfrm>
              <a:off x="8236052" y="2133600"/>
              <a:ext cx="450748" cy="369332"/>
            </a:xfrm>
            <a:prstGeom prst="rect">
              <a:avLst/>
            </a:prstGeom>
            <a:noFill/>
          </p:spPr>
          <p:txBody>
            <a:bodyPr wrap="square" rtlCol="0">
              <a:spAutoFit/>
            </a:bodyPr>
            <a:lstStyle/>
            <a:p>
              <a:r>
                <a:rPr lang="en-US" dirty="0"/>
                <a:t>ʎ1</a:t>
              </a:r>
              <a:endParaRPr lang="en-GB" dirty="0"/>
            </a:p>
          </p:txBody>
        </p:sp>
        <p:sp>
          <p:nvSpPr>
            <p:cNvPr id="27" name="TextBox 26"/>
            <p:cNvSpPr txBox="1"/>
            <p:nvPr/>
          </p:nvSpPr>
          <p:spPr>
            <a:xfrm>
              <a:off x="8534400" y="3059668"/>
              <a:ext cx="450748" cy="369332"/>
            </a:xfrm>
            <a:prstGeom prst="rect">
              <a:avLst/>
            </a:prstGeom>
            <a:noFill/>
          </p:spPr>
          <p:txBody>
            <a:bodyPr wrap="square" rtlCol="0">
              <a:spAutoFit/>
            </a:bodyPr>
            <a:lstStyle/>
            <a:p>
              <a:r>
                <a:rPr lang="en-US" dirty="0"/>
                <a:t>ʎ2</a:t>
              </a:r>
              <a:endParaRPr lang="en-GB" dirty="0"/>
            </a:p>
          </p:txBody>
        </p:sp>
        <p:sp>
          <p:nvSpPr>
            <p:cNvPr id="28" name="TextBox 27"/>
            <p:cNvSpPr txBox="1"/>
            <p:nvPr/>
          </p:nvSpPr>
          <p:spPr>
            <a:xfrm>
              <a:off x="8617052" y="4050268"/>
              <a:ext cx="450748" cy="369332"/>
            </a:xfrm>
            <a:prstGeom prst="rect">
              <a:avLst/>
            </a:prstGeom>
            <a:noFill/>
          </p:spPr>
          <p:txBody>
            <a:bodyPr wrap="square" rtlCol="0">
              <a:spAutoFit/>
            </a:bodyPr>
            <a:lstStyle/>
            <a:p>
              <a:r>
                <a:rPr lang="en-US" dirty="0"/>
                <a:t>ʎ3</a:t>
              </a:r>
              <a:endParaRPr lang="en-GB" dirty="0"/>
            </a:p>
          </p:txBody>
        </p:sp>
      </p:grpSp>
      <p:sp>
        <p:nvSpPr>
          <p:cNvPr id="29" name="Title 1"/>
          <p:cNvSpPr txBox="1"/>
          <p:nvPr/>
        </p:nvSpPr>
        <p:spPr>
          <a:xfrm>
            <a:off x="1432560" y="359898"/>
            <a:ext cx="7406640" cy="93550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GB"/>
              <a:t>Wave Division Multiplexing</a:t>
            </a:r>
            <a:endParaRPr lang="en-GB"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lstStyle/>
          <a:p>
            <a:r>
              <a:rPr lang="en-GB" dirty="0"/>
              <a:t>Time Division Multiplexing</a:t>
            </a:r>
          </a:p>
        </p:txBody>
      </p:sp>
      <p:sp>
        <p:nvSpPr>
          <p:cNvPr id="3" name="Subtitle 2"/>
          <p:cNvSpPr>
            <a:spLocks noGrp="1"/>
          </p:cNvSpPr>
          <p:nvPr>
            <p:ph type="subTitle" idx="1"/>
          </p:nvPr>
        </p:nvSpPr>
        <p:spPr>
          <a:xfrm>
            <a:off x="1143000" y="1850064"/>
            <a:ext cx="7696200" cy="4474536"/>
          </a:xfrm>
        </p:spPr>
        <p:txBody>
          <a:bodyPr>
            <a:normAutofit/>
          </a:bodyPr>
          <a:lstStyle/>
          <a:p>
            <a:pPr marL="484505" indent="-457200">
              <a:buFont typeface="Wingdings" panose="05000000000000000000" pitchFamily="2" charset="2"/>
              <a:buChar char="§"/>
            </a:pPr>
            <a:r>
              <a:rPr lang="en-GB" dirty="0"/>
              <a:t>It is the digital multiplexing technique</a:t>
            </a:r>
          </a:p>
          <a:p>
            <a:pPr marL="484505" indent="-457200">
              <a:buFont typeface="Wingdings" panose="05000000000000000000" pitchFamily="2" charset="2"/>
              <a:buChar char="§"/>
            </a:pPr>
            <a:r>
              <a:rPr lang="en-GB" dirty="0"/>
              <a:t>Channel or link is divided on the  basis of time.</a:t>
            </a:r>
          </a:p>
          <a:p>
            <a:pPr marL="484505" indent="-457200">
              <a:buFont typeface="Wingdings" panose="05000000000000000000" pitchFamily="2" charset="2"/>
              <a:buChar char="§"/>
            </a:pPr>
            <a:r>
              <a:rPr lang="en-GB" dirty="0"/>
              <a:t>Total time available in the channel is divided between several users.</a:t>
            </a:r>
          </a:p>
          <a:p>
            <a:pPr marL="484505" indent="-457200">
              <a:buFont typeface="Wingdings" panose="05000000000000000000" pitchFamily="2" charset="2"/>
              <a:buChar char="§"/>
            </a:pPr>
            <a:r>
              <a:rPr lang="en-GB" dirty="0"/>
              <a:t>Each user is allotted a particular time interval called time slot or slice.</a:t>
            </a:r>
          </a:p>
          <a:p>
            <a:pPr marL="484505" indent="-457200">
              <a:buFont typeface="Wingdings" panose="05000000000000000000" pitchFamily="2" charset="2"/>
              <a:buChar char="§"/>
            </a:pPr>
            <a:r>
              <a:rPr lang="en-GB" dirty="0"/>
              <a:t>In TDM the data rate capacity of the transmission medium should be greater than the data rate required by sending and receiving devices.</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32560" y="664698"/>
            <a:ext cx="7406640" cy="85930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GB" b="1" dirty="0"/>
              <a:t>Time Division Multiplexing</a:t>
            </a:r>
          </a:p>
        </p:txBody>
      </p:sp>
      <p:grpSp>
        <p:nvGrpSpPr>
          <p:cNvPr id="47" name="Group 46"/>
          <p:cNvGrpSpPr/>
          <p:nvPr/>
        </p:nvGrpSpPr>
        <p:grpSpPr>
          <a:xfrm>
            <a:off x="1065326" y="2819400"/>
            <a:ext cx="7773874" cy="2286000"/>
            <a:chOff x="1065326" y="2971800"/>
            <a:chExt cx="7773874" cy="2286000"/>
          </a:xfrm>
        </p:grpSpPr>
        <p:grpSp>
          <p:nvGrpSpPr>
            <p:cNvPr id="34" name="Group 33"/>
            <p:cNvGrpSpPr/>
            <p:nvPr/>
          </p:nvGrpSpPr>
          <p:grpSpPr>
            <a:xfrm>
              <a:off x="1065326" y="2971800"/>
              <a:ext cx="2363674" cy="2286000"/>
              <a:chOff x="1065326" y="2971800"/>
              <a:chExt cx="2363674" cy="2286000"/>
            </a:xfrm>
          </p:grpSpPr>
          <p:sp>
            <p:nvSpPr>
              <p:cNvPr id="4" name="Snip Same Side Corner Rectangle 3"/>
              <p:cNvSpPr/>
              <p:nvPr/>
            </p:nvSpPr>
            <p:spPr>
              <a:xfrm rot="5400000">
                <a:off x="1943100" y="3771900"/>
                <a:ext cx="2286000" cy="685800"/>
              </a:xfrm>
              <a:prstGeom prst="snip2SameRect">
                <a:avLst>
                  <a:gd name="adj1" fmla="val 50000"/>
                  <a:gd name="adj2"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MUX</a:t>
                </a:r>
              </a:p>
            </p:txBody>
          </p:sp>
          <p:grpSp>
            <p:nvGrpSpPr>
              <p:cNvPr id="22" name="Group 21"/>
              <p:cNvGrpSpPr/>
              <p:nvPr/>
            </p:nvGrpSpPr>
            <p:grpSpPr>
              <a:xfrm>
                <a:off x="1065326" y="3124200"/>
                <a:ext cx="1676400" cy="2057400"/>
                <a:chOff x="1065326" y="3124200"/>
                <a:chExt cx="1676400" cy="2057400"/>
              </a:xfrm>
            </p:grpSpPr>
            <p:sp>
              <p:nvSpPr>
                <p:cNvPr id="7" name="Rectangle 6"/>
                <p:cNvSpPr/>
                <p:nvPr/>
              </p:nvSpPr>
              <p:spPr>
                <a:xfrm>
                  <a:off x="1066800" y="3124200"/>
                  <a:ext cx="36576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065326" y="3625644"/>
                  <a:ext cx="36576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1065326" y="4127089"/>
                  <a:ext cx="36576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1065326" y="4724400"/>
                  <a:ext cx="36576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cxnSp>
              <p:nvCxnSpPr>
                <p:cNvPr id="13" name="Straight Connector 12"/>
                <p:cNvCxnSpPr>
                  <a:stCxn id="7" idx="3"/>
                </p:cNvCxnSpPr>
                <p:nvPr/>
              </p:nvCxnSpPr>
              <p:spPr>
                <a:xfrm>
                  <a:off x="1432560" y="3276600"/>
                  <a:ext cx="1309166"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1431086" y="3733800"/>
                  <a:ext cx="1309166"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431086" y="4267200"/>
                  <a:ext cx="1309166"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431086" y="4876800"/>
                  <a:ext cx="1309166"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371600" y="3276600"/>
                  <a:ext cx="304800" cy="371167"/>
                </a:xfrm>
                <a:prstGeom prst="rect">
                  <a:avLst/>
                </a:prstGeom>
                <a:noFill/>
              </p:spPr>
              <p:txBody>
                <a:bodyPr wrap="square" rtlCol="0">
                  <a:spAutoFit/>
                </a:bodyPr>
                <a:lstStyle/>
                <a:p>
                  <a:r>
                    <a:rPr lang="en-GB" dirty="0"/>
                    <a:t>1</a:t>
                  </a:r>
                </a:p>
              </p:txBody>
            </p:sp>
            <p:sp>
              <p:nvSpPr>
                <p:cNvPr id="19" name="TextBox 18"/>
                <p:cNvSpPr txBox="1"/>
                <p:nvPr/>
              </p:nvSpPr>
              <p:spPr>
                <a:xfrm>
                  <a:off x="1371600" y="3810000"/>
                  <a:ext cx="304800" cy="371167"/>
                </a:xfrm>
                <a:prstGeom prst="rect">
                  <a:avLst/>
                </a:prstGeom>
                <a:noFill/>
              </p:spPr>
              <p:txBody>
                <a:bodyPr wrap="square" rtlCol="0">
                  <a:spAutoFit/>
                </a:bodyPr>
                <a:lstStyle/>
                <a:p>
                  <a:r>
                    <a:rPr lang="en-GB" dirty="0"/>
                    <a:t>2</a:t>
                  </a:r>
                </a:p>
              </p:txBody>
            </p:sp>
            <p:sp>
              <p:nvSpPr>
                <p:cNvPr id="20" name="TextBox 19"/>
                <p:cNvSpPr txBox="1"/>
                <p:nvPr/>
              </p:nvSpPr>
              <p:spPr>
                <a:xfrm>
                  <a:off x="1371600" y="4267200"/>
                  <a:ext cx="304800" cy="371167"/>
                </a:xfrm>
                <a:prstGeom prst="rect">
                  <a:avLst/>
                </a:prstGeom>
                <a:noFill/>
              </p:spPr>
              <p:txBody>
                <a:bodyPr wrap="square" rtlCol="0">
                  <a:spAutoFit/>
                </a:bodyPr>
                <a:lstStyle/>
                <a:p>
                  <a:r>
                    <a:rPr lang="en-GB" dirty="0"/>
                    <a:t>3</a:t>
                  </a:r>
                </a:p>
              </p:txBody>
            </p:sp>
            <p:sp>
              <p:nvSpPr>
                <p:cNvPr id="21" name="TextBox 20"/>
                <p:cNvSpPr txBox="1"/>
                <p:nvPr/>
              </p:nvSpPr>
              <p:spPr>
                <a:xfrm>
                  <a:off x="1371600" y="4810433"/>
                  <a:ext cx="304800" cy="371167"/>
                </a:xfrm>
                <a:prstGeom prst="rect">
                  <a:avLst/>
                </a:prstGeom>
                <a:noFill/>
              </p:spPr>
              <p:txBody>
                <a:bodyPr wrap="square" rtlCol="0">
                  <a:spAutoFit/>
                </a:bodyPr>
                <a:lstStyle/>
                <a:p>
                  <a:r>
                    <a:rPr lang="en-GB" dirty="0"/>
                    <a:t>4</a:t>
                  </a:r>
                </a:p>
              </p:txBody>
            </p:sp>
          </p:grpSp>
        </p:grpSp>
        <p:grpSp>
          <p:nvGrpSpPr>
            <p:cNvPr id="33" name="Group 32"/>
            <p:cNvGrpSpPr/>
            <p:nvPr/>
          </p:nvGrpSpPr>
          <p:grpSpPr>
            <a:xfrm>
              <a:off x="6324600" y="2971800"/>
              <a:ext cx="2514600" cy="2286000"/>
              <a:chOff x="6324600" y="2971800"/>
              <a:chExt cx="2514600" cy="2286000"/>
            </a:xfrm>
          </p:grpSpPr>
          <p:sp>
            <p:nvSpPr>
              <p:cNvPr id="6" name="Snip Same Side Corner Rectangle 5"/>
              <p:cNvSpPr/>
              <p:nvPr/>
            </p:nvSpPr>
            <p:spPr>
              <a:xfrm rot="16200000">
                <a:off x="5524500" y="3771900"/>
                <a:ext cx="2286000" cy="685800"/>
              </a:xfrm>
              <a:prstGeom prst="snip2SameRect">
                <a:avLst>
                  <a:gd name="adj1" fmla="val 50000"/>
                  <a:gd name="adj2"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DEMUX</a:t>
                </a:r>
              </a:p>
            </p:txBody>
          </p:sp>
          <p:grpSp>
            <p:nvGrpSpPr>
              <p:cNvPr id="32" name="Group 31"/>
              <p:cNvGrpSpPr/>
              <p:nvPr/>
            </p:nvGrpSpPr>
            <p:grpSpPr>
              <a:xfrm>
                <a:off x="7010400" y="3124200"/>
                <a:ext cx="1828800" cy="2133600"/>
                <a:chOff x="7010400" y="3124200"/>
                <a:chExt cx="1828800" cy="2133600"/>
              </a:xfrm>
            </p:grpSpPr>
            <p:pic>
              <p:nvPicPr>
                <p:cNvPr id="11" name="Picture 10"/>
                <p:cNvPicPr>
                  <a:picLocks noChangeAspect="1"/>
                </p:cNvPicPr>
                <p:nvPr/>
              </p:nvPicPr>
              <p:blipFill>
                <a:blip r:embed="rId2"/>
                <a:stretch>
                  <a:fillRect/>
                </a:stretch>
              </p:blipFill>
              <p:spPr>
                <a:xfrm>
                  <a:off x="8220422" y="3124200"/>
                  <a:ext cx="390178" cy="1926503"/>
                </a:xfrm>
                <a:prstGeom prst="rect">
                  <a:avLst/>
                </a:prstGeom>
              </p:spPr>
            </p:pic>
            <p:sp>
              <p:nvSpPr>
                <p:cNvPr id="23" name="TextBox 22"/>
                <p:cNvSpPr txBox="1"/>
                <p:nvPr/>
              </p:nvSpPr>
              <p:spPr>
                <a:xfrm>
                  <a:off x="8534400" y="3276600"/>
                  <a:ext cx="304800" cy="371167"/>
                </a:xfrm>
                <a:prstGeom prst="rect">
                  <a:avLst/>
                </a:prstGeom>
                <a:noFill/>
              </p:spPr>
              <p:txBody>
                <a:bodyPr wrap="square" rtlCol="0">
                  <a:spAutoFit/>
                </a:bodyPr>
                <a:lstStyle/>
                <a:p>
                  <a:r>
                    <a:rPr lang="en-GB" dirty="0"/>
                    <a:t>1</a:t>
                  </a:r>
                </a:p>
              </p:txBody>
            </p:sp>
            <p:sp>
              <p:nvSpPr>
                <p:cNvPr id="24" name="TextBox 23"/>
                <p:cNvSpPr txBox="1"/>
                <p:nvPr/>
              </p:nvSpPr>
              <p:spPr>
                <a:xfrm>
                  <a:off x="8534400" y="3819833"/>
                  <a:ext cx="304800" cy="371167"/>
                </a:xfrm>
                <a:prstGeom prst="rect">
                  <a:avLst/>
                </a:prstGeom>
                <a:noFill/>
              </p:spPr>
              <p:txBody>
                <a:bodyPr wrap="square" rtlCol="0">
                  <a:spAutoFit/>
                </a:bodyPr>
                <a:lstStyle/>
                <a:p>
                  <a:r>
                    <a:rPr lang="en-GB" dirty="0"/>
                    <a:t>2</a:t>
                  </a:r>
                </a:p>
              </p:txBody>
            </p:sp>
            <p:sp>
              <p:nvSpPr>
                <p:cNvPr id="25" name="TextBox 24"/>
                <p:cNvSpPr txBox="1"/>
                <p:nvPr/>
              </p:nvSpPr>
              <p:spPr>
                <a:xfrm>
                  <a:off x="8534400" y="4277033"/>
                  <a:ext cx="304800" cy="371167"/>
                </a:xfrm>
                <a:prstGeom prst="rect">
                  <a:avLst/>
                </a:prstGeom>
                <a:noFill/>
              </p:spPr>
              <p:txBody>
                <a:bodyPr wrap="square" rtlCol="0">
                  <a:spAutoFit/>
                </a:bodyPr>
                <a:lstStyle/>
                <a:p>
                  <a:r>
                    <a:rPr lang="en-GB" dirty="0"/>
                    <a:t>3</a:t>
                  </a:r>
                </a:p>
              </p:txBody>
            </p:sp>
            <p:sp>
              <p:nvSpPr>
                <p:cNvPr id="26" name="TextBox 25"/>
                <p:cNvSpPr txBox="1"/>
                <p:nvPr/>
              </p:nvSpPr>
              <p:spPr>
                <a:xfrm>
                  <a:off x="8534400" y="4886633"/>
                  <a:ext cx="304800" cy="371167"/>
                </a:xfrm>
                <a:prstGeom prst="rect">
                  <a:avLst/>
                </a:prstGeom>
                <a:noFill/>
              </p:spPr>
              <p:txBody>
                <a:bodyPr wrap="square" rtlCol="0">
                  <a:spAutoFit/>
                </a:bodyPr>
                <a:lstStyle/>
                <a:p>
                  <a:r>
                    <a:rPr lang="en-GB" dirty="0"/>
                    <a:t>4</a:t>
                  </a:r>
                </a:p>
              </p:txBody>
            </p:sp>
            <p:cxnSp>
              <p:nvCxnSpPr>
                <p:cNvPr id="28" name="Straight Connector 27"/>
                <p:cNvCxnSpPr/>
                <p:nvPr/>
              </p:nvCxnSpPr>
              <p:spPr>
                <a:xfrm flipH="1">
                  <a:off x="7010400" y="3276600"/>
                  <a:ext cx="1210022"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7010400" y="3770670"/>
                  <a:ext cx="1210022"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a:off x="7010400" y="4277033"/>
                  <a:ext cx="1210022"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H="1">
                  <a:off x="7010400" y="4886633"/>
                  <a:ext cx="1210022"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46" name="Group 45"/>
            <p:cNvGrpSpPr/>
            <p:nvPr/>
          </p:nvGrpSpPr>
          <p:grpSpPr>
            <a:xfrm>
              <a:off x="3429000" y="3456342"/>
              <a:ext cx="2895600" cy="1289565"/>
              <a:chOff x="3429000" y="3456342"/>
              <a:chExt cx="2895600" cy="1289565"/>
            </a:xfrm>
          </p:grpSpPr>
          <p:cxnSp>
            <p:nvCxnSpPr>
              <p:cNvPr id="36" name="Straight Connector 35"/>
              <p:cNvCxnSpPr/>
              <p:nvPr/>
            </p:nvCxnSpPr>
            <p:spPr>
              <a:xfrm>
                <a:off x="3429000" y="3462183"/>
                <a:ext cx="2895600"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3429000" y="4724400"/>
                <a:ext cx="2895600"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4114800" y="3462183"/>
                <a:ext cx="0" cy="126221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4876800" y="3483690"/>
                <a:ext cx="0" cy="126221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638800" y="3456342"/>
                <a:ext cx="0" cy="1262217"/>
              </a:xfrm>
              <a:prstGeom prst="line">
                <a:avLst/>
              </a:prstGeom>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3606472" y="3913545"/>
                <a:ext cx="457200" cy="381000"/>
              </a:xfrm>
              <a:prstGeom prst="rect">
                <a:avLst/>
              </a:prstGeom>
              <a:noFill/>
            </p:spPr>
            <p:txBody>
              <a:bodyPr wrap="square" rtlCol="0">
                <a:spAutoFit/>
              </a:bodyPr>
              <a:lstStyle/>
              <a:p>
                <a:r>
                  <a:rPr lang="en-GB" dirty="0"/>
                  <a:t>1</a:t>
                </a:r>
              </a:p>
            </p:txBody>
          </p:sp>
          <p:sp>
            <p:nvSpPr>
              <p:cNvPr id="43" name="TextBox 42"/>
              <p:cNvSpPr txBox="1"/>
              <p:nvPr/>
            </p:nvSpPr>
            <p:spPr>
              <a:xfrm>
                <a:off x="4262611" y="3913545"/>
                <a:ext cx="457200" cy="381000"/>
              </a:xfrm>
              <a:prstGeom prst="rect">
                <a:avLst/>
              </a:prstGeom>
              <a:noFill/>
            </p:spPr>
            <p:txBody>
              <a:bodyPr wrap="square" rtlCol="0">
                <a:spAutoFit/>
              </a:bodyPr>
              <a:lstStyle/>
              <a:p>
                <a:r>
                  <a:rPr lang="en-GB" dirty="0"/>
                  <a:t>2</a:t>
                </a:r>
              </a:p>
            </p:txBody>
          </p:sp>
          <p:sp>
            <p:nvSpPr>
              <p:cNvPr id="44" name="TextBox 43"/>
              <p:cNvSpPr txBox="1"/>
              <p:nvPr/>
            </p:nvSpPr>
            <p:spPr>
              <a:xfrm>
                <a:off x="5054271" y="3899871"/>
                <a:ext cx="457200" cy="381000"/>
              </a:xfrm>
              <a:prstGeom prst="rect">
                <a:avLst/>
              </a:prstGeom>
              <a:noFill/>
            </p:spPr>
            <p:txBody>
              <a:bodyPr wrap="square" rtlCol="0">
                <a:spAutoFit/>
              </a:bodyPr>
              <a:lstStyle/>
              <a:p>
                <a:r>
                  <a:rPr lang="en-GB" dirty="0"/>
                  <a:t>3</a:t>
                </a:r>
              </a:p>
            </p:txBody>
          </p:sp>
          <p:sp>
            <p:nvSpPr>
              <p:cNvPr id="45" name="TextBox 44"/>
              <p:cNvSpPr txBox="1"/>
              <p:nvPr/>
            </p:nvSpPr>
            <p:spPr>
              <a:xfrm>
                <a:off x="5831182" y="3913545"/>
                <a:ext cx="457200" cy="381000"/>
              </a:xfrm>
              <a:prstGeom prst="rect">
                <a:avLst/>
              </a:prstGeom>
              <a:noFill/>
            </p:spPr>
            <p:txBody>
              <a:bodyPr wrap="square" rtlCol="0">
                <a:spAutoFit/>
              </a:bodyPr>
              <a:lstStyle/>
              <a:p>
                <a:r>
                  <a:rPr lang="en-GB" dirty="0"/>
                  <a:t>4</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Campus Area Network</a:t>
            </a:r>
          </a:p>
        </p:txBody>
      </p:sp>
      <p:sp>
        <p:nvSpPr>
          <p:cNvPr id="3" name="Content Placeholder 2"/>
          <p:cNvSpPr>
            <a:spLocks noGrp="1"/>
          </p:cNvSpPr>
          <p:nvPr>
            <p:ph idx="1"/>
          </p:nvPr>
        </p:nvSpPr>
        <p:spPr/>
        <p:txBody>
          <a:bodyPr/>
          <a:lstStyle/>
          <a:p>
            <a:r>
              <a:rPr lang="en-GB" altLang="en-US"/>
              <a:t>CAN is a network spanning multiple LANs but smaller than a MAN, such as on auniversity or local business campus.</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011702"/>
          </a:xfrm>
        </p:spPr>
        <p:txBody>
          <a:bodyPr/>
          <a:lstStyle/>
          <a:p>
            <a:r>
              <a:rPr lang="en-GB" b="1" dirty="0"/>
              <a:t>Types of TDM</a:t>
            </a:r>
          </a:p>
        </p:txBody>
      </p:sp>
      <p:sp>
        <p:nvSpPr>
          <p:cNvPr id="3" name="Subtitle 2"/>
          <p:cNvSpPr>
            <a:spLocks noGrp="1"/>
          </p:cNvSpPr>
          <p:nvPr>
            <p:ph type="subTitle" idx="1"/>
          </p:nvPr>
        </p:nvSpPr>
        <p:spPr>
          <a:xfrm>
            <a:off x="1410437" y="2286000"/>
            <a:ext cx="7406640" cy="2514600"/>
          </a:xfrm>
        </p:spPr>
        <p:txBody>
          <a:bodyPr>
            <a:normAutofit/>
          </a:bodyPr>
          <a:lstStyle/>
          <a:p>
            <a:pPr marL="484505" indent="-457200">
              <a:buFont typeface="Wingdings" panose="05000000000000000000" pitchFamily="2" charset="2"/>
              <a:buChar char="§"/>
            </a:pPr>
            <a:r>
              <a:rPr lang="en-GB" sz="3200" dirty="0"/>
              <a:t>Synchronous TDM</a:t>
            </a:r>
          </a:p>
          <a:p>
            <a:pPr marL="484505" indent="-457200">
              <a:buFont typeface="Wingdings" panose="05000000000000000000" pitchFamily="2" charset="2"/>
              <a:buChar char="§"/>
            </a:pPr>
            <a:r>
              <a:rPr lang="en-GB" sz="3200" dirty="0"/>
              <a:t>Asynchronous TDM</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011702"/>
          </a:xfrm>
        </p:spPr>
        <p:txBody>
          <a:bodyPr/>
          <a:lstStyle/>
          <a:p>
            <a:r>
              <a:rPr lang="en-GB" dirty="0"/>
              <a:t>Synchronous TDM</a:t>
            </a:r>
          </a:p>
        </p:txBody>
      </p:sp>
      <p:sp>
        <p:nvSpPr>
          <p:cNvPr id="3" name="Subtitle 2"/>
          <p:cNvSpPr>
            <a:spLocks noGrp="1"/>
          </p:cNvSpPr>
          <p:nvPr>
            <p:ph type="subTitle" idx="1"/>
          </p:nvPr>
        </p:nvSpPr>
        <p:spPr>
          <a:xfrm>
            <a:off x="1432560" y="1850064"/>
            <a:ext cx="7406640" cy="4626936"/>
          </a:xfrm>
        </p:spPr>
        <p:txBody>
          <a:bodyPr>
            <a:normAutofit fontScale="92500" lnSpcReduction="10000"/>
          </a:bodyPr>
          <a:lstStyle/>
          <a:p>
            <a:pPr marL="484505" indent="-457200">
              <a:buFont typeface="Wingdings" panose="05000000000000000000" pitchFamily="2" charset="2"/>
              <a:buChar char="§"/>
            </a:pPr>
            <a:r>
              <a:rPr lang="en-GB" dirty="0"/>
              <a:t>Each device is given same time slot to transmit the data over the link, whether the device has any data to transmit or not.</a:t>
            </a:r>
          </a:p>
          <a:p>
            <a:pPr marL="484505" indent="-457200">
              <a:buFont typeface="Wingdings" panose="05000000000000000000" pitchFamily="2" charset="2"/>
              <a:buChar char="§"/>
            </a:pPr>
            <a:r>
              <a:rPr lang="en-GB" dirty="0"/>
              <a:t>Each device places its data onto the link when  its time slot arrives, each  device is given the possession  of line turn by turn.</a:t>
            </a:r>
          </a:p>
          <a:p>
            <a:pPr marL="484505" indent="-457200">
              <a:buFont typeface="Wingdings" panose="05000000000000000000" pitchFamily="2" charset="2"/>
              <a:buChar char="§"/>
            </a:pPr>
            <a:r>
              <a:rPr lang="en-GB" dirty="0"/>
              <a:t>If any device does not have data to send then its time slot remain empty.</a:t>
            </a:r>
          </a:p>
          <a:p>
            <a:pPr marL="484505" indent="-457200">
              <a:buFont typeface="Wingdings" panose="05000000000000000000" pitchFamily="2" charset="2"/>
              <a:buChar char="§"/>
            </a:pPr>
            <a:r>
              <a:rPr lang="en-GB" dirty="0"/>
              <a:t>Time slots are organised into frames and each frame consists of one or more time slots.</a:t>
            </a:r>
          </a:p>
          <a:p>
            <a:pPr marL="484505" indent="-457200">
              <a:buFont typeface="Wingdings" panose="05000000000000000000" pitchFamily="2" charset="2"/>
              <a:buChar char="§"/>
            </a:pPr>
            <a:r>
              <a:rPr lang="en-GB" dirty="0"/>
              <a:t>If there are in sending devices there will be n slots in frame.</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32560" y="359898"/>
            <a:ext cx="7406640" cy="1011702"/>
          </a:xfrm>
        </p:spPr>
        <p:txBody>
          <a:bodyPr/>
          <a:lstStyle/>
          <a:p>
            <a:r>
              <a:rPr lang="en-GB" dirty="0"/>
              <a:t>Synchronous TDM</a:t>
            </a:r>
          </a:p>
        </p:txBody>
      </p:sp>
      <p:grpSp>
        <p:nvGrpSpPr>
          <p:cNvPr id="80" name="Group 79"/>
          <p:cNvGrpSpPr/>
          <p:nvPr/>
        </p:nvGrpSpPr>
        <p:grpSpPr>
          <a:xfrm>
            <a:off x="1065326" y="2743200"/>
            <a:ext cx="7926274" cy="2895600"/>
            <a:chOff x="1065326" y="2743200"/>
            <a:chExt cx="7926274" cy="2895600"/>
          </a:xfrm>
        </p:grpSpPr>
        <p:sp>
          <p:nvSpPr>
            <p:cNvPr id="29" name="Snip Same Side Corner Rectangle 28"/>
            <p:cNvSpPr/>
            <p:nvPr/>
          </p:nvSpPr>
          <p:spPr>
            <a:xfrm rot="5400000">
              <a:off x="2645002" y="3815040"/>
              <a:ext cx="2895600" cy="751919"/>
            </a:xfrm>
            <a:prstGeom prst="snip2SameRect">
              <a:avLst>
                <a:gd name="adj1" fmla="val 50000"/>
                <a:gd name="adj2"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MUX</a:t>
              </a:r>
            </a:p>
          </p:txBody>
        </p:sp>
        <p:sp>
          <p:nvSpPr>
            <p:cNvPr id="31" name="Rectangle 30"/>
            <p:cNvSpPr/>
            <p:nvPr/>
          </p:nvSpPr>
          <p:spPr>
            <a:xfrm>
              <a:off x="1067655" y="2994415"/>
              <a:ext cx="578004"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1065326" y="3487337"/>
              <a:ext cx="578004"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1065326" y="3962400"/>
              <a:ext cx="578004"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1065326" y="4419600"/>
              <a:ext cx="578004"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cxnSp>
          <p:nvCxnSpPr>
            <p:cNvPr id="35" name="Straight Connector 34"/>
            <p:cNvCxnSpPr>
              <a:stCxn id="31" idx="3"/>
            </p:cNvCxnSpPr>
            <p:nvPr/>
          </p:nvCxnSpPr>
          <p:spPr>
            <a:xfrm>
              <a:off x="1645660" y="3187455"/>
              <a:ext cx="206885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1643330" y="3624335"/>
              <a:ext cx="2068853"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1643330" y="4139874"/>
              <a:ext cx="2068853"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643330" y="4648200"/>
              <a:ext cx="2068853" cy="0"/>
            </a:xfrm>
            <a:prstGeom prst="line">
              <a:avLst/>
            </a:prstGeom>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1219200" y="3048000"/>
              <a:ext cx="289534" cy="369332"/>
            </a:xfrm>
            <a:prstGeom prst="rect">
              <a:avLst/>
            </a:prstGeom>
            <a:noFill/>
          </p:spPr>
          <p:txBody>
            <a:bodyPr wrap="square" rtlCol="0">
              <a:spAutoFit/>
            </a:bodyPr>
            <a:lstStyle/>
            <a:p>
              <a:r>
                <a:rPr lang="en-GB" dirty="0"/>
                <a:t>1</a:t>
              </a:r>
            </a:p>
          </p:txBody>
        </p:sp>
        <p:sp>
          <p:nvSpPr>
            <p:cNvPr id="40" name="TextBox 39"/>
            <p:cNvSpPr txBox="1"/>
            <p:nvPr/>
          </p:nvSpPr>
          <p:spPr>
            <a:xfrm>
              <a:off x="1172935" y="3505200"/>
              <a:ext cx="274865" cy="369332"/>
            </a:xfrm>
            <a:prstGeom prst="rect">
              <a:avLst/>
            </a:prstGeom>
            <a:noFill/>
          </p:spPr>
          <p:txBody>
            <a:bodyPr wrap="square" rtlCol="0">
              <a:spAutoFit/>
            </a:bodyPr>
            <a:lstStyle/>
            <a:p>
              <a:r>
                <a:rPr lang="en-GB" dirty="0"/>
                <a:t>2</a:t>
              </a:r>
            </a:p>
          </p:txBody>
        </p:sp>
        <p:sp>
          <p:nvSpPr>
            <p:cNvPr id="41" name="TextBox 40"/>
            <p:cNvSpPr txBox="1"/>
            <p:nvPr/>
          </p:nvSpPr>
          <p:spPr>
            <a:xfrm>
              <a:off x="1219200" y="3962400"/>
              <a:ext cx="243269" cy="369332"/>
            </a:xfrm>
            <a:prstGeom prst="rect">
              <a:avLst/>
            </a:prstGeom>
            <a:noFill/>
          </p:spPr>
          <p:txBody>
            <a:bodyPr wrap="square" rtlCol="0">
              <a:spAutoFit/>
            </a:bodyPr>
            <a:lstStyle/>
            <a:p>
              <a:r>
                <a:rPr lang="en-GB" dirty="0"/>
                <a:t>3</a:t>
              </a:r>
            </a:p>
          </p:txBody>
        </p:sp>
        <p:sp>
          <p:nvSpPr>
            <p:cNvPr id="42" name="TextBox 41"/>
            <p:cNvSpPr txBox="1"/>
            <p:nvPr/>
          </p:nvSpPr>
          <p:spPr>
            <a:xfrm>
              <a:off x="1214591" y="4495800"/>
              <a:ext cx="279474" cy="369332"/>
            </a:xfrm>
            <a:prstGeom prst="rect">
              <a:avLst/>
            </a:prstGeom>
            <a:noFill/>
          </p:spPr>
          <p:txBody>
            <a:bodyPr wrap="square" rtlCol="0">
              <a:spAutoFit/>
            </a:bodyPr>
            <a:lstStyle/>
            <a:p>
              <a:r>
                <a:rPr lang="en-GB" dirty="0"/>
                <a:t>4</a:t>
              </a:r>
            </a:p>
          </p:txBody>
        </p:sp>
        <p:sp>
          <p:nvSpPr>
            <p:cNvPr id="43" name="Rectangle 42"/>
            <p:cNvSpPr/>
            <p:nvPr/>
          </p:nvSpPr>
          <p:spPr>
            <a:xfrm>
              <a:off x="1066800" y="4953000"/>
              <a:ext cx="578004"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cxnSp>
          <p:nvCxnSpPr>
            <p:cNvPr id="44" name="Straight Connector 43"/>
            <p:cNvCxnSpPr/>
            <p:nvPr/>
          </p:nvCxnSpPr>
          <p:spPr>
            <a:xfrm>
              <a:off x="1644804" y="5181600"/>
              <a:ext cx="2068853"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255584" y="4996934"/>
              <a:ext cx="344616" cy="369332"/>
            </a:xfrm>
            <a:prstGeom prst="rect">
              <a:avLst/>
            </a:prstGeom>
            <a:noFill/>
          </p:spPr>
          <p:txBody>
            <a:bodyPr wrap="square" rtlCol="0">
              <a:spAutoFit/>
            </a:bodyPr>
            <a:lstStyle/>
            <a:p>
              <a:r>
                <a:rPr lang="en-GB" dirty="0"/>
                <a:t>5</a:t>
              </a:r>
            </a:p>
          </p:txBody>
        </p:sp>
        <p:grpSp>
          <p:nvGrpSpPr>
            <p:cNvPr id="79" name="Group 78"/>
            <p:cNvGrpSpPr/>
            <p:nvPr/>
          </p:nvGrpSpPr>
          <p:grpSpPr>
            <a:xfrm>
              <a:off x="4419600" y="3577502"/>
              <a:ext cx="4572000" cy="624868"/>
              <a:chOff x="4419600" y="3577502"/>
              <a:chExt cx="4572000" cy="624868"/>
            </a:xfrm>
          </p:grpSpPr>
          <p:cxnSp>
            <p:nvCxnSpPr>
              <p:cNvPr id="49" name="Straight Arrow Connector 48"/>
              <p:cNvCxnSpPr>
                <a:stCxn id="29" idx="3"/>
              </p:cNvCxnSpPr>
              <p:nvPr/>
            </p:nvCxnSpPr>
            <p:spPr>
              <a:xfrm flipV="1">
                <a:off x="4468762" y="4139874"/>
                <a:ext cx="4522838" cy="51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2" name="Group 61"/>
              <p:cNvGrpSpPr/>
              <p:nvPr/>
            </p:nvGrpSpPr>
            <p:grpSpPr>
              <a:xfrm>
                <a:off x="4419600" y="3987963"/>
                <a:ext cx="1219200" cy="203037"/>
                <a:chOff x="4419600" y="3987963"/>
                <a:chExt cx="1219200" cy="203037"/>
              </a:xfrm>
            </p:grpSpPr>
            <p:sp>
              <p:nvSpPr>
                <p:cNvPr id="53" name="Rectangle 52"/>
                <p:cNvSpPr/>
                <p:nvPr/>
              </p:nvSpPr>
              <p:spPr>
                <a:xfrm>
                  <a:off x="4953000" y="3987963"/>
                  <a:ext cx="267682" cy="2030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3</a:t>
                  </a:r>
                </a:p>
              </p:txBody>
            </p:sp>
            <p:sp>
              <p:nvSpPr>
                <p:cNvPr id="51" name="Rectangle 50"/>
                <p:cNvSpPr/>
                <p:nvPr/>
              </p:nvSpPr>
              <p:spPr>
                <a:xfrm>
                  <a:off x="4419600" y="4013526"/>
                  <a:ext cx="307222" cy="177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1</a:t>
                  </a:r>
                </a:p>
              </p:txBody>
            </p:sp>
            <p:sp>
              <p:nvSpPr>
                <p:cNvPr id="52" name="Rectangle 51"/>
                <p:cNvSpPr/>
                <p:nvPr/>
              </p:nvSpPr>
              <p:spPr>
                <a:xfrm>
                  <a:off x="4724400" y="4000743"/>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2</a:t>
                  </a:r>
                </a:p>
              </p:txBody>
            </p:sp>
            <p:sp>
              <p:nvSpPr>
                <p:cNvPr id="54" name="Rectangle 53"/>
                <p:cNvSpPr/>
                <p:nvPr/>
              </p:nvSpPr>
              <p:spPr>
                <a:xfrm>
                  <a:off x="5181600" y="3997960"/>
                  <a:ext cx="236765" cy="193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4</a:t>
                  </a:r>
                </a:p>
              </p:txBody>
            </p:sp>
            <p:sp>
              <p:nvSpPr>
                <p:cNvPr id="55" name="Rectangle 54"/>
                <p:cNvSpPr/>
                <p:nvPr/>
              </p:nvSpPr>
              <p:spPr>
                <a:xfrm>
                  <a:off x="5410658" y="4007627"/>
                  <a:ext cx="228142" cy="183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5</a:t>
                  </a:r>
                </a:p>
              </p:txBody>
            </p:sp>
          </p:grpSp>
          <p:grpSp>
            <p:nvGrpSpPr>
              <p:cNvPr id="63" name="Group 62"/>
              <p:cNvGrpSpPr/>
              <p:nvPr/>
            </p:nvGrpSpPr>
            <p:grpSpPr>
              <a:xfrm>
                <a:off x="6324600" y="3962400"/>
                <a:ext cx="1219200" cy="203037"/>
                <a:chOff x="4419600" y="3987963"/>
                <a:chExt cx="1219200" cy="203037"/>
              </a:xfrm>
            </p:grpSpPr>
            <p:sp>
              <p:nvSpPr>
                <p:cNvPr id="64" name="Rectangle 63"/>
                <p:cNvSpPr/>
                <p:nvPr/>
              </p:nvSpPr>
              <p:spPr>
                <a:xfrm>
                  <a:off x="4953000" y="3987963"/>
                  <a:ext cx="267682" cy="2030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3</a:t>
                  </a:r>
                </a:p>
              </p:txBody>
            </p:sp>
            <p:sp>
              <p:nvSpPr>
                <p:cNvPr id="65" name="Rectangle 64"/>
                <p:cNvSpPr/>
                <p:nvPr/>
              </p:nvSpPr>
              <p:spPr>
                <a:xfrm>
                  <a:off x="4419600" y="4013526"/>
                  <a:ext cx="307222" cy="177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1</a:t>
                  </a:r>
                </a:p>
              </p:txBody>
            </p:sp>
            <p:sp>
              <p:nvSpPr>
                <p:cNvPr id="66" name="Rectangle 65"/>
                <p:cNvSpPr/>
                <p:nvPr/>
              </p:nvSpPr>
              <p:spPr>
                <a:xfrm>
                  <a:off x="4724400" y="4000743"/>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2</a:t>
                  </a:r>
                </a:p>
              </p:txBody>
            </p:sp>
            <p:sp>
              <p:nvSpPr>
                <p:cNvPr id="67" name="Rectangle 66"/>
                <p:cNvSpPr/>
                <p:nvPr/>
              </p:nvSpPr>
              <p:spPr>
                <a:xfrm>
                  <a:off x="5181600" y="3997960"/>
                  <a:ext cx="236765" cy="193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4</a:t>
                  </a:r>
                </a:p>
              </p:txBody>
            </p:sp>
            <p:sp>
              <p:nvSpPr>
                <p:cNvPr id="68" name="Rectangle 67"/>
                <p:cNvSpPr/>
                <p:nvPr/>
              </p:nvSpPr>
              <p:spPr>
                <a:xfrm>
                  <a:off x="5410658" y="4007627"/>
                  <a:ext cx="228142" cy="183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5</a:t>
                  </a:r>
                </a:p>
              </p:txBody>
            </p:sp>
          </p:grpSp>
          <p:grpSp>
            <p:nvGrpSpPr>
              <p:cNvPr id="69" name="Group 68"/>
              <p:cNvGrpSpPr/>
              <p:nvPr/>
            </p:nvGrpSpPr>
            <p:grpSpPr>
              <a:xfrm>
                <a:off x="7733776" y="3903404"/>
                <a:ext cx="1219200" cy="203037"/>
                <a:chOff x="4419600" y="3987963"/>
                <a:chExt cx="1219200" cy="203037"/>
              </a:xfrm>
            </p:grpSpPr>
            <p:sp>
              <p:nvSpPr>
                <p:cNvPr id="70" name="Rectangle 69"/>
                <p:cNvSpPr/>
                <p:nvPr/>
              </p:nvSpPr>
              <p:spPr>
                <a:xfrm>
                  <a:off x="4953000" y="3987963"/>
                  <a:ext cx="267682" cy="2030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3</a:t>
                  </a:r>
                </a:p>
              </p:txBody>
            </p:sp>
            <p:sp>
              <p:nvSpPr>
                <p:cNvPr id="71" name="Rectangle 70"/>
                <p:cNvSpPr/>
                <p:nvPr/>
              </p:nvSpPr>
              <p:spPr>
                <a:xfrm>
                  <a:off x="4419600" y="4013526"/>
                  <a:ext cx="307222" cy="177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1</a:t>
                  </a:r>
                </a:p>
              </p:txBody>
            </p:sp>
            <p:sp>
              <p:nvSpPr>
                <p:cNvPr id="72" name="Rectangle 71"/>
                <p:cNvSpPr/>
                <p:nvPr/>
              </p:nvSpPr>
              <p:spPr>
                <a:xfrm>
                  <a:off x="4724400" y="4000743"/>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2</a:t>
                  </a:r>
                </a:p>
              </p:txBody>
            </p:sp>
            <p:sp>
              <p:nvSpPr>
                <p:cNvPr id="73" name="Rectangle 72"/>
                <p:cNvSpPr/>
                <p:nvPr/>
              </p:nvSpPr>
              <p:spPr>
                <a:xfrm>
                  <a:off x="5181600" y="3997960"/>
                  <a:ext cx="236765" cy="193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4</a:t>
                  </a:r>
                </a:p>
              </p:txBody>
            </p:sp>
            <p:sp>
              <p:nvSpPr>
                <p:cNvPr id="74" name="Rectangle 73"/>
                <p:cNvSpPr/>
                <p:nvPr/>
              </p:nvSpPr>
              <p:spPr>
                <a:xfrm>
                  <a:off x="5410658" y="4007627"/>
                  <a:ext cx="228142" cy="183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5</a:t>
                  </a:r>
                </a:p>
              </p:txBody>
            </p:sp>
          </p:grpSp>
          <p:sp>
            <p:nvSpPr>
              <p:cNvPr id="75" name="TextBox 74"/>
              <p:cNvSpPr txBox="1"/>
              <p:nvPr/>
            </p:nvSpPr>
            <p:spPr>
              <a:xfrm>
                <a:off x="4441481" y="3639196"/>
                <a:ext cx="1061296" cy="369332"/>
              </a:xfrm>
              <a:prstGeom prst="rect">
                <a:avLst/>
              </a:prstGeom>
              <a:noFill/>
            </p:spPr>
            <p:txBody>
              <a:bodyPr wrap="square" rtlCol="0">
                <a:spAutoFit/>
              </a:bodyPr>
              <a:lstStyle/>
              <a:p>
                <a:r>
                  <a:rPr lang="en-GB" dirty="0"/>
                  <a:t>Frame n</a:t>
                </a:r>
              </a:p>
            </p:txBody>
          </p:sp>
          <p:sp>
            <p:nvSpPr>
              <p:cNvPr id="76" name="TextBox 75"/>
              <p:cNvSpPr txBox="1"/>
              <p:nvPr/>
            </p:nvSpPr>
            <p:spPr>
              <a:xfrm>
                <a:off x="6461193" y="3577502"/>
                <a:ext cx="1061296" cy="369332"/>
              </a:xfrm>
              <a:prstGeom prst="rect">
                <a:avLst/>
              </a:prstGeom>
              <a:noFill/>
            </p:spPr>
            <p:txBody>
              <a:bodyPr wrap="square" rtlCol="0">
                <a:spAutoFit/>
              </a:bodyPr>
              <a:lstStyle/>
              <a:p>
                <a:r>
                  <a:rPr lang="en-GB" dirty="0"/>
                  <a:t>Frame 2</a:t>
                </a:r>
              </a:p>
            </p:txBody>
          </p:sp>
          <p:sp>
            <p:nvSpPr>
              <p:cNvPr id="77" name="TextBox 76"/>
              <p:cNvSpPr txBox="1"/>
              <p:nvPr/>
            </p:nvSpPr>
            <p:spPr>
              <a:xfrm>
                <a:off x="7870369" y="3577502"/>
                <a:ext cx="1061296" cy="369332"/>
              </a:xfrm>
              <a:prstGeom prst="rect">
                <a:avLst/>
              </a:prstGeom>
              <a:noFill/>
            </p:spPr>
            <p:txBody>
              <a:bodyPr wrap="square" rtlCol="0">
                <a:spAutoFit/>
              </a:bodyPr>
              <a:lstStyle/>
              <a:p>
                <a:r>
                  <a:rPr lang="en-GB" dirty="0"/>
                  <a:t>Frame 3</a:t>
                </a:r>
              </a:p>
            </p:txBody>
          </p:sp>
          <p:sp>
            <p:nvSpPr>
              <p:cNvPr id="78" name="TextBox 77"/>
              <p:cNvSpPr txBox="1"/>
              <p:nvPr/>
            </p:nvSpPr>
            <p:spPr>
              <a:xfrm>
                <a:off x="5626400" y="3833038"/>
                <a:ext cx="914400" cy="369332"/>
              </a:xfrm>
              <a:prstGeom prst="rect">
                <a:avLst/>
              </a:prstGeom>
              <a:noFill/>
            </p:spPr>
            <p:txBody>
              <a:bodyPr wrap="square" rtlCol="0">
                <a:spAutoFit/>
              </a:bodyPr>
              <a:lstStyle/>
              <a:p>
                <a:r>
                  <a:rPr lang="en-GB" dirty="0"/>
                  <a:t>….....</a:t>
                </a:r>
              </a:p>
            </p:txBody>
          </p:sp>
        </p:grpSp>
      </p:gr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164102"/>
          </a:xfrm>
        </p:spPr>
        <p:txBody>
          <a:bodyPr/>
          <a:lstStyle/>
          <a:p>
            <a:r>
              <a:rPr lang="en-GB" dirty="0"/>
              <a:t>Multiplexing Process in STDM</a:t>
            </a:r>
          </a:p>
        </p:txBody>
      </p:sp>
      <p:sp>
        <p:nvSpPr>
          <p:cNvPr id="3" name="Subtitle 2"/>
          <p:cNvSpPr>
            <a:spLocks noGrp="1"/>
          </p:cNvSpPr>
          <p:nvPr>
            <p:ph type="subTitle" idx="1"/>
          </p:nvPr>
        </p:nvSpPr>
        <p:spPr>
          <a:xfrm>
            <a:off x="1432560" y="1850064"/>
            <a:ext cx="7406640" cy="4550736"/>
          </a:xfrm>
        </p:spPr>
        <p:txBody>
          <a:bodyPr/>
          <a:lstStyle/>
          <a:p>
            <a:pPr marL="484505" indent="-457200">
              <a:buFont typeface="Arial" panose="020B0604020202020204" pitchFamily="34" charset="0"/>
              <a:buChar char="•"/>
            </a:pPr>
            <a:r>
              <a:rPr lang="en-GB" dirty="0"/>
              <a:t>In STDM every device is given opportunity to transmit a specific amount of data onto the link.</a:t>
            </a:r>
          </a:p>
          <a:p>
            <a:pPr marL="484505" indent="-457200">
              <a:buFont typeface="Arial" panose="020B0604020202020204" pitchFamily="34" charset="0"/>
              <a:buChar char="•"/>
            </a:pPr>
            <a:r>
              <a:rPr lang="en-GB" dirty="0"/>
              <a:t>Each device gets its turn in fixed under and for fixed amount of time called interleaving.</a:t>
            </a:r>
          </a:p>
          <a:p>
            <a:pPr marL="484505" indent="-457200">
              <a:buFont typeface="Arial" panose="020B0604020202020204" pitchFamily="34" charset="0"/>
              <a:buChar char="•"/>
            </a:pPr>
            <a:r>
              <a:rPr lang="en-GB" dirty="0"/>
              <a:t>Interleaving is done by a character (one byte)</a:t>
            </a:r>
          </a:p>
          <a:p>
            <a:pPr marL="484505" indent="-457200">
              <a:buFont typeface="Arial" panose="020B0604020202020204" pitchFamily="34" charset="0"/>
              <a:buChar char="•"/>
            </a:pPr>
            <a:r>
              <a:rPr lang="en-GB" dirty="0"/>
              <a:t>Each frame consist of four slots as there are four input devices.</a:t>
            </a:r>
          </a:p>
          <a:p>
            <a:pPr marL="484505" indent="-457200">
              <a:buFont typeface="Arial" panose="020B0604020202020204" pitchFamily="34" charset="0"/>
              <a:buChar char="•"/>
            </a:pPr>
            <a:r>
              <a:rPr lang="en-GB" dirty="0"/>
              <a:t>Slots of some devices go empty of they do not have any data to send.</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065326" y="2743200"/>
            <a:ext cx="7926274" cy="2895600"/>
            <a:chOff x="1065326" y="2743200"/>
            <a:chExt cx="7926274" cy="2895600"/>
          </a:xfrm>
        </p:grpSpPr>
        <p:grpSp>
          <p:nvGrpSpPr>
            <p:cNvPr id="18" name="Group 17"/>
            <p:cNvGrpSpPr/>
            <p:nvPr/>
          </p:nvGrpSpPr>
          <p:grpSpPr>
            <a:xfrm>
              <a:off x="1065326" y="2743200"/>
              <a:ext cx="7926274" cy="2895600"/>
              <a:chOff x="1065326" y="2743200"/>
              <a:chExt cx="7926274" cy="2895600"/>
            </a:xfrm>
          </p:grpSpPr>
          <p:grpSp>
            <p:nvGrpSpPr>
              <p:cNvPr id="17" name="Group 16"/>
              <p:cNvGrpSpPr/>
              <p:nvPr/>
            </p:nvGrpSpPr>
            <p:grpSpPr>
              <a:xfrm>
                <a:off x="1065326" y="2743200"/>
                <a:ext cx="7926274" cy="2895600"/>
                <a:chOff x="1065326" y="2743200"/>
                <a:chExt cx="7926274" cy="2895600"/>
              </a:xfrm>
            </p:grpSpPr>
            <p:grpSp>
              <p:nvGrpSpPr>
                <p:cNvPr id="2" name="Group 1"/>
                <p:cNvGrpSpPr/>
                <p:nvPr/>
              </p:nvGrpSpPr>
              <p:grpSpPr>
                <a:xfrm>
                  <a:off x="1065326" y="2743200"/>
                  <a:ext cx="7926274" cy="2895600"/>
                  <a:chOff x="1065326" y="2743200"/>
                  <a:chExt cx="7926274" cy="2895600"/>
                </a:xfrm>
              </p:grpSpPr>
              <p:sp>
                <p:nvSpPr>
                  <p:cNvPr id="3" name="Snip Same Side Corner Rectangle 2"/>
                  <p:cNvSpPr/>
                  <p:nvPr/>
                </p:nvSpPr>
                <p:spPr>
                  <a:xfrm rot="5400000">
                    <a:off x="2645002" y="3815040"/>
                    <a:ext cx="2895600" cy="751919"/>
                  </a:xfrm>
                  <a:prstGeom prst="snip2SameRect">
                    <a:avLst>
                      <a:gd name="adj1" fmla="val 50000"/>
                      <a:gd name="adj2"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MUX</a:t>
                    </a:r>
                  </a:p>
                </p:txBody>
              </p:sp>
              <p:sp>
                <p:nvSpPr>
                  <p:cNvPr id="4" name="Rectangle 3"/>
                  <p:cNvSpPr/>
                  <p:nvPr/>
                </p:nvSpPr>
                <p:spPr>
                  <a:xfrm>
                    <a:off x="1067655" y="2994415"/>
                    <a:ext cx="578004"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1</a:t>
                    </a:r>
                  </a:p>
                </p:txBody>
              </p:sp>
              <p:sp>
                <p:nvSpPr>
                  <p:cNvPr id="5" name="Rectangle 4"/>
                  <p:cNvSpPr/>
                  <p:nvPr/>
                </p:nvSpPr>
                <p:spPr>
                  <a:xfrm>
                    <a:off x="1065326" y="3652520"/>
                    <a:ext cx="578004"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2</a:t>
                    </a:r>
                  </a:p>
                </p:txBody>
              </p:sp>
              <p:sp>
                <p:nvSpPr>
                  <p:cNvPr id="6" name="Rectangle 5"/>
                  <p:cNvSpPr/>
                  <p:nvPr/>
                </p:nvSpPr>
                <p:spPr>
                  <a:xfrm>
                    <a:off x="1065326" y="4191000"/>
                    <a:ext cx="578004"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3</a:t>
                    </a:r>
                  </a:p>
                </p:txBody>
              </p:sp>
              <p:sp>
                <p:nvSpPr>
                  <p:cNvPr id="7" name="Rectangle 6"/>
                  <p:cNvSpPr/>
                  <p:nvPr/>
                </p:nvSpPr>
                <p:spPr>
                  <a:xfrm>
                    <a:off x="1065326" y="4871720"/>
                    <a:ext cx="578004"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4</a:t>
                    </a:r>
                  </a:p>
                </p:txBody>
              </p:sp>
              <p:cxnSp>
                <p:nvCxnSpPr>
                  <p:cNvPr id="8" name="Straight Connector 7"/>
                  <p:cNvCxnSpPr>
                    <a:stCxn id="4" idx="3"/>
                  </p:cNvCxnSpPr>
                  <p:nvPr/>
                </p:nvCxnSpPr>
                <p:spPr>
                  <a:xfrm>
                    <a:off x="1645660" y="3187455"/>
                    <a:ext cx="2068853"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643330" y="3789518"/>
                    <a:ext cx="2068853"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643330" y="4368474"/>
                    <a:ext cx="2068853"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643330" y="5100320"/>
                    <a:ext cx="2068853" cy="0"/>
                  </a:xfrm>
                  <a:prstGeom prst="line">
                    <a:avLst/>
                  </a:prstGeom>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4468762" y="3990174"/>
                    <a:ext cx="4522838" cy="200826"/>
                    <a:chOff x="4468762" y="3990174"/>
                    <a:chExt cx="4522838" cy="200826"/>
                  </a:xfrm>
                </p:grpSpPr>
                <p:cxnSp>
                  <p:nvCxnSpPr>
                    <p:cNvPr id="20" name="Straight Arrow Connector 19"/>
                    <p:cNvCxnSpPr>
                      <a:stCxn id="3" idx="3"/>
                    </p:cNvCxnSpPr>
                    <p:nvPr/>
                  </p:nvCxnSpPr>
                  <p:spPr>
                    <a:xfrm flipV="1">
                      <a:off x="4468762" y="4139874"/>
                      <a:ext cx="4522838" cy="51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4800600" y="3990174"/>
                      <a:ext cx="2295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grpSp>
            </p:grpSp>
            <p:sp>
              <p:nvSpPr>
                <p:cNvPr id="43" name="Rectangle 42"/>
                <p:cNvSpPr/>
                <p:nvPr/>
              </p:nvSpPr>
              <p:spPr>
                <a:xfrm>
                  <a:off x="4648200" y="4000743"/>
                  <a:ext cx="197666"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44" name="Rectangle 43"/>
                <p:cNvSpPr/>
                <p:nvPr/>
              </p:nvSpPr>
              <p:spPr>
                <a:xfrm>
                  <a:off x="5029200" y="4000743"/>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a:t>
                  </a:r>
                </a:p>
              </p:txBody>
            </p:sp>
            <p:sp>
              <p:nvSpPr>
                <p:cNvPr id="45" name="Rectangle 44"/>
                <p:cNvSpPr/>
                <p:nvPr/>
              </p:nvSpPr>
              <p:spPr>
                <a:xfrm>
                  <a:off x="4495800" y="4000743"/>
                  <a:ext cx="175253"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grpSp>
          <p:grpSp>
            <p:nvGrpSpPr>
              <p:cNvPr id="14" name="Group 13"/>
              <p:cNvGrpSpPr/>
              <p:nvPr/>
            </p:nvGrpSpPr>
            <p:grpSpPr>
              <a:xfrm>
                <a:off x="5532979" y="3993247"/>
                <a:ext cx="867821" cy="197753"/>
                <a:chOff x="5648261" y="3962400"/>
                <a:chExt cx="867821" cy="197753"/>
              </a:xfrm>
            </p:grpSpPr>
            <p:grpSp>
              <p:nvGrpSpPr>
                <p:cNvPr id="13" name="Group 12"/>
                <p:cNvGrpSpPr/>
                <p:nvPr/>
              </p:nvGrpSpPr>
              <p:grpSpPr>
                <a:xfrm>
                  <a:off x="5648261" y="3962400"/>
                  <a:ext cx="867821" cy="197752"/>
                  <a:chOff x="5648261" y="3962400"/>
                  <a:chExt cx="867821" cy="197752"/>
                </a:xfrm>
              </p:grpSpPr>
              <p:sp>
                <p:nvSpPr>
                  <p:cNvPr id="48" name="Rectangle 47"/>
                  <p:cNvSpPr/>
                  <p:nvPr/>
                </p:nvSpPr>
                <p:spPr>
                  <a:xfrm>
                    <a:off x="6125579" y="3969895"/>
                    <a:ext cx="159939" cy="182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49" name="Rectangle 48"/>
                  <p:cNvSpPr/>
                  <p:nvPr/>
                </p:nvSpPr>
                <p:spPr>
                  <a:xfrm>
                    <a:off x="5648261" y="3969895"/>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50" name="Rectangle 49"/>
                  <p:cNvSpPr/>
                  <p:nvPr/>
                </p:nvSpPr>
                <p:spPr>
                  <a:xfrm>
                    <a:off x="6248400" y="3962400"/>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a:t>
                    </a:r>
                  </a:p>
                </p:txBody>
              </p:sp>
            </p:grpSp>
            <p:sp>
              <p:nvSpPr>
                <p:cNvPr id="51" name="Rectangle 50"/>
                <p:cNvSpPr/>
                <p:nvPr/>
              </p:nvSpPr>
              <p:spPr>
                <a:xfrm>
                  <a:off x="5851713" y="3969896"/>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C</a:t>
                  </a:r>
                </a:p>
              </p:txBody>
            </p:sp>
          </p:grpSp>
          <p:grpSp>
            <p:nvGrpSpPr>
              <p:cNvPr id="16" name="Group 15"/>
              <p:cNvGrpSpPr/>
              <p:nvPr/>
            </p:nvGrpSpPr>
            <p:grpSpPr>
              <a:xfrm>
                <a:off x="6629400" y="3962400"/>
                <a:ext cx="1044387" cy="200826"/>
                <a:chOff x="6629400" y="3962400"/>
                <a:chExt cx="1044387" cy="200826"/>
              </a:xfrm>
            </p:grpSpPr>
            <p:sp>
              <p:nvSpPr>
                <p:cNvPr id="52" name="Rectangle 51"/>
                <p:cNvSpPr/>
                <p:nvPr/>
              </p:nvSpPr>
              <p:spPr>
                <a:xfrm>
                  <a:off x="7169966" y="3962400"/>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B</a:t>
                  </a:r>
                </a:p>
              </p:txBody>
            </p:sp>
            <p:sp>
              <p:nvSpPr>
                <p:cNvPr id="53" name="Rectangle 52"/>
                <p:cNvSpPr/>
                <p:nvPr/>
              </p:nvSpPr>
              <p:spPr>
                <a:xfrm>
                  <a:off x="6896100" y="3972969"/>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C</a:t>
                  </a:r>
                </a:p>
              </p:txBody>
            </p:sp>
            <p:sp>
              <p:nvSpPr>
                <p:cNvPr id="54" name="Rectangle 53"/>
                <p:cNvSpPr/>
                <p:nvPr/>
              </p:nvSpPr>
              <p:spPr>
                <a:xfrm>
                  <a:off x="7406105" y="3972969"/>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a:t>
                  </a:r>
                </a:p>
              </p:txBody>
            </p:sp>
            <p:sp>
              <p:nvSpPr>
                <p:cNvPr id="55" name="Rectangle 54"/>
                <p:cNvSpPr/>
                <p:nvPr/>
              </p:nvSpPr>
              <p:spPr>
                <a:xfrm>
                  <a:off x="6629400" y="3972969"/>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grpSp>
          <p:grpSp>
            <p:nvGrpSpPr>
              <p:cNvPr id="15" name="Group 14"/>
              <p:cNvGrpSpPr/>
              <p:nvPr/>
            </p:nvGrpSpPr>
            <p:grpSpPr>
              <a:xfrm>
                <a:off x="7848600" y="3962400"/>
                <a:ext cx="1044387" cy="200826"/>
                <a:chOff x="7848600" y="3886200"/>
                <a:chExt cx="1044387" cy="200826"/>
              </a:xfrm>
            </p:grpSpPr>
            <p:sp>
              <p:nvSpPr>
                <p:cNvPr id="58" name="Rectangle 57"/>
                <p:cNvSpPr/>
                <p:nvPr/>
              </p:nvSpPr>
              <p:spPr>
                <a:xfrm>
                  <a:off x="8389166" y="3886200"/>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B</a:t>
                  </a:r>
                </a:p>
              </p:txBody>
            </p:sp>
            <p:sp>
              <p:nvSpPr>
                <p:cNvPr id="59" name="Rectangle 58"/>
                <p:cNvSpPr/>
                <p:nvPr/>
              </p:nvSpPr>
              <p:spPr>
                <a:xfrm>
                  <a:off x="8115300" y="3896769"/>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C</a:t>
                  </a:r>
                </a:p>
              </p:txBody>
            </p:sp>
            <p:sp>
              <p:nvSpPr>
                <p:cNvPr id="60" name="Rectangle 59"/>
                <p:cNvSpPr/>
                <p:nvPr/>
              </p:nvSpPr>
              <p:spPr>
                <a:xfrm>
                  <a:off x="8625305" y="3896769"/>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a:t>
                  </a:r>
                </a:p>
              </p:txBody>
            </p:sp>
            <p:sp>
              <p:nvSpPr>
                <p:cNvPr id="61" name="Rectangle 60"/>
                <p:cNvSpPr/>
                <p:nvPr/>
              </p:nvSpPr>
              <p:spPr>
                <a:xfrm>
                  <a:off x="7848600" y="3896769"/>
                  <a:ext cx="267682" cy="190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D</a:t>
                  </a:r>
                </a:p>
              </p:txBody>
            </p:sp>
          </p:grpSp>
        </p:grpSp>
        <p:sp>
          <p:nvSpPr>
            <p:cNvPr id="64" name="TextBox 63"/>
            <p:cNvSpPr txBox="1"/>
            <p:nvPr/>
          </p:nvSpPr>
          <p:spPr>
            <a:xfrm>
              <a:off x="1905000" y="2907268"/>
              <a:ext cx="1219200" cy="369332"/>
            </a:xfrm>
            <a:prstGeom prst="rect">
              <a:avLst/>
            </a:prstGeom>
            <a:noFill/>
          </p:spPr>
          <p:txBody>
            <a:bodyPr wrap="square" rtlCol="0">
              <a:spAutoFit/>
            </a:bodyPr>
            <a:lstStyle/>
            <a:p>
              <a:r>
                <a:rPr lang="en-GB" dirty="0"/>
                <a:t>AAAAAA</a:t>
              </a:r>
            </a:p>
          </p:txBody>
        </p:sp>
        <p:sp>
          <p:nvSpPr>
            <p:cNvPr id="65" name="TextBox 64"/>
            <p:cNvSpPr txBox="1"/>
            <p:nvPr/>
          </p:nvSpPr>
          <p:spPr>
            <a:xfrm>
              <a:off x="2286000" y="3429000"/>
              <a:ext cx="863238" cy="369332"/>
            </a:xfrm>
            <a:prstGeom prst="rect">
              <a:avLst/>
            </a:prstGeom>
            <a:noFill/>
          </p:spPr>
          <p:txBody>
            <a:bodyPr wrap="square" rtlCol="0">
              <a:spAutoFit/>
            </a:bodyPr>
            <a:lstStyle/>
            <a:p>
              <a:r>
                <a:rPr lang="en-GB" dirty="0"/>
                <a:t>BB</a:t>
              </a:r>
            </a:p>
          </p:txBody>
        </p:sp>
        <p:sp>
          <p:nvSpPr>
            <p:cNvPr id="66" name="TextBox 65"/>
            <p:cNvSpPr txBox="1"/>
            <p:nvPr/>
          </p:nvSpPr>
          <p:spPr>
            <a:xfrm>
              <a:off x="2106562" y="4043796"/>
              <a:ext cx="1219200" cy="369332"/>
            </a:xfrm>
            <a:prstGeom prst="rect">
              <a:avLst/>
            </a:prstGeom>
            <a:noFill/>
          </p:spPr>
          <p:txBody>
            <a:bodyPr wrap="square" rtlCol="0">
              <a:spAutoFit/>
            </a:bodyPr>
            <a:lstStyle/>
            <a:p>
              <a:r>
                <a:rPr lang="en-GB" dirty="0"/>
                <a:t>CCC</a:t>
              </a:r>
            </a:p>
          </p:txBody>
        </p:sp>
        <p:sp>
          <p:nvSpPr>
            <p:cNvPr id="67" name="TextBox 66"/>
            <p:cNvSpPr txBox="1"/>
            <p:nvPr/>
          </p:nvSpPr>
          <p:spPr>
            <a:xfrm>
              <a:off x="2102988" y="4737806"/>
              <a:ext cx="497603" cy="369332"/>
            </a:xfrm>
            <a:prstGeom prst="rect">
              <a:avLst/>
            </a:prstGeom>
            <a:noFill/>
          </p:spPr>
          <p:txBody>
            <a:bodyPr wrap="square" rtlCol="0">
              <a:spAutoFit/>
            </a:bodyPr>
            <a:lstStyle/>
            <a:p>
              <a:r>
                <a:rPr lang="en-GB" dirty="0"/>
                <a:t>D</a:t>
              </a:r>
            </a:p>
          </p:txBody>
        </p:sp>
      </p:grpSp>
      <p:sp>
        <p:nvSpPr>
          <p:cNvPr id="69" name="Title 1"/>
          <p:cNvSpPr txBox="1"/>
          <p:nvPr/>
        </p:nvSpPr>
        <p:spPr>
          <a:xfrm>
            <a:off x="1295400" y="609600"/>
            <a:ext cx="7406640" cy="914693"/>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GB" dirty="0"/>
              <a:t>TDM Multiplexing</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flipH="1">
            <a:off x="7010400" y="3124200"/>
            <a:ext cx="1210022"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7010400" y="3618270"/>
            <a:ext cx="1210022"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7010400" y="4124633"/>
            <a:ext cx="1210022"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7010400" y="4876799"/>
            <a:ext cx="1210022" cy="0"/>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7317658" y="3276600"/>
            <a:ext cx="683342" cy="369332"/>
          </a:xfrm>
          <a:prstGeom prst="rect">
            <a:avLst/>
          </a:prstGeom>
          <a:noFill/>
        </p:spPr>
        <p:txBody>
          <a:bodyPr wrap="square" rtlCol="0">
            <a:spAutoFit/>
          </a:bodyPr>
          <a:lstStyle/>
          <a:p>
            <a:r>
              <a:rPr lang="en-GB" dirty="0"/>
              <a:t>BB</a:t>
            </a:r>
          </a:p>
        </p:txBody>
      </p:sp>
      <p:sp>
        <p:nvSpPr>
          <p:cNvPr id="4" name="TextBox 3"/>
          <p:cNvSpPr txBox="1"/>
          <p:nvPr/>
        </p:nvSpPr>
        <p:spPr>
          <a:xfrm>
            <a:off x="7248178" y="3821668"/>
            <a:ext cx="752822" cy="369332"/>
          </a:xfrm>
          <a:prstGeom prst="rect">
            <a:avLst/>
          </a:prstGeom>
          <a:noFill/>
        </p:spPr>
        <p:txBody>
          <a:bodyPr wrap="square" rtlCol="0">
            <a:spAutoFit/>
          </a:bodyPr>
          <a:lstStyle/>
          <a:p>
            <a:r>
              <a:rPr lang="en-GB" dirty="0"/>
              <a:t>CCC</a:t>
            </a:r>
          </a:p>
        </p:txBody>
      </p:sp>
      <p:sp>
        <p:nvSpPr>
          <p:cNvPr id="5" name="TextBox 4"/>
          <p:cNvSpPr txBox="1"/>
          <p:nvPr/>
        </p:nvSpPr>
        <p:spPr>
          <a:xfrm>
            <a:off x="7467600" y="4572001"/>
            <a:ext cx="457200" cy="380999"/>
          </a:xfrm>
          <a:prstGeom prst="rect">
            <a:avLst/>
          </a:prstGeom>
          <a:noFill/>
        </p:spPr>
        <p:txBody>
          <a:bodyPr wrap="square" rtlCol="0">
            <a:spAutoFit/>
          </a:bodyPr>
          <a:lstStyle/>
          <a:p>
            <a:r>
              <a:rPr lang="en-GB" dirty="0"/>
              <a:t>D</a:t>
            </a:r>
          </a:p>
        </p:txBody>
      </p:sp>
      <p:sp>
        <p:nvSpPr>
          <p:cNvPr id="2" name="Title 1"/>
          <p:cNvSpPr txBox="1"/>
          <p:nvPr/>
        </p:nvSpPr>
        <p:spPr>
          <a:xfrm>
            <a:off x="1295400" y="381000"/>
            <a:ext cx="7406640" cy="791791"/>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en-GB" dirty="0"/>
              <a:t>TDM </a:t>
            </a:r>
            <a:r>
              <a:rPr lang="en-GB" dirty="0" err="1"/>
              <a:t>Demultiplexing</a:t>
            </a:r>
            <a:endParaRPr lang="en-GB" dirty="0"/>
          </a:p>
        </p:txBody>
      </p:sp>
      <p:grpSp>
        <p:nvGrpSpPr>
          <p:cNvPr id="28" name="Group 27"/>
          <p:cNvGrpSpPr/>
          <p:nvPr/>
        </p:nvGrpSpPr>
        <p:grpSpPr>
          <a:xfrm>
            <a:off x="1066800" y="2590800"/>
            <a:ext cx="7543800" cy="2819400"/>
            <a:chOff x="1066800" y="2590801"/>
            <a:chExt cx="7543800" cy="2819400"/>
          </a:xfrm>
        </p:grpSpPr>
        <p:sp>
          <p:nvSpPr>
            <p:cNvPr id="16" name="Snip Same Side Corner Rectangle 15"/>
            <p:cNvSpPr/>
            <p:nvPr/>
          </p:nvSpPr>
          <p:spPr>
            <a:xfrm rot="16200000">
              <a:off x="5067300" y="3467101"/>
              <a:ext cx="2819400" cy="1066800"/>
            </a:xfrm>
            <a:prstGeom prst="snip2SameRect">
              <a:avLst>
                <a:gd name="adj1" fmla="val 50000"/>
                <a:gd name="adj2"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DEMUX</a:t>
              </a:r>
            </a:p>
          </p:txBody>
        </p:sp>
        <p:grpSp>
          <p:nvGrpSpPr>
            <p:cNvPr id="62" name="Group 61"/>
            <p:cNvGrpSpPr/>
            <p:nvPr/>
          </p:nvGrpSpPr>
          <p:grpSpPr>
            <a:xfrm>
              <a:off x="7037766" y="2811091"/>
              <a:ext cx="1572834" cy="2087212"/>
              <a:chOff x="7037766" y="2811091"/>
              <a:chExt cx="1572834" cy="2087212"/>
            </a:xfrm>
          </p:grpSpPr>
          <p:pic>
            <p:nvPicPr>
              <p:cNvPr id="18" name="Picture 17"/>
              <p:cNvPicPr>
                <a:picLocks noChangeAspect="1"/>
              </p:cNvPicPr>
              <p:nvPr/>
            </p:nvPicPr>
            <p:blipFill>
              <a:blip r:embed="rId2"/>
              <a:stretch>
                <a:fillRect/>
              </a:stretch>
            </p:blipFill>
            <p:spPr>
              <a:xfrm>
                <a:off x="8220422" y="2971800"/>
                <a:ext cx="390178" cy="1926503"/>
              </a:xfrm>
              <a:prstGeom prst="rect">
                <a:avLst/>
              </a:prstGeom>
            </p:spPr>
          </p:pic>
          <p:sp>
            <p:nvSpPr>
              <p:cNvPr id="57" name="TextBox 56"/>
              <p:cNvSpPr txBox="1"/>
              <p:nvPr/>
            </p:nvSpPr>
            <p:spPr>
              <a:xfrm>
                <a:off x="7037766" y="2811091"/>
                <a:ext cx="1219200" cy="369332"/>
              </a:xfrm>
              <a:prstGeom prst="rect">
                <a:avLst/>
              </a:prstGeom>
              <a:noFill/>
            </p:spPr>
            <p:txBody>
              <a:bodyPr wrap="square" rtlCol="0">
                <a:spAutoFit/>
              </a:bodyPr>
              <a:lstStyle/>
              <a:p>
                <a:r>
                  <a:rPr lang="en-GB" dirty="0"/>
                  <a:t>AAAA</a:t>
                </a:r>
              </a:p>
            </p:txBody>
          </p:sp>
        </p:grpSp>
        <p:grpSp>
          <p:nvGrpSpPr>
            <p:cNvPr id="27" name="Group 26"/>
            <p:cNvGrpSpPr/>
            <p:nvPr/>
          </p:nvGrpSpPr>
          <p:grpSpPr>
            <a:xfrm>
              <a:off x="1066800" y="3807542"/>
              <a:ext cx="4876800" cy="195417"/>
              <a:chOff x="1066800" y="3807542"/>
              <a:chExt cx="4876800" cy="195417"/>
            </a:xfrm>
          </p:grpSpPr>
          <p:cxnSp>
            <p:nvCxnSpPr>
              <p:cNvPr id="42" name="Straight Arrow Connector 41"/>
              <p:cNvCxnSpPr/>
              <p:nvPr/>
            </p:nvCxnSpPr>
            <p:spPr>
              <a:xfrm flipH="1" flipV="1">
                <a:off x="1066800" y="3962400"/>
                <a:ext cx="4876800" cy="40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0" name="Group 49"/>
              <p:cNvGrpSpPr/>
              <p:nvPr/>
            </p:nvGrpSpPr>
            <p:grpSpPr>
              <a:xfrm>
                <a:off x="1526458" y="3807542"/>
                <a:ext cx="911942" cy="154858"/>
                <a:chOff x="2057400" y="2207342"/>
                <a:chExt cx="911942" cy="154858"/>
              </a:xfrm>
            </p:grpSpPr>
            <p:sp>
              <p:nvSpPr>
                <p:cNvPr id="46" name="Rectangle 45"/>
                <p:cNvSpPr/>
                <p:nvPr/>
              </p:nvSpPr>
              <p:spPr>
                <a:xfrm>
                  <a:off x="2057400" y="2209800"/>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a:xfrm>
                  <a:off x="2303206" y="2209800"/>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48" name="Rectangle 47"/>
                <p:cNvSpPr/>
                <p:nvPr/>
              </p:nvSpPr>
              <p:spPr>
                <a:xfrm>
                  <a:off x="2521974" y="2209800"/>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49" name="Rectangle 48"/>
                <p:cNvSpPr/>
                <p:nvPr/>
              </p:nvSpPr>
              <p:spPr>
                <a:xfrm>
                  <a:off x="2740742" y="2207342"/>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a:t>
                  </a:r>
                </a:p>
              </p:txBody>
            </p:sp>
          </p:grpSp>
          <p:grpSp>
            <p:nvGrpSpPr>
              <p:cNvPr id="52" name="Group 51"/>
              <p:cNvGrpSpPr/>
              <p:nvPr/>
            </p:nvGrpSpPr>
            <p:grpSpPr>
              <a:xfrm>
                <a:off x="5031658" y="3807542"/>
                <a:ext cx="911942" cy="154858"/>
                <a:chOff x="2057400" y="2207342"/>
                <a:chExt cx="911942" cy="154858"/>
              </a:xfrm>
            </p:grpSpPr>
            <p:sp>
              <p:nvSpPr>
                <p:cNvPr id="53" name="Rectangle 52"/>
                <p:cNvSpPr/>
                <p:nvPr/>
              </p:nvSpPr>
              <p:spPr>
                <a:xfrm>
                  <a:off x="2057400" y="2209800"/>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ln w="0"/>
                      <a:solidFill>
                        <a:schemeClr val="tx1"/>
                      </a:solidFill>
                      <a:effectLst>
                        <a:outerShdw blurRad="38100" dist="19050" dir="2700000" algn="tl" rotWithShape="0">
                          <a:schemeClr val="dk1">
                            <a:alpha val="40000"/>
                          </a:schemeClr>
                        </a:outerShdw>
                      </a:effectLst>
                    </a:rPr>
                    <a:t>D</a:t>
                  </a:r>
                </a:p>
              </p:txBody>
            </p:sp>
            <p:sp>
              <p:nvSpPr>
                <p:cNvPr id="54" name="Rectangle 53"/>
                <p:cNvSpPr/>
                <p:nvPr/>
              </p:nvSpPr>
              <p:spPr>
                <a:xfrm>
                  <a:off x="2303206" y="2209800"/>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ln w="0"/>
                      <a:solidFill>
                        <a:schemeClr val="tx1"/>
                      </a:solidFill>
                      <a:effectLst>
                        <a:outerShdw blurRad="38100" dist="19050" dir="2700000" algn="tl" rotWithShape="0">
                          <a:schemeClr val="dk1">
                            <a:alpha val="40000"/>
                          </a:schemeClr>
                        </a:outerShdw>
                      </a:effectLst>
                    </a:rPr>
                    <a:t>C</a:t>
                  </a:r>
                </a:p>
              </p:txBody>
            </p:sp>
            <p:sp>
              <p:nvSpPr>
                <p:cNvPr id="55" name="Rectangle 54"/>
                <p:cNvSpPr/>
                <p:nvPr/>
              </p:nvSpPr>
              <p:spPr>
                <a:xfrm>
                  <a:off x="2521974" y="2209800"/>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ln w="0"/>
                      <a:solidFill>
                        <a:schemeClr val="tx1"/>
                      </a:solidFill>
                      <a:effectLst>
                        <a:outerShdw blurRad="38100" dist="19050" dir="2700000" algn="tl" rotWithShape="0">
                          <a:schemeClr val="dk1">
                            <a:alpha val="40000"/>
                          </a:schemeClr>
                        </a:outerShdw>
                      </a:effectLst>
                    </a:rPr>
                    <a:t>B</a:t>
                  </a:r>
                </a:p>
              </p:txBody>
            </p:sp>
            <p:sp>
              <p:nvSpPr>
                <p:cNvPr id="56" name="Rectangle 55"/>
                <p:cNvSpPr/>
                <p:nvPr/>
              </p:nvSpPr>
              <p:spPr>
                <a:xfrm>
                  <a:off x="2740742" y="2207342"/>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a:t>
                  </a:r>
                </a:p>
              </p:txBody>
            </p:sp>
          </p:grpSp>
          <p:grpSp>
            <p:nvGrpSpPr>
              <p:cNvPr id="11" name="Group 10"/>
              <p:cNvGrpSpPr/>
              <p:nvPr/>
            </p:nvGrpSpPr>
            <p:grpSpPr>
              <a:xfrm>
                <a:off x="3962400" y="3809173"/>
                <a:ext cx="914400" cy="153227"/>
                <a:chOff x="3429000" y="2893968"/>
                <a:chExt cx="914400" cy="153227"/>
              </a:xfrm>
            </p:grpSpPr>
            <p:sp>
              <p:nvSpPr>
                <p:cNvPr id="8" name="Rectangle 7"/>
                <p:cNvSpPr/>
                <p:nvPr/>
              </p:nvSpPr>
              <p:spPr>
                <a:xfrm>
                  <a:off x="4114800" y="2894795"/>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sp>
              <p:nvSpPr>
                <p:cNvPr id="34" name="Rectangle 33"/>
                <p:cNvSpPr/>
                <p:nvPr/>
              </p:nvSpPr>
              <p:spPr>
                <a:xfrm>
                  <a:off x="3871615" y="2894371"/>
                  <a:ext cx="237778"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35" name="Rectangle 34"/>
                <p:cNvSpPr/>
                <p:nvPr/>
              </p:nvSpPr>
              <p:spPr>
                <a:xfrm>
                  <a:off x="3643015" y="2894371"/>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sp>
              <p:nvSpPr>
                <p:cNvPr id="36" name="Rectangle 35"/>
                <p:cNvSpPr/>
                <p:nvPr/>
              </p:nvSpPr>
              <p:spPr>
                <a:xfrm>
                  <a:off x="3429000" y="2893968"/>
                  <a:ext cx="219422" cy="1532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grpSp>
          <p:grpSp>
            <p:nvGrpSpPr>
              <p:cNvPr id="21" name="Group 20"/>
              <p:cNvGrpSpPr/>
              <p:nvPr/>
            </p:nvGrpSpPr>
            <p:grpSpPr>
              <a:xfrm>
                <a:off x="2679290" y="3810000"/>
                <a:ext cx="1054510" cy="176833"/>
                <a:chOff x="1079090" y="3124200"/>
                <a:chExt cx="1054510" cy="176833"/>
              </a:xfrm>
            </p:grpSpPr>
            <p:grpSp>
              <p:nvGrpSpPr>
                <p:cNvPr id="20" name="Group 19"/>
                <p:cNvGrpSpPr/>
                <p:nvPr/>
              </p:nvGrpSpPr>
              <p:grpSpPr>
                <a:xfrm>
                  <a:off x="1079090" y="3124200"/>
                  <a:ext cx="1054510" cy="157316"/>
                  <a:chOff x="1079090" y="3274142"/>
                  <a:chExt cx="1054510" cy="157316"/>
                </a:xfrm>
              </p:grpSpPr>
              <p:sp>
                <p:nvSpPr>
                  <p:cNvPr id="64" name="Rectangle 63"/>
                  <p:cNvSpPr/>
                  <p:nvPr/>
                </p:nvSpPr>
                <p:spPr>
                  <a:xfrm>
                    <a:off x="1079090" y="3276600"/>
                    <a:ext cx="371168" cy="1548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66" name="Rectangle 65"/>
                  <p:cNvSpPr/>
                  <p:nvPr/>
                </p:nvSpPr>
                <p:spPr>
                  <a:xfrm>
                    <a:off x="1543664" y="3276600"/>
                    <a:ext cx="371168" cy="1548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67" name="Rectangle 66"/>
                  <p:cNvSpPr/>
                  <p:nvPr/>
                </p:nvSpPr>
                <p:spPr>
                  <a:xfrm>
                    <a:off x="1762432" y="3274142"/>
                    <a:ext cx="371168" cy="1548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a:t>
                    </a:r>
                  </a:p>
                </p:txBody>
              </p:sp>
            </p:grpSp>
            <p:sp>
              <p:nvSpPr>
                <p:cNvPr id="19" name="Rectangle 18"/>
                <p:cNvSpPr/>
                <p:nvPr/>
              </p:nvSpPr>
              <p:spPr>
                <a:xfrm>
                  <a:off x="1324242" y="3124200"/>
                  <a:ext cx="244905" cy="1768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grpSp>
        </p:grpSp>
      </p:gr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DISADVANTAGE OF STDM</a:t>
            </a:r>
          </a:p>
        </p:txBody>
      </p:sp>
      <p:sp>
        <p:nvSpPr>
          <p:cNvPr id="3" name="Subtitle 2"/>
          <p:cNvSpPr>
            <a:spLocks noGrp="1"/>
          </p:cNvSpPr>
          <p:nvPr>
            <p:ph type="subTitle" idx="1"/>
          </p:nvPr>
        </p:nvSpPr>
        <p:spPr>
          <a:xfrm>
            <a:off x="1143000" y="2438400"/>
            <a:ext cx="7406640" cy="1752600"/>
          </a:xfrm>
        </p:spPr>
        <p:txBody>
          <a:bodyPr/>
          <a:lstStyle/>
          <a:p>
            <a:pPr marL="484505" indent="-457200">
              <a:buFont typeface="Arial" panose="020B0604020202020204" pitchFamily="34" charset="0"/>
              <a:buChar char="•"/>
            </a:pPr>
            <a:r>
              <a:rPr lang="en-GB" dirty="0"/>
              <a:t>The channel capacity cannot be fully utilised some of the slots go empty in certain frames.</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Asynchronous TDM</a:t>
            </a:r>
          </a:p>
        </p:txBody>
      </p:sp>
      <p:sp>
        <p:nvSpPr>
          <p:cNvPr id="3" name="Subtitle 2"/>
          <p:cNvSpPr>
            <a:spLocks noGrp="1"/>
          </p:cNvSpPr>
          <p:nvPr>
            <p:ph type="subTitle" idx="1"/>
          </p:nvPr>
        </p:nvSpPr>
        <p:spPr>
          <a:xfrm>
            <a:off x="1432560" y="1850064"/>
            <a:ext cx="7406640" cy="4398336"/>
          </a:xfrm>
        </p:spPr>
        <p:txBody>
          <a:bodyPr/>
          <a:lstStyle/>
          <a:p>
            <a:pPr marL="484505" indent="-457200">
              <a:buFont typeface="Arial" panose="020B0604020202020204" pitchFamily="34" charset="0"/>
              <a:buChar char="•"/>
            </a:pPr>
            <a:r>
              <a:rPr lang="en-GB" dirty="0"/>
              <a:t>Also known as statistical time division multiplexing.</a:t>
            </a:r>
          </a:p>
          <a:p>
            <a:pPr marL="484505" indent="-457200">
              <a:buFont typeface="Arial" panose="020B0604020202020204" pitchFamily="34" charset="0"/>
              <a:buChar char="•"/>
            </a:pPr>
            <a:r>
              <a:rPr lang="en-GB" dirty="0"/>
              <a:t>In this time slots are not fixed </a:t>
            </a:r>
            <a:r>
              <a:rPr lang="en-GB" dirty="0" err="1"/>
              <a:t>i.e</a:t>
            </a:r>
            <a:r>
              <a:rPr lang="en-GB" dirty="0"/>
              <a:t> slots are flexible.</a:t>
            </a:r>
          </a:p>
          <a:p>
            <a:pPr marL="484505" indent="-457200">
              <a:buFont typeface="Arial" panose="020B0604020202020204" pitchFamily="34" charset="0"/>
              <a:buChar char="•"/>
            </a:pPr>
            <a:r>
              <a:rPr lang="en-GB" dirty="0"/>
              <a:t>Total speed of the input line can be greater than the capacity of the path.</a:t>
            </a:r>
          </a:p>
          <a:p>
            <a:pPr marL="484505" indent="-457200">
              <a:buFont typeface="Arial" panose="020B0604020202020204" pitchFamily="34" charset="0"/>
              <a:buChar char="•"/>
            </a:pPr>
            <a:r>
              <a:rPr lang="en-GB" dirty="0"/>
              <a:t>In ASTDM we have n input lines and m slots i.e. m less than n (m &lt; n)</a:t>
            </a:r>
          </a:p>
          <a:p>
            <a:pPr marL="484505" indent="-457200">
              <a:buFont typeface="Arial" panose="020B0604020202020204" pitchFamily="34" charset="0"/>
              <a:buChar char="•"/>
            </a:pPr>
            <a:r>
              <a:rPr lang="en-GB" dirty="0"/>
              <a:t>Slots are not predefined rather slots are allocated to any of the device that has data to send</a:t>
            </a:r>
          </a:p>
          <a:p>
            <a:pPr marL="484505" indent="-457200">
              <a:buFont typeface="Arial" panose="020B0604020202020204" pitchFamily="34" charset="0"/>
              <a:buChar char="•"/>
            </a:pPr>
            <a:endParaRPr lang="en-GB" dirty="0"/>
          </a:p>
          <a:p>
            <a:endParaRPr lang="en-GB"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GB"/>
              <a:t>Computation on Multiplexing</a:t>
            </a:r>
          </a:p>
        </p:txBody>
      </p:sp>
      <p:sp>
        <p:nvSpPr>
          <p:cNvPr id="5" name="Content Placeholder 4"/>
          <p:cNvSpPr>
            <a:spLocks noGrp="1"/>
          </p:cNvSpPr>
          <p:nvPr>
            <p:ph idx="1"/>
          </p:nvPr>
        </p:nvSpPr>
        <p:spPr>
          <a:xfrm>
            <a:off x="1031875" y="1447800"/>
            <a:ext cx="8059420" cy="5389880"/>
          </a:xfrm>
        </p:spPr>
        <p:txBody>
          <a:bodyPr>
            <a:normAutofit fontScale="87500" lnSpcReduction="10000"/>
          </a:bodyPr>
          <a:lstStyle/>
          <a:p>
            <a:r>
              <a:rPr lang="en-GB" altLang="en-US" dirty="0"/>
              <a:t>Assume that a voice channel occupies a bandwidth of 4 kHz. We need to combine three voice channels into a link with a bandwidth of 12 kHz, from 20 to 32 kHz. Show the configuration, using the frequency domain. Assume there are no guard bands.</a:t>
            </a:r>
          </a:p>
          <a:p>
            <a:r>
              <a:rPr lang="en-GB" altLang="en-US" dirty="0"/>
              <a:t>Solution</a:t>
            </a:r>
          </a:p>
          <a:p>
            <a:pPr lvl="1"/>
            <a:r>
              <a:rPr lang="en-GB" altLang="en-US" dirty="0"/>
              <a:t>Each voice channel bandwidth is 4kHz.</a:t>
            </a:r>
          </a:p>
          <a:p>
            <a:pPr lvl="1"/>
            <a:r>
              <a:rPr lang="en-GB" altLang="en-US" dirty="0"/>
              <a:t>Available bandwidth is  20 to 32 kHz. </a:t>
            </a:r>
          </a:p>
          <a:p>
            <a:pPr lvl="1"/>
            <a:r>
              <a:rPr lang="en-GB" altLang="en-US" dirty="0"/>
              <a:t>First voice channel is 20-24 kHz bandwidth</a:t>
            </a:r>
          </a:p>
          <a:p>
            <a:pPr lvl="1"/>
            <a:r>
              <a:rPr lang="en-GB" altLang="en-US" dirty="0"/>
              <a:t>Second voice channel is 24-28 kHz bandwidth</a:t>
            </a:r>
          </a:p>
          <a:p>
            <a:pPr lvl="1"/>
            <a:r>
              <a:rPr lang="en-GB" altLang="en-US" dirty="0"/>
              <a:t>Third voice channel is 28-32 kHz bandwidth. Then we combine them as shown in the figure.</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2098040" y="1809115"/>
            <a:ext cx="6172200" cy="4076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8601"/>
            <a:ext cx="6553200" cy="609600"/>
          </a:xfrm>
        </p:spPr>
        <p:txBody>
          <a:bodyPr>
            <a:normAutofit/>
          </a:bodyPr>
          <a:lstStyle/>
          <a:p>
            <a:r>
              <a:rPr lang="en-US" sz="2800" b="1" dirty="0">
                <a:solidFill>
                  <a:srgbClr val="C00000"/>
                </a:solidFill>
              </a:rPr>
              <a:t>IMPORTANT NETWORK DEVICES</a:t>
            </a:r>
          </a:p>
        </p:txBody>
      </p:sp>
      <p:sp>
        <p:nvSpPr>
          <p:cNvPr id="3" name="Subtitle 2"/>
          <p:cNvSpPr>
            <a:spLocks noGrp="1"/>
          </p:cNvSpPr>
          <p:nvPr>
            <p:ph type="subTitle" idx="1"/>
          </p:nvPr>
        </p:nvSpPr>
        <p:spPr>
          <a:xfrm>
            <a:off x="1447800" y="1295400"/>
            <a:ext cx="7239000" cy="4724400"/>
          </a:xfrm>
        </p:spPr>
        <p:txBody>
          <a:bodyPr>
            <a:normAutofit fontScale="85000" lnSpcReduction="20000"/>
          </a:bodyPr>
          <a:lstStyle/>
          <a:p>
            <a:pPr algn="just"/>
            <a:r>
              <a:rPr lang="en-US" dirty="0">
                <a:solidFill>
                  <a:schemeClr val="tx1"/>
                </a:solidFill>
              </a:rPr>
              <a:t>All network traffic requires devices to provide connectivity and functionality. Understanding how these networking devices operate and identifying the functions they perform are essential skills for any network administrator</a:t>
            </a:r>
          </a:p>
          <a:p>
            <a:pPr algn="just"/>
            <a:r>
              <a:rPr lang="en-US" b="1" dirty="0">
                <a:solidFill>
                  <a:srgbClr val="00B0F0"/>
                </a:solidFill>
              </a:rPr>
              <a:t>1)</a:t>
            </a:r>
            <a:r>
              <a:rPr lang="en-US" b="1" dirty="0">
                <a:solidFill>
                  <a:schemeClr val="tx1"/>
                </a:solidFill>
              </a:rPr>
              <a:t>	HUB</a:t>
            </a:r>
          </a:p>
          <a:p>
            <a:pPr algn="just"/>
            <a:r>
              <a:rPr lang="en-US" dirty="0">
                <a:solidFill>
                  <a:schemeClr val="tx1"/>
                </a:solidFill>
              </a:rPr>
              <a:t>Hubs are simple devices that direct data packets to all devices connected to the hub, regardless of whether that data package is destine for the devices and can create a performance bottleneck on busy networks. </a:t>
            </a:r>
          </a:p>
          <a:p>
            <a:pPr algn="just"/>
            <a:r>
              <a:rPr lang="en-US" dirty="0">
                <a:solidFill>
                  <a:schemeClr val="tx1"/>
                </a:solidFill>
              </a:rPr>
              <a:t>A hub does nothing except provide a pathway for the electrical signals to travel along such a device is called a passive hub. However when a hub provide a path for the data signals and regenerates the signals before forwarding it to all the connected devices is called active hub.</a:t>
            </a:r>
          </a:p>
          <a:p>
            <a:pPr algn="just"/>
            <a:endParaRPr lang="en-US" sz="1600" dirty="0">
              <a:solidFill>
                <a:schemeClr val="tx1"/>
              </a:solidFill>
            </a:endParaRPr>
          </a:p>
          <a:p>
            <a:pPr algn="just"/>
            <a:r>
              <a:rPr lang="en-US" dirty="0">
                <a:solidFill>
                  <a:schemeClr val="tx1"/>
                </a:solidFill>
              </a:rPr>
              <a:t>Hubs are used in networks that use twisted pair cable.</a:t>
            </a:r>
          </a:p>
          <a:p>
            <a:pPr algn="just"/>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sym typeface="+mn-ea"/>
              </a:rPr>
              <a:t>Computation on Multiplexing</a:t>
            </a:r>
            <a:endParaRPr lang="en-GB" altLang="en-US"/>
          </a:p>
        </p:txBody>
      </p:sp>
      <p:sp>
        <p:nvSpPr>
          <p:cNvPr id="3" name="Content Placeholder 2"/>
          <p:cNvSpPr>
            <a:spLocks noGrp="1"/>
          </p:cNvSpPr>
          <p:nvPr>
            <p:ph idx="1"/>
          </p:nvPr>
        </p:nvSpPr>
        <p:spPr>
          <a:xfrm>
            <a:off x="1017270" y="1447800"/>
            <a:ext cx="8121015" cy="5374005"/>
          </a:xfrm>
        </p:spPr>
        <p:txBody>
          <a:bodyPr>
            <a:normAutofit fontScale="87500" lnSpcReduction="20000"/>
          </a:bodyPr>
          <a:lstStyle/>
          <a:p>
            <a:r>
              <a:rPr lang="en-GB" altLang="en-US"/>
              <a:t>Five channels, each with a 100-kHz bandwidth, are to be multiplexed together. What is the minimum bandwidth of the link if there is a need for a guard band of 10 kHz between the channels to prevent interference?</a:t>
            </a:r>
          </a:p>
          <a:p>
            <a:r>
              <a:rPr lang="en-GB" altLang="en-US"/>
              <a:t>Solution</a:t>
            </a:r>
          </a:p>
          <a:p>
            <a:pPr lvl="1"/>
            <a:r>
              <a:rPr lang="en-GB" altLang="en-US"/>
              <a:t>Each channel is 100kHz</a:t>
            </a:r>
          </a:p>
          <a:p>
            <a:pPr lvl="1"/>
            <a:r>
              <a:rPr lang="en-GB" altLang="en-US"/>
              <a:t>The five channels will be 100kHz * 5 = 500kHz  -------- (A)</a:t>
            </a:r>
          </a:p>
          <a:p>
            <a:pPr lvl="1"/>
            <a:r>
              <a:rPr lang="en-GB" altLang="en-US"/>
              <a:t>Each guard band is 10kHz, </a:t>
            </a:r>
          </a:p>
          <a:p>
            <a:pPr lvl="1"/>
            <a:r>
              <a:rPr lang="en-GB" altLang="en-US"/>
              <a:t>The four guard band will be 10 kHz * 4 = 40 kHz -------(B). </a:t>
            </a:r>
          </a:p>
          <a:p>
            <a:pPr lvl="1"/>
            <a:r>
              <a:rPr lang="en-GB" altLang="en-US"/>
              <a:t>Therefore the mininum bandwidth requirement for the link will be  (A) +  (B) = 500kHz + 40 kHz  = 540kHz </a:t>
            </a:r>
          </a:p>
          <a:p>
            <a:pPr marL="82550" indent="0">
              <a:buNone/>
            </a:pPr>
            <a:endParaRPr lang="en-GB" altLang="en-US"/>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pic>
        <p:nvPicPr>
          <p:cNvPr id="4" name="Content Placeholder 3"/>
          <p:cNvPicPr>
            <a:picLocks noGrp="1" noChangeAspect="1"/>
          </p:cNvPicPr>
          <p:nvPr>
            <p:ph idx="1"/>
          </p:nvPr>
        </p:nvPicPr>
        <p:blipFill>
          <a:blip r:embed="rId2"/>
          <a:stretch>
            <a:fillRect/>
          </a:stretch>
        </p:blipFill>
        <p:spPr>
          <a:xfrm>
            <a:off x="1435735" y="2717800"/>
            <a:ext cx="7498080" cy="2259965"/>
          </a:xfrm>
          <a:prstGeom prst="rect">
            <a:avLst/>
          </a:prstGeom>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35" y="274955"/>
            <a:ext cx="7498080" cy="828675"/>
          </a:xfrm>
        </p:spPr>
        <p:txBody>
          <a:bodyPr/>
          <a:lstStyle/>
          <a:p>
            <a:r>
              <a:rPr lang="en-US" altLang="en-GB">
                <a:sym typeface="+mn-ea"/>
              </a:rPr>
              <a:t>Computation on Multiplexing</a:t>
            </a:r>
            <a:endParaRPr lang="en-GB" altLang="en-US"/>
          </a:p>
        </p:txBody>
      </p:sp>
      <p:sp>
        <p:nvSpPr>
          <p:cNvPr id="3" name="Content Placeholder 2"/>
          <p:cNvSpPr>
            <a:spLocks noGrp="1"/>
          </p:cNvSpPr>
          <p:nvPr>
            <p:ph idx="1"/>
          </p:nvPr>
        </p:nvSpPr>
        <p:spPr>
          <a:xfrm>
            <a:off x="1051560" y="1103630"/>
            <a:ext cx="8040370" cy="5708015"/>
          </a:xfrm>
        </p:spPr>
        <p:txBody>
          <a:bodyPr>
            <a:normAutofit fontScale="77500" lnSpcReduction="10000"/>
          </a:bodyPr>
          <a:lstStyle/>
          <a:p>
            <a:r>
              <a:rPr lang="en-GB" altLang="en-US"/>
              <a:t>The Advanced Mobile Phone System (AMPS) uses two bands. The first band of 824 to 849 MHz is used for sending, and 869 to 894 MHz is used for receiving. Each user has a bandwidth of 30 kHz in each direction and support 42 channels are use for control. How many people can use their cellular phones simultaneously?</a:t>
            </a:r>
          </a:p>
          <a:p>
            <a:r>
              <a:rPr lang="en-GB" altLang="en-US"/>
              <a:t>Solution</a:t>
            </a:r>
          </a:p>
          <a:p>
            <a:endParaRPr lang="en-GB" altLang="en-US"/>
          </a:p>
          <a:p>
            <a:pPr lvl="1"/>
            <a:r>
              <a:rPr lang="en-GB" altLang="en-US"/>
              <a:t>Each band is 25 MHz. = 25 *1000 = 25,000 kHz</a:t>
            </a:r>
          </a:p>
          <a:p>
            <a:pPr lvl="1"/>
            <a:r>
              <a:rPr lang="en-GB" altLang="en-US"/>
              <a:t>Each user bandwidth is 30 kHz</a:t>
            </a:r>
          </a:p>
          <a:p>
            <a:pPr lvl="1"/>
            <a:r>
              <a:rPr lang="en-GB" altLang="en-US"/>
              <a:t>The numbers of </a:t>
            </a:r>
            <a:r>
              <a:rPr lang="en-US" altLang="en-GB"/>
              <a:t>channels</a:t>
            </a:r>
            <a:r>
              <a:rPr lang="en-GB" altLang="en-US"/>
              <a:t> in the band will be 25,000/30 = 833.33 kHz appro. 833 kHz.</a:t>
            </a:r>
          </a:p>
          <a:p>
            <a:pPr lvl="1"/>
            <a:r>
              <a:rPr lang="en-GB" altLang="en-US"/>
              <a:t>Control  channels is 42 kHz</a:t>
            </a:r>
          </a:p>
          <a:p>
            <a:pPr lvl="1"/>
            <a:r>
              <a:rPr lang="en-GB" altLang="en-US"/>
              <a:t>Available channel 833 - 42 = 791 kHz </a:t>
            </a:r>
          </a:p>
          <a:p>
            <a:pPr marL="82550" indent="0">
              <a:buNone/>
            </a:pPr>
            <a:r>
              <a:rPr lang="en-GB" altLang="en-US"/>
              <a:t>	791 channels are available for cellular phone users.</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pPr marL="82550" indent="0">
              <a:buNone/>
            </a:pPr>
            <a:r>
              <a:rPr lang="en-GB" dirty="0"/>
              <a:t>             Network Switching</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35" y="-635"/>
            <a:ext cx="7498080" cy="933450"/>
          </a:xfrm>
        </p:spPr>
        <p:txBody>
          <a:bodyPr/>
          <a:lstStyle/>
          <a:p>
            <a:r>
              <a:rPr lang="en-GB" dirty="0"/>
              <a:t>Switching Networks</a:t>
            </a:r>
          </a:p>
        </p:txBody>
      </p:sp>
      <p:sp>
        <p:nvSpPr>
          <p:cNvPr id="3" name="Content Placeholder 2"/>
          <p:cNvSpPr>
            <a:spLocks noGrp="1"/>
          </p:cNvSpPr>
          <p:nvPr>
            <p:ph idx="1"/>
          </p:nvPr>
        </p:nvSpPr>
        <p:spPr>
          <a:xfrm>
            <a:off x="999490" y="917575"/>
            <a:ext cx="8144510" cy="6011545"/>
          </a:xfrm>
        </p:spPr>
        <p:txBody>
          <a:bodyPr>
            <a:normAutofit fontScale="90000" lnSpcReduction="20000"/>
          </a:bodyPr>
          <a:lstStyle/>
          <a:p>
            <a:r>
              <a:rPr lang="en-GB" dirty="0"/>
              <a:t>Th</a:t>
            </a:r>
            <a:r>
              <a:rPr lang="en-US" altLang="en-GB" dirty="0"/>
              <a:t>e</a:t>
            </a:r>
            <a:r>
              <a:rPr lang="en-GB" dirty="0"/>
              <a:t> technique of transferring </a:t>
            </a:r>
            <a:r>
              <a:rPr lang="en-US" altLang="en-GB" dirty="0"/>
              <a:t>data or</a:t>
            </a:r>
            <a:r>
              <a:rPr lang="en-GB" dirty="0"/>
              <a:t> information from one computer network to another network is known as switching.</a:t>
            </a:r>
          </a:p>
          <a:p>
            <a:r>
              <a:rPr lang="en-GB" dirty="0"/>
              <a:t>S</a:t>
            </a:r>
            <a:r>
              <a:rPr lang="en-US" altLang="en-GB" dirty="0"/>
              <a:t>w</a:t>
            </a:r>
            <a:r>
              <a:rPr lang="en-GB" dirty="0"/>
              <a:t>itching is the process of forwarding data coming in from one port/node to another port or node leading towards the destination.</a:t>
            </a:r>
          </a:p>
          <a:p>
            <a:r>
              <a:rPr lang="en-GB" dirty="0"/>
              <a:t>Switching in a computer network is achieved by using switches.</a:t>
            </a:r>
            <a:r>
              <a:rPr lang="en-US" altLang="en-GB" dirty="0"/>
              <a:t> </a:t>
            </a:r>
            <a:r>
              <a:rPr lang="en-GB" dirty="0"/>
              <a:t> A switch is a hardware device which is used to join multiple computers together with one local area network (LAN).</a:t>
            </a:r>
          </a:p>
          <a:p>
            <a:r>
              <a:rPr lang="en-GB" dirty="0"/>
              <a:t>A </a:t>
            </a:r>
            <a:r>
              <a:rPr lang="en-US" altLang="en-GB" dirty="0"/>
              <a:t>Computer Network</a:t>
            </a:r>
            <a:r>
              <a:rPr lang="en-GB" dirty="0"/>
              <a:t> may include number of switches and nodes</a:t>
            </a:r>
          </a:p>
          <a:p>
            <a:r>
              <a:rPr lang="en-GB" dirty="0"/>
              <a:t>The incoming data to a port/node is called ingress.</a:t>
            </a:r>
          </a:p>
          <a:p>
            <a:r>
              <a:rPr lang="en-GB" dirty="0"/>
              <a:t>The out going data from a port/node is called egress.</a:t>
            </a:r>
          </a:p>
          <a:p>
            <a:endParaRPr lang="en-GB"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735" y="635"/>
            <a:ext cx="7498080" cy="975995"/>
          </a:xfrm>
        </p:spPr>
        <p:txBody>
          <a:bodyPr/>
          <a:lstStyle/>
          <a:p>
            <a:r>
              <a:rPr lang="en-GB" dirty="0">
                <a:sym typeface="+mn-ea"/>
              </a:rPr>
              <a:t>Switching Networks</a:t>
            </a:r>
            <a:endParaRPr lang="en-US"/>
          </a:p>
        </p:txBody>
      </p:sp>
      <p:sp>
        <p:nvSpPr>
          <p:cNvPr id="5" name="Content Placeholder 4"/>
          <p:cNvSpPr>
            <a:spLocks noGrp="1"/>
          </p:cNvSpPr>
          <p:nvPr>
            <p:ph idx="1"/>
          </p:nvPr>
        </p:nvSpPr>
        <p:spPr>
          <a:xfrm>
            <a:off x="1055370" y="860425"/>
            <a:ext cx="8087995" cy="5982970"/>
          </a:xfrm>
        </p:spPr>
        <p:txBody>
          <a:bodyPr>
            <a:normAutofit/>
          </a:bodyPr>
          <a:lstStyle/>
          <a:p>
            <a:r>
              <a:rPr lang="en-GB" dirty="0">
                <a:sym typeface="+mn-ea"/>
              </a:rPr>
              <a:t>Network switches operate at layer 2 (Data link layer) in the OSI model.</a:t>
            </a:r>
          </a:p>
          <a:p>
            <a:r>
              <a:rPr lang="en-GB" dirty="0">
                <a:sym typeface="+mn-ea"/>
              </a:rPr>
              <a:t>Switching is transparent to the user and does not require any configuration in the home network.</a:t>
            </a:r>
          </a:p>
          <a:p>
            <a:r>
              <a:rPr lang="en-GB" dirty="0">
                <a:sym typeface="+mn-ea"/>
              </a:rPr>
              <a:t>Switches are used to forward the packets based on MAC addresses.</a:t>
            </a:r>
          </a:p>
          <a:p>
            <a:r>
              <a:rPr lang="en-GB" dirty="0">
                <a:sym typeface="+mn-ea"/>
              </a:rPr>
              <a:t>It is operated in full duplex mode.</a:t>
            </a:r>
          </a:p>
          <a:p>
            <a:r>
              <a:rPr lang="en-GB" dirty="0">
                <a:sym typeface="+mn-ea"/>
              </a:rPr>
              <a:t>Packet collision is minimum as it directly communicates between source and destination.</a:t>
            </a:r>
          </a:p>
          <a:p>
            <a:endParaRPr lang="en-US"/>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9010" y="9525"/>
            <a:ext cx="8143875" cy="865505"/>
          </a:xfrm>
        </p:spPr>
        <p:txBody>
          <a:bodyPr>
            <a:normAutofit fontScale="90000"/>
          </a:bodyPr>
          <a:lstStyle/>
          <a:p>
            <a:r>
              <a:rPr lang="en-US" sz="4000" b="1"/>
              <a:t>Why is Switching Concept required?</a:t>
            </a:r>
          </a:p>
        </p:txBody>
      </p:sp>
      <p:sp>
        <p:nvSpPr>
          <p:cNvPr id="5" name="Content Placeholder 4"/>
          <p:cNvSpPr>
            <a:spLocks noGrp="1"/>
          </p:cNvSpPr>
          <p:nvPr>
            <p:ph idx="1"/>
          </p:nvPr>
        </p:nvSpPr>
        <p:spPr>
          <a:xfrm>
            <a:off x="1055370" y="701675"/>
            <a:ext cx="8042910" cy="6141720"/>
          </a:xfrm>
        </p:spPr>
        <p:txBody>
          <a:bodyPr/>
          <a:lstStyle/>
          <a:p>
            <a:r>
              <a:rPr lang="en-US"/>
              <a:t>Bandwidth: It is defined as the maximum transfer rate of a cable. It is a very critical and expensive resource. Therefore, switching techniques are used for the effective utilization of the bandwidth of a network.</a:t>
            </a:r>
          </a:p>
          <a:p>
            <a:r>
              <a:rPr lang="en-US"/>
              <a:t>Collision: Collision is the effect that occurs when more than one device transmits the message over the same physical media, and they collide with each other. To overcome this problem, switching technology is implemented so that packets do not collide with each other.</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Advantages of Switching:</a:t>
            </a:r>
          </a:p>
        </p:txBody>
      </p:sp>
      <p:sp>
        <p:nvSpPr>
          <p:cNvPr id="5" name="Content Placeholder 4"/>
          <p:cNvSpPr>
            <a:spLocks noGrp="1"/>
          </p:cNvSpPr>
          <p:nvPr>
            <p:ph idx="1"/>
          </p:nvPr>
        </p:nvSpPr>
        <p:spPr/>
        <p:txBody>
          <a:bodyPr>
            <a:normAutofit fontScale="92500"/>
          </a:bodyPr>
          <a:lstStyle/>
          <a:p>
            <a:r>
              <a:rPr lang="en-US"/>
              <a:t>Switch increases the bandwidth of the network.</a:t>
            </a:r>
          </a:p>
          <a:p>
            <a:r>
              <a:rPr lang="en-US"/>
              <a:t>It reduces the workload on individual PCs as it sends the information to only that device which has been addressed.</a:t>
            </a:r>
          </a:p>
          <a:p>
            <a:r>
              <a:rPr lang="en-US"/>
              <a:t>It increases the overall performance of the network by reducing the traffic on the network.</a:t>
            </a:r>
          </a:p>
          <a:p>
            <a:r>
              <a:rPr lang="en-US"/>
              <a:t>There will be less frame collision as switch creates the collision domain for each connection.</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Disadvantages of Switching:</a:t>
            </a:r>
          </a:p>
        </p:txBody>
      </p:sp>
      <p:sp>
        <p:nvSpPr>
          <p:cNvPr id="5" name="Content Placeholder 4"/>
          <p:cNvSpPr>
            <a:spLocks noGrp="1"/>
          </p:cNvSpPr>
          <p:nvPr>
            <p:ph idx="1"/>
          </p:nvPr>
        </p:nvSpPr>
        <p:spPr/>
        <p:txBody>
          <a:bodyPr/>
          <a:lstStyle/>
          <a:p>
            <a:r>
              <a:rPr lang="en-US"/>
              <a:t>A Switch is more expensive than network bridges.</a:t>
            </a:r>
          </a:p>
          <a:p>
            <a:r>
              <a:rPr lang="en-US"/>
              <a:t>A Switch cannot determine the network connectivity issues easily.</a:t>
            </a:r>
          </a:p>
          <a:p>
            <a:r>
              <a:rPr lang="en-US"/>
              <a:t>Proper designing and configuration of the switch are required to handle multicast packets.</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1710" y="53975"/>
            <a:ext cx="8101965" cy="906145"/>
          </a:xfrm>
        </p:spPr>
        <p:txBody>
          <a:bodyPr>
            <a:normAutofit/>
          </a:bodyPr>
          <a:lstStyle/>
          <a:p>
            <a:r>
              <a:rPr lang="en-US" sz="3555"/>
              <a:t>What is a Switch in a Computer Network?</a:t>
            </a:r>
          </a:p>
        </p:txBody>
      </p:sp>
      <p:sp>
        <p:nvSpPr>
          <p:cNvPr id="5" name="Content Placeholder 4"/>
          <p:cNvSpPr>
            <a:spLocks noGrp="1"/>
          </p:cNvSpPr>
          <p:nvPr>
            <p:ph idx="1"/>
          </p:nvPr>
        </p:nvSpPr>
        <p:spPr>
          <a:xfrm>
            <a:off x="1068070" y="833120"/>
            <a:ext cx="8148320" cy="5979795"/>
          </a:xfrm>
        </p:spPr>
        <p:txBody>
          <a:bodyPr>
            <a:normAutofit lnSpcReduction="10000"/>
          </a:bodyPr>
          <a:lstStyle/>
          <a:p>
            <a:r>
              <a:rPr lang="en-US" sz="2800"/>
              <a:t>Switches refer to the networking devices that operate at an OSI model’s layer 2 or data link layer. </a:t>
            </a:r>
          </a:p>
          <a:p>
            <a:r>
              <a:rPr lang="en-US" sz="2800"/>
              <a:t>They establish connections between networked devices and employ packet switching to transmit, receive, or forward data packets or frames over the network.</a:t>
            </a:r>
          </a:p>
          <a:p>
            <a:r>
              <a:rPr lang="en-US" sz="2800"/>
              <a:t>There are numerous ports on a switch where computers can be connected. </a:t>
            </a:r>
          </a:p>
          <a:p>
            <a:r>
              <a:rPr lang="en-US" sz="2800"/>
              <a:t>A network switch evaluates the destination address of each data frame that enters one of its ports, runs any necessary checks, and then sends the frame to the appropriate device(s).</a:t>
            </a:r>
          </a:p>
          <a:p>
            <a:r>
              <a:rPr lang="en-US" sz="2800"/>
              <a:t> It enables broadcast, multicast, and unicast communication.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28601"/>
            <a:ext cx="6096000" cy="609599"/>
          </a:xfrm>
        </p:spPr>
        <p:txBody>
          <a:bodyPr>
            <a:normAutofit fontScale="90000"/>
          </a:bodyPr>
          <a:lstStyle/>
          <a:p>
            <a:r>
              <a:rPr lang="en-US" sz="2800" b="1" dirty="0">
                <a:solidFill>
                  <a:srgbClr val="C00000"/>
                </a:solidFill>
                <a:effectLst/>
              </a:rPr>
              <a:t>Important Network Devices </a:t>
            </a:r>
            <a:r>
              <a:rPr lang="en-US" sz="2800" b="1" dirty="0" err="1">
                <a:solidFill>
                  <a:srgbClr val="C00000"/>
                </a:solidFill>
                <a:effectLst/>
              </a:rPr>
              <a:t>Cont</a:t>
            </a:r>
            <a:r>
              <a:rPr lang="en-US" sz="2800" b="1" dirty="0">
                <a:solidFill>
                  <a:srgbClr val="C00000"/>
                </a:solidFill>
                <a:effectLst/>
              </a:rPr>
              <a:t>…….</a:t>
            </a:r>
          </a:p>
        </p:txBody>
      </p:sp>
      <p:sp>
        <p:nvSpPr>
          <p:cNvPr id="3" name="Subtitle 2"/>
          <p:cNvSpPr>
            <a:spLocks noGrp="1"/>
          </p:cNvSpPr>
          <p:nvPr>
            <p:ph type="subTitle" idx="1"/>
          </p:nvPr>
        </p:nvSpPr>
        <p:spPr>
          <a:xfrm>
            <a:off x="1371600" y="1295400"/>
            <a:ext cx="7086600" cy="5181600"/>
          </a:xfrm>
          <a:ln>
            <a:noFill/>
          </a:ln>
        </p:spPr>
        <p:txBody>
          <a:bodyPr>
            <a:normAutofit fontScale="77500" lnSpcReduction="20000"/>
          </a:bodyPr>
          <a:lstStyle/>
          <a:p>
            <a:pPr algn="l"/>
            <a:r>
              <a:rPr lang="en-US" b="1" dirty="0">
                <a:solidFill>
                  <a:srgbClr val="00B0F0"/>
                </a:solidFill>
              </a:rPr>
              <a:t>2)</a:t>
            </a:r>
            <a:r>
              <a:rPr lang="en-US" dirty="0">
                <a:solidFill>
                  <a:schemeClr val="tx1"/>
                </a:solidFill>
              </a:rPr>
              <a:t>	</a:t>
            </a:r>
            <a:r>
              <a:rPr lang="en-US" b="1" dirty="0">
                <a:solidFill>
                  <a:schemeClr val="tx1"/>
                </a:solidFill>
              </a:rPr>
              <a:t>SWITCHES</a:t>
            </a:r>
          </a:p>
          <a:p>
            <a:pPr algn="just"/>
            <a:r>
              <a:rPr lang="en-US" dirty="0">
                <a:solidFill>
                  <a:schemeClr val="tx1"/>
                </a:solidFill>
              </a:rPr>
              <a:t>Switches does essentially what a hub does but more efficiently. It forwards package only to the port that connects to the destination devices.</a:t>
            </a:r>
          </a:p>
          <a:p>
            <a:pPr algn="just"/>
            <a:r>
              <a:rPr lang="en-US" dirty="0">
                <a:solidFill>
                  <a:schemeClr val="tx1"/>
                </a:solidFill>
              </a:rPr>
              <a:t>It does this by learning the MAC address of the devices attached to it and then by matching the destination MAC address in the data is receives.</a:t>
            </a:r>
          </a:p>
          <a:p>
            <a:pPr algn="just"/>
            <a:r>
              <a:rPr lang="en-US" dirty="0">
                <a:solidFill>
                  <a:schemeClr val="tx1"/>
                </a:solidFill>
              </a:rPr>
              <a:t>It forward data / package only to the connection that should receive it , the switch can improve network performance.</a:t>
            </a:r>
          </a:p>
          <a:p>
            <a:pPr algn="just"/>
            <a:r>
              <a:rPr lang="en-US" dirty="0">
                <a:solidFill>
                  <a:schemeClr val="tx1"/>
                </a:solidFill>
              </a:rPr>
              <a:t>There are basically two ways switches improve network performance</a:t>
            </a:r>
          </a:p>
          <a:p>
            <a:pPr marL="457200" indent="-457200" algn="just">
              <a:buFont typeface="Arial" panose="020B0604020202020204" pitchFamily="34" charset="0"/>
              <a:buChar char="•"/>
            </a:pPr>
            <a:r>
              <a:rPr lang="en-US" dirty="0">
                <a:solidFill>
                  <a:schemeClr val="tx1"/>
                </a:solidFill>
              </a:rPr>
              <a:t>	By creating a direct path between two devices and controlling their communications, this greatly reduce the number of collisions on the network.</a:t>
            </a:r>
          </a:p>
          <a:p>
            <a:pPr marL="457200" indent="-457200" algn="just">
              <a:buFont typeface="Arial" panose="020B0604020202020204" pitchFamily="34" charset="0"/>
              <a:buChar char="•"/>
            </a:pPr>
            <a:r>
              <a:rPr lang="en-US" dirty="0">
                <a:solidFill>
                  <a:schemeClr val="tx1"/>
                </a:solidFill>
              </a:rPr>
              <a:t>	Due to reduction of collision, switches can communicate with devices in full duplex mode. That is, devices can send and receive data from the switch of the same time.</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735" y="97790"/>
            <a:ext cx="7498080" cy="847090"/>
          </a:xfrm>
        </p:spPr>
        <p:txBody>
          <a:bodyPr/>
          <a:lstStyle/>
          <a:p>
            <a:r>
              <a:rPr lang="en-US"/>
              <a:t>Features of Switches</a:t>
            </a:r>
          </a:p>
        </p:txBody>
      </p:sp>
      <p:sp>
        <p:nvSpPr>
          <p:cNvPr id="5" name="Content Placeholder 4"/>
          <p:cNvSpPr>
            <a:spLocks noGrp="1"/>
          </p:cNvSpPr>
          <p:nvPr>
            <p:ph idx="1"/>
          </p:nvPr>
        </p:nvSpPr>
        <p:spPr>
          <a:xfrm>
            <a:off x="1070610" y="904875"/>
            <a:ext cx="8121015" cy="5994400"/>
          </a:xfrm>
        </p:spPr>
        <p:txBody>
          <a:bodyPr>
            <a:normAutofit fontScale="67500" lnSpcReduction="10000"/>
          </a:bodyPr>
          <a:lstStyle/>
          <a:p>
            <a:r>
              <a:rPr lang="en-US"/>
              <a:t>Switches function in the OSI model’s layer 2 or data connection layer.</a:t>
            </a:r>
          </a:p>
          <a:p>
            <a:r>
              <a:rPr lang="en-US"/>
              <a:t>It is a smart network appliance that resembles a multiport network bridge.</a:t>
            </a:r>
          </a:p>
          <a:p>
            <a:r>
              <a:rPr lang="en-US"/>
              <a:t>The media access control (MAC) sublayer addresses are used to transport data packets to certain target ports.</a:t>
            </a:r>
          </a:p>
          <a:p>
            <a:r>
              <a:rPr lang="en-US"/>
              <a:t>To accept and transmit data packets from the source device to the target device, it employs packet switching technology.</a:t>
            </a:r>
          </a:p>
          <a:p>
            <a:r>
              <a:rPr lang="en-US"/>
              <a:t>It allows one-to-one (unicast), one-to-many (multicast), and one-to-all (broadcast) communications.</a:t>
            </a:r>
          </a:p>
          <a:p>
            <a:r>
              <a:rPr lang="en-US"/>
              <a:t>Full duplex transmission means that communication in the channel happens in both directions at once. As a result, collisions do not happen.</a:t>
            </a:r>
          </a:p>
          <a:p>
            <a:r>
              <a:rPr lang="en-US"/>
              <a:t>Switches are operational hardware that has network management and software capabilities.</a:t>
            </a:r>
          </a:p>
          <a:p>
            <a:r>
              <a:rPr lang="en-US"/>
              <a:t>Switches have the ability to carry out some error checking before sending data to the target port.</a:t>
            </a:r>
          </a:p>
          <a:p>
            <a:r>
              <a:rPr lang="en-US"/>
              <a:t>There are a total of 24/48 ports, which is more than usual.</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735" y="635"/>
            <a:ext cx="7498080" cy="688340"/>
          </a:xfrm>
        </p:spPr>
        <p:txBody>
          <a:bodyPr>
            <a:normAutofit fontScale="90000"/>
          </a:bodyPr>
          <a:lstStyle/>
          <a:p>
            <a:r>
              <a:rPr lang="en-US"/>
              <a:t>Types of Switches</a:t>
            </a:r>
          </a:p>
        </p:txBody>
      </p:sp>
      <p:sp>
        <p:nvSpPr>
          <p:cNvPr id="3" name="Content Placeholder 2"/>
          <p:cNvSpPr>
            <a:spLocks noGrp="1"/>
          </p:cNvSpPr>
          <p:nvPr>
            <p:ph idx="1"/>
          </p:nvPr>
        </p:nvSpPr>
        <p:spPr>
          <a:xfrm>
            <a:off x="1055370" y="643890"/>
            <a:ext cx="8042910" cy="6271260"/>
          </a:xfrm>
        </p:spPr>
        <p:txBody>
          <a:bodyPr>
            <a:normAutofit fontScale="77500" lnSpcReduction="10000"/>
          </a:bodyPr>
          <a:lstStyle/>
          <a:p>
            <a:r>
              <a:rPr lang="en-US" b="1"/>
              <a:t>Unmanaged Switch</a:t>
            </a:r>
          </a:p>
          <a:p>
            <a:pPr lvl="1"/>
            <a:r>
              <a:rPr lang="en-US"/>
              <a:t>These affordable switches are frequently used in small enterprises and household networks. </a:t>
            </a:r>
          </a:p>
          <a:p>
            <a:pPr lvl="1"/>
            <a:r>
              <a:rPr lang="en-US"/>
              <a:t>They are easy to set up, and once connected to the network, they are ready to use right away. </a:t>
            </a:r>
          </a:p>
          <a:p>
            <a:pPr lvl="1"/>
            <a:r>
              <a:rPr lang="en-US"/>
              <a:t>This plug-and-play approach makes it easy to add more switches when new devices need to be added. </a:t>
            </a:r>
          </a:p>
          <a:p>
            <a:pPr marL="402590" lvl="1" indent="0">
              <a:buNone/>
            </a:pPr>
            <a:r>
              <a:rPr lang="en-US" b="1"/>
              <a:t>Managed Switch</a:t>
            </a:r>
          </a:p>
          <a:p>
            <a:pPr lvl="1"/>
            <a:r>
              <a:rPr lang="en-US"/>
              <a:t>These switches have addition functionality to a regular switch,  they used in organisations with large and complicated networks.</a:t>
            </a:r>
          </a:p>
          <a:p>
            <a:pPr lvl="1"/>
            <a:r>
              <a:rPr lang="en-US"/>
              <a:t> The added features could include QoS (Quality of Service) enhancements, including more precise control, stronger security standards, and total network administration. </a:t>
            </a:r>
          </a:p>
          <a:p>
            <a:pPr lvl="1"/>
            <a:r>
              <a:rPr lang="en-US"/>
              <a:t>They are valued in expanding organisations despite their expense because of their scalability and adaptability. </a:t>
            </a:r>
          </a:p>
          <a:p>
            <a:pPr lvl="1"/>
            <a:r>
              <a:rPr lang="en-US"/>
              <a:t>The Switches are monitored are configured using the Simple Network Management Protocol (SNMP).</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735" y="635"/>
            <a:ext cx="7498080" cy="701675"/>
          </a:xfrm>
        </p:spPr>
        <p:txBody>
          <a:bodyPr>
            <a:normAutofit fontScale="90000"/>
          </a:bodyPr>
          <a:lstStyle/>
          <a:p>
            <a:r>
              <a:rPr lang="en-US">
                <a:sym typeface="+mn-ea"/>
              </a:rPr>
              <a:t>Types of Switches</a:t>
            </a:r>
            <a:endParaRPr lang="en-US"/>
          </a:p>
        </p:txBody>
      </p:sp>
      <p:sp>
        <p:nvSpPr>
          <p:cNvPr id="5" name="Content Placeholder 4"/>
          <p:cNvSpPr>
            <a:spLocks noGrp="1"/>
          </p:cNvSpPr>
          <p:nvPr>
            <p:ph idx="1"/>
          </p:nvPr>
        </p:nvSpPr>
        <p:spPr>
          <a:xfrm>
            <a:off x="1097915" y="674370"/>
            <a:ext cx="8029575" cy="6108700"/>
          </a:xfrm>
        </p:spPr>
        <p:txBody>
          <a:bodyPr>
            <a:normAutofit fontScale="77500" lnSpcReduction="10000"/>
          </a:bodyPr>
          <a:lstStyle/>
          <a:p>
            <a:r>
              <a:rPr lang="en-US" b="1"/>
              <a:t>LAN Switch</a:t>
            </a:r>
            <a:endParaRPr lang="en-US"/>
          </a:p>
          <a:p>
            <a:pPr lvl="1"/>
            <a:r>
              <a:rPr lang="en-US"/>
              <a:t>Devices connected to a company’s internal LAN are connected by LAN switches. </a:t>
            </a:r>
          </a:p>
          <a:p>
            <a:pPr lvl="1"/>
            <a:r>
              <a:rPr lang="en-US"/>
              <a:t>They are also known as data switches or Ethernet switches. </a:t>
            </a:r>
          </a:p>
          <a:p>
            <a:pPr lvl="1"/>
            <a:r>
              <a:rPr lang="en-US"/>
              <a:t>These switches are very useful for easing network bottlenecks or congestion.</a:t>
            </a:r>
          </a:p>
          <a:p>
            <a:pPr lvl="1"/>
            <a:r>
              <a:rPr lang="en-US"/>
              <a:t> They do this in a way that prevents data packets in a network from overlapping.</a:t>
            </a:r>
          </a:p>
          <a:p>
            <a:endParaRPr lang="en-US"/>
          </a:p>
          <a:p>
            <a:r>
              <a:rPr lang="en-US" b="1"/>
              <a:t>PoE Switch</a:t>
            </a:r>
          </a:p>
          <a:p>
            <a:pPr lvl="1"/>
            <a:r>
              <a:rPr lang="en-US"/>
              <a:t>In PoE Gigabit Ethernets, Power over Ethernet (PoE) switches are used. </a:t>
            </a:r>
          </a:p>
          <a:p>
            <a:pPr lvl="1"/>
            <a:r>
              <a:rPr lang="en-US"/>
              <a:t>Devices linked to it can receive both energy and data over the same line due to PoE technology, which combines data and power communication over the same connection.</a:t>
            </a:r>
          </a:p>
          <a:p>
            <a:pPr lvl="1"/>
            <a:r>
              <a:rPr lang="en-US"/>
              <a:t> PoE switches provide more flexibility and make cable hookups easier.</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498080" cy="685800"/>
          </a:xfrm>
        </p:spPr>
        <p:txBody>
          <a:bodyPr>
            <a:normAutofit fontScale="90000"/>
          </a:bodyPr>
          <a:lstStyle/>
          <a:p>
            <a:r>
              <a:rPr lang="en-GB" dirty="0"/>
              <a:t>Taxonomy of Switched Network</a:t>
            </a:r>
          </a:p>
        </p:txBody>
      </p:sp>
      <p:grpSp>
        <p:nvGrpSpPr>
          <p:cNvPr id="23" name="Group 22"/>
          <p:cNvGrpSpPr/>
          <p:nvPr/>
        </p:nvGrpSpPr>
        <p:grpSpPr>
          <a:xfrm>
            <a:off x="1275736" y="1975055"/>
            <a:ext cx="7517744" cy="2596945"/>
            <a:chOff x="1275736" y="1022555"/>
            <a:chExt cx="7517744" cy="2596945"/>
          </a:xfrm>
        </p:grpSpPr>
        <p:sp>
          <p:nvSpPr>
            <p:cNvPr id="5" name="Rectangle 4"/>
            <p:cNvSpPr/>
            <p:nvPr/>
          </p:nvSpPr>
          <p:spPr>
            <a:xfrm>
              <a:off x="3886200" y="1022555"/>
              <a:ext cx="1905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Switched Network</a:t>
              </a:r>
            </a:p>
          </p:txBody>
        </p:sp>
        <p:sp>
          <p:nvSpPr>
            <p:cNvPr id="7" name="Rectangle 6"/>
            <p:cNvSpPr/>
            <p:nvPr/>
          </p:nvSpPr>
          <p:spPr>
            <a:xfrm>
              <a:off x="1275736" y="2933700"/>
              <a:ext cx="1905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Circuit Switched Networks</a:t>
              </a:r>
            </a:p>
          </p:txBody>
        </p:sp>
        <p:sp>
          <p:nvSpPr>
            <p:cNvPr id="8" name="Rectangle 7"/>
            <p:cNvSpPr/>
            <p:nvPr/>
          </p:nvSpPr>
          <p:spPr>
            <a:xfrm>
              <a:off x="4082108" y="2933700"/>
              <a:ext cx="1905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Packet Switched Networks</a:t>
              </a:r>
            </a:p>
          </p:txBody>
        </p:sp>
        <p:sp>
          <p:nvSpPr>
            <p:cNvPr id="9" name="Rectangle 8"/>
            <p:cNvSpPr/>
            <p:nvPr/>
          </p:nvSpPr>
          <p:spPr>
            <a:xfrm>
              <a:off x="6888480" y="2933700"/>
              <a:ext cx="1905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Message Switched Networks</a:t>
              </a:r>
            </a:p>
          </p:txBody>
        </p:sp>
        <p:cxnSp>
          <p:nvCxnSpPr>
            <p:cNvPr id="13" name="Straight Connector 12"/>
            <p:cNvCxnSpPr>
              <a:stCxn id="5" idx="2"/>
            </p:cNvCxnSpPr>
            <p:nvPr/>
          </p:nvCxnSpPr>
          <p:spPr>
            <a:xfrm>
              <a:off x="4838700" y="1708355"/>
              <a:ext cx="0" cy="65384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2228236" y="2362200"/>
              <a:ext cx="5612744"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a:endCxn id="7" idx="0"/>
            </p:cNvCxnSpPr>
            <p:nvPr/>
          </p:nvCxnSpPr>
          <p:spPr>
            <a:xfrm>
              <a:off x="2228236" y="2362200"/>
              <a:ext cx="0" cy="57150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4838700" y="2362200"/>
              <a:ext cx="0" cy="57150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a:endCxn id="9" idx="0"/>
            </p:cNvCxnSpPr>
            <p:nvPr/>
          </p:nvCxnSpPr>
          <p:spPr>
            <a:xfrm>
              <a:off x="7840980" y="2362200"/>
              <a:ext cx="0" cy="571500"/>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4927" y="212310"/>
            <a:ext cx="7406640" cy="638077"/>
          </a:xfrm>
        </p:spPr>
        <p:txBody>
          <a:bodyPr>
            <a:normAutofit fontScale="90000"/>
          </a:bodyPr>
          <a:lstStyle/>
          <a:p>
            <a:r>
              <a:rPr lang="en-GB" dirty="0"/>
              <a:t>Sample Switched Network</a:t>
            </a:r>
          </a:p>
        </p:txBody>
      </p:sp>
      <p:sp>
        <p:nvSpPr>
          <p:cNvPr id="92" name="TextBox 91"/>
          <p:cNvSpPr txBox="1"/>
          <p:nvPr/>
        </p:nvSpPr>
        <p:spPr>
          <a:xfrm>
            <a:off x="1219200" y="4876800"/>
            <a:ext cx="7772400" cy="1569660"/>
          </a:xfrm>
          <a:prstGeom prst="rect">
            <a:avLst/>
          </a:prstGeom>
          <a:noFill/>
        </p:spPr>
        <p:txBody>
          <a:bodyPr wrap="square" rtlCol="0">
            <a:spAutoFit/>
          </a:bodyPr>
          <a:lstStyle/>
          <a:p>
            <a:pPr marL="285750" indent="-285750">
              <a:buFont typeface="Arial" panose="020B0604020202020204" pitchFamily="34" charset="0"/>
              <a:buChar char="•"/>
            </a:pPr>
            <a:r>
              <a:rPr lang="en-GB" sz="2400" dirty="0"/>
              <a:t>Nodes are connected to one another by transmission Link.</a:t>
            </a:r>
          </a:p>
          <a:p>
            <a:pPr marL="285750" indent="-285750">
              <a:buFont typeface="Arial" panose="020B0604020202020204" pitchFamily="34" charset="0"/>
              <a:buChar char="•"/>
            </a:pPr>
            <a:r>
              <a:rPr lang="en-GB" sz="2400" dirty="0"/>
              <a:t>Each work station attaches to the node.</a:t>
            </a:r>
          </a:p>
          <a:p>
            <a:pPr marL="285750" indent="-285750">
              <a:buFont typeface="Arial" panose="020B0604020202020204" pitchFamily="34" charset="0"/>
              <a:buChar char="•"/>
            </a:pPr>
            <a:r>
              <a:rPr lang="en-GB" sz="2400" dirty="0"/>
              <a:t>The collection of nodes is a switched communication Network. </a:t>
            </a:r>
          </a:p>
        </p:txBody>
      </p:sp>
      <p:grpSp>
        <p:nvGrpSpPr>
          <p:cNvPr id="95" name="Group 94"/>
          <p:cNvGrpSpPr/>
          <p:nvPr/>
        </p:nvGrpSpPr>
        <p:grpSpPr>
          <a:xfrm>
            <a:off x="1981200" y="986084"/>
            <a:ext cx="6120551" cy="3662116"/>
            <a:chOff x="1981200" y="986084"/>
            <a:chExt cx="6120551" cy="3662116"/>
          </a:xfrm>
        </p:grpSpPr>
        <p:grpSp>
          <p:nvGrpSpPr>
            <p:cNvPr id="90" name="Group 89"/>
            <p:cNvGrpSpPr/>
            <p:nvPr/>
          </p:nvGrpSpPr>
          <p:grpSpPr>
            <a:xfrm>
              <a:off x="1981200" y="986084"/>
              <a:ext cx="6120551" cy="3662116"/>
              <a:chOff x="1255349" y="986084"/>
              <a:chExt cx="6272951" cy="4153234"/>
            </a:xfrm>
          </p:grpSpPr>
          <p:grpSp>
            <p:nvGrpSpPr>
              <p:cNvPr id="23" name="Group 22"/>
              <p:cNvGrpSpPr/>
              <p:nvPr/>
            </p:nvGrpSpPr>
            <p:grpSpPr>
              <a:xfrm>
                <a:off x="6653475" y="4604689"/>
                <a:ext cx="764704" cy="534629"/>
                <a:chOff x="3276600" y="2667000"/>
                <a:chExt cx="609600" cy="914400"/>
              </a:xfrm>
            </p:grpSpPr>
            <p:sp>
              <p:nvSpPr>
                <p:cNvPr id="11" name="Flowchart: Process 10"/>
                <p:cNvSpPr/>
                <p:nvPr/>
              </p:nvSpPr>
              <p:spPr>
                <a:xfrm>
                  <a:off x="3276600" y="2667000"/>
                  <a:ext cx="60960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F</a:t>
                  </a:r>
                </a:p>
              </p:txBody>
            </p:sp>
            <p:grpSp>
              <p:nvGrpSpPr>
                <p:cNvPr id="22" name="Group 21"/>
                <p:cNvGrpSpPr/>
                <p:nvPr/>
              </p:nvGrpSpPr>
              <p:grpSpPr>
                <a:xfrm>
                  <a:off x="3352800" y="3200400"/>
                  <a:ext cx="457200" cy="381000"/>
                  <a:chOff x="3276600" y="3200400"/>
                  <a:chExt cx="457200" cy="381000"/>
                </a:xfrm>
              </p:grpSpPr>
              <p:cxnSp>
                <p:nvCxnSpPr>
                  <p:cNvPr id="13" name="Straight Connector 12"/>
                  <p:cNvCxnSpPr/>
                  <p:nvPr/>
                </p:nvCxnSpPr>
                <p:spPr>
                  <a:xfrm>
                    <a:off x="3429000" y="3200400"/>
                    <a:ext cx="0" cy="22860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581400" y="3200400"/>
                    <a:ext cx="0" cy="228600"/>
                  </a:xfrm>
                  <a:prstGeom prst="line">
                    <a:avLst/>
                  </a:prstGeom>
                  <a:ln w="28575"/>
                </p:spPr>
                <p:style>
                  <a:lnRef idx="1">
                    <a:schemeClr val="dk1"/>
                  </a:lnRef>
                  <a:fillRef idx="0">
                    <a:schemeClr val="dk1"/>
                  </a:fillRef>
                  <a:effectRef idx="0">
                    <a:schemeClr val="dk1"/>
                  </a:effectRef>
                  <a:fontRef idx="minor">
                    <a:schemeClr val="tx1"/>
                  </a:fontRef>
                </p:style>
              </p:cxnSp>
              <p:sp>
                <p:nvSpPr>
                  <p:cNvPr id="15" name="Rectangle 14"/>
                  <p:cNvSpPr/>
                  <p:nvPr/>
                </p:nvSpPr>
                <p:spPr>
                  <a:xfrm>
                    <a:off x="3276600" y="3429000"/>
                    <a:ext cx="4572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grpSp>
            <p:nvGrpSpPr>
              <p:cNvPr id="28" name="Group 27"/>
              <p:cNvGrpSpPr/>
              <p:nvPr/>
            </p:nvGrpSpPr>
            <p:grpSpPr>
              <a:xfrm>
                <a:off x="6679177" y="3540994"/>
                <a:ext cx="638727" cy="518921"/>
                <a:chOff x="3124200" y="2514600"/>
                <a:chExt cx="609600" cy="914400"/>
              </a:xfrm>
            </p:grpSpPr>
            <p:sp>
              <p:nvSpPr>
                <p:cNvPr id="10" name="Flowchart: Process 9"/>
                <p:cNvSpPr/>
                <p:nvPr/>
              </p:nvSpPr>
              <p:spPr>
                <a:xfrm>
                  <a:off x="3124200" y="2514600"/>
                  <a:ext cx="60960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grpSp>
              <p:nvGrpSpPr>
                <p:cNvPr id="24" name="Group 23"/>
                <p:cNvGrpSpPr/>
                <p:nvPr/>
              </p:nvGrpSpPr>
              <p:grpSpPr>
                <a:xfrm>
                  <a:off x="3200400" y="3048000"/>
                  <a:ext cx="457200" cy="381000"/>
                  <a:chOff x="3276600" y="3200400"/>
                  <a:chExt cx="457200" cy="381000"/>
                </a:xfrm>
              </p:grpSpPr>
              <p:cxnSp>
                <p:nvCxnSpPr>
                  <p:cNvPr id="25" name="Straight Connector 24"/>
                  <p:cNvCxnSpPr/>
                  <p:nvPr/>
                </p:nvCxnSpPr>
                <p:spPr>
                  <a:xfrm>
                    <a:off x="3429000" y="3200400"/>
                    <a:ext cx="0" cy="228600"/>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581400" y="3200400"/>
                    <a:ext cx="0" cy="228600"/>
                  </a:xfrm>
                  <a:prstGeom prst="line">
                    <a:avLst/>
                  </a:prstGeom>
                  <a:ln w="28575"/>
                </p:spPr>
                <p:style>
                  <a:lnRef idx="1">
                    <a:schemeClr val="dk1"/>
                  </a:lnRef>
                  <a:fillRef idx="0">
                    <a:schemeClr val="dk1"/>
                  </a:fillRef>
                  <a:effectRef idx="0">
                    <a:schemeClr val="dk1"/>
                  </a:effectRef>
                  <a:fontRef idx="minor">
                    <a:schemeClr val="tx1"/>
                  </a:fontRef>
                </p:style>
              </p:cxnSp>
              <p:sp>
                <p:nvSpPr>
                  <p:cNvPr id="27" name="Rectangle 26"/>
                  <p:cNvSpPr/>
                  <p:nvPr/>
                </p:nvSpPr>
                <p:spPr>
                  <a:xfrm>
                    <a:off x="3276600" y="3429000"/>
                    <a:ext cx="4572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grpSp>
            <p:nvGrpSpPr>
              <p:cNvPr id="33" name="Group 32"/>
              <p:cNvGrpSpPr/>
              <p:nvPr/>
            </p:nvGrpSpPr>
            <p:grpSpPr>
              <a:xfrm>
                <a:off x="6918700" y="2108976"/>
                <a:ext cx="609600" cy="474406"/>
                <a:chOff x="2971800" y="2362200"/>
                <a:chExt cx="609600" cy="914400"/>
              </a:xfrm>
            </p:grpSpPr>
            <p:sp>
              <p:nvSpPr>
                <p:cNvPr id="9" name="Flowchart: Process 8"/>
                <p:cNvSpPr/>
                <p:nvPr/>
              </p:nvSpPr>
              <p:spPr>
                <a:xfrm>
                  <a:off x="2971800" y="2362200"/>
                  <a:ext cx="60960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
                  </a:r>
                </a:p>
              </p:txBody>
            </p:sp>
            <p:grpSp>
              <p:nvGrpSpPr>
                <p:cNvPr id="29" name="Group 28"/>
                <p:cNvGrpSpPr/>
                <p:nvPr/>
              </p:nvGrpSpPr>
              <p:grpSpPr>
                <a:xfrm>
                  <a:off x="3048000" y="2895600"/>
                  <a:ext cx="457200" cy="381000"/>
                  <a:chOff x="3276600" y="3200400"/>
                  <a:chExt cx="457200" cy="381000"/>
                </a:xfrm>
              </p:grpSpPr>
              <p:cxnSp>
                <p:nvCxnSpPr>
                  <p:cNvPr id="30" name="Straight Connector 29"/>
                  <p:cNvCxnSpPr/>
                  <p:nvPr/>
                </p:nvCxnSpPr>
                <p:spPr>
                  <a:xfrm>
                    <a:off x="3429000" y="3200400"/>
                    <a:ext cx="0" cy="22860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581400" y="3200400"/>
                    <a:ext cx="0" cy="228600"/>
                  </a:xfrm>
                  <a:prstGeom prst="line">
                    <a:avLst/>
                  </a:prstGeom>
                  <a:ln w="28575"/>
                </p:spPr>
                <p:style>
                  <a:lnRef idx="1">
                    <a:schemeClr val="dk1"/>
                  </a:lnRef>
                  <a:fillRef idx="0">
                    <a:schemeClr val="dk1"/>
                  </a:fillRef>
                  <a:effectRef idx="0">
                    <a:schemeClr val="dk1"/>
                  </a:effectRef>
                  <a:fontRef idx="minor">
                    <a:schemeClr val="tx1"/>
                  </a:fontRef>
                </p:style>
              </p:cxnSp>
              <p:sp>
                <p:nvSpPr>
                  <p:cNvPr id="32" name="Rectangle 31"/>
                  <p:cNvSpPr/>
                  <p:nvPr/>
                </p:nvSpPr>
                <p:spPr>
                  <a:xfrm>
                    <a:off x="3276600" y="3429000"/>
                    <a:ext cx="4572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grpSp>
            <p:nvGrpSpPr>
              <p:cNvPr id="38" name="Group 37"/>
              <p:cNvGrpSpPr/>
              <p:nvPr/>
            </p:nvGrpSpPr>
            <p:grpSpPr>
              <a:xfrm>
                <a:off x="4647662" y="986084"/>
                <a:ext cx="700616" cy="468554"/>
                <a:chOff x="2819400" y="2209800"/>
                <a:chExt cx="609600" cy="914400"/>
              </a:xfrm>
            </p:grpSpPr>
            <p:sp>
              <p:nvSpPr>
                <p:cNvPr id="8" name="Flowchart: Process 7"/>
                <p:cNvSpPr/>
                <p:nvPr/>
              </p:nvSpPr>
              <p:spPr>
                <a:xfrm>
                  <a:off x="2819400" y="2209800"/>
                  <a:ext cx="60960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a:t>
                  </a:r>
                </a:p>
              </p:txBody>
            </p:sp>
            <p:grpSp>
              <p:nvGrpSpPr>
                <p:cNvPr id="34" name="Group 33"/>
                <p:cNvGrpSpPr/>
                <p:nvPr/>
              </p:nvGrpSpPr>
              <p:grpSpPr>
                <a:xfrm>
                  <a:off x="2895600" y="2743200"/>
                  <a:ext cx="457200" cy="381000"/>
                  <a:chOff x="3276600" y="3200400"/>
                  <a:chExt cx="457200" cy="381000"/>
                </a:xfrm>
              </p:grpSpPr>
              <p:cxnSp>
                <p:nvCxnSpPr>
                  <p:cNvPr id="35" name="Straight Connector 34"/>
                  <p:cNvCxnSpPr/>
                  <p:nvPr/>
                </p:nvCxnSpPr>
                <p:spPr>
                  <a:xfrm>
                    <a:off x="3429000" y="3200400"/>
                    <a:ext cx="0" cy="2286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3581400" y="3200400"/>
                    <a:ext cx="0" cy="228600"/>
                  </a:xfrm>
                  <a:prstGeom prst="line">
                    <a:avLst/>
                  </a:prstGeom>
                  <a:ln w="28575"/>
                </p:spPr>
                <p:style>
                  <a:lnRef idx="1">
                    <a:schemeClr val="dk1"/>
                  </a:lnRef>
                  <a:fillRef idx="0">
                    <a:schemeClr val="dk1"/>
                  </a:fillRef>
                  <a:effectRef idx="0">
                    <a:schemeClr val="dk1"/>
                  </a:effectRef>
                  <a:fontRef idx="minor">
                    <a:schemeClr val="tx1"/>
                  </a:fontRef>
                </p:style>
              </p:cxnSp>
              <p:sp>
                <p:nvSpPr>
                  <p:cNvPr id="37" name="Rectangle 36"/>
                  <p:cNvSpPr/>
                  <p:nvPr/>
                </p:nvSpPr>
                <p:spPr>
                  <a:xfrm>
                    <a:off x="3276600" y="3429000"/>
                    <a:ext cx="4572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grpSp>
            <p:nvGrpSpPr>
              <p:cNvPr id="43" name="Group 42"/>
              <p:cNvGrpSpPr/>
              <p:nvPr/>
            </p:nvGrpSpPr>
            <p:grpSpPr>
              <a:xfrm>
                <a:off x="1255349" y="3810000"/>
                <a:ext cx="646010" cy="616539"/>
                <a:chOff x="2667000" y="2057400"/>
                <a:chExt cx="609600" cy="914400"/>
              </a:xfrm>
            </p:grpSpPr>
            <p:sp>
              <p:nvSpPr>
                <p:cNvPr id="7" name="Flowchart: Process 6"/>
                <p:cNvSpPr/>
                <p:nvPr/>
              </p:nvSpPr>
              <p:spPr>
                <a:xfrm>
                  <a:off x="2667000" y="2057400"/>
                  <a:ext cx="60960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grpSp>
              <p:nvGrpSpPr>
                <p:cNvPr id="39" name="Group 38"/>
                <p:cNvGrpSpPr/>
                <p:nvPr/>
              </p:nvGrpSpPr>
              <p:grpSpPr>
                <a:xfrm>
                  <a:off x="2743200" y="2590800"/>
                  <a:ext cx="457200" cy="381000"/>
                  <a:chOff x="3276600" y="3200400"/>
                  <a:chExt cx="457200" cy="381000"/>
                </a:xfrm>
              </p:grpSpPr>
              <p:cxnSp>
                <p:nvCxnSpPr>
                  <p:cNvPr id="40" name="Straight Connector 39"/>
                  <p:cNvCxnSpPr/>
                  <p:nvPr/>
                </p:nvCxnSpPr>
                <p:spPr>
                  <a:xfrm>
                    <a:off x="3429000" y="3200400"/>
                    <a:ext cx="0" cy="228600"/>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581400" y="3200400"/>
                    <a:ext cx="0" cy="228600"/>
                  </a:xfrm>
                  <a:prstGeom prst="line">
                    <a:avLst/>
                  </a:prstGeom>
                  <a:ln w="28575"/>
                </p:spPr>
                <p:style>
                  <a:lnRef idx="1">
                    <a:schemeClr val="dk1"/>
                  </a:lnRef>
                  <a:fillRef idx="0">
                    <a:schemeClr val="dk1"/>
                  </a:fillRef>
                  <a:effectRef idx="0">
                    <a:schemeClr val="dk1"/>
                  </a:effectRef>
                  <a:fontRef idx="minor">
                    <a:schemeClr val="tx1"/>
                  </a:fontRef>
                </p:style>
              </p:cxnSp>
              <p:sp>
                <p:nvSpPr>
                  <p:cNvPr id="42" name="Rectangle 41"/>
                  <p:cNvSpPr/>
                  <p:nvPr/>
                </p:nvSpPr>
                <p:spPr>
                  <a:xfrm>
                    <a:off x="3276600" y="3429000"/>
                    <a:ext cx="4572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grpSp>
            <p:nvGrpSpPr>
              <p:cNvPr id="48" name="Group 47"/>
              <p:cNvGrpSpPr/>
              <p:nvPr/>
            </p:nvGrpSpPr>
            <p:grpSpPr>
              <a:xfrm>
                <a:off x="1752600" y="1750780"/>
                <a:ext cx="533400" cy="611420"/>
                <a:chOff x="2514600" y="1905000"/>
                <a:chExt cx="685800" cy="838200"/>
              </a:xfrm>
            </p:grpSpPr>
            <p:sp>
              <p:nvSpPr>
                <p:cNvPr id="6" name="Flowchart: Process 5"/>
                <p:cNvSpPr/>
                <p:nvPr/>
              </p:nvSpPr>
              <p:spPr>
                <a:xfrm>
                  <a:off x="2514600" y="1905000"/>
                  <a:ext cx="685800" cy="457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grpSp>
              <p:nvGrpSpPr>
                <p:cNvPr id="44" name="Group 43"/>
                <p:cNvGrpSpPr/>
                <p:nvPr/>
              </p:nvGrpSpPr>
              <p:grpSpPr>
                <a:xfrm>
                  <a:off x="2590800" y="2362200"/>
                  <a:ext cx="457200" cy="381000"/>
                  <a:chOff x="3276600" y="3200400"/>
                  <a:chExt cx="457200" cy="381000"/>
                </a:xfrm>
              </p:grpSpPr>
              <p:cxnSp>
                <p:nvCxnSpPr>
                  <p:cNvPr id="45" name="Straight Connector 44"/>
                  <p:cNvCxnSpPr/>
                  <p:nvPr/>
                </p:nvCxnSpPr>
                <p:spPr>
                  <a:xfrm>
                    <a:off x="3429000" y="3200400"/>
                    <a:ext cx="0" cy="228600"/>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3581400" y="3200400"/>
                    <a:ext cx="0" cy="228600"/>
                  </a:xfrm>
                  <a:prstGeom prst="line">
                    <a:avLst/>
                  </a:prstGeom>
                  <a:ln w="28575"/>
                </p:spPr>
                <p:style>
                  <a:lnRef idx="1">
                    <a:schemeClr val="dk1"/>
                  </a:lnRef>
                  <a:fillRef idx="0">
                    <a:schemeClr val="dk1"/>
                  </a:fillRef>
                  <a:effectRef idx="0">
                    <a:schemeClr val="dk1"/>
                  </a:effectRef>
                  <a:fontRef idx="minor">
                    <a:schemeClr val="tx1"/>
                  </a:fontRef>
                </p:style>
              </p:cxnSp>
              <p:sp>
                <p:nvSpPr>
                  <p:cNvPr id="47" name="Rectangle 46"/>
                  <p:cNvSpPr/>
                  <p:nvPr/>
                </p:nvSpPr>
                <p:spPr>
                  <a:xfrm>
                    <a:off x="3276600" y="3429000"/>
                    <a:ext cx="4572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sp>
            <p:nvSpPr>
              <p:cNvPr id="76" name="32-Point Star 75"/>
              <p:cNvSpPr/>
              <p:nvPr/>
            </p:nvSpPr>
            <p:spPr>
              <a:xfrm>
                <a:off x="2286000" y="1752600"/>
                <a:ext cx="4088377" cy="3319121"/>
              </a:xfrm>
              <a:prstGeom prst="star32">
                <a:avLst>
                  <a:gd name="adj" fmla="val 4860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75" name="Group 74"/>
              <p:cNvGrpSpPr/>
              <p:nvPr/>
            </p:nvGrpSpPr>
            <p:grpSpPr>
              <a:xfrm>
                <a:off x="2974625" y="2187678"/>
                <a:ext cx="2892775" cy="2319183"/>
                <a:chOff x="2974625" y="2187678"/>
                <a:chExt cx="3432565" cy="3003754"/>
              </a:xfrm>
            </p:grpSpPr>
            <p:sp>
              <p:nvSpPr>
                <p:cNvPr id="50" name="Rectangle 49"/>
                <p:cNvSpPr/>
                <p:nvPr/>
              </p:nvSpPr>
              <p:spPr>
                <a:xfrm>
                  <a:off x="2983045" y="2570418"/>
                  <a:ext cx="506116" cy="385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1</a:t>
                  </a:r>
                </a:p>
              </p:txBody>
            </p:sp>
            <p:sp>
              <p:nvSpPr>
                <p:cNvPr id="55" name="Rectangle 54"/>
                <p:cNvSpPr/>
                <p:nvPr/>
              </p:nvSpPr>
              <p:spPr>
                <a:xfrm>
                  <a:off x="4719606" y="2187678"/>
                  <a:ext cx="506116" cy="385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2</a:t>
                  </a:r>
                </a:p>
              </p:txBody>
            </p:sp>
            <p:sp>
              <p:nvSpPr>
                <p:cNvPr id="56" name="Rectangle 55"/>
                <p:cNvSpPr/>
                <p:nvPr/>
              </p:nvSpPr>
              <p:spPr>
                <a:xfrm>
                  <a:off x="5901074" y="3019733"/>
                  <a:ext cx="506116" cy="385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3</a:t>
                  </a:r>
                </a:p>
              </p:txBody>
            </p:sp>
            <p:sp>
              <p:nvSpPr>
                <p:cNvPr id="57" name="Rectangle 56"/>
                <p:cNvSpPr/>
                <p:nvPr/>
              </p:nvSpPr>
              <p:spPr>
                <a:xfrm>
                  <a:off x="2974625" y="3766984"/>
                  <a:ext cx="506116" cy="385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4</a:t>
                  </a:r>
                </a:p>
              </p:txBody>
            </p:sp>
            <p:sp>
              <p:nvSpPr>
                <p:cNvPr id="58" name="Rectangle 57"/>
                <p:cNvSpPr/>
                <p:nvPr/>
              </p:nvSpPr>
              <p:spPr>
                <a:xfrm>
                  <a:off x="4466548" y="3388442"/>
                  <a:ext cx="506116" cy="385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5</a:t>
                  </a:r>
                </a:p>
              </p:txBody>
            </p:sp>
            <p:sp>
              <p:nvSpPr>
                <p:cNvPr id="59" name="Rectangle 58"/>
                <p:cNvSpPr/>
                <p:nvPr/>
              </p:nvSpPr>
              <p:spPr>
                <a:xfrm>
                  <a:off x="5791200" y="4419600"/>
                  <a:ext cx="506116" cy="385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6</a:t>
                  </a:r>
                </a:p>
              </p:txBody>
            </p:sp>
            <p:sp>
              <p:nvSpPr>
                <p:cNvPr id="60" name="Rectangle 59"/>
                <p:cNvSpPr/>
                <p:nvPr/>
              </p:nvSpPr>
              <p:spPr>
                <a:xfrm>
                  <a:off x="3901316" y="4805516"/>
                  <a:ext cx="506116" cy="385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7</a:t>
                  </a:r>
                </a:p>
              </p:txBody>
            </p:sp>
            <p:cxnSp>
              <p:nvCxnSpPr>
                <p:cNvPr id="62" name="Straight Connector 61"/>
                <p:cNvCxnSpPr>
                  <a:stCxn id="50" idx="3"/>
                  <a:endCxn id="55" idx="1"/>
                </p:cNvCxnSpPr>
                <p:nvPr/>
              </p:nvCxnSpPr>
              <p:spPr>
                <a:xfrm flipV="1">
                  <a:off x="3489161" y="2380636"/>
                  <a:ext cx="1230445" cy="382740"/>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p:cNvCxnSpPr>
                  <a:stCxn id="50" idx="2"/>
                  <a:endCxn id="57" idx="0"/>
                </p:cNvCxnSpPr>
                <p:nvPr/>
              </p:nvCxnSpPr>
              <p:spPr>
                <a:xfrm flipH="1">
                  <a:off x="3227683" y="2956334"/>
                  <a:ext cx="8420" cy="81065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Connector 65"/>
                <p:cNvCxnSpPr>
                  <a:stCxn id="57" idx="2"/>
                  <a:endCxn id="60" idx="1"/>
                </p:cNvCxnSpPr>
                <p:nvPr/>
              </p:nvCxnSpPr>
              <p:spPr>
                <a:xfrm>
                  <a:off x="3227683" y="4152900"/>
                  <a:ext cx="673633" cy="845574"/>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Straight Connector 67"/>
                <p:cNvCxnSpPr>
                  <a:stCxn id="60" idx="3"/>
                  <a:endCxn id="59" idx="1"/>
                </p:cNvCxnSpPr>
                <p:nvPr/>
              </p:nvCxnSpPr>
              <p:spPr>
                <a:xfrm flipV="1">
                  <a:off x="4407432" y="4612558"/>
                  <a:ext cx="1383768" cy="385916"/>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Straight Connector 69"/>
                <p:cNvCxnSpPr>
                  <a:stCxn id="55" idx="3"/>
                  <a:endCxn id="56" idx="0"/>
                </p:cNvCxnSpPr>
                <p:nvPr/>
              </p:nvCxnSpPr>
              <p:spPr>
                <a:xfrm>
                  <a:off x="5225722" y="2380636"/>
                  <a:ext cx="928410" cy="639097"/>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Straight Connector 71"/>
                <p:cNvCxnSpPr>
                  <a:stCxn id="58" idx="3"/>
                  <a:endCxn id="56" idx="1"/>
                </p:cNvCxnSpPr>
                <p:nvPr/>
              </p:nvCxnSpPr>
              <p:spPr>
                <a:xfrm flipV="1">
                  <a:off x="4972664" y="3212691"/>
                  <a:ext cx="928410" cy="368709"/>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Straight Connector 73"/>
                <p:cNvCxnSpPr>
                  <a:stCxn id="58" idx="3"/>
                  <a:endCxn id="59" idx="1"/>
                </p:cNvCxnSpPr>
                <p:nvPr/>
              </p:nvCxnSpPr>
              <p:spPr>
                <a:xfrm>
                  <a:off x="4972664" y="3581400"/>
                  <a:ext cx="818536" cy="1031158"/>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8" name="Straight Connector 77"/>
              <p:cNvCxnSpPr>
                <a:stCxn id="55" idx="0"/>
                <a:endCxn id="37" idx="2"/>
              </p:cNvCxnSpPr>
              <p:nvPr/>
            </p:nvCxnSpPr>
            <p:spPr>
              <a:xfrm flipV="1">
                <a:off x="4658461" y="1454638"/>
                <a:ext cx="339509" cy="733040"/>
              </a:xfrm>
              <a:prstGeom prst="line">
                <a:avLst/>
              </a:prstGeom>
              <a:ln w="19050"/>
            </p:spPr>
            <p:style>
              <a:lnRef idx="1">
                <a:schemeClr val="dk1"/>
              </a:lnRef>
              <a:fillRef idx="0">
                <a:schemeClr val="dk1"/>
              </a:fillRef>
              <a:effectRef idx="0">
                <a:schemeClr val="dk1"/>
              </a:effectRef>
              <a:fontRef idx="minor">
                <a:schemeClr val="tx1"/>
              </a:fontRef>
            </p:style>
          </p:cxnSp>
          <p:cxnSp>
            <p:nvCxnSpPr>
              <p:cNvPr id="80" name="Straight Connector 79"/>
              <p:cNvCxnSpPr>
                <a:endCxn id="9" idx="1"/>
              </p:cNvCxnSpPr>
              <p:nvPr/>
            </p:nvCxnSpPr>
            <p:spPr>
              <a:xfrm flipV="1">
                <a:off x="5887595" y="2247345"/>
                <a:ext cx="1031105" cy="73174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Straight Connector 81"/>
              <p:cNvCxnSpPr>
                <a:stCxn id="59" idx="3"/>
                <a:endCxn id="10" idx="1"/>
              </p:cNvCxnSpPr>
              <p:nvPr/>
            </p:nvCxnSpPr>
            <p:spPr>
              <a:xfrm flipV="1">
                <a:off x="5774804" y="3692346"/>
                <a:ext cx="904373" cy="367569"/>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5774804" y="4059915"/>
                <a:ext cx="851554" cy="758051"/>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Straight Connector 85"/>
              <p:cNvCxnSpPr>
                <a:stCxn id="57" idx="1"/>
                <a:endCxn id="7" idx="3"/>
              </p:cNvCxnSpPr>
              <p:nvPr/>
            </p:nvCxnSpPr>
            <p:spPr>
              <a:xfrm flipH="1">
                <a:off x="1901359" y="3556034"/>
                <a:ext cx="1073266" cy="43379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Straight Connector 87"/>
              <p:cNvCxnSpPr>
                <a:stCxn id="50" idx="1"/>
                <a:endCxn id="6" idx="3"/>
              </p:cNvCxnSpPr>
              <p:nvPr/>
            </p:nvCxnSpPr>
            <p:spPr>
              <a:xfrm flipH="1" flipV="1">
                <a:off x="2286000" y="1917531"/>
                <a:ext cx="695721" cy="714641"/>
              </a:xfrm>
              <a:prstGeom prst="line">
                <a:avLst/>
              </a:prstGeom>
              <a:ln w="19050"/>
            </p:spPr>
            <p:style>
              <a:lnRef idx="1">
                <a:schemeClr val="dk1"/>
              </a:lnRef>
              <a:fillRef idx="0">
                <a:schemeClr val="dk1"/>
              </a:fillRef>
              <a:effectRef idx="0">
                <a:schemeClr val="dk1"/>
              </a:effectRef>
              <a:fontRef idx="minor">
                <a:schemeClr val="tx1"/>
              </a:fontRef>
            </p:style>
          </p:cxnSp>
        </p:grpSp>
        <p:sp>
          <p:nvSpPr>
            <p:cNvPr id="93" name="TextBox 92"/>
            <p:cNvSpPr txBox="1"/>
            <p:nvPr/>
          </p:nvSpPr>
          <p:spPr>
            <a:xfrm>
              <a:off x="3665631" y="1330374"/>
              <a:ext cx="1427922" cy="369332"/>
            </a:xfrm>
            <a:prstGeom prst="rect">
              <a:avLst/>
            </a:prstGeom>
            <a:noFill/>
          </p:spPr>
          <p:txBody>
            <a:bodyPr wrap="square" rtlCol="0">
              <a:spAutoFit/>
            </a:bodyPr>
            <a:lstStyle/>
            <a:p>
              <a:r>
                <a:rPr lang="en-GB" dirty="0"/>
                <a:t>Network</a:t>
              </a:r>
            </a:p>
          </p:txBody>
        </p:sp>
        <p:sp>
          <p:nvSpPr>
            <p:cNvPr id="94" name="TextBox 93"/>
            <p:cNvSpPr txBox="1"/>
            <p:nvPr/>
          </p:nvSpPr>
          <p:spPr>
            <a:xfrm>
              <a:off x="4074871" y="1828800"/>
              <a:ext cx="920459" cy="369332"/>
            </a:xfrm>
            <a:prstGeom prst="rect">
              <a:avLst/>
            </a:prstGeom>
            <a:noFill/>
          </p:spPr>
          <p:txBody>
            <a:bodyPr wrap="square" rtlCol="0">
              <a:spAutoFit/>
            </a:bodyPr>
            <a:lstStyle/>
            <a:p>
              <a:r>
                <a:rPr lang="en-GB" dirty="0"/>
                <a:t>nodes</a:t>
              </a:r>
            </a:p>
          </p:txBody>
        </p:sp>
      </p:gr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Circuit Switching</a:t>
            </a:r>
          </a:p>
        </p:txBody>
      </p:sp>
      <p:sp>
        <p:nvSpPr>
          <p:cNvPr id="3" name="Content Placeholder 2"/>
          <p:cNvSpPr>
            <a:spLocks noGrp="1"/>
          </p:cNvSpPr>
          <p:nvPr>
            <p:ph idx="1"/>
          </p:nvPr>
        </p:nvSpPr>
        <p:spPr/>
        <p:txBody>
          <a:bodyPr>
            <a:normAutofit fontScale="85000" lnSpcReduction="20000"/>
          </a:bodyPr>
          <a:lstStyle/>
          <a:p>
            <a:r>
              <a:rPr lang="en-GB" dirty="0"/>
              <a:t>Transmission  of data between two nodes are done over a dedicated communication path.</a:t>
            </a:r>
          </a:p>
          <a:p>
            <a:r>
              <a:rPr lang="en-GB" dirty="0"/>
              <a:t>A pre-specified route is created for which data travels and no other data is permitted.</a:t>
            </a:r>
          </a:p>
          <a:p>
            <a:r>
              <a:rPr lang="en-GB" dirty="0"/>
              <a:t> Transmission in circuit switching have to go through three phases.</a:t>
            </a:r>
          </a:p>
          <a:p>
            <a:pPr lvl="1"/>
            <a:r>
              <a:rPr lang="en-GB" dirty="0"/>
              <a:t>Establish a circuit</a:t>
            </a:r>
          </a:p>
          <a:p>
            <a:pPr lvl="1"/>
            <a:r>
              <a:rPr lang="en-GB" dirty="0"/>
              <a:t>Transfer the data.</a:t>
            </a:r>
          </a:p>
          <a:p>
            <a:pPr lvl="1"/>
            <a:r>
              <a:rPr lang="en-GB" dirty="0"/>
              <a:t>Disconnect the circuit</a:t>
            </a:r>
          </a:p>
          <a:p>
            <a:pPr marL="0" lvl="1" indent="0"/>
            <a:r>
              <a:rPr lang="en-GB" dirty="0"/>
              <a:t>Circuit switching are primarily design for voice communications. Before a user can make a call, a virtual path between caller and </a:t>
            </a:r>
            <a:r>
              <a:rPr lang="en-GB" dirty="0" err="1"/>
              <a:t>callee</a:t>
            </a:r>
            <a:r>
              <a:rPr lang="en-GB" dirty="0"/>
              <a:t> is established over the network.</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Packet Switching</a:t>
            </a:r>
          </a:p>
        </p:txBody>
      </p:sp>
      <p:sp>
        <p:nvSpPr>
          <p:cNvPr id="3" name="Content Placeholder 2"/>
          <p:cNvSpPr>
            <a:spLocks noGrp="1"/>
          </p:cNvSpPr>
          <p:nvPr>
            <p:ph idx="1"/>
          </p:nvPr>
        </p:nvSpPr>
        <p:spPr/>
        <p:txBody>
          <a:bodyPr>
            <a:normAutofit fontScale="70000" lnSpcReduction="20000"/>
          </a:bodyPr>
          <a:lstStyle/>
          <a:p>
            <a:r>
              <a:rPr lang="en-GB" dirty="0"/>
              <a:t>Transmission data is broken down into smaller chunks called packets.</a:t>
            </a:r>
          </a:p>
          <a:p>
            <a:r>
              <a:rPr lang="en-GB" dirty="0"/>
              <a:t>A switching information is added in the header of each packets.</a:t>
            </a:r>
          </a:p>
          <a:p>
            <a:r>
              <a:rPr lang="en-GB" dirty="0"/>
              <a:t>Data transmission of packets over the network is done independently.</a:t>
            </a:r>
          </a:p>
          <a:p>
            <a:r>
              <a:rPr lang="en-GB" dirty="0"/>
              <a:t>These packets are sometime store on the intermediate networking devices and they do not take much resources either on carried path or in the memory of switches.</a:t>
            </a:r>
          </a:p>
          <a:p>
            <a:r>
              <a:rPr lang="en-GB" dirty="0"/>
              <a:t>Packets switching enhances transmission efficiently as packets from multiple communication channels can be multiplexed.</a:t>
            </a:r>
          </a:p>
          <a:p>
            <a:r>
              <a:rPr lang="en-GB" dirty="0"/>
              <a:t>The internet uses packets switching techniques.</a:t>
            </a:r>
          </a:p>
          <a:p>
            <a:r>
              <a:rPr lang="en-GB" dirty="0"/>
              <a:t>Packet are stored and forwarded according to their priority to provide quality of service.</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Type of Packet switching</a:t>
            </a:r>
          </a:p>
        </p:txBody>
      </p:sp>
      <p:sp>
        <p:nvSpPr>
          <p:cNvPr id="5" name="Content Placeholder 4"/>
          <p:cNvSpPr>
            <a:spLocks noGrp="1"/>
          </p:cNvSpPr>
          <p:nvPr>
            <p:ph idx="1"/>
          </p:nvPr>
        </p:nvSpPr>
        <p:spPr/>
        <p:txBody>
          <a:bodyPr/>
          <a:lstStyle/>
          <a:p>
            <a:r>
              <a:rPr lang="en-GB" dirty="0">
                <a:sym typeface="+mn-ea"/>
              </a:rPr>
              <a:t>Connectionless communication: data are forward from the originating point / sender to the destination point / receiver without any handshaking or established path and acknowledgements are optional.</a:t>
            </a:r>
            <a:endParaRPr lang="en-GB" dirty="0"/>
          </a:p>
          <a:p>
            <a:r>
              <a:rPr lang="en-GB" dirty="0">
                <a:sym typeface="+mn-ea"/>
              </a:rPr>
              <a:t>Connection oriented communication : data are forwarded to destination based on a pre-established circuit along the path between both end points.</a:t>
            </a:r>
            <a:endParaRPr lang="en-US"/>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Message  Switching</a:t>
            </a:r>
          </a:p>
        </p:txBody>
      </p:sp>
      <p:sp>
        <p:nvSpPr>
          <p:cNvPr id="3" name="Content Placeholder 2"/>
          <p:cNvSpPr>
            <a:spLocks noGrp="1"/>
          </p:cNvSpPr>
          <p:nvPr>
            <p:ph idx="1"/>
          </p:nvPr>
        </p:nvSpPr>
        <p:spPr/>
        <p:txBody>
          <a:bodyPr>
            <a:normAutofit fontScale="70000" lnSpcReduction="20000"/>
          </a:bodyPr>
          <a:lstStyle/>
          <a:p>
            <a:r>
              <a:rPr lang="en-GB" dirty="0"/>
              <a:t>This technique is somewhere in middle of circuit switching and packets switching.</a:t>
            </a:r>
          </a:p>
          <a:p>
            <a:r>
              <a:rPr lang="en-GB" dirty="0"/>
              <a:t>In message switching, the whole data is treated as a data units, and is transmitted in its entirety (whole).</a:t>
            </a:r>
          </a:p>
          <a:p>
            <a:r>
              <a:rPr lang="en-GB" dirty="0"/>
              <a:t>A switch receives the whole data unit and buffers it until there are resources available to transfer it to the next node.</a:t>
            </a:r>
          </a:p>
          <a:p>
            <a:r>
              <a:rPr lang="en-GB" dirty="0"/>
              <a:t>If the next node does not have enough resource to accommodate the data unit, the data unit have to waits on the current node.</a:t>
            </a:r>
          </a:p>
          <a:p>
            <a:r>
              <a:rPr lang="en-GB" dirty="0"/>
              <a:t>Message switching has the following drawbacks</a:t>
            </a:r>
          </a:p>
          <a:p>
            <a:pPr lvl="1"/>
            <a:r>
              <a:rPr lang="en-GB" dirty="0"/>
              <a:t>Every switch in the transit path needs enough storage to accommodate entire message.</a:t>
            </a:r>
          </a:p>
          <a:p>
            <a:pPr lvl="1"/>
            <a:r>
              <a:rPr lang="en-GB" dirty="0"/>
              <a:t>Because of the store-and-forward technique and waits of the availability of resources, message switching is very slow.</a:t>
            </a:r>
          </a:p>
          <a:p>
            <a:pPr lvl="1"/>
            <a:r>
              <a:rPr lang="en-GB" dirty="0"/>
              <a:t>Message switching is not suitable for real time application.</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Packet Switching Vs. </a:t>
            </a:r>
            <a:r>
              <a:rPr lang="en-GB"/>
              <a:t>Other Switching</a:t>
            </a:r>
            <a:endParaRPr lang="en-GB" dirty="0"/>
          </a:p>
        </p:txBody>
      </p:sp>
      <p:sp>
        <p:nvSpPr>
          <p:cNvPr id="3" name="Content Placeholder 2"/>
          <p:cNvSpPr>
            <a:spLocks noGrp="1"/>
          </p:cNvSpPr>
          <p:nvPr>
            <p:ph idx="1"/>
          </p:nvPr>
        </p:nvSpPr>
        <p:spPr>
          <a:xfrm>
            <a:off x="1435608" y="1447800"/>
            <a:ext cx="7498080" cy="5105400"/>
          </a:xfrm>
        </p:spPr>
        <p:txBody>
          <a:bodyPr>
            <a:normAutofit fontScale="77500" lnSpcReduction="20000"/>
          </a:bodyPr>
          <a:lstStyle/>
          <a:p>
            <a:pPr algn="just"/>
            <a:r>
              <a:rPr lang="en-GB" dirty="0"/>
              <a:t>Packets switching ensures that no user monopolize any transmission line very long, enhance it is suited for handling interactive traffic. </a:t>
            </a:r>
          </a:p>
          <a:p>
            <a:pPr algn="just"/>
            <a:r>
              <a:rPr lang="en-GB" dirty="0"/>
              <a:t>Packet switching reduce delay and improve throughput than message switching.</a:t>
            </a:r>
          </a:p>
          <a:p>
            <a:pPr algn="just"/>
            <a:r>
              <a:rPr lang="en-GB" dirty="0"/>
              <a:t>Packet switching does not require any advance setup, while circuit switching requires that a circuit be set up end to end before communication begins.</a:t>
            </a:r>
          </a:p>
          <a:p>
            <a:pPr algn="just"/>
            <a:r>
              <a:rPr lang="en-GB" dirty="0"/>
              <a:t>In packets switching, different packets can follow different paths depending on the network conditions at the time they are sent, hence packets may arrive out of order. While in circuit switching, reservation of bandwidth all the way from the sender to the receiver are made, all packets follow the same path hence they cannot out of order.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685800"/>
            <a:ext cx="7772400" cy="5715000"/>
          </a:xfrm>
        </p:spPr>
        <p:txBody>
          <a:bodyPr>
            <a:noAutofit/>
          </a:bodyPr>
          <a:lstStyle/>
          <a:p>
            <a:pPr marL="514350" indent="-514350" algn="just">
              <a:buAutoNum type="arabicPlain" startAt="5"/>
            </a:pPr>
            <a:r>
              <a:rPr lang="en-US" sz="2400" b="1" dirty="0">
                <a:solidFill>
                  <a:schemeClr val="tx1"/>
                </a:solidFill>
              </a:rPr>
              <a:t>Router</a:t>
            </a:r>
          </a:p>
          <a:p>
            <a:pPr marL="457200" indent="-457200" algn="just">
              <a:buFont typeface="Wingdings" panose="05000000000000000000" pitchFamily="2" charset="2"/>
              <a:buChar char="q"/>
            </a:pPr>
            <a:r>
              <a:rPr lang="en-US" sz="2000" dirty="0">
                <a:solidFill>
                  <a:schemeClr val="tx1"/>
                </a:solidFill>
              </a:rPr>
              <a:t>Routers are used to create larger networks by joining two network segments.</a:t>
            </a:r>
          </a:p>
          <a:p>
            <a:pPr marL="457200" indent="-457200" algn="just">
              <a:buFont typeface="Wingdings" panose="05000000000000000000" pitchFamily="2" charset="2"/>
              <a:buChar char="q"/>
            </a:pPr>
            <a:r>
              <a:rPr lang="en-US" sz="2000" dirty="0">
                <a:solidFill>
                  <a:schemeClr val="tx1"/>
                </a:solidFill>
              </a:rPr>
              <a:t>A router can be a dedicated hardware device or a computer system with more than one network interface and the appropriate routing software</a:t>
            </a:r>
          </a:p>
          <a:p>
            <a:pPr marL="457200" indent="-457200" algn="just">
              <a:buFont typeface="Wingdings" panose="05000000000000000000" pitchFamily="2" charset="2"/>
              <a:buChar char="q"/>
            </a:pPr>
            <a:r>
              <a:rPr lang="en-US" sz="2000" dirty="0">
                <a:solidFill>
                  <a:schemeClr val="tx1"/>
                </a:solidFill>
              </a:rPr>
              <a:t>A router derives its name from the fact that it can route data if receives from one network onto another. Where a router receives a packet to determine the destination address.</a:t>
            </a:r>
          </a:p>
          <a:p>
            <a:pPr marL="457200" indent="-457200" algn="just">
              <a:buFont typeface="Wingdings" panose="05000000000000000000" pitchFamily="2" charset="2"/>
              <a:buChar char="q"/>
            </a:pPr>
            <a:r>
              <a:rPr lang="en-US" sz="2000" dirty="0">
                <a:solidFill>
                  <a:schemeClr val="tx1"/>
                </a:solidFill>
              </a:rPr>
              <a:t>A router books in its routing table to determine the  destination of a data or forward the data to the next hub on the route. It uses the routing table to makes routing decisions.</a:t>
            </a:r>
          </a:p>
        </p:txBody>
      </p:sp>
      <p:sp>
        <p:nvSpPr>
          <p:cNvPr id="4" name="Title 1"/>
          <p:cNvSpPr txBox="1"/>
          <p:nvPr/>
        </p:nvSpPr>
        <p:spPr>
          <a:xfrm>
            <a:off x="457200" y="152400"/>
            <a:ext cx="86106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C00000"/>
                </a:solidFill>
              </a:rPr>
              <a:t>Important Network Devices </a:t>
            </a:r>
            <a:r>
              <a:rPr lang="en-US" sz="2800" b="1" dirty="0" err="1">
                <a:solidFill>
                  <a:srgbClr val="C00000"/>
                </a:solidFill>
              </a:rPr>
              <a:t>Cont</a:t>
            </a:r>
            <a:r>
              <a:rPr lang="en-US" sz="2800" b="1" dirty="0">
                <a:solidFill>
                  <a:srgbClr val="C00000"/>
                </a:solidFill>
              </a:rPr>
              <a:t>…….</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Packet Switching Vs. Other Switching Continuation  ……..</a:t>
            </a:r>
          </a:p>
        </p:txBody>
      </p:sp>
      <p:sp>
        <p:nvSpPr>
          <p:cNvPr id="3" name="Content Placeholder 2"/>
          <p:cNvSpPr>
            <a:spLocks noGrp="1"/>
          </p:cNvSpPr>
          <p:nvPr>
            <p:ph idx="1"/>
          </p:nvPr>
        </p:nvSpPr>
        <p:spPr>
          <a:xfrm>
            <a:off x="1435608" y="1447800"/>
            <a:ext cx="7498080" cy="5257800"/>
          </a:xfrm>
        </p:spPr>
        <p:txBody>
          <a:bodyPr>
            <a:normAutofit fontScale="85000" lnSpcReduction="20000"/>
          </a:bodyPr>
          <a:lstStyle/>
          <a:p>
            <a:pPr algn="just"/>
            <a:r>
              <a:rPr lang="en-GB" dirty="0"/>
              <a:t>Packet switching is more fault tolerant than circuit switching. That is if a switch goes down in packets switching, packets can be routed around dead switches, but in circuit switching, all packets are terminated and no more traffic can be send.</a:t>
            </a:r>
          </a:p>
          <a:p>
            <a:pPr algn="just"/>
            <a:r>
              <a:rPr lang="en-GB" dirty="0"/>
              <a:t>Packet switching does not waste bandwidth. It is more efficient from a system wide perspective, while circuit switching reserved  bandwidth and where there is no traffic to send, the bandwidth is wasted.</a:t>
            </a:r>
          </a:p>
          <a:p>
            <a:pPr algn="just"/>
            <a:r>
              <a:rPr lang="en-GB" dirty="0"/>
              <a:t>Packet switching cause delay in transmission because of the store and forward techniques while in circuit switching the packets just flow through the medium continuously because of the reservation of bandwidth </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Link Layer</a:t>
            </a:r>
          </a:p>
        </p:txBody>
      </p:sp>
      <p:sp>
        <p:nvSpPr>
          <p:cNvPr id="3" name="Content Placeholder 2"/>
          <p:cNvSpPr>
            <a:spLocks noGrp="1"/>
          </p:cNvSpPr>
          <p:nvPr>
            <p:ph idx="1"/>
          </p:nvPr>
        </p:nvSpPr>
        <p:spPr/>
        <p:txBody>
          <a:bodyPr>
            <a:noAutofit/>
          </a:bodyPr>
          <a:lstStyle/>
          <a:p>
            <a:r>
              <a:rPr lang="en-GB" sz="2100" dirty="0"/>
              <a:t>This layer is one of the most complicated layers and has complex functionalities and liabilities.</a:t>
            </a:r>
          </a:p>
          <a:p>
            <a:r>
              <a:rPr lang="en-GB" sz="2100" dirty="0"/>
              <a:t>The layer hides the details of underlying hardware and represents itself to upper layer as the medium to communicate.</a:t>
            </a:r>
          </a:p>
          <a:p>
            <a:r>
              <a:rPr lang="en-GB" sz="2100" dirty="0"/>
              <a:t>This layer is responsible for converting data stream to signals bits by bit and to send that over the underlying hardware. At the receiving end, Data link layer picks up data from hardware which are in the form of electrical signals, assembles them in a recognisable frame format, and hands over to upper layer.</a:t>
            </a:r>
          </a:p>
          <a:p>
            <a:r>
              <a:rPr lang="en-GB" sz="2100" dirty="0"/>
              <a:t>Data link layer has two sub-layers:-</a:t>
            </a:r>
          </a:p>
          <a:p>
            <a:pPr marL="402590" lvl="1" indent="0">
              <a:buNone/>
            </a:pPr>
            <a:r>
              <a:rPr lang="en-GB" sz="2100" dirty="0"/>
              <a:t>-	Logical Link Control:- It deals with protocol flow-control and error control</a:t>
            </a:r>
          </a:p>
          <a:p>
            <a:pPr marL="402590" lvl="1" indent="0">
              <a:buNone/>
            </a:pPr>
            <a:r>
              <a:rPr lang="en-GB" sz="2100" dirty="0"/>
              <a:t>-	Media Access Control:- It deals with actual control of media</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normAutofit/>
          </a:bodyPr>
          <a:lstStyle/>
          <a:p>
            <a:r>
              <a:rPr lang="en-GB" dirty="0"/>
              <a:t>Functionality of Data-Link Layer</a:t>
            </a:r>
          </a:p>
        </p:txBody>
      </p:sp>
      <p:sp>
        <p:nvSpPr>
          <p:cNvPr id="3" name="Subtitle 2"/>
          <p:cNvSpPr>
            <a:spLocks noGrp="1"/>
          </p:cNvSpPr>
          <p:nvPr>
            <p:ph type="subTitle" idx="1"/>
          </p:nvPr>
        </p:nvSpPr>
        <p:spPr>
          <a:xfrm>
            <a:off x="1143000" y="1219200"/>
            <a:ext cx="7696200" cy="5181600"/>
          </a:xfrm>
        </p:spPr>
        <p:txBody>
          <a:bodyPr>
            <a:normAutofit fontScale="70000" lnSpcReduction="20000"/>
          </a:bodyPr>
          <a:lstStyle/>
          <a:p>
            <a:pPr marL="1341755" indent="-1314450"/>
            <a:r>
              <a:rPr lang="en-GB" dirty="0"/>
              <a:t>Framing:-Data-link layer takes packets from Network layer and encapsulates them into frames. Then, it sends each frame bit-bit on the hardware and at the receiver end, it pricks up signals from the hardware and assembles them into frames</a:t>
            </a:r>
          </a:p>
          <a:p>
            <a:pPr marL="1341755" indent="-1314450"/>
            <a:r>
              <a:rPr lang="en-GB" dirty="0"/>
              <a:t>Addressing:- Data link layer provides layer – 2 hardware addressing mechanism. Hardware  address is assumed to be unique on the link. It is encoded into hardware a the time of manufacturing</a:t>
            </a:r>
          </a:p>
          <a:p>
            <a:pPr marL="1341755" indent="-1314450"/>
            <a:r>
              <a:rPr lang="en-GB" dirty="0"/>
              <a:t>Synchronization:- when data frames are sent on the link, both machines must be synchronised in order for transfer to take place.</a:t>
            </a:r>
          </a:p>
          <a:p>
            <a:pPr marL="1254125" indent="-1227455"/>
            <a:r>
              <a:rPr lang="en-GB" dirty="0"/>
              <a:t>Error Control:- sometimes signals may have encountered problem in transmission and the bit are corrupted. These errors are detected and attempted to recover actual data bits. It also provides error reporting mechanism to other sender.</a:t>
            </a:r>
          </a:p>
          <a:p>
            <a:pPr marL="1254125" indent="-1227455"/>
            <a:r>
              <a:rPr lang="en-GB" dirty="0"/>
              <a:t>Flow Control:- Stations on same link may have different speed or capacity. Data-link layer ensures flow control that enables both machine to exchange data on the same speed.</a:t>
            </a:r>
          </a:p>
          <a:p>
            <a:pPr marL="1254125" indent="-1227455"/>
            <a:r>
              <a:rPr lang="en-GB" dirty="0"/>
              <a:t>Multi – Access: When host on the shared link tries to transfer data, it has a high probability of collision. Data link layer provides mechanism such as CSMA/CD to equip capability of accessing a shared media among multiple systems</a:t>
            </a:r>
          </a:p>
          <a:p>
            <a:pPr marL="27305"/>
            <a:endParaRPr lang="en-GB" dirty="0"/>
          </a:p>
          <a:p>
            <a:endParaRPr lang="en-GB" dirty="0"/>
          </a:p>
          <a:p>
            <a:endParaRPr lang="en-GB" dirty="0"/>
          </a:p>
          <a:p>
            <a:endParaRPr lang="en-GB" dirty="0"/>
          </a:p>
          <a:p>
            <a:pPr marL="484505" indent="-457200">
              <a:buFont typeface="Wingdings" panose="05000000000000000000" pitchFamily="2" charset="2"/>
              <a:buChar char="§"/>
            </a:pPr>
            <a:endParaRPr lang="en-GB" dirty="0"/>
          </a:p>
          <a:p>
            <a:endParaRPr lang="en-GB" dirty="0"/>
          </a:p>
          <a:p>
            <a:endParaRPr lang="en-GB"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a:p>
            <a:endParaRPr lang="en-GB" dirty="0"/>
          </a:p>
          <a:p>
            <a:endParaRPr lang="en-GB" dirty="0"/>
          </a:p>
          <a:p>
            <a:r>
              <a:rPr lang="en-GB" dirty="0"/>
              <a:t>Error Detection and Correction</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Concept</a:t>
            </a:r>
          </a:p>
        </p:txBody>
      </p:sp>
      <p:sp>
        <p:nvSpPr>
          <p:cNvPr id="3" name="Content Placeholder 2"/>
          <p:cNvSpPr>
            <a:spLocks noGrp="1"/>
          </p:cNvSpPr>
          <p:nvPr>
            <p:ph idx="1"/>
          </p:nvPr>
        </p:nvSpPr>
        <p:spPr/>
        <p:txBody>
          <a:bodyPr>
            <a:normAutofit fontScale="85000" lnSpcReduction="10000"/>
          </a:bodyPr>
          <a:lstStyle/>
          <a:p>
            <a:r>
              <a:rPr lang="en-GB" dirty="0"/>
              <a:t>Network  must be able to transfer data from one device to another with complete accuracy.</a:t>
            </a:r>
          </a:p>
          <a:p>
            <a:r>
              <a:rPr lang="en-GB" dirty="0"/>
              <a:t>Data can be corrupted during  transmission,</a:t>
            </a:r>
          </a:p>
          <a:p>
            <a:r>
              <a:rPr lang="en-GB" dirty="0"/>
              <a:t>Environmental Interference and physical defects in the communication medium  can cause random bit errors during data transmission,</a:t>
            </a:r>
          </a:p>
          <a:p>
            <a:r>
              <a:rPr lang="en-GB" dirty="0"/>
              <a:t>For reliable communication, errors must be detected and corrected.</a:t>
            </a:r>
          </a:p>
          <a:p>
            <a:r>
              <a:rPr lang="en-GB" dirty="0"/>
              <a:t>Error detection and correction are implemented either at the data link layer or the transport layer of the OSI model.</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ERRORS</a:t>
            </a:r>
          </a:p>
        </p:txBody>
      </p:sp>
      <p:sp>
        <p:nvSpPr>
          <p:cNvPr id="3" name="Content Placeholder 2"/>
          <p:cNvSpPr>
            <a:spLocks noGrp="1"/>
          </p:cNvSpPr>
          <p:nvPr>
            <p:ph idx="1"/>
          </p:nvPr>
        </p:nvSpPr>
        <p:spPr>
          <a:xfrm>
            <a:off x="1435608" y="1417638"/>
            <a:ext cx="7498080" cy="4800600"/>
          </a:xfrm>
        </p:spPr>
        <p:txBody>
          <a:bodyPr/>
          <a:lstStyle/>
          <a:p>
            <a:r>
              <a:rPr lang="en-GB" dirty="0"/>
              <a:t>                    </a:t>
            </a:r>
          </a:p>
        </p:txBody>
      </p:sp>
      <p:sp>
        <p:nvSpPr>
          <p:cNvPr id="8" name="Rectangle 7"/>
          <p:cNvSpPr/>
          <p:nvPr/>
        </p:nvSpPr>
        <p:spPr>
          <a:xfrm>
            <a:off x="4876800" y="1600200"/>
            <a:ext cx="1447800" cy="521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0" name="TextBox 9"/>
          <p:cNvSpPr txBox="1"/>
          <p:nvPr/>
        </p:nvSpPr>
        <p:spPr>
          <a:xfrm>
            <a:off x="5184648" y="1752600"/>
            <a:ext cx="895373" cy="369332"/>
          </a:xfrm>
          <a:prstGeom prst="rect">
            <a:avLst/>
          </a:prstGeom>
          <a:noFill/>
        </p:spPr>
        <p:txBody>
          <a:bodyPr wrap="none" rtlCol="0">
            <a:spAutoFit/>
          </a:bodyPr>
          <a:lstStyle/>
          <a:p>
            <a:r>
              <a:rPr lang="en-GB" dirty="0"/>
              <a:t>ERROR</a:t>
            </a:r>
          </a:p>
        </p:txBody>
      </p:sp>
      <p:sp>
        <p:nvSpPr>
          <p:cNvPr id="20" name="Rectangle 19"/>
          <p:cNvSpPr/>
          <p:nvPr/>
        </p:nvSpPr>
        <p:spPr>
          <a:xfrm>
            <a:off x="1610399" y="4041060"/>
            <a:ext cx="1774355" cy="7275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1784555" y="2515830"/>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4209810" y="3932734"/>
            <a:ext cx="1577358" cy="918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4143609" y="2556457"/>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6813459" y="4048469"/>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6302477" y="2609165"/>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2010858" y="2630199"/>
            <a:ext cx="1137762" cy="646331"/>
          </a:xfrm>
          <a:prstGeom prst="rect">
            <a:avLst/>
          </a:prstGeom>
          <a:noFill/>
        </p:spPr>
        <p:txBody>
          <a:bodyPr wrap="square" rtlCol="0">
            <a:spAutoFit/>
          </a:bodyPr>
          <a:lstStyle/>
          <a:p>
            <a:r>
              <a:rPr lang="en-GB" dirty="0"/>
              <a:t>SINGLE BIT</a:t>
            </a:r>
          </a:p>
        </p:txBody>
      </p:sp>
      <p:sp>
        <p:nvSpPr>
          <p:cNvPr id="27" name="TextBox 26"/>
          <p:cNvSpPr txBox="1"/>
          <p:nvPr/>
        </p:nvSpPr>
        <p:spPr>
          <a:xfrm flipH="1">
            <a:off x="4267200" y="2743200"/>
            <a:ext cx="1445882" cy="646331"/>
          </a:xfrm>
          <a:prstGeom prst="rect">
            <a:avLst/>
          </a:prstGeom>
          <a:noFill/>
        </p:spPr>
        <p:txBody>
          <a:bodyPr wrap="square" rtlCol="0">
            <a:spAutoFit/>
          </a:bodyPr>
          <a:lstStyle/>
          <a:p>
            <a:r>
              <a:rPr lang="en-GB" dirty="0"/>
              <a:t>MULITPLE BIT</a:t>
            </a:r>
          </a:p>
        </p:txBody>
      </p:sp>
      <p:sp>
        <p:nvSpPr>
          <p:cNvPr id="28" name="TextBox 27"/>
          <p:cNvSpPr txBox="1"/>
          <p:nvPr/>
        </p:nvSpPr>
        <p:spPr>
          <a:xfrm>
            <a:off x="6629400" y="2953364"/>
            <a:ext cx="1066800" cy="369332"/>
          </a:xfrm>
          <a:prstGeom prst="rect">
            <a:avLst/>
          </a:prstGeom>
          <a:noFill/>
        </p:spPr>
        <p:txBody>
          <a:bodyPr wrap="square" rtlCol="0">
            <a:spAutoFit/>
          </a:bodyPr>
          <a:lstStyle/>
          <a:p>
            <a:r>
              <a:rPr lang="en-GB" dirty="0"/>
              <a:t>BURST</a:t>
            </a:r>
          </a:p>
        </p:txBody>
      </p:sp>
      <p:cxnSp>
        <p:nvCxnSpPr>
          <p:cNvPr id="31" name="Straight Connector 30"/>
          <p:cNvCxnSpPr/>
          <p:nvPr/>
        </p:nvCxnSpPr>
        <p:spPr>
          <a:xfrm>
            <a:off x="2345891" y="4041060"/>
            <a:ext cx="16309" cy="727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010858" y="4033651"/>
            <a:ext cx="0" cy="734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67000" y="4055878"/>
            <a:ext cx="0" cy="712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95600" y="4041060"/>
            <a:ext cx="0" cy="727585"/>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801761" y="4137132"/>
            <a:ext cx="1382268" cy="646331"/>
          </a:xfrm>
          <a:prstGeom prst="rect">
            <a:avLst/>
          </a:prstGeom>
          <a:noFill/>
        </p:spPr>
        <p:txBody>
          <a:bodyPr wrap="square" rtlCol="0">
            <a:spAutoFit/>
          </a:bodyPr>
          <a:lstStyle/>
          <a:p>
            <a:r>
              <a:rPr lang="en-GB" dirty="0"/>
              <a:t>1  0   1   1  	</a:t>
            </a:r>
          </a:p>
        </p:txBody>
      </p:sp>
      <p:sp>
        <p:nvSpPr>
          <p:cNvPr id="61" name="TextBox 60"/>
          <p:cNvSpPr txBox="1"/>
          <p:nvPr/>
        </p:nvSpPr>
        <p:spPr>
          <a:xfrm>
            <a:off x="3091288" y="4085303"/>
            <a:ext cx="242683" cy="369332"/>
          </a:xfrm>
          <a:prstGeom prst="rect">
            <a:avLst/>
          </a:prstGeom>
          <a:noFill/>
        </p:spPr>
        <p:txBody>
          <a:bodyPr wrap="square" rtlCol="0">
            <a:spAutoFit/>
          </a:bodyPr>
          <a:lstStyle/>
          <a:p>
            <a:r>
              <a:rPr lang="en-GB" dirty="0"/>
              <a:t>1</a:t>
            </a:r>
          </a:p>
        </p:txBody>
      </p:sp>
      <p:sp>
        <p:nvSpPr>
          <p:cNvPr id="67" name="TextBox 66"/>
          <p:cNvSpPr txBox="1"/>
          <p:nvPr/>
        </p:nvSpPr>
        <p:spPr>
          <a:xfrm>
            <a:off x="3383979" y="4136337"/>
            <a:ext cx="778371" cy="369332"/>
          </a:xfrm>
          <a:prstGeom prst="rect">
            <a:avLst/>
          </a:prstGeom>
          <a:noFill/>
        </p:spPr>
        <p:txBody>
          <a:bodyPr wrap="square" rtlCol="0">
            <a:spAutoFit/>
          </a:bodyPr>
          <a:lstStyle/>
          <a:p>
            <a:r>
              <a:rPr lang="en-GB" dirty="0"/>
              <a:t>SENT</a:t>
            </a:r>
          </a:p>
        </p:txBody>
      </p:sp>
      <p:sp>
        <p:nvSpPr>
          <p:cNvPr id="68" name="TextBox 67"/>
          <p:cNvSpPr txBox="1"/>
          <p:nvPr/>
        </p:nvSpPr>
        <p:spPr>
          <a:xfrm>
            <a:off x="5811787" y="4136337"/>
            <a:ext cx="817614" cy="369332"/>
          </a:xfrm>
          <a:prstGeom prst="rect">
            <a:avLst/>
          </a:prstGeom>
          <a:noFill/>
        </p:spPr>
        <p:txBody>
          <a:bodyPr wrap="square" rtlCol="0">
            <a:spAutoFit/>
          </a:bodyPr>
          <a:lstStyle/>
          <a:p>
            <a:r>
              <a:rPr lang="en-GB" dirty="0"/>
              <a:t>SENT</a:t>
            </a:r>
          </a:p>
        </p:txBody>
      </p:sp>
      <p:sp>
        <p:nvSpPr>
          <p:cNvPr id="69" name="TextBox 68"/>
          <p:cNvSpPr txBox="1"/>
          <p:nvPr/>
        </p:nvSpPr>
        <p:spPr>
          <a:xfrm>
            <a:off x="4495800" y="4454635"/>
            <a:ext cx="1338828" cy="369332"/>
          </a:xfrm>
          <a:prstGeom prst="rect">
            <a:avLst/>
          </a:prstGeom>
          <a:noFill/>
        </p:spPr>
        <p:txBody>
          <a:bodyPr wrap="none" rtlCol="0">
            <a:spAutoFit/>
          </a:bodyPr>
          <a:lstStyle/>
          <a:p>
            <a:r>
              <a:rPr lang="en-GB" dirty="0"/>
              <a:t>1   0  1  1  1</a:t>
            </a:r>
          </a:p>
        </p:txBody>
      </p:sp>
      <p:cxnSp>
        <p:nvCxnSpPr>
          <p:cNvPr id="71" name="Straight Connector 70"/>
          <p:cNvCxnSpPr/>
          <p:nvPr/>
        </p:nvCxnSpPr>
        <p:spPr>
          <a:xfrm>
            <a:off x="4724400" y="3956968"/>
            <a:ext cx="0" cy="86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5041540" y="3924701"/>
            <a:ext cx="1031" cy="899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334000" y="3956968"/>
            <a:ext cx="0" cy="893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5583705" y="3956968"/>
            <a:ext cx="16995" cy="86699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860919" y="4505669"/>
            <a:ext cx="1552740" cy="369332"/>
          </a:xfrm>
          <a:prstGeom prst="rect">
            <a:avLst/>
          </a:prstGeom>
          <a:noFill/>
        </p:spPr>
        <p:txBody>
          <a:bodyPr wrap="square" rtlCol="0">
            <a:spAutoFit/>
          </a:bodyPr>
          <a:lstStyle/>
          <a:p>
            <a:r>
              <a:rPr lang="en-GB" dirty="0"/>
              <a:t>1  1  0  1  1  1</a:t>
            </a:r>
          </a:p>
        </p:txBody>
      </p:sp>
      <p:cxnSp>
        <p:nvCxnSpPr>
          <p:cNvPr id="84" name="Straight Connector 83"/>
          <p:cNvCxnSpPr/>
          <p:nvPr/>
        </p:nvCxnSpPr>
        <p:spPr>
          <a:xfrm>
            <a:off x="7098939" y="4033651"/>
            <a:ext cx="0" cy="929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391400" y="4055878"/>
            <a:ext cx="0" cy="906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24" idx="0"/>
            <a:endCxn id="24" idx="2"/>
          </p:cNvCxnSpPr>
          <p:nvPr/>
        </p:nvCxnSpPr>
        <p:spPr>
          <a:xfrm>
            <a:off x="7613559" y="4048469"/>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902677" y="4055878"/>
            <a:ext cx="0" cy="906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153400" y="4055878"/>
            <a:ext cx="0" cy="90699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1667813" y="5442242"/>
            <a:ext cx="1364065" cy="8842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TextBox 108"/>
          <p:cNvSpPr txBox="1"/>
          <p:nvPr/>
        </p:nvSpPr>
        <p:spPr>
          <a:xfrm flipH="1">
            <a:off x="1801760" y="6038612"/>
            <a:ext cx="1289527" cy="369332"/>
          </a:xfrm>
          <a:prstGeom prst="rect">
            <a:avLst/>
          </a:prstGeom>
          <a:noFill/>
        </p:spPr>
        <p:txBody>
          <a:bodyPr wrap="square" rtlCol="0">
            <a:spAutoFit/>
          </a:bodyPr>
          <a:lstStyle/>
          <a:p>
            <a:r>
              <a:rPr lang="en-GB" dirty="0"/>
              <a:t>1  0  1  0 1</a:t>
            </a:r>
          </a:p>
        </p:txBody>
      </p:sp>
      <p:cxnSp>
        <p:nvCxnSpPr>
          <p:cNvPr id="111" name="Straight Connector 110"/>
          <p:cNvCxnSpPr/>
          <p:nvPr/>
        </p:nvCxnSpPr>
        <p:spPr>
          <a:xfrm>
            <a:off x="2010858" y="5486400"/>
            <a:ext cx="0" cy="88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345891" y="5486400"/>
            <a:ext cx="0" cy="88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2522372" y="5442242"/>
            <a:ext cx="34322" cy="884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819400" y="5486400"/>
            <a:ext cx="0" cy="89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2556694" y="6096000"/>
            <a:ext cx="262706" cy="23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22372" y="5867400"/>
            <a:ext cx="297028" cy="17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2514600" y="5943600"/>
            <a:ext cx="297028" cy="17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2506828" y="6019800"/>
            <a:ext cx="297028" cy="17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2499056" y="6096000"/>
            <a:ext cx="297028" cy="17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a:off x="2491284" y="6172200"/>
            <a:ext cx="297028" cy="17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2514600" y="5467588"/>
            <a:ext cx="297028" cy="17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2545688" y="5543788"/>
            <a:ext cx="297028" cy="17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2514600" y="5619988"/>
            <a:ext cx="297028" cy="17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522372" y="5696188"/>
            <a:ext cx="297028" cy="17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30144" y="5772388"/>
            <a:ext cx="297028" cy="17121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7" name="Table 136"/>
          <p:cNvGraphicFramePr>
            <a:graphicFrameLocks noGrp="1"/>
          </p:cNvGraphicFramePr>
          <p:nvPr/>
        </p:nvGraphicFramePr>
        <p:xfrm>
          <a:off x="3970179" y="5500770"/>
          <a:ext cx="2126981" cy="704294"/>
        </p:xfrm>
        <a:graphic>
          <a:graphicData uri="http://schemas.openxmlformats.org/drawingml/2006/table">
            <a:tbl>
              <a:tblPr firstRow="1" bandRow="1">
                <a:tableStyleId>{5C22544A-7EE6-4342-B048-85BDC9FD1C3A}</a:tableStyleId>
              </a:tblPr>
              <a:tblGrid>
                <a:gridCol w="474433">
                  <a:extLst>
                    <a:ext uri="{9D8B030D-6E8A-4147-A177-3AD203B41FA5}">
                      <a16:colId xmlns:a16="http://schemas.microsoft.com/office/drawing/2014/main" val="20000"/>
                    </a:ext>
                  </a:extLst>
                </a:gridCol>
                <a:gridCol w="474433">
                  <a:extLst>
                    <a:ext uri="{9D8B030D-6E8A-4147-A177-3AD203B41FA5}">
                      <a16:colId xmlns:a16="http://schemas.microsoft.com/office/drawing/2014/main" val="20001"/>
                    </a:ext>
                  </a:extLst>
                </a:gridCol>
                <a:gridCol w="430917">
                  <a:extLst>
                    <a:ext uri="{9D8B030D-6E8A-4147-A177-3AD203B41FA5}">
                      <a16:colId xmlns:a16="http://schemas.microsoft.com/office/drawing/2014/main" val="20002"/>
                    </a:ext>
                  </a:extLst>
                </a:gridCol>
                <a:gridCol w="517949">
                  <a:extLst>
                    <a:ext uri="{9D8B030D-6E8A-4147-A177-3AD203B41FA5}">
                      <a16:colId xmlns:a16="http://schemas.microsoft.com/office/drawing/2014/main" val="20003"/>
                    </a:ext>
                  </a:extLst>
                </a:gridCol>
                <a:gridCol w="229249">
                  <a:extLst>
                    <a:ext uri="{9D8B030D-6E8A-4147-A177-3AD203B41FA5}">
                      <a16:colId xmlns:a16="http://schemas.microsoft.com/office/drawing/2014/main" val="20004"/>
                    </a:ext>
                  </a:extLst>
                </a:gridCol>
              </a:tblGrid>
              <a:tr h="704294">
                <a:tc>
                  <a:txBody>
                    <a:bodyPr/>
                    <a:lstStyle/>
                    <a:p>
                      <a:r>
                        <a:rPr lang="en-GB" sz="2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8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39" name="Straight Connector 138"/>
          <p:cNvCxnSpPr/>
          <p:nvPr/>
        </p:nvCxnSpPr>
        <p:spPr>
          <a:xfrm flipH="1">
            <a:off x="4437284" y="5493634"/>
            <a:ext cx="368718" cy="494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4472165" y="5473082"/>
            <a:ext cx="457200" cy="660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a:off x="4671252" y="5780084"/>
            <a:ext cx="228600" cy="373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4576926" y="5619988"/>
            <a:ext cx="381000" cy="507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4691080" y="5902074"/>
            <a:ext cx="205403" cy="29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4420972" y="5562089"/>
            <a:ext cx="293564" cy="279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5176684" y="5493634"/>
            <a:ext cx="309716" cy="508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5181600" y="5516495"/>
            <a:ext cx="457200" cy="660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5257800" y="5694558"/>
            <a:ext cx="381000" cy="507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5486400" y="5973695"/>
            <a:ext cx="152400" cy="191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5105400" y="5486400"/>
            <a:ext cx="228600" cy="25869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57" name="Table 156"/>
          <p:cNvGraphicFramePr>
            <a:graphicFrameLocks noGrp="1"/>
          </p:cNvGraphicFramePr>
          <p:nvPr/>
        </p:nvGraphicFramePr>
        <p:xfrm>
          <a:off x="7004097" y="5619988"/>
          <a:ext cx="1606502" cy="613172"/>
        </p:xfrm>
        <a:graphic>
          <a:graphicData uri="http://schemas.openxmlformats.org/drawingml/2006/table">
            <a:tbl>
              <a:tblPr firstRow="1" bandRow="1">
                <a:tableStyleId>{5C22544A-7EE6-4342-B048-85BDC9FD1C3A}</a:tableStyleId>
              </a:tblPr>
              <a:tblGrid>
                <a:gridCol w="262457">
                  <a:extLst>
                    <a:ext uri="{9D8B030D-6E8A-4147-A177-3AD203B41FA5}">
                      <a16:colId xmlns:a16="http://schemas.microsoft.com/office/drawing/2014/main" val="20000"/>
                    </a:ext>
                  </a:extLst>
                </a:gridCol>
                <a:gridCol w="262457">
                  <a:extLst>
                    <a:ext uri="{9D8B030D-6E8A-4147-A177-3AD203B41FA5}">
                      <a16:colId xmlns:a16="http://schemas.microsoft.com/office/drawing/2014/main" val="20001"/>
                    </a:ext>
                  </a:extLst>
                </a:gridCol>
                <a:gridCol w="238385">
                  <a:extLst>
                    <a:ext uri="{9D8B030D-6E8A-4147-A177-3AD203B41FA5}">
                      <a16:colId xmlns:a16="http://schemas.microsoft.com/office/drawing/2014/main" val="20002"/>
                    </a:ext>
                  </a:extLst>
                </a:gridCol>
                <a:gridCol w="367804">
                  <a:extLst>
                    <a:ext uri="{9D8B030D-6E8A-4147-A177-3AD203B41FA5}">
                      <a16:colId xmlns:a16="http://schemas.microsoft.com/office/drawing/2014/main" val="20003"/>
                    </a:ext>
                  </a:extLst>
                </a:gridCol>
                <a:gridCol w="212942">
                  <a:extLst>
                    <a:ext uri="{9D8B030D-6E8A-4147-A177-3AD203B41FA5}">
                      <a16:colId xmlns:a16="http://schemas.microsoft.com/office/drawing/2014/main" val="20004"/>
                    </a:ext>
                  </a:extLst>
                </a:gridCol>
                <a:gridCol w="262457">
                  <a:extLst>
                    <a:ext uri="{9D8B030D-6E8A-4147-A177-3AD203B41FA5}">
                      <a16:colId xmlns:a16="http://schemas.microsoft.com/office/drawing/2014/main" val="20005"/>
                    </a:ext>
                  </a:extLst>
                </a:gridCol>
              </a:tblGrid>
              <a:tr h="613172">
                <a:tc>
                  <a:txBody>
                    <a:bodyPr/>
                    <a:lstStyle/>
                    <a:p>
                      <a:r>
                        <a:rPr lang="en-GB" sz="2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8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8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8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59" name="Straight Connector 158"/>
          <p:cNvCxnSpPr/>
          <p:nvPr/>
        </p:nvCxnSpPr>
        <p:spPr>
          <a:xfrm flipH="1">
            <a:off x="7744646" y="5900351"/>
            <a:ext cx="146354" cy="247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7290942" y="5601494"/>
            <a:ext cx="246505" cy="318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57" idx="0"/>
          </p:cNvCxnSpPr>
          <p:nvPr/>
        </p:nvCxnSpPr>
        <p:spPr>
          <a:xfrm flipH="1">
            <a:off x="7301810" y="5619988"/>
            <a:ext cx="505538" cy="438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H="1">
            <a:off x="7322667" y="5610262"/>
            <a:ext cx="471275" cy="526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H="1">
            <a:off x="7445586" y="5582956"/>
            <a:ext cx="471275" cy="526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7418817" y="5791200"/>
            <a:ext cx="367560" cy="359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a:off x="7530028" y="5637077"/>
            <a:ext cx="471275" cy="526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H="1">
            <a:off x="7314113" y="5571649"/>
            <a:ext cx="471275" cy="526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a:off x="7273964" y="5637077"/>
            <a:ext cx="337246" cy="383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7807327" y="5868146"/>
            <a:ext cx="282767" cy="289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7529258" y="5743694"/>
            <a:ext cx="512260" cy="389525"/>
          </a:xfrm>
          <a:prstGeom prst="line">
            <a:avLst/>
          </a:prstGeom>
        </p:spPr>
        <p:style>
          <a:lnRef idx="1">
            <a:schemeClr val="accent1"/>
          </a:lnRef>
          <a:fillRef idx="0">
            <a:schemeClr val="accent1"/>
          </a:fillRef>
          <a:effectRef idx="0">
            <a:schemeClr val="accent1"/>
          </a:effectRef>
          <a:fontRef idx="minor">
            <a:schemeClr val="tx1"/>
          </a:fontRef>
        </p:style>
      </p:cxnSp>
      <p:sp>
        <p:nvSpPr>
          <p:cNvPr id="175" name="TextBox 174"/>
          <p:cNvSpPr txBox="1"/>
          <p:nvPr/>
        </p:nvSpPr>
        <p:spPr>
          <a:xfrm rot="21445460">
            <a:off x="2888237" y="5864095"/>
            <a:ext cx="918242" cy="276999"/>
          </a:xfrm>
          <a:prstGeom prst="rect">
            <a:avLst/>
          </a:prstGeom>
          <a:noFill/>
        </p:spPr>
        <p:txBody>
          <a:bodyPr wrap="square" rtlCol="0">
            <a:spAutoFit/>
          </a:bodyPr>
          <a:lstStyle/>
          <a:p>
            <a:r>
              <a:rPr lang="en-GB" sz="1200" dirty="0"/>
              <a:t>RECEIVED</a:t>
            </a:r>
          </a:p>
        </p:txBody>
      </p:sp>
      <p:sp>
        <p:nvSpPr>
          <p:cNvPr id="193" name="TextBox 192"/>
          <p:cNvSpPr txBox="1"/>
          <p:nvPr/>
        </p:nvSpPr>
        <p:spPr>
          <a:xfrm>
            <a:off x="6220594" y="5953006"/>
            <a:ext cx="692818" cy="230832"/>
          </a:xfrm>
          <a:prstGeom prst="rect">
            <a:avLst/>
          </a:prstGeom>
          <a:noFill/>
        </p:spPr>
        <p:txBody>
          <a:bodyPr wrap="none" rtlCol="0">
            <a:spAutoFit/>
          </a:bodyPr>
          <a:lstStyle/>
          <a:p>
            <a:r>
              <a:rPr lang="en-GB" sz="900" dirty="0"/>
              <a:t>RECEIVED</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SINGLE – BIT ERROR</a:t>
            </a:r>
          </a:p>
        </p:txBody>
      </p:sp>
      <p:sp>
        <p:nvSpPr>
          <p:cNvPr id="3" name="Subtitle 2"/>
          <p:cNvSpPr>
            <a:spLocks noGrp="1"/>
          </p:cNvSpPr>
          <p:nvPr>
            <p:ph type="subTitle" idx="1"/>
          </p:nvPr>
        </p:nvSpPr>
        <p:spPr/>
        <p:txBody>
          <a:bodyPr>
            <a:normAutofit fontScale="92500" lnSpcReduction="20000"/>
          </a:bodyPr>
          <a:lstStyle/>
          <a:p>
            <a:pPr marL="484505" indent="-457200">
              <a:buFontTx/>
              <a:buChar char="-"/>
            </a:pPr>
            <a:r>
              <a:rPr lang="en-GB" dirty="0"/>
              <a:t>Single  bit error are the least likely type of errors in serial data transmissions because the noise must have  a very short duration which is very rare</a:t>
            </a:r>
          </a:p>
          <a:p>
            <a:pPr marL="484505" indent="-457200">
              <a:buFontTx/>
              <a:buChar char="-"/>
            </a:pPr>
            <a:r>
              <a:rPr lang="en-GB" dirty="0"/>
              <a:t>However, this  kind of errors can happen in parallel</a:t>
            </a:r>
          </a:p>
          <a:p>
            <a:r>
              <a:rPr lang="en-GB" dirty="0"/>
              <a:t>      transmission.</a:t>
            </a:r>
          </a:p>
          <a:p>
            <a:endParaRPr lang="en-GB"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BURST ERROR</a:t>
            </a:r>
          </a:p>
        </p:txBody>
      </p:sp>
      <p:sp>
        <p:nvSpPr>
          <p:cNvPr id="3" name="Content Placeholder 2"/>
          <p:cNvSpPr>
            <a:spLocks noGrp="1"/>
          </p:cNvSpPr>
          <p:nvPr>
            <p:ph idx="1"/>
          </p:nvPr>
        </p:nvSpPr>
        <p:spPr/>
        <p:txBody>
          <a:bodyPr>
            <a:normAutofit fontScale="92500" lnSpcReduction="20000"/>
          </a:bodyPr>
          <a:lstStyle/>
          <a:p>
            <a:pPr>
              <a:buFontTx/>
              <a:buChar char="-"/>
            </a:pPr>
            <a:r>
              <a:rPr lang="en-GB" dirty="0"/>
              <a:t>The term burst error means that two or more bit in the data unit changed from 1 to 0 or from 0 to 1.</a:t>
            </a:r>
          </a:p>
          <a:p>
            <a:pPr>
              <a:buFontTx/>
              <a:buChar char="-"/>
            </a:pPr>
            <a:r>
              <a:rPr lang="en-GB" dirty="0"/>
              <a:t>The length of the burst is measured from the first corrupted bit to the last corrupted bit. Some bits in between many not have been corrupted</a:t>
            </a:r>
          </a:p>
          <a:p>
            <a:pPr>
              <a:buFontTx/>
              <a:buChar char="-"/>
            </a:pPr>
            <a:r>
              <a:rPr lang="en-GB" dirty="0"/>
              <a:t>Burst error is most likely to happen in serial data transmission since the duration </a:t>
            </a:r>
            <a:r>
              <a:rPr lang="en-GB"/>
              <a:t>of voice </a:t>
            </a:r>
            <a:r>
              <a:rPr lang="en-GB" dirty="0"/>
              <a:t>is normally longer than the duration of a bit.</a:t>
            </a:r>
          </a:p>
          <a:p>
            <a:pPr>
              <a:buFontTx/>
              <a:buChar char="-"/>
            </a:pPr>
            <a:r>
              <a:rPr lang="en-GB" dirty="0"/>
              <a:t>The number of bits affected depends on data rate and duration of noise.</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ERROR DETECTION</a:t>
            </a:r>
          </a:p>
        </p:txBody>
      </p:sp>
      <p:sp>
        <p:nvSpPr>
          <p:cNvPr id="3" name="Content Placeholder 2"/>
          <p:cNvSpPr>
            <a:spLocks noGrp="1"/>
          </p:cNvSpPr>
          <p:nvPr>
            <p:ph idx="1"/>
          </p:nvPr>
        </p:nvSpPr>
        <p:spPr>
          <a:xfrm>
            <a:off x="1350952" y="1187984"/>
            <a:ext cx="7498080" cy="5670015"/>
          </a:xfrm>
        </p:spPr>
        <p:txBody>
          <a:bodyPr>
            <a:normAutofit/>
          </a:bodyPr>
          <a:lstStyle/>
          <a:p>
            <a:pPr>
              <a:buFontTx/>
              <a:buChar char="-"/>
            </a:pPr>
            <a:r>
              <a:rPr lang="en-GB" sz="2000" dirty="0"/>
              <a:t>Error detection means to decide whether the received data is correct or not without having a copy of the original message,</a:t>
            </a:r>
          </a:p>
          <a:p>
            <a:pPr>
              <a:buFontTx/>
              <a:buChar char="-"/>
            </a:pPr>
            <a:r>
              <a:rPr lang="en-GB" sz="2000" dirty="0"/>
              <a:t>Error detection uses the concept of redundancy, which means adding extra bits for errors at the destination.</a:t>
            </a:r>
          </a:p>
          <a:p>
            <a:pPr marL="82550" indent="0">
              <a:buNone/>
            </a:pPr>
            <a:r>
              <a:rPr lang="en-GB" dirty="0"/>
              <a:t>		REDUNCANCY</a:t>
            </a:r>
          </a:p>
          <a:p>
            <a:pPr marL="82550" indent="0">
              <a:buNone/>
            </a:pPr>
            <a:endParaRPr lang="en-GB" dirty="0"/>
          </a:p>
          <a:p>
            <a:pPr marL="82550" indent="0">
              <a:buNone/>
            </a:pPr>
            <a:r>
              <a:rPr lang="en-GB" dirty="0"/>
              <a:t> </a:t>
            </a:r>
          </a:p>
        </p:txBody>
      </p:sp>
      <p:sp>
        <p:nvSpPr>
          <p:cNvPr id="4" name="Rectangle 3"/>
          <p:cNvSpPr/>
          <p:nvPr/>
        </p:nvSpPr>
        <p:spPr>
          <a:xfrm>
            <a:off x="1905000" y="3048000"/>
            <a:ext cx="2638732" cy="27966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403987" y="3116826"/>
            <a:ext cx="1219200" cy="369332"/>
          </a:xfrm>
          <a:prstGeom prst="rect">
            <a:avLst/>
          </a:prstGeom>
          <a:noFill/>
        </p:spPr>
        <p:txBody>
          <a:bodyPr wrap="square" rtlCol="0">
            <a:spAutoFit/>
          </a:bodyPr>
          <a:lstStyle/>
          <a:p>
            <a:r>
              <a:rPr lang="en-GB" dirty="0"/>
              <a:t>DATA</a:t>
            </a:r>
          </a:p>
        </p:txBody>
      </p:sp>
      <p:sp>
        <p:nvSpPr>
          <p:cNvPr id="6" name="Rectangle 5"/>
          <p:cNvSpPr/>
          <p:nvPr/>
        </p:nvSpPr>
        <p:spPr>
          <a:xfrm>
            <a:off x="2171700" y="3560086"/>
            <a:ext cx="2209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flipH="1">
            <a:off x="2438400" y="3509733"/>
            <a:ext cx="1600200" cy="369332"/>
          </a:xfrm>
          <a:prstGeom prst="rect">
            <a:avLst/>
          </a:prstGeom>
          <a:noFill/>
        </p:spPr>
        <p:txBody>
          <a:bodyPr wrap="square" rtlCol="0">
            <a:spAutoFit/>
          </a:bodyPr>
          <a:lstStyle/>
          <a:p>
            <a:r>
              <a:rPr lang="en-GB" dirty="0"/>
              <a:t>10           1001</a:t>
            </a:r>
          </a:p>
        </p:txBody>
      </p:sp>
      <p:cxnSp>
        <p:nvCxnSpPr>
          <p:cNvPr id="9" name="Straight Connector 8"/>
          <p:cNvCxnSpPr/>
          <p:nvPr/>
        </p:nvCxnSpPr>
        <p:spPr>
          <a:xfrm>
            <a:off x="3124200" y="3560086"/>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01197" y="4108452"/>
            <a:ext cx="2209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rot="10800000" flipV="1">
            <a:off x="2201196" y="4108453"/>
            <a:ext cx="2479805" cy="307777"/>
          </a:xfrm>
          <a:prstGeom prst="rect">
            <a:avLst/>
          </a:prstGeom>
          <a:noFill/>
        </p:spPr>
        <p:txBody>
          <a:bodyPr wrap="square" rtlCol="0">
            <a:spAutoFit/>
          </a:bodyPr>
          <a:lstStyle/>
          <a:p>
            <a:r>
              <a:rPr lang="en-GB" sz="1400" dirty="0"/>
              <a:t>GENERATING FUNCTION</a:t>
            </a:r>
          </a:p>
        </p:txBody>
      </p:sp>
      <p:sp>
        <p:nvSpPr>
          <p:cNvPr id="12" name="Rectangle 11"/>
          <p:cNvSpPr/>
          <p:nvPr/>
        </p:nvSpPr>
        <p:spPr>
          <a:xfrm flipV="1">
            <a:off x="2157567" y="4939517"/>
            <a:ext cx="2400300" cy="480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324100" y="4884507"/>
            <a:ext cx="1600200" cy="369332"/>
          </a:xfrm>
          <a:prstGeom prst="rect">
            <a:avLst/>
          </a:prstGeom>
          <a:noFill/>
        </p:spPr>
        <p:txBody>
          <a:bodyPr wrap="square" rtlCol="0">
            <a:spAutoFit/>
          </a:bodyPr>
          <a:lstStyle/>
          <a:p>
            <a:r>
              <a:rPr lang="en-GB" dirty="0"/>
              <a:t>         0	</a:t>
            </a:r>
          </a:p>
        </p:txBody>
      </p:sp>
      <p:cxnSp>
        <p:nvCxnSpPr>
          <p:cNvPr id="15" name="Straight Connector 14"/>
          <p:cNvCxnSpPr/>
          <p:nvPr/>
        </p:nvCxnSpPr>
        <p:spPr>
          <a:xfrm>
            <a:off x="2743200" y="4884507"/>
            <a:ext cx="0" cy="535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810000" y="4939517"/>
            <a:ext cx="0" cy="4807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57400" y="5475302"/>
            <a:ext cx="2324100" cy="369332"/>
          </a:xfrm>
          <a:prstGeom prst="rect">
            <a:avLst/>
          </a:prstGeom>
          <a:noFill/>
        </p:spPr>
        <p:txBody>
          <a:bodyPr wrap="square" rtlCol="0">
            <a:spAutoFit/>
          </a:bodyPr>
          <a:lstStyle/>
          <a:p>
            <a:r>
              <a:rPr lang="en-GB" dirty="0"/>
              <a:t>Redundancy check</a:t>
            </a:r>
          </a:p>
        </p:txBody>
      </p:sp>
      <p:sp>
        <p:nvSpPr>
          <p:cNvPr id="26" name="Rectangle 25"/>
          <p:cNvSpPr/>
          <p:nvPr/>
        </p:nvSpPr>
        <p:spPr>
          <a:xfrm>
            <a:off x="5477796" y="3301492"/>
            <a:ext cx="1057115" cy="7963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7091199" y="3246641"/>
            <a:ext cx="1261455" cy="851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rot="10800000" flipH="1" flipV="1">
            <a:off x="5477796" y="3650386"/>
            <a:ext cx="1057115" cy="369332"/>
          </a:xfrm>
          <a:prstGeom prst="rect">
            <a:avLst/>
          </a:prstGeom>
          <a:noFill/>
        </p:spPr>
        <p:txBody>
          <a:bodyPr wrap="square" rtlCol="0">
            <a:spAutoFit/>
          </a:bodyPr>
          <a:lstStyle/>
          <a:p>
            <a:r>
              <a:rPr lang="en-GB" dirty="0"/>
              <a:t>ACCEPT</a:t>
            </a:r>
          </a:p>
        </p:txBody>
      </p:sp>
      <p:sp>
        <p:nvSpPr>
          <p:cNvPr id="31" name="TextBox 30"/>
          <p:cNvSpPr txBox="1"/>
          <p:nvPr/>
        </p:nvSpPr>
        <p:spPr>
          <a:xfrm rot="10800000" flipV="1">
            <a:off x="7305276" y="3486158"/>
            <a:ext cx="1079334" cy="369332"/>
          </a:xfrm>
          <a:prstGeom prst="rect">
            <a:avLst/>
          </a:prstGeom>
          <a:noFill/>
        </p:spPr>
        <p:txBody>
          <a:bodyPr wrap="square" rtlCol="0">
            <a:spAutoFit/>
          </a:bodyPr>
          <a:lstStyle/>
          <a:p>
            <a:r>
              <a:rPr lang="en-GB" dirty="0"/>
              <a:t>REJECT</a:t>
            </a:r>
          </a:p>
        </p:txBody>
      </p:sp>
      <p:sp>
        <p:nvSpPr>
          <p:cNvPr id="32" name="Rectangle 31"/>
          <p:cNvSpPr/>
          <p:nvPr/>
        </p:nvSpPr>
        <p:spPr>
          <a:xfrm flipV="1">
            <a:off x="6934200" y="4931924"/>
            <a:ext cx="1691150" cy="291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p:cNvSpPr txBox="1"/>
          <p:nvPr/>
        </p:nvSpPr>
        <p:spPr>
          <a:xfrm rot="10800000" flipV="1">
            <a:off x="7095503" y="4851971"/>
            <a:ext cx="2367682" cy="307777"/>
          </a:xfrm>
          <a:prstGeom prst="rect">
            <a:avLst/>
          </a:prstGeom>
          <a:noFill/>
        </p:spPr>
        <p:txBody>
          <a:bodyPr wrap="square" rtlCol="0">
            <a:spAutoFit/>
          </a:bodyPr>
          <a:lstStyle/>
          <a:p>
            <a:r>
              <a:rPr lang="en-GB" sz="1400" dirty="0"/>
              <a:t>REDUNDANCY</a:t>
            </a:r>
            <a:r>
              <a:rPr lang="en-GB" sz="1100" dirty="0"/>
              <a:t> CHECK</a:t>
            </a:r>
          </a:p>
        </p:txBody>
      </p:sp>
      <p:sp>
        <p:nvSpPr>
          <p:cNvPr id="34" name="Rectangle 33"/>
          <p:cNvSpPr/>
          <p:nvPr/>
        </p:nvSpPr>
        <p:spPr>
          <a:xfrm>
            <a:off x="5720830" y="5253839"/>
            <a:ext cx="2057400" cy="773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5791200" y="5473328"/>
            <a:ext cx="2133600" cy="307777"/>
          </a:xfrm>
          <a:prstGeom prst="rect">
            <a:avLst/>
          </a:prstGeom>
          <a:noFill/>
        </p:spPr>
        <p:txBody>
          <a:bodyPr wrap="square" rtlCol="0">
            <a:spAutoFit/>
          </a:bodyPr>
          <a:lstStyle/>
          <a:p>
            <a:r>
              <a:rPr lang="en-GB" sz="1400" dirty="0"/>
              <a:t>CHECKING FUNCTION</a:t>
            </a:r>
          </a:p>
        </p:txBody>
      </p:sp>
      <p:sp>
        <p:nvSpPr>
          <p:cNvPr id="36" name="TextBox 35"/>
          <p:cNvSpPr txBox="1"/>
          <p:nvPr/>
        </p:nvSpPr>
        <p:spPr>
          <a:xfrm>
            <a:off x="2438400" y="6119327"/>
            <a:ext cx="3692013" cy="369332"/>
          </a:xfrm>
          <a:prstGeom prst="rect">
            <a:avLst/>
          </a:prstGeom>
          <a:noFill/>
        </p:spPr>
        <p:txBody>
          <a:bodyPr wrap="square" rtlCol="0">
            <a:spAutoFit/>
          </a:bodyPr>
          <a:lstStyle/>
          <a:p>
            <a:r>
              <a:rPr lang="en-GB" dirty="0"/>
              <a:t>REDUNDANCY CHECK + DATA</a:t>
            </a:r>
          </a:p>
        </p:txBody>
      </p:sp>
      <p:sp>
        <p:nvSpPr>
          <p:cNvPr id="42" name="Rectangle 41"/>
          <p:cNvSpPr/>
          <p:nvPr/>
        </p:nvSpPr>
        <p:spPr>
          <a:xfrm>
            <a:off x="5330314" y="3048000"/>
            <a:ext cx="3518718" cy="30713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flipV="1">
            <a:off x="5825909" y="4049838"/>
            <a:ext cx="321709" cy="1173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171882" y="4097804"/>
            <a:ext cx="1401033" cy="112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10800000" flipV="1">
            <a:off x="2057400" y="5844633"/>
            <a:ext cx="1219200" cy="369332"/>
          </a:xfrm>
          <a:prstGeom prst="rect">
            <a:avLst/>
          </a:prstGeom>
          <a:noFill/>
        </p:spPr>
        <p:txBody>
          <a:bodyPr wrap="square" rtlCol="0">
            <a:spAutoFit/>
          </a:bodyPr>
          <a:lstStyle/>
          <a:p>
            <a:r>
              <a:rPr lang="en-GB" dirty="0"/>
              <a:t>sender</a:t>
            </a:r>
          </a:p>
        </p:txBody>
      </p:sp>
      <p:sp>
        <p:nvSpPr>
          <p:cNvPr id="56" name="Rectangle 55"/>
          <p:cNvSpPr/>
          <p:nvPr/>
        </p:nvSpPr>
        <p:spPr>
          <a:xfrm>
            <a:off x="1870587" y="6555028"/>
            <a:ext cx="5400275" cy="2285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1    0    1     1    0    1   1   0    0    1</a:t>
            </a:r>
          </a:p>
        </p:txBody>
      </p:sp>
      <p:cxnSp>
        <p:nvCxnSpPr>
          <p:cNvPr id="58" name="Straight Connector 57"/>
          <p:cNvCxnSpPr/>
          <p:nvPr/>
        </p:nvCxnSpPr>
        <p:spPr>
          <a:xfrm>
            <a:off x="4381500" y="6488659"/>
            <a:ext cx="0" cy="29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905000" y="5832603"/>
            <a:ext cx="152400" cy="65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rot="10800000" flipV="1">
            <a:off x="7572914" y="6278880"/>
            <a:ext cx="1276116" cy="369332"/>
          </a:xfrm>
          <a:prstGeom prst="rect">
            <a:avLst/>
          </a:prstGeom>
          <a:noFill/>
        </p:spPr>
        <p:txBody>
          <a:bodyPr wrap="square" rtlCol="0">
            <a:spAutoFit/>
          </a:bodyPr>
          <a:lstStyle/>
          <a:p>
            <a:r>
              <a:rPr lang="en-GB" dirty="0"/>
              <a:t>Receiver</a:t>
            </a:r>
          </a:p>
        </p:txBody>
      </p:sp>
      <p:cxnSp>
        <p:nvCxnSpPr>
          <p:cNvPr id="63" name="Straight Arrow Connector 62"/>
          <p:cNvCxnSpPr/>
          <p:nvPr/>
        </p:nvCxnSpPr>
        <p:spPr>
          <a:xfrm flipH="1">
            <a:off x="6934200" y="6119327"/>
            <a:ext cx="336662"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43067"/>
          </a:xfrm>
        </p:spPr>
        <p:txBody>
          <a:bodyPr>
            <a:normAutofit fontScale="90000"/>
          </a:bodyPr>
          <a:lstStyle/>
          <a:p>
            <a:endParaRPr lang="en-GB" dirty="0"/>
          </a:p>
        </p:txBody>
      </p:sp>
      <p:sp>
        <p:nvSpPr>
          <p:cNvPr id="3" name="Subtitle 2"/>
          <p:cNvSpPr>
            <a:spLocks noGrp="1"/>
          </p:cNvSpPr>
          <p:nvPr>
            <p:ph type="subTitle" idx="1"/>
          </p:nvPr>
        </p:nvSpPr>
        <p:spPr>
          <a:xfrm>
            <a:off x="1432560" y="990601"/>
            <a:ext cx="7406640" cy="5867400"/>
          </a:xfrm>
        </p:spPr>
        <p:txBody>
          <a:bodyPr/>
          <a:lstStyle/>
          <a:p>
            <a:r>
              <a:rPr lang="en-GB" dirty="0"/>
              <a:t>                           </a:t>
            </a:r>
          </a:p>
        </p:txBody>
      </p:sp>
      <p:sp>
        <p:nvSpPr>
          <p:cNvPr id="8" name="Rectangle 7"/>
          <p:cNvSpPr/>
          <p:nvPr/>
        </p:nvSpPr>
        <p:spPr>
          <a:xfrm>
            <a:off x="1828800" y="2013466"/>
            <a:ext cx="2819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828800" y="2057400"/>
            <a:ext cx="2971800" cy="369332"/>
          </a:xfrm>
          <a:prstGeom prst="rect">
            <a:avLst/>
          </a:prstGeom>
          <a:noFill/>
        </p:spPr>
        <p:txBody>
          <a:bodyPr wrap="square" rtlCol="0">
            <a:spAutoFit/>
          </a:bodyPr>
          <a:lstStyle/>
          <a:p>
            <a:r>
              <a:rPr lang="en-GB" dirty="0"/>
              <a:t>1      0    1       1      0  1  1</a:t>
            </a:r>
          </a:p>
        </p:txBody>
      </p:sp>
      <p:cxnSp>
        <p:nvCxnSpPr>
          <p:cNvPr id="11" name="Straight Connector 10"/>
          <p:cNvCxnSpPr/>
          <p:nvPr/>
        </p:nvCxnSpPr>
        <p:spPr>
          <a:xfrm>
            <a:off x="2743200" y="2057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33800" y="1932972"/>
            <a:ext cx="0" cy="501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47901" y="2000552"/>
            <a:ext cx="38100" cy="514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38600" y="2013466"/>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00400" y="2057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67200" y="2000552"/>
            <a:ext cx="0" cy="42618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644640" y="2101334"/>
            <a:ext cx="1813560" cy="514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6849557" y="2246122"/>
            <a:ext cx="1663807" cy="369332"/>
          </a:xfrm>
          <a:prstGeom prst="rect">
            <a:avLst/>
          </a:prstGeom>
          <a:noFill/>
        </p:spPr>
        <p:txBody>
          <a:bodyPr wrap="square" rtlCol="0">
            <a:spAutoFit/>
          </a:bodyPr>
          <a:lstStyle/>
          <a:p>
            <a:r>
              <a:rPr lang="en-GB" dirty="0"/>
              <a:t>ACCEPT DATA</a:t>
            </a:r>
          </a:p>
        </p:txBody>
      </p:sp>
      <p:sp>
        <p:nvSpPr>
          <p:cNvPr id="32" name="Rectangle 31"/>
          <p:cNvSpPr/>
          <p:nvPr/>
        </p:nvSpPr>
        <p:spPr>
          <a:xfrm>
            <a:off x="1828800" y="2971800"/>
            <a:ext cx="2438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rot="10800000" flipV="1">
            <a:off x="1828799" y="3256739"/>
            <a:ext cx="3413097" cy="369332"/>
          </a:xfrm>
          <a:prstGeom prst="rect">
            <a:avLst/>
          </a:prstGeom>
          <a:noFill/>
        </p:spPr>
        <p:txBody>
          <a:bodyPr wrap="square" rtlCol="0">
            <a:spAutoFit/>
          </a:bodyPr>
          <a:lstStyle/>
          <a:p>
            <a:r>
              <a:rPr lang="en-GB" dirty="0"/>
              <a:t>COMPUTER PARTY BIT</a:t>
            </a:r>
          </a:p>
        </p:txBody>
      </p:sp>
      <p:sp>
        <p:nvSpPr>
          <p:cNvPr id="34" name="Isosceles Triangle 33"/>
          <p:cNvSpPr/>
          <p:nvPr/>
        </p:nvSpPr>
        <p:spPr>
          <a:xfrm>
            <a:off x="6049457" y="3235140"/>
            <a:ext cx="1600200" cy="781861"/>
          </a:xfrm>
          <a:prstGeom prst="triangle">
            <a:avLst>
              <a:gd name="adj" fmla="val 426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rot="10800000" flipV="1">
            <a:off x="6172200" y="3626071"/>
            <a:ext cx="1115496" cy="369332"/>
          </a:xfrm>
          <a:prstGeom prst="rect">
            <a:avLst/>
          </a:prstGeom>
          <a:noFill/>
        </p:spPr>
        <p:txBody>
          <a:bodyPr wrap="square" rtlCol="0">
            <a:spAutoFit/>
          </a:bodyPr>
          <a:lstStyle/>
          <a:p>
            <a:r>
              <a:rPr lang="en-GB" dirty="0"/>
              <a:t>EVEN</a:t>
            </a:r>
          </a:p>
        </p:txBody>
      </p:sp>
      <p:sp>
        <p:nvSpPr>
          <p:cNvPr id="36" name="Rectangle 35"/>
          <p:cNvSpPr/>
          <p:nvPr/>
        </p:nvSpPr>
        <p:spPr>
          <a:xfrm>
            <a:off x="1828799" y="4343400"/>
            <a:ext cx="2667001"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2132187" y="4425434"/>
            <a:ext cx="2198038" cy="369332"/>
          </a:xfrm>
          <a:prstGeom prst="rect">
            <a:avLst/>
          </a:prstGeom>
          <a:noFill/>
        </p:spPr>
        <p:txBody>
          <a:bodyPr wrap="none" rtlCol="0">
            <a:spAutoFit/>
          </a:bodyPr>
          <a:lstStyle/>
          <a:p>
            <a:r>
              <a:rPr lang="en-GB" dirty="0"/>
              <a:t>1    0  1  1  0  1 1    1</a:t>
            </a:r>
          </a:p>
        </p:txBody>
      </p:sp>
      <p:cxnSp>
        <p:nvCxnSpPr>
          <p:cNvPr id="39" name="Straight Connector 38"/>
          <p:cNvCxnSpPr/>
          <p:nvPr/>
        </p:nvCxnSpPr>
        <p:spPr>
          <a:xfrm>
            <a:off x="4038600" y="43434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681460" y="3235140"/>
            <a:ext cx="1157740" cy="476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7772399" y="3256739"/>
            <a:ext cx="1066801" cy="369332"/>
          </a:xfrm>
          <a:prstGeom prst="rect">
            <a:avLst/>
          </a:prstGeom>
          <a:noFill/>
        </p:spPr>
        <p:txBody>
          <a:bodyPr wrap="square" rtlCol="0">
            <a:spAutoFit/>
          </a:bodyPr>
          <a:lstStyle/>
          <a:p>
            <a:r>
              <a:rPr lang="en-GB" dirty="0"/>
              <a:t>REJECT</a:t>
            </a:r>
          </a:p>
        </p:txBody>
      </p:sp>
      <p:sp>
        <p:nvSpPr>
          <p:cNvPr id="42" name="Rectangle 41"/>
          <p:cNvSpPr/>
          <p:nvPr/>
        </p:nvSpPr>
        <p:spPr>
          <a:xfrm>
            <a:off x="6049457" y="4572000"/>
            <a:ext cx="2637343"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rot="10800000" flipV="1">
            <a:off x="6286496" y="4659041"/>
            <a:ext cx="2552703" cy="369332"/>
          </a:xfrm>
          <a:prstGeom prst="rect">
            <a:avLst/>
          </a:prstGeom>
          <a:noFill/>
        </p:spPr>
        <p:txBody>
          <a:bodyPr wrap="square" rtlCol="0">
            <a:spAutoFit/>
          </a:bodyPr>
          <a:lstStyle/>
          <a:p>
            <a:r>
              <a:rPr lang="en-GB" dirty="0"/>
              <a:t>1  0  1   1  0 1 1    1 </a:t>
            </a:r>
          </a:p>
        </p:txBody>
      </p:sp>
      <p:cxnSp>
        <p:nvCxnSpPr>
          <p:cNvPr id="45" name="Straight Connector 44"/>
          <p:cNvCxnSpPr/>
          <p:nvPr/>
        </p:nvCxnSpPr>
        <p:spPr>
          <a:xfrm>
            <a:off x="8001000" y="45720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429000" y="5715000"/>
            <a:ext cx="2857496" cy="535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rot="10800000" flipV="1">
            <a:off x="3733800" y="5772775"/>
            <a:ext cx="2910840" cy="369332"/>
          </a:xfrm>
          <a:prstGeom prst="rect">
            <a:avLst/>
          </a:prstGeom>
          <a:noFill/>
        </p:spPr>
        <p:txBody>
          <a:bodyPr wrap="square" rtlCol="0">
            <a:spAutoFit/>
          </a:bodyPr>
          <a:lstStyle/>
          <a:p>
            <a:r>
              <a:rPr lang="en-GB" dirty="0"/>
              <a:t>Transmission medium</a:t>
            </a:r>
          </a:p>
        </p:txBody>
      </p:sp>
      <p:cxnSp>
        <p:nvCxnSpPr>
          <p:cNvPr id="49" name="Straight Arrow Connector 48"/>
          <p:cNvCxnSpPr/>
          <p:nvPr/>
        </p:nvCxnSpPr>
        <p:spPr>
          <a:xfrm>
            <a:off x="2971800" y="2478040"/>
            <a:ext cx="0" cy="413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2" idx="2"/>
          </p:cNvCxnSpPr>
          <p:nvPr/>
        </p:nvCxnSpPr>
        <p:spPr>
          <a:xfrm flipH="1">
            <a:off x="3009900" y="3886200"/>
            <a:ext cx="38100" cy="395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2132187" y="4876800"/>
            <a:ext cx="22123" cy="89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154310" y="5659069"/>
            <a:ext cx="1274690" cy="445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286496" y="5957441"/>
            <a:ext cx="1276351" cy="2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7551420" y="5105400"/>
            <a:ext cx="11427" cy="818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219200"/>
            <a:ext cx="7543800" cy="4876800"/>
          </a:xfrm>
        </p:spPr>
        <p:txBody>
          <a:bodyPr>
            <a:normAutofit fontScale="85000" lnSpcReduction="20000"/>
          </a:bodyPr>
          <a:lstStyle/>
          <a:p>
            <a:pPr marL="457200" indent="-457200" algn="just">
              <a:buFont typeface="Wingdings" panose="05000000000000000000" pitchFamily="2" charset="2"/>
              <a:buChar char="q"/>
            </a:pPr>
            <a:r>
              <a:rPr lang="en-US" dirty="0">
                <a:solidFill>
                  <a:schemeClr val="tx1"/>
                </a:solidFill>
              </a:rPr>
              <a:t>A routing table need to be up-to-date and it must be complete. This is achieve through:</a:t>
            </a:r>
          </a:p>
          <a:p>
            <a:pPr marL="914400" lvl="1" indent="-457200" algn="just">
              <a:buFont typeface="Wingdings" panose="05000000000000000000" pitchFamily="2" charset="2"/>
              <a:buChar char="q"/>
            </a:pPr>
            <a:r>
              <a:rPr lang="en-US" dirty="0"/>
              <a:t>Static Routing: Route  information are entered into the routing tables manually. This is time-consuming task and also common to error, static routing is suited to only for small network</a:t>
            </a:r>
          </a:p>
          <a:p>
            <a:pPr marL="914400" lvl="1" indent="-457200" algn="just">
              <a:buFont typeface="Wingdings" panose="05000000000000000000" pitchFamily="2" charset="2"/>
              <a:buChar char="q"/>
            </a:pPr>
            <a:r>
              <a:rPr lang="en-US" dirty="0"/>
              <a:t>Dynamic Routing : it uses routing protocols to enable routers to pass on information about themselves to others routers so that other routers can build routing tables. The routing protocols can be ; distance vector routing or link state routing.</a:t>
            </a:r>
          </a:p>
          <a:p>
            <a:pPr lvl="1" algn="just"/>
            <a:r>
              <a:rPr lang="en-US" dirty="0"/>
              <a:t>Read – DVR and LSR</a:t>
            </a:r>
          </a:p>
          <a:p>
            <a:pPr lvl="1" algn="just"/>
            <a:r>
              <a:rPr lang="en-US" dirty="0"/>
              <a:t>A router functions at the network and data link layers of the OSI network model.</a:t>
            </a:r>
          </a:p>
          <a:p>
            <a:pPr lvl="1" algn="l"/>
            <a:endParaRPr lang="en-US" dirty="0"/>
          </a:p>
          <a:p>
            <a:pPr lvl="1" algn="l"/>
            <a:endParaRPr lang="en-US" dirty="0"/>
          </a:p>
          <a:p>
            <a:pPr lvl="1" algn="l"/>
            <a:endParaRPr lang="en-US" dirty="0"/>
          </a:p>
          <a:p>
            <a:pPr lvl="1" algn="l"/>
            <a:endParaRPr lang="en-US" dirty="0"/>
          </a:p>
          <a:p>
            <a:pPr lvl="1" algn="l"/>
            <a:endParaRPr lang="en-US" dirty="0"/>
          </a:p>
          <a:p>
            <a:pPr lvl="1" algn="l"/>
            <a:endParaRPr lang="en-US" dirty="0"/>
          </a:p>
          <a:p>
            <a:pPr marL="914400" lvl="1" indent="-457200" algn="l">
              <a:buFont typeface="Wingdings" panose="05000000000000000000" pitchFamily="2" charset="2"/>
              <a:buChar char="q"/>
            </a:pPr>
            <a:endParaRPr lang="en-US" dirty="0"/>
          </a:p>
          <a:p>
            <a:pPr marL="0" lvl="1" algn="l"/>
            <a:endParaRPr lang="en-US" dirty="0"/>
          </a:p>
        </p:txBody>
      </p:sp>
      <p:sp>
        <p:nvSpPr>
          <p:cNvPr id="4" name="Title 1"/>
          <p:cNvSpPr txBox="1"/>
          <p:nvPr/>
        </p:nvSpPr>
        <p:spPr>
          <a:xfrm>
            <a:off x="457200" y="152400"/>
            <a:ext cx="8610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C00000"/>
                </a:solidFill>
              </a:rPr>
              <a:t>Important Network Devices Cont.…….</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EVEN – PARITY CHECKING SCHEME</a:t>
            </a:r>
          </a:p>
        </p:txBody>
      </p:sp>
      <p:sp>
        <p:nvSpPr>
          <p:cNvPr id="3" name="Content Placeholder 2"/>
          <p:cNvSpPr>
            <a:spLocks noGrp="1"/>
          </p:cNvSpPr>
          <p:nvPr>
            <p:ph idx="1"/>
          </p:nvPr>
        </p:nvSpPr>
        <p:spPr>
          <a:xfrm>
            <a:off x="1435608" y="1417638"/>
            <a:ext cx="7498080" cy="4830762"/>
          </a:xfrm>
        </p:spPr>
        <p:txBody>
          <a:bodyPr/>
          <a:lstStyle/>
          <a:p>
            <a:r>
              <a:rPr lang="en-GB" dirty="0"/>
              <a:t>EXAMPLE</a:t>
            </a:r>
          </a:p>
          <a:p>
            <a:pPr marL="82550" indent="0">
              <a:buNone/>
            </a:pPr>
            <a:endParaRPr lang="en-GB" dirty="0"/>
          </a:p>
        </p:txBody>
      </p:sp>
      <p:graphicFrame>
        <p:nvGraphicFramePr>
          <p:cNvPr id="6" name="Table 5"/>
          <p:cNvGraphicFramePr>
            <a:graphicFrameLocks noGrp="1"/>
          </p:cNvGraphicFramePr>
          <p:nvPr/>
        </p:nvGraphicFramePr>
        <p:xfrm>
          <a:off x="1435608" y="1981200"/>
          <a:ext cx="6096000" cy="365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04800">
                <a:tc>
                  <a:txBody>
                    <a:bodyPr/>
                    <a:lstStyle/>
                    <a:p>
                      <a:r>
                        <a:rPr lang="en-GB" dirty="0" err="1"/>
                        <a:t>datad</a:t>
                      </a:r>
                      <a:endParaRPr lang="en-GB" dirty="0"/>
                    </a:p>
                  </a:txBody>
                  <a:tcPr>
                    <a:noFill/>
                  </a:tcPr>
                </a:tc>
                <a:tc>
                  <a:txBody>
                    <a:bodyPr/>
                    <a:lstStyle/>
                    <a:p>
                      <a:endParaRPr lang="en-GB" dirty="0"/>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10000"/>
                  </a:ext>
                </a:extLst>
              </a:tr>
            </a:tbl>
          </a:graphicData>
        </a:graphic>
      </p:graphicFrame>
      <p:sp>
        <p:nvSpPr>
          <p:cNvPr id="9" name="Rectangle 8"/>
          <p:cNvSpPr/>
          <p:nvPr/>
        </p:nvSpPr>
        <p:spPr>
          <a:xfrm>
            <a:off x="1752600" y="1905863"/>
            <a:ext cx="5943600" cy="3368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rot="10800000" flipV="1">
            <a:off x="1981200" y="2346960"/>
            <a:ext cx="5943600" cy="369332"/>
          </a:xfrm>
          <a:prstGeom prst="rect">
            <a:avLst/>
          </a:prstGeom>
          <a:noFill/>
        </p:spPr>
        <p:txBody>
          <a:bodyPr wrap="square" rtlCol="0">
            <a:spAutoFit/>
          </a:bodyPr>
          <a:lstStyle/>
          <a:p>
            <a:r>
              <a:rPr lang="en-GB" dirty="0"/>
              <a:t>DATA BLOCK        PARTITY BIT    CODE WORD</a:t>
            </a:r>
          </a:p>
        </p:txBody>
      </p:sp>
      <p:sp>
        <p:nvSpPr>
          <p:cNvPr id="12" name="TextBox 11"/>
          <p:cNvSpPr txBox="1"/>
          <p:nvPr/>
        </p:nvSpPr>
        <p:spPr>
          <a:xfrm>
            <a:off x="2133600" y="2712720"/>
            <a:ext cx="5562600" cy="1754326"/>
          </a:xfrm>
          <a:prstGeom prst="rect">
            <a:avLst/>
          </a:prstGeom>
          <a:noFill/>
        </p:spPr>
        <p:txBody>
          <a:bodyPr wrap="square" rtlCol="0">
            <a:spAutoFit/>
          </a:bodyPr>
          <a:lstStyle/>
          <a:p>
            <a:r>
              <a:rPr lang="en-GB" dirty="0"/>
              <a:t>0010                       1                           00101</a:t>
            </a:r>
          </a:p>
          <a:p>
            <a:endParaRPr lang="en-GB" dirty="0"/>
          </a:p>
          <a:p>
            <a:r>
              <a:rPr lang="en-GB" dirty="0"/>
              <a:t>0101                        0                          01010</a:t>
            </a:r>
          </a:p>
          <a:p>
            <a:r>
              <a:rPr lang="en-GB" dirty="0"/>
              <a:t> 0111                      1                           01111</a:t>
            </a:r>
          </a:p>
          <a:p>
            <a:endParaRPr lang="en-GB" dirty="0"/>
          </a:p>
          <a:p>
            <a:r>
              <a:rPr lang="en-GB" dirty="0"/>
              <a:t>1100                         0                         11000</a:t>
            </a:r>
          </a:p>
        </p:txBody>
      </p:sp>
      <p:cxnSp>
        <p:nvCxnSpPr>
          <p:cNvPr id="14" name="Straight Connector 13"/>
          <p:cNvCxnSpPr/>
          <p:nvPr/>
        </p:nvCxnSpPr>
        <p:spPr>
          <a:xfrm>
            <a:off x="3657600" y="1905863"/>
            <a:ext cx="0" cy="3368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34000" y="1802444"/>
            <a:ext cx="0" cy="33680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DETECTION METHOD</a:t>
            </a:r>
          </a:p>
        </p:txBody>
      </p:sp>
      <p:sp>
        <p:nvSpPr>
          <p:cNvPr id="3" name="Content Placeholder 2"/>
          <p:cNvSpPr>
            <a:spLocks noGrp="1"/>
          </p:cNvSpPr>
          <p:nvPr>
            <p:ph idx="1"/>
          </p:nvPr>
        </p:nvSpPr>
        <p:spPr>
          <a:xfrm>
            <a:off x="1435608" y="1143000"/>
            <a:ext cx="7498080" cy="5943600"/>
          </a:xfrm>
        </p:spPr>
        <p:txBody>
          <a:bodyPr>
            <a:normAutofit/>
          </a:bodyPr>
          <a:lstStyle/>
          <a:p>
            <a:endParaRPr lang="en-GB" dirty="0"/>
          </a:p>
          <a:p>
            <a:endParaRPr lang="en-GB" dirty="0"/>
          </a:p>
          <a:p>
            <a:endParaRPr lang="en-GB" dirty="0"/>
          </a:p>
          <a:p>
            <a:endParaRPr lang="en-GB" dirty="0"/>
          </a:p>
          <a:p>
            <a:pPr marL="82550" indent="0">
              <a:buNone/>
            </a:pPr>
            <a:endParaRPr lang="en-GB" dirty="0"/>
          </a:p>
          <a:p>
            <a:r>
              <a:rPr lang="en-GB" sz="1600" u="sng" dirty="0"/>
              <a:t>Simple Parity Check</a:t>
            </a:r>
          </a:p>
          <a:p>
            <a:pPr>
              <a:buFontTx/>
              <a:buChar char="-"/>
            </a:pPr>
            <a:r>
              <a:rPr lang="en-GB" sz="1600" dirty="0"/>
              <a:t>Is the most common and least expensive mechanism for error detection.</a:t>
            </a:r>
          </a:p>
          <a:p>
            <a:pPr>
              <a:buFontTx/>
              <a:buChar char="-"/>
            </a:pPr>
            <a:r>
              <a:rPr lang="en-GB" sz="1600" dirty="0"/>
              <a:t>In this technique, a redundant bit called parity bit, is appended to every data unit.</a:t>
            </a:r>
          </a:p>
          <a:p>
            <a:pPr>
              <a:buFontTx/>
              <a:buChar char="-"/>
            </a:pPr>
            <a:r>
              <a:rPr lang="en-GB" sz="1600" dirty="0"/>
              <a:t>Such that the number of 1s in the unit and the parity become </a:t>
            </a:r>
            <a:r>
              <a:rPr lang="en-GB" sz="1600" u="sng" dirty="0"/>
              <a:t>even.</a:t>
            </a:r>
          </a:p>
          <a:p>
            <a:pPr marL="82550" indent="0">
              <a:buNone/>
            </a:pPr>
            <a:r>
              <a:rPr lang="en-GB" sz="1600" dirty="0"/>
              <a:t>-    Block of data from the source are subjected to a parity bit generator, where a parity            bit 1 is added to the data unit of the number of 1s are odd and parity bit 0 is added to the data unit of the number of 1s are even</a:t>
            </a:r>
          </a:p>
          <a:p>
            <a:pPr>
              <a:buFontTx/>
              <a:buChar char="-"/>
            </a:pPr>
            <a:endParaRPr lang="en-GB" sz="1600" u="sng" dirty="0"/>
          </a:p>
          <a:p>
            <a:pPr>
              <a:buFontTx/>
              <a:buChar char="-"/>
            </a:pPr>
            <a:endParaRPr lang="en-GB" dirty="0"/>
          </a:p>
        </p:txBody>
      </p:sp>
      <p:sp>
        <p:nvSpPr>
          <p:cNvPr id="6" name="Rectangle 5"/>
          <p:cNvSpPr/>
          <p:nvPr/>
        </p:nvSpPr>
        <p:spPr>
          <a:xfrm>
            <a:off x="2133600" y="1905000"/>
            <a:ext cx="4038600" cy="52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rot="10800000" flipV="1">
            <a:off x="2362200" y="2057401"/>
            <a:ext cx="3281382" cy="369332"/>
          </a:xfrm>
          <a:prstGeom prst="rect">
            <a:avLst/>
          </a:prstGeom>
          <a:noFill/>
        </p:spPr>
        <p:txBody>
          <a:bodyPr wrap="square" rtlCol="0">
            <a:spAutoFit/>
          </a:bodyPr>
          <a:lstStyle/>
          <a:p>
            <a:r>
              <a:rPr lang="en-GB" dirty="0"/>
              <a:t>DETECTION METHODS</a:t>
            </a:r>
          </a:p>
        </p:txBody>
      </p:sp>
      <p:sp>
        <p:nvSpPr>
          <p:cNvPr id="8" name="Rectangle 7"/>
          <p:cNvSpPr/>
          <p:nvPr/>
        </p:nvSpPr>
        <p:spPr>
          <a:xfrm>
            <a:off x="1906163" y="2705100"/>
            <a:ext cx="1903838"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1906162" y="3295096"/>
            <a:ext cx="3423028" cy="307777"/>
          </a:xfrm>
          <a:prstGeom prst="rect">
            <a:avLst/>
          </a:prstGeom>
          <a:noFill/>
        </p:spPr>
        <p:txBody>
          <a:bodyPr wrap="square" rtlCol="0">
            <a:spAutoFit/>
          </a:bodyPr>
          <a:lstStyle/>
          <a:p>
            <a:r>
              <a:rPr lang="en-GB" sz="1400" dirty="0"/>
              <a:t>SIMPLE PARITY CHECH</a:t>
            </a:r>
          </a:p>
        </p:txBody>
      </p:sp>
      <p:sp>
        <p:nvSpPr>
          <p:cNvPr id="13" name="Rectangle 12"/>
          <p:cNvSpPr/>
          <p:nvPr/>
        </p:nvSpPr>
        <p:spPr>
          <a:xfrm>
            <a:off x="3880338" y="2728673"/>
            <a:ext cx="1667073" cy="9709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p:cNvSpPr txBox="1"/>
          <p:nvPr/>
        </p:nvSpPr>
        <p:spPr>
          <a:xfrm>
            <a:off x="3880338" y="3016729"/>
            <a:ext cx="2050085" cy="523220"/>
          </a:xfrm>
          <a:prstGeom prst="rect">
            <a:avLst/>
          </a:prstGeom>
          <a:noFill/>
        </p:spPr>
        <p:txBody>
          <a:bodyPr wrap="square" rtlCol="0">
            <a:spAutoFit/>
          </a:bodyPr>
          <a:lstStyle/>
          <a:p>
            <a:r>
              <a:rPr lang="en-GB" sz="1400" dirty="0"/>
              <a:t>TWO-DIMENSION PARITY CHECK</a:t>
            </a:r>
          </a:p>
        </p:txBody>
      </p:sp>
      <p:sp>
        <p:nvSpPr>
          <p:cNvPr id="15" name="Rectangle 14"/>
          <p:cNvSpPr/>
          <p:nvPr/>
        </p:nvSpPr>
        <p:spPr>
          <a:xfrm>
            <a:off x="5643582" y="2728673"/>
            <a:ext cx="1640506" cy="9709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5739290" y="2942709"/>
            <a:ext cx="1715518" cy="369332"/>
          </a:xfrm>
          <a:prstGeom prst="rect">
            <a:avLst/>
          </a:prstGeom>
          <a:noFill/>
        </p:spPr>
        <p:txBody>
          <a:bodyPr wrap="square" rtlCol="0">
            <a:spAutoFit/>
          </a:bodyPr>
          <a:lstStyle/>
          <a:p>
            <a:r>
              <a:rPr lang="en-GB" dirty="0"/>
              <a:t>CHECK SUM</a:t>
            </a:r>
          </a:p>
        </p:txBody>
      </p:sp>
      <p:sp>
        <p:nvSpPr>
          <p:cNvPr id="17" name="Rectangle 16"/>
          <p:cNvSpPr/>
          <p:nvPr/>
        </p:nvSpPr>
        <p:spPr>
          <a:xfrm>
            <a:off x="7454808" y="2590800"/>
            <a:ext cx="1574587" cy="1108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379796" y="2789239"/>
            <a:ext cx="3414558" cy="523220"/>
          </a:xfrm>
          <a:prstGeom prst="rect">
            <a:avLst/>
          </a:prstGeom>
          <a:noFill/>
        </p:spPr>
        <p:txBody>
          <a:bodyPr wrap="square" rtlCol="0">
            <a:spAutoFit/>
          </a:bodyPr>
          <a:lstStyle/>
          <a:p>
            <a:r>
              <a:rPr lang="en-GB" sz="1400" dirty="0"/>
              <a:t>CYCLIC REDUND</a:t>
            </a:r>
          </a:p>
          <a:p>
            <a:r>
              <a:rPr lang="en-GB" sz="1400" dirty="0"/>
              <a:t>ANCY CHECK</a:t>
            </a:r>
          </a:p>
        </p:txBody>
      </p:sp>
      <p:cxnSp>
        <p:nvCxnSpPr>
          <p:cNvPr id="20" name="Straight Connector 19"/>
          <p:cNvCxnSpPr/>
          <p:nvPr/>
        </p:nvCxnSpPr>
        <p:spPr>
          <a:xfrm>
            <a:off x="1906162" y="2426734"/>
            <a:ext cx="64852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924800" y="2426734"/>
            <a:ext cx="0" cy="164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5" idx="0"/>
          </p:cNvCxnSpPr>
          <p:nvPr/>
        </p:nvCxnSpPr>
        <p:spPr>
          <a:xfrm>
            <a:off x="6445921" y="2426734"/>
            <a:ext cx="17914" cy="3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3" idx="0"/>
          </p:cNvCxnSpPr>
          <p:nvPr/>
        </p:nvCxnSpPr>
        <p:spPr>
          <a:xfrm>
            <a:off x="4708511" y="2426734"/>
            <a:ext cx="5364" cy="30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24200" y="2426734"/>
            <a:ext cx="0" cy="30193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TWO – DIMENSION PARITY CHECK</a:t>
            </a:r>
          </a:p>
        </p:txBody>
      </p:sp>
      <p:sp>
        <p:nvSpPr>
          <p:cNvPr id="3" name="Subtitle 2"/>
          <p:cNvSpPr>
            <a:spLocks noGrp="1"/>
          </p:cNvSpPr>
          <p:nvPr>
            <p:ph type="subTitle" idx="1"/>
          </p:nvPr>
        </p:nvSpPr>
        <p:spPr/>
        <p:txBody>
          <a:bodyPr>
            <a:normAutofit fontScale="55000" lnSpcReduction="20000"/>
          </a:bodyPr>
          <a:lstStyle/>
          <a:p>
            <a:pPr marL="484505" indent="-457200">
              <a:buFontTx/>
              <a:buChar char="-"/>
            </a:pPr>
            <a:r>
              <a:rPr lang="en-GB" dirty="0"/>
              <a:t>Efficiency of error defection can be improved by using two-dimensional parity check</a:t>
            </a:r>
          </a:p>
          <a:p>
            <a:pPr marL="484505" indent="-457200">
              <a:buFontTx/>
              <a:buChar char="-"/>
            </a:pPr>
            <a:r>
              <a:rPr lang="en-GB" dirty="0"/>
              <a:t>In this technique, Parity check bits are calculated for each row and all columns and both are sent along with the data,</a:t>
            </a:r>
          </a:p>
          <a:p>
            <a:pPr marL="484505" indent="-457200">
              <a:buFontTx/>
              <a:buChar char="-"/>
            </a:pPr>
            <a:r>
              <a:rPr lang="en-GB" dirty="0"/>
              <a:t>At the receiving end these are compared with the parity bits calculated on the received data.</a:t>
            </a:r>
          </a:p>
          <a:p>
            <a:pPr marL="484505" indent="-457200">
              <a:buFontTx/>
              <a:buChar char="-"/>
            </a:pPr>
            <a:endParaRPr lang="en-GB" dirty="0"/>
          </a:p>
          <a:p>
            <a:r>
              <a:rPr lang="en-GB" dirty="0"/>
              <a:t>ORIGINAL DATA</a:t>
            </a:r>
          </a:p>
        </p:txBody>
      </p:sp>
      <p:sp>
        <p:nvSpPr>
          <p:cNvPr id="4" name="Rectangle 3"/>
          <p:cNvSpPr/>
          <p:nvPr/>
        </p:nvSpPr>
        <p:spPr>
          <a:xfrm>
            <a:off x="3200400" y="2895600"/>
            <a:ext cx="533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3352800" y="2895600"/>
            <a:ext cx="4909289" cy="369332"/>
          </a:xfrm>
          <a:prstGeom prst="rect">
            <a:avLst/>
          </a:prstGeom>
          <a:noFill/>
        </p:spPr>
        <p:txBody>
          <a:bodyPr wrap="square" rtlCol="0">
            <a:spAutoFit/>
          </a:bodyPr>
          <a:lstStyle/>
          <a:p>
            <a:r>
              <a:rPr lang="en-GB" dirty="0"/>
              <a:t>10110011     10101011      01011010     1101010</a:t>
            </a:r>
          </a:p>
        </p:txBody>
      </p:sp>
      <p:cxnSp>
        <p:nvCxnSpPr>
          <p:cNvPr id="7" name="Straight Connector 6"/>
          <p:cNvCxnSpPr/>
          <p:nvPr/>
        </p:nvCxnSpPr>
        <p:spPr>
          <a:xfrm>
            <a:off x="4495800" y="2895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28956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91200" y="28956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314700" y="3538872"/>
            <a:ext cx="3771900" cy="203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3352800" y="3538871"/>
            <a:ext cx="3695700" cy="2031325"/>
          </a:xfrm>
          <a:prstGeom prst="rect">
            <a:avLst/>
          </a:prstGeom>
          <a:noFill/>
        </p:spPr>
        <p:txBody>
          <a:bodyPr wrap="square" rtlCol="0">
            <a:spAutoFit/>
          </a:bodyPr>
          <a:lstStyle/>
          <a:p>
            <a:r>
              <a:rPr lang="en-GB" dirty="0"/>
              <a:t>10110011    1                         1</a:t>
            </a:r>
          </a:p>
          <a:p>
            <a:r>
              <a:rPr lang="en-GB" dirty="0"/>
              <a:t>10101011     1	                1</a:t>
            </a:r>
          </a:p>
          <a:p>
            <a:r>
              <a:rPr lang="en-GB" dirty="0"/>
              <a:t>01011010     0		  0</a:t>
            </a:r>
          </a:p>
          <a:p>
            <a:r>
              <a:rPr lang="en-GB" dirty="0"/>
              <a:t>11010101     1                        1</a:t>
            </a:r>
          </a:p>
          <a:p>
            <a:endParaRPr lang="en-GB" dirty="0"/>
          </a:p>
          <a:p>
            <a:endParaRPr lang="en-GB" dirty="0"/>
          </a:p>
          <a:p>
            <a:r>
              <a:rPr lang="en-GB" dirty="0"/>
              <a:t>100100111     1                      1</a:t>
            </a:r>
          </a:p>
        </p:txBody>
      </p:sp>
      <p:cxnSp>
        <p:nvCxnSpPr>
          <p:cNvPr id="13" name="Straight Connector 12"/>
          <p:cNvCxnSpPr/>
          <p:nvPr/>
        </p:nvCxnSpPr>
        <p:spPr>
          <a:xfrm>
            <a:off x="3276600" y="5181600"/>
            <a:ext cx="381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486400" y="3466951"/>
            <a:ext cx="0" cy="207866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086600" y="4029004"/>
            <a:ext cx="2242289" cy="369332"/>
          </a:xfrm>
          <a:prstGeom prst="rect">
            <a:avLst/>
          </a:prstGeom>
          <a:noFill/>
        </p:spPr>
        <p:txBody>
          <a:bodyPr wrap="square" rtlCol="0">
            <a:spAutoFit/>
          </a:bodyPr>
          <a:lstStyle/>
          <a:p>
            <a:r>
              <a:rPr lang="en-GB" dirty="0"/>
              <a:t>ROW PARITIES</a:t>
            </a:r>
          </a:p>
        </p:txBody>
      </p:sp>
      <p:sp>
        <p:nvSpPr>
          <p:cNvPr id="18" name="TextBox 17"/>
          <p:cNvSpPr txBox="1"/>
          <p:nvPr/>
        </p:nvSpPr>
        <p:spPr>
          <a:xfrm>
            <a:off x="1432560" y="4495800"/>
            <a:ext cx="1767840" cy="646331"/>
          </a:xfrm>
          <a:prstGeom prst="rect">
            <a:avLst/>
          </a:prstGeom>
          <a:noFill/>
        </p:spPr>
        <p:txBody>
          <a:bodyPr wrap="square" rtlCol="0">
            <a:spAutoFit/>
          </a:bodyPr>
          <a:lstStyle/>
          <a:p>
            <a:r>
              <a:rPr lang="en-GB" dirty="0"/>
              <a:t>COLUMN PARITY</a:t>
            </a:r>
          </a:p>
        </p:txBody>
      </p:sp>
      <p:sp>
        <p:nvSpPr>
          <p:cNvPr id="19" name="TextBox 18"/>
          <p:cNvSpPr txBox="1"/>
          <p:nvPr/>
        </p:nvSpPr>
        <p:spPr>
          <a:xfrm>
            <a:off x="1432560" y="5740729"/>
            <a:ext cx="3063240" cy="369332"/>
          </a:xfrm>
          <a:prstGeom prst="rect">
            <a:avLst/>
          </a:prstGeom>
          <a:noFill/>
        </p:spPr>
        <p:txBody>
          <a:bodyPr wrap="square" rtlCol="0">
            <a:spAutoFit/>
          </a:bodyPr>
          <a:lstStyle/>
          <a:p>
            <a:r>
              <a:rPr lang="en-GB" dirty="0"/>
              <a:t>SENT DATA</a:t>
            </a:r>
          </a:p>
        </p:txBody>
      </p:sp>
      <p:sp>
        <p:nvSpPr>
          <p:cNvPr id="20" name="Rectangle 19"/>
          <p:cNvSpPr/>
          <p:nvPr/>
        </p:nvSpPr>
        <p:spPr>
          <a:xfrm rot="10800000" flipV="1">
            <a:off x="2743200" y="5780199"/>
            <a:ext cx="6096000" cy="364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2819401" y="5823094"/>
            <a:ext cx="6172200" cy="369332"/>
          </a:xfrm>
          <a:prstGeom prst="rect">
            <a:avLst/>
          </a:prstGeom>
          <a:noFill/>
        </p:spPr>
        <p:txBody>
          <a:bodyPr wrap="square" rtlCol="0">
            <a:spAutoFit/>
          </a:bodyPr>
          <a:lstStyle/>
          <a:p>
            <a:r>
              <a:rPr lang="en-GB" dirty="0"/>
              <a:t>101100111   101010111   010110100  11010111 100101111</a:t>
            </a:r>
          </a:p>
        </p:txBody>
      </p:sp>
      <p:cxnSp>
        <p:nvCxnSpPr>
          <p:cNvPr id="23" name="Straight Connector 22"/>
          <p:cNvCxnSpPr/>
          <p:nvPr/>
        </p:nvCxnSpPr>
        <p:spPr>
          <a:xfrm>
            <a:off x="4038600" y="5780199"/>
            <a:ext cx="0" cy="329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57800" y="5780199"/>
            <a:ext cx="0" cy="329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77000" y="5780199"/>
            <a:ext cx="0" cy="412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67600" y="5780199"/>
            <a:ext cx="0" cy="412227"/>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81200" y="6164530"/>
            <a:ext cx="5261120" cy="646331"/>
          </a:xfrm>
          <a:prstGeom prst="rect">
            <a:avLst/>
          </a:prstGeom>
          <a:noFill/>
        </p:spPr>
        <p:txBody>
          <a:bodyPr wrap="none" rtlCol="0">
            <a:spAutoFit/>
          </a:bodyPr>
          <a:lstStyle/>
          <a:p>
            <a:r>
              <a:rPr lang="en-GB" dirty="0"/>
              <a:t>PERFORMANCE</a:t>
            </a:r>
          </a:p>
          <a:p>
            <a:r>
              <a:rPr lang="en-GB" dirty="0"/>
              <a:t>- It has increase the </a:t>
            </a:r>
            <a:r>
              <a:rPr lang="en-GB" dirty="0" err="1"/>
              <a:t>likehood</a:t>
            </a:r>
            <a:r>
              <a:rPr lang="en-GB" dirty="0"/>
              <a:t> of detecting burst errors.</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u="sng" dirty="0"/>
              <a:t>CHECK SUM</a:t>
            </a:r>
          </a:p>
        </p:txBody>
      </p:sp>
      <p:sp>
        <p:nvSpPr>
          <p:cNvPr id="3" name="Subtitle 2"/>
          <p:cNvSpPr>
            <a:spLocks noGrp="1"/>
          </p:cNvSpPr>
          <p:nvPr>
            <p:ph type="subTitle" idx="1"/>
          </p:nvPr>
        </p:nvSpPr>
        <p:spPr>
          <a:xfrm>
            <a:off x="1432560" y="1850064"/>
            <a:ext cx="7711440" cy="4017336"/>
          </a:xfrm>
        </p:spPr>
        <p:txBody>
          <a:bodyPr>
            <a:noAutofit/>
          </a:bodyPr>
          <a:lstStyle/>
          <a:p>
            <a:pPr marL="484505" indent="-457200">
              <a:buFontTx/>
              <a:buChar char="-"/>
            </a:pPr>
            <a:r>
              <a:rPr lang="en-GB" sz="2000" dirty="0"/>
              <a:t>In check sum error detection scheme, the data is divided into K segments each of m bits. </a:t>
            </a:r>
          </a:p>
          <a:p>
            <a:pPr marL="484505" indent="-457200">
              <a:buFontTx/>
              <a:buChar char="-"/>
            </a:pPr>
            <a:r>
              <a:rPr lang="en-GB" sz="2000" dirty="0"/>
              <a:t>In the send’s end the segments are added using 1’s complement arithmetic to get the sum.</a:t>
            </a:r>
          </a:p>
          <a:p>
            <a:pPr marL="484505" indent="-457200">
              <a:buFontTx/>
              <a:buChar char="-"/>
            </a:pPr>
            <a:r>
              <a:rPr lang="en-GB" sz="2000" dirty="0"/>
              <a:t>The sum is complemented to get the checksum.</a:t>
            </a:r>
          </a:p>
          <a:p>
            <a:pPr marL="484505" indent="-457200">
              <a:buFontTx/>
              <a:buChar char="-"/>
            </a:pPr>
            <a:r>
              <a:rPr lang="en-GB" sz="2000" dirty="0"/>
              <a:t>The checksum segment is sent along with the data segment.</a:t>
            </a:r>
          </a:p>
          <a:p>
            <a:pPr marL="484505" indent="-457200">
              <a:buFontTx/>
              <a:buChar char="-"/>
            </a:pPr>
            <a:r>
              <a:rPr lang="en-GB" sz="2000" dirty="0"/>
              <a:t>At the receiver’s end, all received segments are added using 1’s complement arithmetic to get the sum.</a:t>
            </a:r>
          </a:p>
          <a:p>
            <a:pPr marL="484505" indent="-457200">
              <a:buFontTx/>
              <a:buChar char="-"/>
            </a:pPr>
            <a:r>
              <a:rPr lang="en-GB" sz="2000" dirty="0"/>
              <a:t>The sum is complemented</a:t>
            </a:r>
          </a:p>
          <a:p>
            <a:pPr marL="484505" indent="-457200">
              <a:buFontTx/>
              <a:buChar char="-"/>
            </a:pPr>
            <a:r>
              <a:rPr lang="en-GB" sz="2000" dirty="0"/>
              <a:t>If the result is zero, the received data is accepted, otherwise rejected.</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240302"/>
          </a:xfrm>
        </p:spPr>
        <p:txBody>
          <a:bodyPr>
            <a:normAutofit fontScale="90000"/>
          </a:bodyPr>
          <a:lstStyle/>
          <a:p>
            <a:r>
              <a:rPr lang="en-GB" dirty="0"/>
              <a:t>EXAMPLE OF CHECKSUM</a:t>
            </a:r>
            <a:br>
              <a:rPr lang="en-GB" dirty="0"/>
            </a:br>
            <a:endParaRPr lang="en-GB" dirty="0"/>
          </a:p>
        </p:txBody>
      </p:sp>
      <p:sp>
        <p:nvSpPr>
          <p:cNvPr id="3" name="Subtitle 2"/>
          <p:cNvSpPr>
            <a:spLocks noGrp="1"/>
          </p:cNvSpPr>
          <p:nvPr>
            <p:ph type="subTitle" idx="1"/>
          </p:nvPr>
        </p:nvSpPr>
        <p:spPr>
          <a:xfrm>
            <a:off x="1432560" y="1752600"/>
            <a:ext cx="7406640" cy="1850064"/>
          </a:xfrm>
        </p:spPr>
        <p:txBody>
          <a:bodyPr/>
          <a:lstStyle/>
          <a:p>
            <a:r>
              <a:rPr lang="en-GB" dirty="0"/>
              <a:t>Original  </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CYCLIC REDUNDANCY CHECK (CRC)</a:t>
            </a:r>
          </a:p>
        </p:txBody>
      </p:sp>
      <p:sp>
        <p:nvSpPr>
          <p:cNvPr id="3" name="Content Placeholder 2"/>
          <p:cNvSpPr>
            <a:spLocks noGrp="1"/>
          </p:cNvSpPr>
          <p:nvPr>
            <p:ph idx="1"/>
          </p:nvPr>
        </p:nvSpPr>
        <p:spPr/>
        <p:txBody>
          <a:bodyPr>
            <a:normAutofit fontScale="70000" lnSpcReduction="20000"/>
          </a:bodyPr>
          <a:lstStyle/>
          <a:p>
            <a:pPr>
              <a:buFontTx/>
              <a:buChar char="-"/>
            </a:pPr>
            <a:r>
              <a:rPr lang="en-GB" dirty="0"/>
              <a:t>This CRC is the most powerful and easy to implement technique.</a:t>
            </a:r>
          </a:p>
          <a:p>
            <a:pPr>
              <a:buFontTx/>
              <a:buChar char="-"/>
            </a:pPr>
            <a:r>
              <a:rPr lang="en-GB" dirty="0"/>
              <a:t>It is based on binary division</a:t>
            </a:r>
          </a:p>
          <a:p>
            <a:pPr>
              <a:buFontTx/>
              <a:buChar char="-"/>
            </a:pPr>
            <a:r>
              <a:rPr lang="en-GB" dirty="0"/>
              <a:t>In CRC, a sequence of redundant bits, called cyclic redundancy check bits, are generated and appended to the end of data unit.</a:t>
            </a:r>
          </a:p>
          <a:p>
            <a:pPr>
              <a:buFontTx/>
              <a:buChar char="-"/>
            </a:pPr>
            <a:r>
              <a:rPr lang="en-GB" dirty="0"/>
              <a:t>The data unit and the CRC bits are divisible by a predetermined binary number.</a:t>
            </a:r>
          </a:p>
          <a:p>
            <a:pPr>
              <a:buFontTx/>
              <a:buChar char="-"/>
            </a:pPr>
            <a:r>
              <a:rPr lang="en-GB" dirty="0"/>
              <a:t>At the destination, the incoming data unit is divided by the same number (predetermined binary number)</a:t>
            </a:r>
          </a:p>
          <a:p>
            <a:pPr>
              <a:buFontTx/>
              <a:buChar char="-"/>
            </a:pPr>
            <a:r>
              <a:rPr lang="en-GB" dirty="0"/>
              <a:t>If there is no reminder, the data unit is assumed to be correct and is therefore accepted.</a:t>
            </a:r>
          </a:p>
          <a:p>
            <a:pPr>
              <a:buFontTx/>
              <a:buChar char="-"/>
            </a:pPr>
            <a:r>
              <a:rPr lang="en-GB" dirty="0"/>
              <a:t>If there is remainder, it indicates that the data unit has been damaged in transit and therefore must be rejected.</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 11001 DIVISION = 101</a:t>
            </a:r>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ERROR CORRECTING CODES</a:t>
            </a:r>
          </a:p>
        </p:txBody>
      </p:sp>
      <p:sp>
        <p:nvSpPr>
          <p:cNvPr id="3" name="Subtitle 2"/>
          <p:cNvSpPr>
            <a:spLocks noGrp="1"/>
          </p:cNvSpPr>
          <p:nvPr>
            <p:ph type="subTitle" idx="1"/>
          </p:nvPr>
        </p:nvSpPr>
        <p:spPr/>
        <p:txBody>
          <a:bodyPr>
            <a:noAutofit/>
          </a:bodyPr>
          <a:lstStyle/>
          <a:p>
            <a:pPr marL="484505" indent="-457200">
              <a:buFontTx/>
              <a:buChar char="-"/>
            </a:pPr>
            <a:r>
              <a:rPr lang="en-GB" sz="2800" dirty="0"/>
              <a:t>Error correction can be handled in two ways:-</a:t>
            </a:r>
          </a:p>
          <a:p>
            <a:pPr marL="484505" indent="-457200">
              <a:buFontTx/>
              <a:buChar char="-"/>
            </a:pPr>
            <a:r>
              <a:rPr lang="en-GB" sz="2800" dirty="0"/>
              <a:t>First, when an error is discovered, the receiver can have the sender retransmit the entire data unit. This is known as backward error correction.</a:t>
            </a:r>
          </a:p>
          <a:p>
            <a:pPr marL="484505" indent="-457200">
              <a:buFontTx/>
              <a:buChar char="-"/>
            </a:pPr>
            <a:r>
              <a:rPr lang="en-GB" sz="2800" dirty="0"/>
              <a:t>Secondly, when an error is discovered, the receiver can use an error-correcting code, which automatically corrects the errors. This is known as forward error correction</a:t>
            </a: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NETWORK LAYER FUNCTIONALITIES</a:t>
            </a:r>
          </a:p>
        </p:txBody>
      </p:sp>
      <p:sp>
        <p:nvSpPr>
          <p:cNvPr id="3" name="Content Placeholder 2"/>
          <p:cNvSpPr>
            <a:spLocks noGrp="1"/>
          </p:cNvSpPr>
          <p:nvPr>
            <p:ph idx="1"/>
          </p:nvPr>
        </p:nvSpPr>
        <p:spPr/>
        <p:txBody>
          <a:bodyPr>
            <a:normAutofit fontScale="92500" lnSpcReduction="20000"/>
          </a:bodyPr>
          <a:lstStyle/>
          <a:p>
            <a:pPr>
              <a:buFontTx/>
              <a:buChar char="-"/>
            </a:pPr>
            <a:r>
              <a:rPr lang="en-GB" dirty="0"/>
              <a:t>Addressing devices and networks</a:t>
            </a:r>
          </a:p>
          <a:p>
            <a:pPr>
              <a:buFontTx/>
              <a:buChar char="-"/>
            </a:pPr>
            <a:r>
              <a:rPr lang="en-GB" dirty="0"/>
              <a:t>Populating routing tables or static routes</a:t>
            </a:r>
          </a:p>
          <a:p>
            <a:pPr>
              <a:buFontTx/>
              <a:buChar char="-"/>
            </a:pPr>
            <a:r>
              <a:rPr lang="en-GB" dirty="0"/>
              <a:t>Queuing incoming and outgoing data and then forwarding them according to quality of service constraints set for those packets.</a:t>
            </a:r>
          </a:p>
          <a:p>
            <a:pPr>
              <a:buFontTx/>
              <a:buChar char="-"/>
            </a:pPr>
            <a:r>
              <a:rPr lang="en-GB" dirty="0"/>
              <a:t>Internetworking between two different subnets.</a:t>
            </a:r>
          </a:p>
          <a:p>
            <a:pPr>
              <a:buFontTx/>
              <a:buChar char="-"/>
            </a:pPr>
            <a:r>
              <a:rPr lang="en-GB" dirty="0"/>
              <a:t>Delivering  packets to destination with best efforts.</a:t>
            </a:r>
          </a:p>
          <a:p>
            <a:pPr>
              <a:buFontTx/>
              <a:buChar char="-"/>
            </a:pPr>
            <a:r>
              <a:rPr lang="en-GB" dirty="0"/>
              <a:t>Provide connection oriented and connectionless mechanism</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NETWORK LAYER FEATURES</a:t>
            </a:r>
          </a:p>
        </p:txBody>
      </p:sp>
      <p:sp>
        <p:nvSpPr>
          <p:cNvPr id="3" name="Subtitle 2"/>
          <p:cNvSpPr>
            <a:spLocks noGrp="1"/>
          </p:cNvSpPr>
          <p:nvPr>
            <p:ph type="subTitle" idx="1"/>
          </p:nvPr>
        </p:nvSpPr>
        <p:spPr>
          <a:xfrm>
            <a:off x="1295400" y="1879609"/>
            <a:ext cx="7406640" cy="1752600"/>
          </a:xfrm>
        </p:spPr>
        <p:txBody>
          <a:bodyPr>
            <a:noAutofit/>
          </a:bodyPr>
          <a:lstStyle/>
          <a:p>
            <a:pPr marL="484505" indent="-457200">
              <a:buFontTx/>
              <a:buChar char="-"/>
            </a:pPr>
            <a:r>
              <a:rPr lang="en-GB" sz="2800" dirty="0"/>
              <a:t>Quality of service management</a:t>
            </a:r>
          </a:p>
          <a:p>
            <a:pPr marL="484505" indent="-457200">
              <a:buFontTx/>
              <a:buChar char="-"/>
            </a:pPr>
            <a:r>
              <a:rPr lang="en-GB" sz="2800" dirty="0"/>
              <a:t>Load balancing and link management</a:t>
            </a:r>
          </a:p>
          <a:p>
            <a:pPr marL="484505" indent="-457200">
              <a:buFontTx/>
              <a:buChar char="-"/>
            </a:pPr>
            <a:r>
              <a:rPr lang="en-GB" sz="2800" dirty="0"/>
              <a:t>Security</a:t>
            </a:r>
          </a:p>
          <a:p>
            <a:pPr marL="484505" indent="-457200">
              <a:buFontTx/>
              <a:buChar char="-"/>
            </a:pPr>
            <a:r>
              <a:rPr lang="en-GB" sz="2800" dirty="0"/>
              <a:t>Interrelation of different protocols and subnets with different scheme</a:t>
            </a:r>
          </a:p>
          <a:p>
            <a:pPr marL="484505" indent="-457200">
              <a:buFontTx/>
              <a:buChar char="-"/>
            </a:pPr>
            <a:r>
              <a:rPr lang="en-GB" sz="2800" dirty="0"/>
              <a:t>Different logical network design over the physical network design.</a:t>
            </a:r>
          </a:p>
          <a:p>
            <a:pPr marL="484505" indent="-457200">
              <a:buFontTx/>
              <a:buChar char="-"/>
            </a:pPr>
            <a:r>
              <a:rPr lang="en-GB" sz="2800" dirty="0"/>
              <a:t>L3 VPN and tunnels can be used to provide end to end dedicated connectivity.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1066800"/>
            <a:ext cx="7239000" cy="5181600"/>
          </a:xfrm>
          <a:noFill/>
          <a:ln w="76200">
            <a:noFill/>
          </a:ln>
        </p:spPr>
        <p:style>
          <a:lnRef idx="1">
            <a:schemeClr val="accent4"/>
          </a:lnRef>
          <a:fillRef idx="2">
            <a:schemeClr val="accent4"/>
          </a:fillRef>
          <a:effectRef idx="1">
            <a:schemeClr val="accent4"/>
          </a:effectRef>
          <a:fontRef idx="minor">
            <a:schemeClr val="dk1"/>
          </a:fontRef>
        </p:style>
        <p:txBody>
          <a:bodyPr>
            <a:normAutofit/>
          </a:bodyPr>
          <a:lstStyle/>
          <a:p>
            <a:pPr marL="514350" indent="-514350" algn="l">
              <a:buAutoNum type="arabicPeriod" startAt="6"/>
            </a:pPr>
            <a:r>
              <a:rPr lang="en-US" dirty="0">
                <a:solidFill>
                  <a:schemeClr val="tx1"/>
                </a:solidFill>
              </a:rPr>
              <a:t>GATEWAY</a:t>
            </a:r>
          </a:p>
          <a:p>
            <a:pPr marL="457200" indent="-457200" algn="just">
              <a:buFont typeface="Wingdings" panose="05000000000000000000" pitchFamily="2" charset="2"/>
              <a:buChar char="q"/>
            </a:pPr>
            <a:r>
              <a:rPr lang="en-US" dirty="0">
                <a:solidFill>
                  <a:schemeClr val="tx1"/>
                </a:solidFill>
              </a:rPr>
              <a:t>A gateway is a device that can translate information between different network data formats or network architectures. It can translate TCP / IP to Apple Talk, so computers supporting  TCP / IP can communicate with apple brand computers</a:t>
            </a:r>
          </a:p>
          <a:p>
            <a:pPr marL="457200" indent="-457200" algn="just">
              <a:buFont typeface="Wingdings" panose="05000000000000000000" pitchFamily="2" charset="2"/>
              <a:buChar char="q"/>
            </a:pPr>
            <a:r>
              <a:rPr lang="en-US" dirty="0">
                <a:solidFill>
                  <a:schemeClr val="tx1"/>
                </a:solidFill>
              </a:rPr>
              <a:t>Most gateways operates at the application layer, but can also operate at the network or session layer of the OSI model.</a:t>
            </a:r>
          </a:p>
          <a:p>
            <a:pPr marL="457200" indent="-457200" algn="just">
              <a:buFont typeface="Wingdings" panose="05000000000000000000" pitchFamily="2" charset="2"/>
              <a:buChar char="q"/>
            </a:pPr>
            <a:r>
              <a:rPr lang="en-US" dirty="0">
                <a:solidFill>
                  <a:schemeClr val="tx1"/>
                </a:solidFill>
              </a:rPr>
              <a:t>The key point about a gateway is that only the data format is translated; not the data itself.</a:t>
            </a:r>
          </a:p>
        </p:txBody>
      </p:sp>
      <p:sp>
        <p:nvSpPr>
          <p:cNvPr id="5" name="Title 1"/>
          <p:cNvSpPr txBox="1"/>
          <p:nvPr/>
        </p:nvSpPr>
        <p:spPr>
          <a:xfrm>
            <a:off x="457200" y="76200"/>
            <a:ext cx="8610600" cy="533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C00000"/>
                </a:solidFill>
              </a:rPr>
              <a:t>Important Network Devices Cont.…….</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NETWORKS ADDRESSING</a:t>
            </a:r>
          </a:p>
        </p:txBody>
      </p:sp>
      <p:sp>
        <p:nvSpPr>
          <p:cNvPr id="3" name="Subtitle 2"/>
          <p:cNvSpPr>
            <a:spLocks noGrp="1"/>
          </p:cNvSpPr>
          <p:nvPr>
            <p:ph type="subTitle" idx="1"/>
          </p:nvPr>
        </p:nvSpPr>
        <p:spPr/>
        <p:txBody>
          <a:bodyPr>
            <a:noAutofit/>
          </a:bodyPr>
          <a:lstStyle/>
          <a:p>
            <a:pPr marL="484505" indent="-457200">
              <a:buFontTx/>
              <a:buChar char="-"/>
            </a:pPr>
            <a:r>
              <a:rPr lang="en-GB" sz="2000" dirty="0"/>
              <a:t>Internet protocol helps to communicate end to end devices over the internet.</a:t>
            </a:r>
          </a:p>
          <a:p>
            <a:pPr marL="484505" indent="-457200">
              <a:buFontTx/>
              <a:buChar char="-"/>
            </a:pPr>
            <a:r>
              <a:rPr lang="en-GB" sz="2000" dirty="0"/>
              <a:t>There are two internet protocol (IP) that is IPV4 and IPV6.</a:t>
            </a:r>
          </a:p>
          <a:p>
            <a:pPr marL="484505" indent="-457200">
              <a:buFontTx/>
              <a:buChar char="-"/>
            </a:pPr>
            <a:r>
              <a:rPr lang="en-GB" sz="2000" dirty="0"/>
              <a:t>IPV4 have been in used for decades and now is running out of address space.</a:t>
            </a:r>
          </a:p>
          <a:p>
            <a:pPr marL="484505" indent="-457200">
              <a:buFontTx/>
              <a:buChar char="-"/>
            </a:pPr>
            <a:r>
              <a:rPr lang="en-GB" sz="2000" dirty="0"/>
              <a:t>IPV6 is created to replace IPV4 and hopefully mitigated limitations of IPV4.</a:t>
            </a:r>
          </a:p>
          <a:p>
            <a:pPr marL="484505" indent="-457200">
              <a:buFontTx/>
              <a:buChar char="-"/>
            </a:pPr>
            <a:r>
              <a:rPr lang="en-GB" sz="2000" dirty="0"/>
              <a:t>Network address are always logical, that it they are software based address which can be changed by appropriate configuration unlink physical address.</a:t>
            </a:r>
          </a:p>
          <a:p>
            <a:pPr marL="484505" indent="-457200">
              <a:buFontTx/>
              <a:buChar char="-"/>
            </a:pPr>
            <a:r>
              <a:rPr lang="en-GB" sz="2000" dirty="0"/>
              <a:t>Network address points to host, node  or server and it is configured on network interface card. </a:t>
            </a:r>
            <a:r>
              <a:rPr lang="en-GB" sz="2000" dirty="0" err="1"/>
              <a:t>e.g</a:t>
            </a:r>
            <a:r>
              <a:rPr lang="en-GB" sz="2000" dirty="0"/>
              <a:t> 192.168.1.10.</a:t>
            </a:r>
          </a:p>
          <a:p>
            <a:pPr marL="484505" indent="-457200">
              <a:buFontTx/>
              <a:buChar char="-"/>
            </a:pPr>
            <a:r>
              <a:rPr lang="en-GB" sz="2000" dirty="0"/>
              <a:t>IP Address can be assigned dynamically or static.</a:t>
            </a:r>
          </a:p>
          <a:p>
            <a:pPr marL="484505" indent="-457200">
              <a:buFontTx/>
              <a:buChar char="-"/>
            </a:pPr>
            <a:endParaRPr lang="en-GB"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5791200" cy="533400"/>
          </a:xfrm>
        </p:spPr>
        <p:txBody>
          <a:bodyPr>
            <a:normAutofit/>
          </a:bodyPr>
          <a:lstStyle/>
          <a:p>
            <a:r>
              <a:rPr lang="en-US" sz="2400" b="1" dirty="0">
                <a:solidFill>
                  <a:srgbClr val="C00000"/>
                </a:solidFill>
              </a:rPr>
              <a:t>Important Network Devices </a:t>
            </a:r>
            <a:r>
              <a:rPr lang="en-US" sz="2400" b="1" dirty="0" err="1">
                <a:solidFill>
                  <a:srgbClr val="C00000"/>
                </a:solidFill>
              </a:rPr>
              <a:t>Cont</a:t>
            </a:r>
            <a:r>
              <a:rPr lang="en-US" sz="2400" b="1" dirty="0">
                <a:solidFill>
                  <a:srgbClr val="C00000"/>
                </a:solidFill>
              </a:rPr>
              <a:t>…….</a:t>
            </a:r>
          </a:p>
        </p:txBody>
      </p:sp>
      <p:sp>
        <p:nvSpPr>
          <p:cNvPr id="3" name="Subtitle 2"/>
          <p:cNvSpPr>
            <a:spLocks noGrp="1"/>
          </p:cNvSpPr>
          <p:nvPr>
            <p:ph type="subTitle" idx="1"/>
          </p:nvPr>
        </p:nvSpPr>
        <p:spPr>
          <a:xfrm>
            <a:off x="1295400" y="990600"/>
            <a:ext cx="7391400" cy="5181600"/>
          </a:xfrm>
          <a:noFill/>
        </p:spPr>
        <p:txBody>
          <a:bodyPr>
            <a:normAutofit fontScale="70000" lnSpcReduction="20000"/>
          </a:bodyPr>
          <a:lstStyle/>
          <a:p>
            <a:pPr marL="514350" indent="-514350" algn="l">
              <a:buAutoNum type="arabicPeriod" startAt="3"/>
            </a:pPr>
            <a:r>
              <a:rPr lang="en-US" b="1" dirty="0">
                <a:solidFill>
                  <a:schemeClr val="tx1"/>
                </a:solidFill>
              </a:rPr>
              <a:t>REPEATER</a:t>
            </a:r>
          </a:p>
          <a:p>
            <a:pPr marL="457200" indent="-457200" algn="just">
              <a:buFont typeface="Wingdings" panose="05000000000000000000" pitchFamily="2" charset="2"/>
              <a:buChar char="q"/>
            </a:pPr>
            <a:r>
              <a:rPr lang="en-US" dirty="0">
                <a:solidFill>
                  <a:schemeClr val="tx1"/>
                </a:solidFill>
              </a:rPr>
              <a:t>A repeater connects two segment of a network cable. It retimes and regenerates the signals to proper amplitudes and sends them to  the other segments</a:t>
            </a:r>
          </a:p>
          <a:p>
            <a:pPr marL="457200" indent="-457200" algn="just">
              <a:buFont typeface="Wingdings" panose="05000000000000000000" pitchFamily="2" charset="2"/>
              <a:buChar char="q"/>
            </a:pPr>
            <a:r>
              <a:rPr lang="en-US" dirty="0">
                <a:solidFill>
                  <a:schemeClr val="tx1"/>
                </a:solidFill>
              </a:rPr>
              <a:t>Repeaters requires a small amount of time to regenerate the signal. This can cause a propagation delay which can affect network communication when there are several repeaters in a row. Repeaters work only at the physical layer of the OSI network model.</a:t>
            </a:r>
          </a:p>
          <a:p>
            <a:pPr marL="514350" indent="-514350" algn="l">
              <a:buAutoNum type="arabicPeriod" startAt="4"/>
            </a:pPr>
            <a:r>
              <a:rPr lang="en-US" b="1" dirty="0">
                <a:solidFill>
                  <a:schemeClr val="tx1"/>
                </a:solidFill>
              </a:rPr>
              <a:t>BRIDGES</a:t>
            </a:r>
          </a:p>
          <a:p>
            <a:pPr marL="457200" indent="-457200" algn="just">
              <a:buFont typeface="Wingdings" panose="05000000000000000000" pitchFamily="2" charset="2"/>
              <a:buChar char="q"/>
            </a:pPr>
            <a:r>
              <a:rPr lang="en-US" dirty="0">
                <a:solidFill>
                  <a:schemeClr val="tx1"/>
                </a:solidFill>
              </a:rPr>
              <a:t>Bridges are used to divide</a:t>
            </a:r>
            <a:r>
              <a:rPr lang="en-GB" altLang="en-US" dirty="0">
                <a:solidFill>
                  <a:schemeClr val="tx1"/>
                </a:solidFill>
              </a:rPr>
              <a:t>/jion</a:t>
            </a:r>
            <a:r>
              <a:rPr lang="en-US" dirty="0">
                <a:solidFill>
                  <a:schemeClr val="tx1"/>
                </a:solidFill>
              </a:rPr>
              <a:t> larger networks into smaller sections. They sits between two physical network segments and manage the flow of data</a:t>
            </a:r>
          </a:p>
          <a:p>
            <a:pPr marL="457200" indent="-457200" algn="just">
              <a:buFont typeface="Wingdings" panose="05000000000000000000" pitchFamily="2" charset="2"/>
              <a:buChar char="q"/>
            </a:pPr>
            <a:r>
              <a:rPr lang="en-US" dirty="0">
                <a:solidFill>
                  <a:schemeClr val="tx1"/>
                </a:solidFill>
              </a:rPr>
              <a:t>Bridges uses the MAC address of the devices connected to each segment, to forward the data to another segment or block it from crossing.</a:t>
            </a:r>
          </a:p>
          <a:p>
            <a:pPr marL="457200" indent="-457200" algn="just">
              <a:buFont typeface="Wingdings" panose="05000000000000000000" pitchFamily="2" charset="2"/>
              <a:buChar char="q"/>
            </a:pPr>
            <a:r>
              <a:rPr lang="en-US" dirty="0">
                <a:solidFill>
                  <a:schemeClr val="tx1"/>
                </a:solidFill>
              </a:rPr>
              <a:t>Bridging occurs of the data link layer of the OSI model, so it can only read the MAC address and not the IP address of the package.</a:t>
            </a:r>
          </a:p>
          <a:p>
            <a:pPr marL="457200" indent="-457200" algn="just">
              <a:buFont typeface="Wingdings" panose="05000000000000000000" pitchFamily="2" charset="2"/>
              <a:buChar char="q"/>
            </a:pPr>
            <a:r>
              <a:rPr lang="en-US" dirty="0">
                <a:solidFill>
                  <a:schemeClr val="tx1"/>
                </a:solidFill>
              </a:rPr>
              <a:t>Bridges do not normally allow connection of networks with different architecture.</a:t>
            </a:r>
          </a:p>
          <a:p>
            <a:pPr marL="457200" indent="-457200" algn="just">
              <a:buFont typeface="Wingdings" panose="05000000000000000000" pitchFamily="2" charset="2"/>
              <a:buChar char="q"/>
            </a:pPr>
            <a:endParaRPr lang="en-US" dirty="0">
              <a:solidFill>
                <a:schemeClr val="tx1"/>
              </a:solidFill>
            </a:endParaRPr>
          </a:p>
        </p:txBody>
      </p:sp>
      <p:sp>
        <p:nvSpPr>
          <p:cNvPr id="4" name="Text Box 3"/>
          <p:cNvSpPr txBox="1"/>
          <p:nvPr/>
        </p:nvSpPr>
        <p:spPr>
          <a:xfrm>
            <a:off x="5196205" y="4451985"/>
            <a:ext cx="309880" cy="368300"/>
          </a:xfrm>
          <a:prstGeom prst="rect">
            <a:avLst/>
          </a:prstGeom>
          <a:noFill/>
        </p:spPr>
        <p:txBody>
          <a:bodyPr wrap="none" rtlCol="0">
            <a:spAutoFit/>
          </a:bodyPr>
          <a:lstStyle/>
          <a:p>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52401"/>
            <a:ext cx="4876800" cy="533400"/>
          </a:xfrm>
        </p:spPr>
        <p:txBody>
          <a:bodyPr>
            <a:normAutofit/>
          </a:bodyPr>
          <a:lstStyle/>
          <a:p>
            <a:r>
              <a:rPr lang="en-US" sz="2800" b="1" dirty="0">
                <a:solidFill>
                  <a:srgbClr val="C00000"/>
                </a:solidFill>
              </a:rPr>
              <a:t>Network LAN Technologies</a:t>
            </a:r>
          </a:p>
        </p:txBody>
      </p:sp>
      <p:sp>
        <p:nvSpPr>
          <p:cNvPr id="3" name="Subtitle 2"/>
          <p:cNvSpPr>
            <a:spLocks noGrp="1"/>
          </p:cNvSpPr>
          <p:nvPr>
            <p:ph type="subTitle" idx="1"/>
          </p:nvPr>
        </p:nvSpPr>
        <p:spPr>
          <a:xfrm>
            <a:off x="1295400" y="990600"/>
            <a:ext cx="7315200" cy="5334000"/>
          </a:xfrm>
        </p:spPr>
        <p:txBody>
          <a:bodyPr>
            <a:normAutofit fontScale="70000" lnSpcReduction="20000"/>
          </a:bodyPr>
          <a:lstStyle/>
          <a:p>
            <a:pPr marL="514350" indent="-514350" algn="l">
              <a:buAutoNum type="arabicPeriod"/>
            </a:pPr>
            <a:r>
              <a:rPr lang="en-US" dirty="0">
                <a:solidFill>
                  <a:schemeClr val="tx1"/>
                </a:solidFill>
              </a:rPr>
              <a:t>ETHERNET</a:t>
            </a:r>
          </a:p>
          <a:p>
            <a:pPr marL="457200" indent="-457200" algn="l">
              <a:buFont typeface="Wingdings" panose="05000000000000000000" pitchFamily="2" charset="2"/>
              <a:buChar char="q"/>
            </a:pPr>
            <a:r>
              <a:rPr lang="en-US" dirty="0">
                <a:solidFill>
                  <a:schemeClr val="tx1"/>
                </a:solidFill>
              </a:rPr>
              <a:t>Ethernet is a widely deployed LAN technology, and the most common networks.</a:t>
            </a:r>
          </a:p>
          <a:p>
            <a:pPr marL="457200" indent="-457200" algn="l">
              <a:buFont typeface="Wingdings" panose="05000000000000000000" pitchFamily="2" charset="2"/>
              <a:buChar char="q"/>
            </a:pPr>
            <a:r>
              <a:rPr lang="en-US" dirty="0">
                <a:solidFill>
                  <a:schemeClr val="tx1"/>
                </a:solidFill>
              </a:rPr>
              <a:t>It was standardized in IEEE 802.3 in 1980.</a:t>
            </a:r>
          </a:p>
          <a:p>
            <a:pPr marL="457200" indent="-457200" algn="l">
              <a:buFont typeface="Wingdings" panose="05000000000000000000" pitchFamily="2" charset="2"/>
              <a:buChar char="q"/>
            </a:pPr>
            <a:r>
              <a:rPr lang="en-US" dirty="0">
                <a:solidFill>
                  <a:schemeClr val="tx1"/>
                </a:solidFill>
              </a:rPr>
              <a:t>Ethernet uses share media</a:t>
            </a:r>
          </a:p>
          <a:p>
            <a:pPr marL="457200" indent="-457200" algn="l">
              <a:buFont typeface="Wingdings" panose="05000000000000000000" pitchFamily="2" charset="2"/>
              <a:buChar char="q"/>
            </a:pPr>
            <a:r>
              <a:rPr lang="en-US" dirty="0">
                <a:solidFill>
                  <a:schemeClr val="tx1"/>
                </a:solidFill>
              </a:rPr>
              <a:t>Network which uses shared media has high probability of data collision.</a:t>
            </a:r>
          </a:p>
          <a:p>
            <a:pPr marL="457200" indent="-457200" algn="l">
              <a:buFont typeface="Wingdings" panose="05000000000000000000" pitchFamily="2" charset="2"/>
              <a:buChar char="q"/>
            </a:pPr>
            <a:r>
              <a:rPr lang="en-US" dirty="0">
                <a:solidFill>
                  <a:schemeClr val="tx1"/>
                </a:solidFill>
              </a:rPr>
              <a:t>Ethernet uses Carries Sense Multi Access / Collision Detection (CSMA / CD) technology to detect collisions.</a:t>
            </a:r>
          </a:p>
          <a:p>
            <a:pPr marL="457200" indent="-457200" algn="l">
              <a:buFont typeface="Wingdings" panose="05000000000000000000" pitchFamily="2" charset="2"/>
              <a:buChar char="q"/>
            </a:pPr>
            <a:r>
              <a:rPr lang="en-US" dirty="0">
                <a:solidFill>
                  <a:schemeClr val="tx1"/>
                </a:solidFill>
              </a:rPr>
              <a:t>On the occurrence of collision in Ethernet, all its host roll back, wait for some random amount of time and then re-transmit the data.</a:t>
            </a:r>
          </a:p>
          <a:p>
            <a:pPr marL="457200" indent="-457200" algn="l">
              <a:buFont typeface="Wingdings" panose="05000000000000000000" pitchFamily="2" charset="2"/>
              <a:buChar char="q"/>
            </a:pPr>
            <a:r>
              <a:rPr lang="en-US" dirty="0">
                <a:solidFill>
                  <a:schemeClr val="tx1"/>
                </a:solidFill>
              </a:rPr>
              <a:t>Each Ethernet network interface card is equipped with 48 – bits MAC address. This helps other Ethernet devices to identify and communicate.</a:t>
            </a:r>
          </a:p>
          <a:p>
            <a:pPr marL="457200" indent="-457200" algn="l">
              <a:buFont typeface="Wingdings" panose="05000000000000000000" pitchFamily="2" charset="2"/>
              <a:buChar char="q"/>
            </a:pPr>
            <a:r>
              <a:rPr lang="en-US" dirty="0">
                <a:solidFill>
                  <a:schemeClr val="tx1"/>
                </a:solidFill>
              </a:rPr>
              <a:t>Traditional Ethernet uses 10BASE T. specifications the number 10 depicts the speed – 10mbps, Base stands for base band and T stands for  thick Ethernet. It uses coaxial cable or Cat-5 twisted pair cable with RJ-5 connector.</a:t>
            </a:r>
          </a:p>
          <a:p>
            <a:pPr marL="457200" indent="-457200" algn="l">
              <a:buFont typeface="Wingdings" panose="05000000000000000000" pitchFamily="2" charset="2"/>
              <a:buChar char="q"/>
            </a:pPr>
            <a:r>
              <a:rPr lang="en-US" dirty="0">
                <a:solidFill>
                  <a:schemeClr val="tx1"/>
                </a:solidFill>
              </a:rPr>
              <a:t>Ethernet follows star topology with segment length up to 100 meters.</a:t>
            </a:r>
          </a:p>
          <a:p>
            <a:pPr marL="457200" indent="-457200" algn="l">
              <a:buFont typeface="Wingdings" panose="05000000000000000000" pitchFamily="2" charset="2"/>
              <a:buChar char="q"/>
            </a:pPr>
            <a:r>
              <a:rPr lang="en-US" dirty="0">
                <a:solidFill>
                  <a:schemeClr val="tx1"/>
                </a:solidFill>
              </a:rPr>
              <a:t>All devices are collected to a hub / switch in a star fashion.</a:t>
            </a:r>
            <a:endParaRPr lang="en-US" dirty="0">
              <a:no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Network</a:t>
            </a:r>
          </a:p>
        </p:txBody>
      </p:sp>
      <p:sp>
        <p:nvSpPr>
          <p:cNvPr id="3" name="Content Placeholder 2"/>
          <p:cNvSpPr>
            <a:spLocks noGrp="1"/>
          </p:cNvSpPr>
          <p:nvPr>
            <p:ph idx="1"/>
          </p:nvPr>
        </p:nvSpPr>
        <p:spPr>
          <a:xfrm>
            <a:off x="1435608" y="1417955"/>
            <a:ext cx="7498080" cy="4800600"/>
          </a:xfrm>
        </p:spPr>
        <p:txBody>
          <a:bodyPr>
            <a:normAutofit fontScale="77500" lnSpcReduction="10000"/>
          </a:bodyPr>
          <a:lstStyle/>
          <a:p>
            <a:pPr marL="457200" indent="-457200" algn="just">
              <a:buFont typeface="Wingdings" panose="05000000000000000000" pitchFamily="2" charset="2"/>
              <a:buChar char="q"/>
            </a:pPr>
            <a:r>
              <a:rPr lang="en-US" dirty="0">
                <a:sym typeface="+mn-ea"/>
              </a:rPr>
              <a:t>Networks may be classified according to:</a:t>
            </a:r>
            <a:endParaRPr lang="en-US" dirty="0">
              <a:solidFill>
                <a:schemeClr val="tx1"/>
              </a:solidFill>
            </a:endParaRPr>
          </a:p>
          <a:p>
            <a:pPr algn="just"/>
            <a:r>
              <a:rPr lang="en-US" dirty="0">
                <a:sym typeface="+mn-ea"/>
              </a:rPr>
              <a:t>	(i)   Medium used to transport the data</a:t>
            </a:r>
            <a:endParaRPr lang="en-US" dirty="0">
              <a:solidFill>
                <a:schemeClr val="tx1"/>
              </a:solidFill>
            </a:endParaRPr>
          </a:p>
          <a:p>
            <a:pPr algn="just"/>
            <a:r>
              <a:rPr lang="en-US" dirty="0">
                <a:sym typeface="+mn-ea"/>
              </a:rPr>
              <a:t>	(ii)    Communication protocol used</a:t>
            </a:r>
            <a:endParaRPr lang="en-US" dirty="0">
              <a:solidFill>
                <a:schemeClr val="tx1"/>
              </a:solidFill>
            </a:endParaRPr>
          </a:p>
          <a:p>
            <a:pPr algn="just"/>
            <a:r>
              <a:rPr lang="en-US" dirty="0">
                <a:sym typeface="+mn-ea"/>
              </a:rPr>
              <a:t>	(iii)   Scale</a:t>
            </a:r>
            <a:endParaRPr lang="en-US" dirty="0">
              <a:solidFill>
                <a:schemeClr val="tx1"/>
              </a:solidFill>
            </a:endParaRPr>
          </a:p>
          <a:p>
            <a:pPr algn="just"/>
            <a:r>
              <a:rPr lang="en-US" dirty="0">
                <a:sym typeface="+mn-ea"/>
              </a:rPr>
              <a:t>	(iv)   Topology</a:t>
            </a:r>
            <a:endParaRPr lang="en-US" dirty="0">
              <a:solidFill>
                <a:schemeClr val="tx1"/>
              </a:solidFill>
            </a:endParaRPr>
          </a:p>
          <a:p>
            <a:pPr algn="just"/>
            <a:r>
              <a:rPr lang="en-US" dirty="0">
                <a:sym typeface="+mn-ea"/>
              </a:rPr>
              <a:t>	(v)    Organizational scope, etc</a:t>
            </a:r>
            <a:endParaRPr lang="en-US" dirty="0">
              <a:solidFill>
                <a:schemeClr val="tx1"/>
              </a:solidFill>
            </a:endParaRPr>
          </a:p>
          <a:p>
            <a:endParaRPr lang="en-GB" dirty="0"/>
          </a:p>
          <a:p>
            <a:r>
              <a:rPr lang="en-GB" dirty="0"/>
              <a:t>Computer interconnection could be through copper wire, </a:t>
            </a:r>
            <a:r>
              <a:rPr lang="en-GB" dirty="0" err="1"/>
              <a:t>fiber</a:t>
            </a:r>
            <a:r>
              <a:rPr lang="en-GB" dirty="0"/>
              <a:t> optics, microwares, satellites, etc.(communication channels)</a:t>
            </a:r>
          </a:p>
          <a:p>
            <a:r>
              <a:rPr lang="en-GB" dirty="0"/>
              <a:t>Network interconnections allow the use of different technologies</a:t>
            </a:r>
          </a:p>
          <a:p>
            <a:pPr marL="82550" indent="0">
              <a:buNone/>
            </a:pP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143000"/>
            <a:ext cx="7239000" cy="5257800"/>
          </a:xfrm>
          <a:noFill/>
        </p:spPr>
        <p:txBody>
          <a:bodyPr>
            <a:normAutofit fontScale="92500" lnSpcReduction="10000"/>
          </a:bodyPr>
          <a:lstStyle/>
          <a:p>
            <a:pPr marL="514350" indent="-514350" algn="l">
              <a:buAutoNum type="arabicPeriod" startAt="2"/>
            </a:pPr>
            <a:r>
              <a:rPr lang="en-US" b="1" dirty="0">
                <a:solidFill>
                  <a:schemeClr val="tx1"/>
                </a:solidFill>
              </a:rPr>
              <a:t>Fast – Ethernet.</a:t>
            </a:r>
          </a:p>
          <a:p>
            <a:pPr marL="457200" indent="-457200" algn="l">
              <a:buFont typeface="Wingdings" panose="05000000000000000000" pitchFamily="2" charset="2"/>
              <a:buChar char="q"/>
            </a:pPr>
            <a:r>
              <a:rPr lang="en-US" dirty="0">
                <a:solidFill>
                  <a:schemeClr val="tx1"/>
                </a:solidFill>
              </a:rPr>
              <a:t>Fast Ethernet was inverted to meet the need of fast emerging software and hardware technology.</a:t>
            </a:r>
          </a:p>
          <a:p>
            <a:pPr marL="457200" indent="-457200" algn="l">
              <a:buFont typeface="Wingdings" panose="05000000000000000000" pitchFamily="2" charset="2"/>
              <a:buChar char="q"/>
            </a:pPr>
            <a:r>
              <a:rPr lang="en-US" dirty="0">
                <a:solidFill>
                  <a:schemeClr val="tx1"/>
                </a:solidFill>
              </a:rPr>
              <a:t>Fast Ethernet can run on UTP, optical fiber and wireless technology.</a:t>
            </a:r>
          </a:p>
          <a:p>
            <a:pPr marL="457200" indent="-457200" algn="l">
              <a:buFont typeface="Wingdings" panose="05000000000000000000" pitchFamily="2" charset="2"/>
              <a:buChar char="q"/>
            </a:pPr>
            <a:r>
              <a:rPr lang="en-US" dirty="0">
                <a:solidFill>
                  <a:schemeClr val="tx1"/>
                </a:solidFill>
              </a:rPr>
              <a:t>It can provide a speed up to 100mbps</a:t>
            </a:r>
          </a:p>
          <a:p>
            <a:pPr marL="457200" indent="-457200" algn="l">
              <a:buFont typeface="Wingdings" panose="05000000000000000000" pitchFamily="2" charset="2"/>
              <a:buChar char="q"/>
            </a:pPr>
            <a:r>
              <a:rPr lang="en-US" dirty="0">
                <a:solidFill>
                  <a:schemeClr val="tx1"/>
                </a:solidFill>
              </a:rPr>
              <a:t>This standard is named as 100BASE – T in IEEE 803.2</a:t>
            </a:r>
          </a:p>
          <a:p>
            <a:pPr marL="457200" indent="-457200" algn="l">
              <a:buFont typeface="Wingdings" panose="05000000000000000000" pitchFamily="2" charset="2"/>
              <a:buChar char="q"/>
            </a:pPr>
            <a:r>
              <a:rPr lang="en-US" dirty="0">
                <a:solidFill>
                  <a:schemeClr val="tx1"/>
                </a:solidFill>
              </a:rPr>
              <a:t>It uses CSMA/CD technique for wired media and CSMA/CA (CA stands for collision Avoidance). Technique for wireless media.</a:t>
            </a:r>
          </a:p>
          <a:p>
            <a:pPr marL="457200" indent="-457200" algn="l">
              <a:buFont typeface="Wingdings" panose="05000000000000000000" pitchFamily="2" charset="2"/>
              <a:buChar char="q"/>
            </a:pPr>
            <a:r>
              <a:rPr lang="en-US" dirty="0">
                <a:solidFill>
                  <a:schemeClr val="tx1"/>
                </a:solidFill>
              </a:rPr>
              <a:t>Fast Ethernet over fiber can be extended up  to 100 meters in half – duplex mode and can reach maximum of 2000 meters in full – duplex over multimode fibers.</a:t>
            </a:r>
          </a:p>
          <a:p>
            <a:pPr algn="l"/>
            <a:endParaRPr lang="en-US" dirty="0">
              <a:solidFill>
                <a:schemeClr val="tx1"/>
              </a:solidFill>
            </a:endParaRPr>
          </a:p>
          <a:p>
            <a:pPr algn="l"/>
            <a:endParaRPr lang="en-US" dirty="0"/>
          </a:p>
        </p:txBody>
      </p:sp>
      <p:sp>
        <p:nvSpPr>
          <p:cNvPr id="4" name="Title 1"/>
          <p:cNvSpPr txBox="1"/>
          <p:nvPr/>
        </p:nvSpPr>
        <p:spPr>
          <a:xfrm>
            <a:off x="533400" y="152401"/>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solidFill>
                  <a:srgbClr val="C00000"/>
                </a:solidFill>
              </a:rPr>
              <a:t>Network LAN Technologies </a:t>
            </a:r>
            <a:r>
              <a:rPr lang="en-US" sz="2400" b="1" dirty="0" err="1">
                <a:solidFill>
                  <a:srgbClr val="C00000"/>
                </a:solidFill>
              </a:rPr>
              <a:t>Cont</a:t>
            </a:r>
            <a:r>
              <a:rPr lang="en-US" sz="2400" b="1" dirty="0">
                <a:solidFill>
                  <a:srgbClr val="C00000"/>
                </a:solidFill>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990600"/>
            <a:ext cx="7315200" cy="4648200"/>
          </a:xfrm>
        </p:spPr>
        <p:txBody>
          <a:bodyPr/>
          <a:lstStyle/>
          <a:p>
            <a:pPr marL="514350" indent="-514350" algn="l">
              <a:buAutoNum type="arabicPeriod" startAt="3"/>
            </a:pPr>
            <a:r>
              <a:rPr lang="en-US" dirty="0">
                <a:solidFill>
                  <a:schemeClr val="tx1"/>
                </a:solidFill>
              </a:rPr>
              <a:t>GIGA – ETHERNET</a:t>
            </a:r>
          </a:p>
          <a:p>
            <a:pPr marL="457200" indent="-457200" algn="l">
              <a:buFont typeface="Wingdings" panose="05000000000000000000" pitchFamily="2" charset="2"/>
              <a:buChar char="q"/>
            </a:pPr>
            <a:r>
              <a:rPr lang="en-US" dirty="0">
                <a:solidFill>
                  <a:schemeClr val="tx1"/>
                </a:solidFill>
              </a:rPr>
              <a:t>Giga – Ethernet was invented in 1995.</a:t>
            </a:r>
          </a:p>
          <a:p>
            <a:pPr marL="457200" indent="-457200" algn="l">
              <a:buFont typeface="Wingdings" panose="05000000000000000000" pitchFamily="2" charset="2"/>
              <a:buChar char="q"/>
            </a:pPr>
            <a:r>
              <a:rPr lang="en-US" dirty="0">
                <a:solidFill>
                  <a:schemeClr val="tx1"/>
                </a:solidFill>
              </a:rPr>
              <a:t>Giga – Ethernet provides speed up to 1000mbps.</a:t>
            </a:r>
          </a:p>
          <a:p>
            <a:pPr marL="457200" indent="-457200" algn="l">
              <a:buFont typeface="Wingdings" panose="05000000000000000000" pitchFamily="2" charset="2"/>
              <a:buChar char="q"/>
            </a:pPr>
            <a:r>
              <a:rPr lang="en-US" dirty="0">
                <a:solidFill>
                  <a:schemeClr val="tx1"/>
                </a:solidFill>
              </a:rPr>
              <a:t>It was standardized in IEEE 2.3ab over UTP.</a:t>
            </a:r>
          </a:p>
          <a:p>
            <a:pPr marL="457200" indent="-457200" algn="l">
              <a:buFont typeface="Wingdings" panose="05000000000000000000" pitchFamily="2" charset="2"/>
              <a:buChar char="q"/>
            </a:pPr>
            <a:r>
              <a:rPr lang="en-US" dirty="0">
                <a:solidFill>
                  <a:schemeClr val="tx1"/>
                </a:solidFill>
              </a:rPr>
              <a:t>It uses Cat-5, Cat-5e, Cat-6 cables</a:t>
            </a:r>
          </a:p>
          <a:p>
            <a:pPr marL="457200" indent="-457200" algn="l">
              <a:buFont typeface="Wingdings" panose="05000000000000000000" pitchFamily="2" charset="2"/>
              <a:buChar char="q"/>
            </a:pPr>
            <a:r>
              <a:rPr lang="en-US" dirty="0">
                <a:solidFill>
                  <a:schemeClr val="tx1"/>
                </a:solidFill>
              </a:rPr>
              <a:t>IEEE 802.3ah defines Giga Ethernet over fiber.</a:t>
            </a:r>
          </a:p>
          <a:p>
            <a:pPr marL="457200" indent="-457200" algn="l">
              <a:buFont typeface="Wingdings" panose="05000000000000000000" pitchFamily="2" charset="2"/>
              <a:buChar char="q"/>
            </a:pPr>
            <a:endParaRPr lang="en-US" dirty="0">
              <a:solidFill>
                <a:schemeClr val="tx1"/>
              </a:solidFill>
            </a:endParaRPr>
          </a:p>
          <a:p>
            <a:pPr algn="l"/>
            <a:endParaRPr lang="en-US" dirty="0">
              <a:solidFill>
                <a:schemeClr val="tx1"/>
              </a:solidFill>
            </a:endParaRPr>
          </a:p>
        </p:txBody>
      </p:sp>
      <p:sp>
        <p:nvSpPr>
          <p:cNvPr id="5" name="Title 1"/>
          <p:cNvSpPr txBox="1"/>
          <p:nvPr/>
        </p:nvSpPr>
        <p:spPr>
          <a:xfrm>
            <a:off x="533400" y="152401"/>
            <a:ext cx="7772400" cy="8381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solidFill>
                  <a:srgbClr val="C00000"/>
                </a:solidFill>
              </a:rPr>
              <a:t>Network LAN Technologies </a:t>
            </a:r>
            <a:r>
              <a:rPr lang="en-US" sz="2400" b="1" dirty="0" err="1">
                <a:solidFill>
                  <a:srgbClr val="C00000"/>
                </a:solidFill>
              </a:rPr>
              <a:t>Cont</a:t>
            </a:r>
            <a:r>
              <a:rPr lang="en-US" sz="2400" b="1" dirty="0">
                <a:solidFill>
                  <a:srgbClr val="C00000"/>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52400"/>
            <a:ext cx="5943600" cy="533400"/>
          </a:xfrm>
          <a:noFill/>
          <a:ln>
            <a:noFill/>
          </a:ln>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800" b="1" dirty="0">
                <a:solidFill>
                  <a:srgbClr val="C00000"/>
                </a:solidFill>
                <a:effectLst/>
              </a:rPr>
              <a:t>Classical Vs. Distributed Networking</a:t>
            </a:r>
            <a:endParaRPr lang="en-US" b="1" dirty="0">
              <a:solidFill>
                <a:srgbClr val="C00000"/>
              </a:solidFill>
            </a:endParaRPr>
          </a:p>
        </p:txBody>
      </p:sp>
      <p:sp>
        <p:nvSpPr>
          <p:cNvPr id="3" name="Subtitle 2"/>
          <p:cNvSpPr>
            <a:spLocks noGrp="1"/>
          </p:cNvSpPr>
          <p:nvPr>
            <p:ph type="subTitle" idx="1"/>
          </p:nvPr>
        </p:nvSpPr>
        <p:spPr>
          <a:xfrm>
            <a:off x="1143000" y="990600"/>
            <a:ext cx="7467600" cy="5181600"/>
          </a:xfrm>
          <a:noFill/>
          <a:ln>
            <a:noFill/>
          </a:ln>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457200" indent="-457200" algn="just">
              <a:lnSpc>
                <a:spcPct val="120000"/>
              </a:lnSpc>
              <a:buFont typeface="Wingdings" panose="05000000000000000000" pitchFamily="2" charset="2"/>
              <a:buChar char="q"/>
            </a:pPr>
            <a:r>
              <a:rPr lang="en-US" sz="2000" dirty="0">
                <a:solidFill>
                  <a:schemeClr val="tx1"/>
                </a:solidFill>
              </a:rPr>
              <a:t>In classical network, the user explicitly logs into one machine and performs each task on the machine by giving an explicit command to the machine</a:t>
            </a:r>
          </a:p>
          <a:p>
            <a:pPr marL="457200" indent="-457200" algn="just">
              <a:lnSpc>
                <a:spcPct val="120000"/>
              </a:lnSpc>
              <a:buFont typeface="Wingdings" panose="05000000000000000000" pitchFamily="2" charset="2"/>
              <a:buChar char="q"/>
            </a:pPr>
            <a:endParaRPr lang="en-US" sz="2000" dirty="0">
              <a:solidFill>
                <a:schemeClr val="tx1"/>
              </a:solidFill>
            </a:endParaRPr>
          </a:p>
          <a:p>
            <a:pPr marL="457200" indent="-457200" algn="just">
              <a:lnSpc>
                <a:spcPct val="120000"/>
              </a:lnSpc>
              <a:buFont typeface="Wingdings" panose="05000000000000000000" pitchFamily="2" charset="2"/>
              <a:buChar char="q"/>
            </a:pPr>
            <a:r>
              <a:rPr lang="en-US" sz="2000" dirty="0">
                <a:solidFill>
                  <a:schemeClr val="tx1"/>
                </a:solidFill>
              </a:rPr>
              <a:t>A distributed computer network is a collection of independent computers that appears to its users as a single coherent system. If the user types a command to run a program, the system  assigns the best processor to run the program and assign the communication path between the processor an the user. These are done by the operating system without the user’s input.</a:t>
            </a:r>
          </a:p>
          <a:p>
            <a:pPr marL="457200" indent="-457200" algn="just">
              <a:lnSpc>
                <a:spcPct val="120000"/>
              </a:lnSpc>
              <a:buFont typeface="Wingdings" panose="05000000000000000000" pitchFamily="2" charset="2"/>
              <a:buChar char="q"/>
            </a:pPr>
            <a:endParaRPr lang="en-US" sz="2000" dirty="0">
              <a:solidFill>
                <a:schemeClr val="tx1"/>
              </a:solidFill>
            </a:endParaRPr>
          </a:p>
          <a:p>
            <a:pPr marL="457200" indent="-457200" algn="just">
              <a:lnSpc>
                <a:spcPct val="120000"/>
              </a:lnSpc>
              <a:buFont typeface="Wingdings" panose="05000000000000000000" pitchFamily="2" charset="2"/>
              <a:buChar char="q"/>
            </a:pPr>
            <a:r>
              <a:rPr lang="en-US" sz="2000" dirty="0">
                <a:solidFill>
                  <a:schemeClr val="tx1"/>
                </a:solidFill>
              </a:rPr>
              <a:t>The distributed network have task scheduling system built on top of the network, and it also have multiple processors in the system.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b="1" dirty="0">
                <a:solidFill>
                  <a:srgbClr val="C00000"/>
                </a:solidFill>
                <a:effectLst/>
                <a:ea typeface="+mn-ea"/>
                <a:cs typeface="+mn-cs"/>
              </a:rPr>
              <a:t>Classical Vs. Distributed Networking</a:t>
            </a:r>
            <a:endParaRPr lang="en-GB" dirty="0"/>
          </a:p>
        </p:txBody>
      </p:sp>
      <p:sp>
        <p:nvSpPr>
          <p:cNvPr id="3" name="Content Placeholder 2"/>
          <p:cNvSpPr>
            <a:spLocks noGrp="1"/>
          </p:cNvSpPr>
          <p:nvPr>
            <p:ph idx="1"/>
          </p:nvPr>
        </p:nvSpPr>
        <p:spPr/>
        <p:txBody>
          <a:bodyPr>
            <a:normAutofit/>
          </a:bodyPr>
          <a:lstStyle/>
          <a:p>
            <a:pPr marL="457200" lvl="0" indent="-457200" algn="just">
              <a:lnSpc>
                <a:spcPct val="120000"/>
              </a:lnSpc>
              <a:buClr>
                <a:srgbClr val="3891A7"/>
              </a:buClr>
              <a:buFont typeface="Wingdings" panose="05000000000000000000" pitchFamily="2" charset="2"/>
              <a:buChar char="q"/>
            </a:pPr>
            <a:r>
              <a:rPr lang="en-US" sz="1800" dirty="0">
                <a:solidFill>
                  <a:prstClr val="black"/>
                </a:solidFill>
              </a:rPr>
              <a:t>One of the advantage of distributed network is that it offers a good system reliability because of the processors redundancy in the system. If one processor fails, the system can still be up and running.</a:t>
            </a:r>
          </a:p>
          <a:p>
            <a:pPr marL="457200" lvl="0" indent="-457200" algn="just">
              <a:lnSpc>
                <a:spcPct val="120000"/>
              </a:lnSpc>
              <a:buClr>
                <a:srgbClr val="3891A7"/>
              </a:buClr>
              <a:buFont typeface="Wingdings" panose="05000000000000000000" pitchFamily="2" charset="2"/>
              <a:buChar char="q"/>
            </a:pPr>
            <a:endParaRPr lang="en-US" sz="1800" dirty="0">
              <a:solidFill>
                <a:prstClr val="black"/>
              </a:solidFill>
            </a:endParaRPr>
          </a:p>
          <a:p>
            <a:pPr marL="457200" lvl="0" indent="-457200" algn="just">
              <a:lnSpc>
                <a:spcPct val="120000"/>
              </a:lnSpc>
              <a:buClr>
                <a:srgbClr val="3891A7"/>
              </a:buClr>
              <a:buFont typeface="Wingdings" panose="05000000000000000000" pitchFamily="2" charset="2"/>
              <a:buChar char="q"/>
            </a:pPr>
            <a:r>
              <a:rPr lang="en-US" sz="1800" dirty="0">
                <a:solidFill>
                  <a:prstClr val="black"/>
                </a:solidFill>
              </a:rPr>
              <a:t>Also it may be cheaper and easy to deploy a distributed network (microcomputer) than a mainframe system of a classical network.</a:t>
            </a:r>
          </a:p>
          <a:p>
            <a:pPr marL="457200" lvl="0" indent="-457200" algn="just">
              <a:lnSpc>
                <a:spcPct val="120000"/>
              </a:lnSpc>
              <a:buClr>
                <a:srgbClr val="3891A7"/>
              </a:buClr>
              <a:buFont typeface="Wingdings" panose="05000000000000000000" pitchFamily="2" charset="2"/>
              <a:buChar char="q"/>
            </a:pPr>
            <a:endParaRPr lang="en-US" sz="1800" dirty="0">
              <a:solidFill>
                <a:prstClr val="black"/>
              </a:solidFill>
            </a:endParaRPr>
          </a:p>
          <a:p>
            <a:pPr marL="457200" lvl="0" indent="-457200" algn="just">
              <a:lnSpc>
                <a:spcPct val="120000"/>
              </a:lnSpc>
              <a:buClr>
                <a:srgbClr val="3891A7"/>
              </a:buClr>
              <a:buFont typeface="Wingdings" panose="05000000000000000000" pitchFamily="2" charset="2"/>
              <a:buChar char="q"/>
            </a:pPr>
            <a:r>
              <a:rPr lang="en-US" sz="1800" dirty="0">
                <a:solidFill>
                  <a:prstClr val="black"/>
                </a:solidFill>
              </a:rPr>
              <a:t>Difference between the two type of networks lies in who gives the command, the user for classical network while the operating system for distributed network.</a:t>
            </a:r>
          </a:p>
          <a:p>
            <a:endParaRPr lang="en-GB"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r>
              <a:rPr lang="en-GB" dirty="0"/>
              <a:t>NETWORK SECURITY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8599"/>
            <a:ext cx="7086600" cy="457201"/>
          </a:xfrm>
          <a:noFill/>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C00000"/>
                </a:solidFill>
                <a:effectLst/>
              </a:rPr>
              <a:t>COMPUTER NETWORK SECURITY</a:t>
            </a:r>
          </a:p>
        </p:txBody>
      </p:sp>
      <p:sp>
        <p:nvSpPr>
          <p:cNvPr id="3" name="Subtitle 2"/>
          <p:cNvSpPr>
            <a:spLocks noGrp="1"/>
          </p:cNvSpPr>
          <p:nvPr>
            <p:ph type="subTitle" idx="1"/>
          </p:nvPr>
        </p:nvSpPr>
        <p:spPr>
          <a:xfrm>
            <a:off x="1447800" y="1219200"/>
            <a:ext cx="7086600" cy="4800600"/>
          </a:xfrm>
        </p:spPr>
        <p:txBody>
          <a:bodyPr>
            <a:normAutofit fontScale="92500"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dirty="0">
                <a:solidFill>
                  <a:schemeClr val="tx1"/>
                </a:solidFill>
              </a:rPr>
              <a:t>Introduction</a:t>
            </a:r>
          </a:p>
          <a:p>
            <a:pPr marL="457200" indent="-457200" algn="l">
              <a:buFont typeface="Wingdings" panose="05000000000000000000" pitchFamily="2" charset="2"/>
              <a:buChar char="q"/>
            </a:pPr>
            <a:r>
              <a:rPr lang="en-US" dirty="0">
                <a:solidFill>
                  <a:schemeClr val="tx1"/>
                </a:solidFill>
              </a:rPr>
              <a:t>During initial days of internet, its usage was limited to military and universities for research and development purpose.</a:t>
            </a:r>
          </a:p>
          <a:p>
            <a:pPr marL="457200" indent="-457200" algn="l">
              <a:buFont typeface="Wingdings" panose="05000000000000000000" pitchFamily="2" charset="2"/>
              <a:buChar char="q"/>
            </a:pPr>
            <a:r>
              <a:rPr lang="en-US" dirty="0">
                <a:solidFill>
                  <a:schemeClr val="tx1"/>
                </a:solidFill>
              </a:rPr>
              <a:t>Later all networks are merged together to form internet, data used to travel through public network.</a:t>
            </a:r>
          </a:p>
          <a:p>
            <a:pPr marL="457200" indent="-457200" algn="l">
              <a:buFont typeface="Wingdings" panose="05000000000000000000" pitchFamily="2" charset="2"/>
              <a:buChar char="q"/>
            </a:pPr>
            <a:r>
              <a:rPr lang="en-US" dirty="0">
                <a:solidFill>
                  <a:schemeClr val="tx1"/>
                </a:solidFill>
              </a:rPr>
              <a:t>These data sent, could include highly sensitive data such as personal credentials, username and passwords, personal document, online shopping details confidential documents etc.</a:t>
            </a:r>
          </a:p>
          <a:p>
            <a:pPr marL="457200" indent="-457200" algn="l">
              <a:buFont typeface="Wingdings" panose="05000000000000000000" pitchFamily="2" charset="2"/>
              <a:buChar char="q"/>
            </a:pPr>
            <a:r>
              <a:rPr lang="en-US" dirty="0">
                <a:solidFill>
                  <a:schemeClr val="tx1"/>
                </a:solidFill>
              </a:rPr>
              <a:t>All these data and information are expose to security threats.</a:t>
            </a:r>
          </a:p>
          <a:p>
            <a:pPr algn="l"/>
            <a:endParaRPr lang="en-US" b="1" spc="50" dirty="0">
              <a:ln w="76200">
                <a:solidFill>
                  <a:schemeClr val="accent2"/>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735" y="96520"/>
            <a:ext cx="7498080" cy="793750"/>
          </a:xfrm>
        </p:spPr>
        <p:txBody>
          <a:bodyPr/>
          <a:lstStyle/>
          <a:p>
            <a:r>
              <a:rPr lang="en-US"/>
              <a:t>What Is Network Security</a:t>
            </a:r>
          </a:p>
        </p:txBody>
      </p:sp>
      <p:sp>
        <p:nvSpPr>
          <p:cNvPr id="5" name="Content Placeholder 4"/>
          <p:cNvSpPr>
            <a:spLocks noGrp="1"/>
          </p:cNvSpPr>
          <p:nvPr>
            <p:ph idx="1"/>
          </p:nvPr>
        </p:nvSpPr>
        <p:spPr>
          <a:xfrm>
            <a:off x="1070610" y="875665"/>
            <a:ext cx="7951470" cy="5982970"/>
          </a:xfrm>
        </p:spPr>
        <p:txBody>
          <a:bodyPr>
            <a:normAutofit/>
          </a:bodyPr>
          <a:lstStyle/>
          <a:p>
            <a:r>
              <a:rPr lang="en-US" sz="2400" dirty="0"/>
              <a:t>Network security is the protection of the underlying networking infrastructure from unauthorized access, misuse, or theft. </a:t>
            </a:r>
          </a:p>
          <a:p>
            <a:r>
              <a:rPr lang="en-US" sz="2400" dirty="0"/>
              <a:t>It involves creating a secure infrastructure for devices, applications, users, and applications to work in a secure manner.</a:t>
            </a:r>
          </a:p>
          <a:p>
            <a:r>
              <a:rPr lang="en-US" sz="2400" b="0" i="0" dirty="0">
                <a:solidFill>
                  <a:srgbClr val="4D5156"/>
                </a:solidFill>
                <a:effectLst/>
                <a:highlight>
                  <a:srgbClr val="FFFFFF"/>
                </a:highlight>
                <a:latin typeface="Google Sans"/>
              </a:rPr>
              <a:t>Network security is </a:t>
            </a:r>
            <a:r>
              <a:rPr lang="en-US" sz="2400" b="0" i="0" dirty="0">
                <a:solidFill>
                  <a:srgbClr val="040C28"/>
                </a:solidFill>
                <a:effectLst/>
                <a:highlight>
                  <a:srgbClr val="D3E3FD"/>
                </a:highlight>
                <a:latin typeface="Google Sans"/>
              </a:rPr>
              <a:t>any activity designed to protect the usability and integrity of your network and data</a:t>
            </a:r>
            <a:r>
              <a:rPr lang="en-US" sz="2400" b="0" i="0" dirty="0">
                <a:solidFill>
                  <a:srgbClr val="4D5156"/>
                </a:solidFill>
                <a:effectLst/>
                <a:highlight>
                  <a:srgbClr val="FFFFFF"/>
                </a:highlight>
                <a:latin typeface="Google Sans"/>
              </a:rPr>
              <a:t>. It includes both hardware and software technologies.</a:t>
            </a:r>
            <a:endParaRPr lang="en-US" sz="2400" dirty="0"/>
          </a:p>
          <a:p>
            <a:r>
              <a:rPr lang="en-US" sz="2400" dirty="0"/>
              <a:t>Network security combines multiple layers of defenses at the edge and in the network. </a:t>
            </a:r>
          </a:p>
          <a:p>
            <a:r>
              <a:rPr lang="en-US" sz="2400" dirty="0"/>
              <a:t>Each network security layer implements policies and controls. Authorized users gain access to network resources, but malicious actors are blocked from carrying out exploits and threats.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735" y="96520"/>
            <a:ext cx="7498080" cy="848360"/>
          </a:xfrm>
        </p:spPr>
        <p:txBody>
          <a:bodyPr/>
          <a:lstStyle/>
          <a:p>
            <a:r>
              <a:rPr lang="en-US" dirty="0"/>
              <a:t>Types of network security</a:t>
            </a:r>
          </a:p>
        </p:txBody>
      </p:sp>
      <p:sp>
        <p:nvSpPr>
          <p:cNvPr id="5" name="Content Placeholder 4"/>
          <p:cNvSpPr>
            <a:spLocks noGrp="1"/>
          </p:cNvSpPr>
          <p:nvPr>
            <p:ph idx="1"/>
          </p:nvPr>
        </p:nvSpPr>
        <p:spPr>
          <a:xfrm>
            <a:off x="1055370" y="917575"/>
            <a:ext cx="8138795" cy="5897245"/>
          </a:xfrm>
        </p:spPr>
        <p:txBody>
          <a:bodyPr>
            <a:normAutofit fontScale="97500" lnSpcReduction="10000"/>
          </a:bodyPr>
          <a:lstStyle/>
          <a:p>
            <a:r>
              <a:rPr lang="en-US" sz="2400"/>
              <a:t>Firewalls</a:t>
            </a:r>
          </a:p>
          <a:p>
            <a:pPr lvl="1"/>
            <a:r>
              <a:rPr lang="en-US" sz="2400"/>
              <a:t>A firewall is a network security device that monitors incoming and outgoing network traffic and decides whether to allow or block specific traffic based on a defined set of security rules.</a:t>
            </a:r>
          </a:p>
          <a:p>
            <a:r>
              <a:rPr lang="en-US" sz="2400"/>
              <a:t>Intrusion prevention systems</a:t>
            </a:r>
          </a:p>
          <a:p>
            <a:pPr lvl="1"/>
            <a:r>
              <a:rPr lang="en-US" sz="2100"/>
              <a:t>An intrusion prevention system (IPS) scans network traffic to actively block attacks. Secure IPS appliances do this by correlating huge amounts of global threat intelligence to not only block malicious activity but also track the progression of suspect files and malware across the network to prevent the spread of outbreaks and reinfection.</a:t>
            </a:r>
          </a:p>
          <a:p>
            <a:r>
              <a:rPr lang="en-US" sz="2400"/>
              <a:t>Workload security</a:t>
            </a:r>
          </a:p>
          <a:p>
            <a:pPr lvl="1"/>
            <a:r>
              <a:rPr lang="en-US" sz="2100"/>
              <a:t>Workload security protects workloads moving across different cloud and hybrid environments. These distributed workloads have larger attack surfaces, which must be secured without affecting the agility of the business.</a:t>
            </a:r>
          </a:p>
          <a:p>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0"/>
            <a:ext cx="7498080" cy="1052736"/>
          </a:xfrm>
        </p:spPr>
        <p:txBody>
          <a:bodyPr/>
          <a:lstStyle/>
          <a:p>
            <a:r>
              <a:rPr lang="en-US" dirty="0"/>
              <a:t>Types of network security</a:t>
            </a:r>
          </a:p>
        </p:txBody>
      </p:sp>
      <p:sp>
        <p:nvSpPr>
          <p:cNvPr id="5" name="Content Placeholder 4"/>
          <p:cNvSpPr>
            <a:spLocks noGrp="1"/>
          </p:cNvSpPr>
          <p:nvPr>
            <p:ph idx="1"/>
          </p:nvPr>
        </p:nvSpPr>
        <p:spPr>
          <a:xfrm>
            <a:off x="1115616" y="1052736"/>
            <a:ext cx="8028384" cy="5805264"/>
          </a:xfrm>
        </p:spPr>
        <p:txBody>
          <a:bodyPr>
            <a:normAutofit lnSpcReduction="10000"/>
          </a:bodyPr>
          <a:lstStyle/>
          <a:p>
            <a:r>
              <a:rPr lang="en-US" sz="2000" dirty="0"/>
              <a:t>Network segmentation</a:t>
            </a:r>
          </a:p>
          <a:p>
            <a:pPr lvl="1"/>
            <a:r>
              <a:rPr lang="en-US" sz="2000" dirty="0"/>
              <a:t>Software-defined segmentation puts network traffic into different classifications and makes enforcing security policies easier. Ideally, the classifications are based on endpoint identity, not mere IP addresses. You can assign access rights based on role, location, and more so that the right level of access is given to the right people and suspicious devices are contained and remediated.</a:t>
            </a:r>
          </a:p>
          <a:p>
            <a:r>
              <a:rPr lang="en-US" sz="2000" dirty="0">
                <a:sym typeface="+mn-ea"/>
              </a:rPr>
              <a:t>Web security</a:t>
            </a:r>
          </a:p>
          <a:p>
            <a:pPr lvl="1"/>
            <a:r>
              <a:rPr lang="en-US" sz="2000" b="0" i="0" dirty="0">
                <a:solidFill>
                  <a:srgbClr val="4D4C4C"/>
                </a:solidFill>
                <a:effectLst/>
                <a:highlight>
                  <a:srgbClr val="F2F2F2"/>
                </a:highlight>
                <a:latin typeface="CiscoSans"/>
              </a:rPr>
              <a:t>A web security solution will control your staff's web use, block web-based threats, and deny access to malicious websites. It will protect your web gateway on site or in the cloud. "Web security" also refers to the steps you take to protect your own website.</a:t>
            </a:r>
            <a:endParaRPr lang="en-US" sz="2000" dirty="0">
              <a:sym typeface="+mn-ea"/>
            </a:endParaRPr>
          </a:p>
          <a:p>
            <a:r>
              <a:rPr lang="en-US" sz="2000" dirty="0">
                <a:sym typeface="+mn-ea"/>
              </a:rPr>
              <a:t>Wireless security</a:t>
            </a:r>
          </a:p>
          <a:p>
            <a:pPr lvl="1"/>
            <a:r>
              <a:rPr lang="en-US" sz="2000" b="0" i="0" dirty="0">
                <a:solidFill>
                  <a:srgbClr val="4D4C4C"/>
                </a:solidFill>
                <a:effectLst/>
                <a:highlight>
                  <a:srgbClr val="F2F2F2"/>
                </a:highlight>
                <a:latin typeface="CiscoSans"/>
              </a:rPr>
              <a:t>Wireless networks are not as secure as wired ones. Without stringent security measures, installing a wireless LAN can be like putting Ethernet ports everywhere, including the parking lot. To prevent an exploit from taking hold, you need products specifically designed to protect a wireless network.</a:t>
            </a:r>
            <a:endParaRPr lang="en-US" sz="2000" dirty="0">
              <a:sym typeface="+mn-ea"/>
            </a:endParaRPr>
          </a:p>
          <a:p>
            <a:endParaRPr lang="en-US" sz="2000" dirty="0"/>
          </a:p>
          <a:p>
            <a:endParaRPr lang="en-US" sz="2400" dirty="0"/>
          </a:p>
          <a:p>
            <a:endParaRPr lang="en-US" sz="2400" dirty="0"/>
          </a:p>
          <a:p>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116632"/>
            <a:ext cx="7498080" cy="720080"/>
          </a:xfrm>
        </p:spPr>
        <p:txBody>
          <a:bodyPr>
            <a:normAutofit fontScale="90000"/>
          </a:bodyPr>
          <a:lstStyle/>
          <a:p>
            <a:r>
              <a:rPr lang="en-US" dirty="0"/>
              <a:t>Types of network security</a:t>
            </a:r>
          </a:p>
        </p:txBody>
      </p:sp>
      <p:sp>
        <p:nvSpPr>
          <p:cNvPr id="5" name="Content Placeholder 4"/>
          <p:cNvSpPr>
            <a:spLocks noGrp="1"/>
          </p:cNvSpPr>
          <p:nvPr>
            <p:ph idx="1"/>
          </p:nvPr>
        </p:nvSpPr>
        <p:spPr>
          <a:xfrm>
            <a:off x="1043608" y="836712"/>
            <a:ext cx="7992888" cy="6021288"/>
          </a:xfrm>
        </p:spPr>
        <p:txBody>
          <a:bodyPr>
            <a:normAutofit fontScale="62500" lnSpcReduction="20000"/>
          </a:bodyPr>
          <a:lstStyle/>
          <a:p>
            <a:r>
              <a:rPr lang="en-US" dirty="0">
                <a:sym typeface="+mn-ea"/>
              </a:rPr>
              <a:t>VPN</a:t>
            </a:r>
          </a:p>
          <a:p>
            <a:pPr lvl="1"/>
            <a:r>
              <a:rPr lang="en-US" b="0" i="0" dirty="0">
                <a:solidFill>
                  <a:srgbClr val="4D4C4C"/>
                </a:solidFill>
                <a:effectLst/>
                <a:highlight>
                  <a:srgbClr val="F2F2F2"/>
                </a:highlight>
                <a:latin typeface="CiscoSans"/>
              </a:rPr>
              <a:t>A virtual private network encrypts the connection from an endpoint to a network, often over the internet. Typically, a remote-access VPN uses IPsec or Secure Sockets Layer to authenticate the communication between device and network.</a:t>
            </a:r>
            <a:endParaRPr lang="en-US" dirty="0"/>
          </a:p>
          <a:p>
            <a:r>
              <a:rPr lang="en-US" dirty="0">
                <a:sym typeface="+mn-ea"/>
              </a:rPr>
              <a:t>Access control</a:t>
            </a:r>
          </a:p>
          <a:p>
            <a:pPr lvl="1"/>
            <a:r>
              <a:rPr lang="en-US" b="0" i="0" dirty="0">
                <a:solidFill>
                  <a:srgbClr val="4D4C4C"/>
                </a:solidFill>
                <a:effectLst/>
                <a:highlight>
                  <a:srgbClr val="F2F2F2"/>
                </a:highlight>
                <a:latin typeface="CiscoSans"/>
              </a:rPr>
              <a:t>Not every user should have access to your network. To keep out potential attackers, you need to recognize each user and each device. Then you can enforce your security policies. You can block noncompliant endpoint devices or give them only limited access. This process is network access control (NAC).</a:t>
            </a:r>
            <a:endParaRPr lang="en-US" dirty="0"/>
          </a:p>
          <a:p>
            <a:r>
              <a:rPr lang="en-US" dirty="0">
                <a:sym typeface="+mn-ea"/>
              </a:rPr>
              <a:t>Anti-virus and anti-malware software</a:t>
            </a:r>
          </a:p>
          <a:p>
            <a:pPr lvl="1"/>
            <a:r>
              <a:rPr lang="en-US" b="0" i="0" dirty="0">
                <a:solidFill>
                  <a:srgbClr val="4D4C4C"/>
                </a:solidFill>
                <a:effectLst/>
                <a:highlight>
                  <a:srgbClr val="F2F2F2"/>
                </a:highlight>
                <a:latin typeface="CiscoSans"/>
              </a:rPr>
              <a:t>"Malware," short for "malicious software," includes viruses, worms, Trojans, ransomware, and spyware. Sometimes malware will infect a network but lie dormant for days or even weeks. The </a:t>
            </a:r>
            <a:r>
              <a:rPr lang="en-US" b="0" i="0" u="none" strike="noStrike" dirty="0">
                <a:solidFill>
                  <a:srgbClr val="007493"/>
                </a:solidFill>
                <a:effectLst/>
                <a:highlight>
                  <a:srgbClr val="F2F2F2"/>
                </a:highlight>
                <a:latin typeface="CiscoSans"/>
                <a:hlinkClick r:id="rId2"/>
              </a:rPr>
              <a:t>best antimalware programs</a:t>
            </a:r>
            <a:r>
              <a:rPr lang="en-US" b="0" i="0" dirty="0">
                <a:solidFill>
                  <a:srgbClr val="4D4C4C"/>
                </a:solidFill>
                <a:effectLst/>
                <a:highlight>
                  <a:srgbClr val="F2F2F2"/>
                </a:highlight>
                <a:latin typeface="CiscoSans"/>
              </a:rPr>
              <a:t> not only scan for malware upon entry, but also continuously track files afterward to find anomalies, remove malware, and fix damage.</a:t>
            </a:r>
            <a:endParaRPr lang="en-US" dirty="0"/>
          </a:p>
          <a:p>
            <a:r>
              <a:rPr lang="en-US" dirty="0">
                <a:sym typeface="+mn-ea"/>
              </a:rPr>
              <a:t>Application security</a:t>
            </a:r>
          </a:p>
          <a:p>
            <a:pPr lvl="1"/>
            <a:r>
              <a:rPr lang="en-US" b="0" i="0" dirty="0">
                <a:solidFill>
                  <a:srgbClr val="4D4C4C"/>
                </a:solidFill>
                <a:effectLst/>
                <a:highlight>
                  <a:srgbClr val="F2F2F2"/>
                </a:highlight>
                <a:latin typeface="CiscoSans"/>
              </a:rPr>
              <a:t>Any software you use to run your business needs to be protected, whether your IT staff builds it or whether you buy it. Unfortunately, any application may contain holes, or vulnerabilities, that attackers can use to infiltrate your network. Application security encompasses the hardware, software, and processes you use to close those holes</a:t>
            </a:r>
            <a:endParaRPr lang="en-US" dirty="0">
              <a:sym typeface="+mn-ea"/>
            </a:endParaRP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altLang="en-US" sz="2665"/>
              <a:t>Network Components, Functions, and Features</a:t>
            </a:r>
          </a:p>
        </p:txBody>
      </p:sp>
      <p:sp>
        <p:nvSpPr>
          <p:cNvPr id="5" name="Content Placeholder 4"/>
          <p:cNvSpPr>
            <a:spLocks noGrp="1"/>
          </p:cNvSpPr>
          <p:nvPr>
            <p:ph idx="1"/>
          </p:nvPr>
        </p:nvSpPr>
        <p:spPr/>
        <p:txBody>
          <a:bodyPr>
            <a:normAutofit/>
          </a:bodyPr>
          <a:lstStyle/>
          <a:p>
            <a:r>
              <a:rPr lang="en-GB" altLang="en-US" sz="2400"/>
              <a:t>The major components of a network are end stations, applications and a network that will support traffic between the end stations.</a:t>
            </a:r>
          </a:p>
          <a:p>
            <a:endParaRPr lang="en-GB" altLang="en-US" sz="2400"/>
          </a:p>
          <a:p>
            <a:r>
              <a:rPr lang="en-GB" altLang="en-US" sz="2400"/>
              <a:t>Computer networks all share common devices, functions, and features,</a:t>
            </a:r>
          </a:p>
          <a:p>
            <a:endParaRPr lang="en-GB" altLang="en-US" sz="2400"/>
          </a:p>
          <a:p>
            <a:r>
              <a:rPr lang="en-GB" altLang="en-US" sz="2400"/>
              <a:t>This includes servers, clients, transmission media, shared data, shared printers and other peripherals, hardware and software resources, network interface card (NIC), local operating system (LOS) and the network operating system (NOS).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3843-4164-1665-BBF8-9BC9099F0BD3}"/>
              </a:ext>
            </a:extLst>
          </p:cNvPr>
          <p:cNvSpPr>
            <a:spLocks noGrp="1"/>
          </p:cNvSpPr>
          <p:nvPr>
            <p:ph type="title"/>
          </p:nvPr>
        </p:nvSpPr>
        <p:spPr>
          <a:xfrm>
            <a:off x="1435608" y="260648"/>
            <a:ext cx="7498080" cy="576064"/>
          </a:xfrm>
        </p:spPr>
        <p:txBody>
          <a:bodyPr>
            <a:normAutofit fontScale="90000"/>
          </a:bodyPr>
          <a:lstStyle/>
          <a:p>
            <a:r>
              <a:rPr lang="en-US" dirty="0"/>
              <a:t>Types of network security</a:t>
            </a:r>
            <a:endParaRPr lang="en-NG" dirty="0"/>
          </a:p>
        </p:txBody>
      </p:sp>
      <p:sp>
        <p:nvSpPr>
          <p:cNvPr id="3" name="Content Placeholder 2">
            <a:extLst>
              <a:ext uri="{FF2B5EF4-FFF2-40B4-BE49-F238E27FC236}">
                <a16:creationId xmlns:a16="http://schemas.microsoft.com/office/drawing/2014/main" id="{5E673B36-0F73-89DE-076C-31E57EB403EA}"/>
              </a:ext>
            </a:extLst>
          </p:cNvPr>
          <p:cNvSpPr>
            <a:spLocks noGrp="1"/>
          </p:cNvSpPr>
          <p:nvPr>
            <p:ph idx="1"/>
          </p:nvPr>
        </p:nvSpPr>
        <p:spPr>
          <a:xfrm>
            <a:off x="1043608" y="836712"/>
            <a:ext cx="8100392" cy="6021288"/>
          </a:xfrm>
        </p:spPr>
        <p:txBody>
          <a:bodyPr>
            <a:normAutofit fontScale="92500"/>
          </a:bodyPr>
          <a:lstStyle/>
          <a:p>
            <a:r>
              <a:rPr lang="en-US" dirty="0">
                <a:sym typeface="+mn-ea"/>
              </a:rPr>
              <a:t>Behavioral analytics</a:t>
            </a:r>
          </a:p>
          <a:p>
            <a:pPr lvl="1"/>
            <a:r>
              <a:rPr lang="en-US" b="0" i="0" dirty="0">
                <a:solidFill>
                  <a:srgbClr val="4D4C4C"/>
                </a:solidFill>
                <a:effectLst/>
                <a:highlight>
                  <a:srgbClr val="F2F2F2"/>
                </a:highlight>
                <a:latin typeface="CiscoSans"/>
              </a:rPr>
              <a:t>To detect abnormal network behavior, you must know what normal behavior looks like. Behavioral analytics tools automatically discern activities that deviate from the norm. Your security team can then better identify indicators of compromise that pose a potential problem and quickly remediate threats.</a:t>
            </a:r>
            <a:endParaRPr lang="en-US" dirty="0"/>
          </a:p>
          <a:p>
            <a:r>
              <a:rPr lang="en-US" b="0" i="0" dirty="0">
                <a:solidFill>
                  <a:srgbClr val="4D4C4C"/>
                </a:solidFill>
                <a:effectLst/>
                <a:highlight>
                  <a:srgbClr val="F2F2F2"/>
                </a:highlight>
                <a:latin typeface="CiscoSans"/>
              </a:rPr>
              <a:t>Cloud security </a:t>
            </a:r>
          </a:p>
          <a:p>
            <a:pPr lvl="1"/>
            <a:r>
              <a:rPr lang="en-US" b="0" i="0" dirty="0">
                <a:solidFill>
                  <a:srgbClr val="4D4C4C"/>
                </a:solidFill>
                <a:effectLst/>
                <a:highlight>
                  <a:srgbClr val="F2F2F2"/>
                </a:highlight>
                <a:latin typeface="CiscoSans"/>
              </a:rPr>
              <a:t>This is a broad set of technologies, policies, and applications applied to defend online IP, services, applications, and other imperative data. It helps you better manage your security by shielding users against threats anywhere they access the internet and securing your data and applications in the cloud.</a:t>
            </a:r>
            <a:endParaRPr lang="en-US" dirty="0">
              <a:sym typeface="+mn-ea"/>
            </a:endParaRPr>
          </a:p>
          <a:p>
            <a:endParaRPr lang="en-US" sz="3200" dirty="0"/>
          </a:p>
          <a:p>
            <a:endParaRPr lang="en-US" dirty="0"/>
          </a:p>
          <a:p>
            <a:endParaRPr lang="en-NG" dirty="0"/>
          </a:p>
        </p:txBody>
      </p:sp>
    </p:spTree>
    <p:extLst>
      <p:ext uri="{BB962C8B-B14F-4D97-AF65-F5344CB8AC3E}">
        <p14:creationId xmlns:p14="http://schemas.microsoft.com/office/powerpoint/2010/main" val="2983280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0"/>
            <a:ext cx="7498080" cy="1052736"/>
          </a:xfrm>
        </p:spPr>
        <p:txBody>
          <a:bodyPr/>
          <a:lstStyle/>
          <a:p>
            <a:r>
              <a:rPr lang="en-US" dirty="0"/>
              <a:t>Types of network security</a:t>
            </a:r>
          </a:p>
        </p:txBody>
      </p:sp>
      <p:sp>
        <p:nvSpPr>
          <p:cNvPr id="5" name="Content Placeholder 4"/>
          <p:cNvSpPr>
            <a:spLocks noGrp="1"/>
          </p:cNvSpPr>
          <p:nvPr>
            <p:ph idx="1"/>
          </p:nvPr>
        </p:nvSpPr>
        <p:spPr>
          <a:xfrm>
            <a:off x="1115616" y="1052736"/>
            <a:ext cx="8028384" cy="5805264"/>
          </a:xfrm>
        </p:spPr>
        <p:txBody>
          <a:bodyPr>
            <a:normAutofit fontScale="62500" lnSpcReduction="20000"/>
          </a:bodyPr>
          <a:lstStyle/>
          <a:p>
            <a:r>
              <a:rPr lang="en-US" dirty="0">
                <a:sym typeface="+mn-ea"/>
              </a:rPr>
              <a:t>Data loss prevention</a:t>
            </a:r>
          </a:p>
          <a:p>
            <a:pPr lvl="1"/>
            <a:r>
              <a:rPr lang="en-US" b="0" i="0" dirty="0">
                <a:solidFill>
                  <a:srgbClr val="4D4C4C"/>
                </a:solidFill>
                <a:effectLst/>
                <a:highlight>
                  <a:srgbClr val="F2F2F2"/>
                </a:highlight>
                <a:latin typeface="CiscoSans"/>
              </a:rPr>
              <a:t>Organizations must make sure that their staff does not send sensitive information outside the network. Data loss prevention, or DLP, technologies can stop people from uploading, forwarding, or even printing critical information in an unsafe manner.</a:t>
            </a:r>
            <a:endParaRPr lang="en-US" dirty="0"/>
          </a:p>
          <a:p>
            <a:r>
              <a:rPr lang="en-US" dirty="0">
                <a:sym typeface="+mn-ea"/>
              </a:rPr>
              <a:t>Email security</a:t>
            </a:r>
          </a:p>
          <a:p>
            <a:pPr lvl="1"/>
            <a:r>
              <a:rPr lang="en-US" b="0" i="0" dirty="0">
                <a:solidFill>
                  <a:srgbClr val="4D4C4C"/>
                </a:solidFill>
                <a:effectLst/>
                <a:highlight>
                  <a:srgbClr val="F2F2F2"/>
                </a:highlight>
                <a:latin typeface="CiscoSans"/>
              </a:rPr>
              <a:t>Email gateways are the number one threat vector for a security breach. Attackers use personal information and social engineering tactics to build sophisticated phishing campaigns to deceive recipients and send them to sites serving up malware. An email security application blocks incoming attacks and controls outbound messages to prevent the loss of sensitive data.</a:t>
            </a:r>
            <a:endParaRPr lang="en-US" dirty="0"/>
          </a:p>
          <a:p>
            <a:r>
              <a:rPr lang="en-US" dirty="0">
                <a:sym typeface="+mn-ea"/>
              </a:rPr>
              <a:t>Mobile device security</a:t>
            </a:r>
          </a:p>
          <a:p>
            <a:pPr lvl="1"/>
            <a:r>
              <a:rPr lang="en-US" b="0" i="0" dirty="0">
                <a:solidFill>
                  <a:srgbClr val="4D4C4C"/>
                </a:solidFill>
                <a:effectLst/>
                <a:highlight>
                  <a:srgbClr val="F2F2F2"/>
                </a:highlight>
                <a:latin typeface="CiscoSans"/>
              </a:rPr>
              <a:t>Cybercriminals are increasingly targeting mobile devices and apps. Within the next three years, 90 percent of IT organizations may support corporate applications on personal mobile devices. Of course, you need to control which devices can access your network. You will also need to configure their connections to keep network traffic private.</a:t>
            </a:r>
            <a:endParaRPr lang="en-US" dirty="0"/>
          </a:p>
          <a:p>
            <a:r>
              <a:rPr lang="en-US" dirty="0">
                <a:sym typeface="+mn-ea"/>
              </a:rPr>
              <a:t>Security information and event management</a:t>
            </a:r>
          </a:p>
          <a:p>
            <a:pPr lvl="1"/>
            <a:r>
              <a:rPr lang="en-US" b="0" i="0" dirty="0">
                <a:solidFill>
                  <a:srgbClr val="4D4C4C"/>
                </a:solidFill>
                <a:effectLst/>
                <a:highlight>
                  <a:srgbClr val="F2F2F2"/>
                </a:highlight>
                <a:latin typeface="CiscoSans"/>
              </a:rPr>
              <a:t>SIEM products pull together the information that your security staff needs to identify and respond to threats. These products come in various forms, including physical and virtual appliances and server software.</a:t>
            </a: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E46B-9DD2-04F0-545F-254BABB27CAA}"/>
              </a:ext>
            </a:extLst>
          </p:cNvPr>
          <p:cNvSpPr>
            <a:spLocks noGrp="1"/>
          </p:cNvSpPr>
          <p:nvPr>
            <p:ph type="title"/>
          </p:nvPr>
        </p:nvSpPr>
        <p:spPr>
          <a:xfrm>
            <a:off x="1435608" y="0"/>
            <a:ext cx="7498080" cy="609600"/>
          </a:xfrm>
        </p:spPr>
        <p:txBody>
          <a:bodyPr>
            <a:normAutofit fontScale="90000"/>
          </a:bodyPr>
          <a:lstStyle/>
          <a:p>
            <a:r>
              <a:rPr lang="en-US" b="1" i="0" dirty="0">
                <a:solidFill>
                  <a:srgbClr val="202124"/>
                </a:solidFill>
                <a:effectLst/>
                <a:highlight>
                  <a:srgbClr val="FFFFFF"/>
                </a:highlight>
                <a:latin typeface="Google Sans"/>
              </a:rPr>
              <a:t>Types of Cyber Attacks</a:t>
            </a:r>
            <a:endParaRPr lang="en-NG" dirty="0"/>
          </a:p>
        </p:txBody>
      </p:sp>
      <p:sp>
        <p:nvSpPr>
          <p:cNvPr id="3" name="Content Placeholder 2">
            <a:extLst>
              <a:ext uri="{FF2B5EF4-FFF2-40B4-BE49-F238E27FC236}">
                <a16:creationId xmlns:a16="http://schemas.microsoft.com/office/drawing/2014/main" id="{3212202D-FFD0-4520-8238-9DF5764B07F6}"/>
              </a:ext>
            </a:extLst>
          </p:cNvPr>
          <p:cNvSpPr>
            <a:spLocks noGrp="1"/>
          </p:cNvSpPr>
          <p:nvPr>
            <p:ph idx="1"/>
          </p:nvPr>
        </p:nvSpPr>
        <p:spPr>
          <a:xfrm>
            <a:off x="1115616" y="609600"/>
            <a:ext cx="7818072" cy="6248400"/>
          </a:xfrm>
        </p:spPr>
        <p:txBody>
          <a:bodyPr/>
          <a:lstStyle/>
          <a:p>
            <a:pPr algn="l">
              <a:buFont typeface="Arial" panose="020B0604020202020204" pitchFamily="34" charset="0"/>
              <a:buChar char="•"/>
            </a:pPr>
            <a:r>
              <a:rPr lang="en-US" b="0" i="0" dirty="0">
                <a:solidFill>
                  <a:srgbClr val="202124"/>
                </a:solidFill>
                <a:effectLst/>
                <a:highlight>
                  <a:srgbClr val="FFFFFF"/>
                </a:highlight>
                <a:latin typeface="Google Sans"/>
              </a:rPr>
              <a:t>Malware Attack</a:t>
            </a:r>
          </a:p>
          <a:p>
            <a:pPr algn="l">
              <a:buFont typeface="Arial" panose="020B0604020202020204" pitchFamily="34" charset="0"/>
              <a:buChar char="•"/>
            </a:pPr>
            <a:r>
              <a:rPr lang="en-US" b="0" i="0" dirty="0">
                <a:solidFill>
                  <a:srgbClr val="202124"/>
                </a:solidFill>
                <a:effectLst/>
                <a:highlight>
                  <a:srgbClr val="FFFFFF"/>
                </a:highlight>
                <a:latin typeface="Google Sans"/>
              </a:rPr>
              <a:t>Phishing Attack</a:t>
            </a:r>
          </a:p>
          <a:p>
            <a:pPr algn="l">
              <a:buFont typeface="Arial" panose="020B0604020202020204" pitchFamily="34" charset="0"/>
              <a:buChar char="•"/>
            </a:pPr>
            <a:r>
              <a:rPr lang="en-US" b="0" i="0" dirty="0">
                <a:solidFill>
                  <a:srgbClr val="202124"/>
                </a:solidFill>
                <a:effectLst/>
                <a:highlight>
                  <a:srgbClr val="FFFFFF"/>
                </a:highlight>
                <a:latin typeface="Google Sans"/>
              </a:rPr>
              <a:t>Password Attack</a:t>
            </a:r>
          </a:p>
          <a:p>
            <a:pPr algn="l">
              <a:buFont typeface="Arial" panose="020B0604020202020204" pitchFamily="34" charset="0"/>
              <a:buChar char="•"/>
            </a:pPr>
            <a:r>
              <a:rPr lang="en-US" b="0" i="0" dirty="0">
                <a:solidFill>
                  <a:srgbClr val="202124"/>
                </a:solidFill>
                <a:effectLst/>
                <a:highlight>
                  <a:srgbClr val="FFFFFF"/>
                </a:highlight>
                <a:latin typeface="Google Sans"/>
              </a:rPr>
              <a:t>Man-in-the-Middle Attack</a:t>
            </a:r>
          </a:p>
          <a:p>
            <a:pPr algn="l">
              <a:buFont typeface="Arial" panose="020B0604020202020204" pitchFamily="34" charset="0"/>
              <a:buChar char="•"/>
            </a:pPr>
            <a:r>
              <a:rPr lang="en-US" b="0" i="0" dirty="0">
                <a:solidFill>
                  <a:srgbClr val="202124"/>
                </a:solidFill>
                <a:effectLst/>
                <a:highlight>
                  <a:srgbClr val="FFFFFF"/>
                </a:highlight>
                <a:latin typeface="Google Sans"/>
              </a:rPr>
              <a:t>SQL Injection Attack</a:t>
            </a:r>
          </a:p>
          <a:p>
            <a:pPr algn="l">
              <a:buFont typeface="Arial" panose="020B0604020202020204" pitchFamily="34" charset="0"/>
              <a:buChar char="•"/>
            </a:pPr>
            <a:r>
              <a:rPr lang="en-US" b="0" i="0" dirty="0">
                <a:solidFill>
                  <a:srgbClr val="202124"/>
                </a:solidFill>
                <a:effectLst/>
                <a:highlight>
                  <a:srgbClr val="FFFFFF"/>
                </a:highlight>
                <a:latin typeface="Google Sans"/>
              </a:rPr>
              <a:t>Denial-of-Service Attack</a:t>
            </a:r>
          </a:p>
          <a:p>
            <a:pPr algn="l">
              <a:buFont typeface="Arial" panose="020B0604020202020204" pitchFamily="34" charset="0"/>
              <a:buChar char="•"/>
            </a:pPr>
            <a:r>
              <a:rPr lang="en-US" b="0" i="0" dirty="0">
                <a:solidFill>
                  <a:srgbClr val="202124"/>
                </a:solidFill>
                <a:effectLst/>
                <a:highlight>
                  <a:srgbClr val="FFFFFF"/>
                </a:highlight>
                <a:latin typeface="Google Sans"/>
              </a:rPr>
              <a:t>Insider Threat</a:t>
            </a:r>
          </a:p>
          <a:p>
            <a:pPr algn="l">
              <a:buFont typeface="Arial" panose="020B0604020202020204" pitchFamily="34" charset="0"/>
              <a:buChar char="•"/>
            </a:pPr>
            <a:r>
              <a:rPr lang="en-US" b="0" i="0" dirty="0" err="1">
                <a:solidFill>
                  <a:srgbClr val="202124"/>
                </a:solidFill>
                <a:effectLst/>
                <a:highlight>
                  <a:srgbClr val="FFFFFF"/>
                </a:highlight>
                <a:latin typeface="Google Sans"/>
              </a:rPr>
              <a:t>Cryptojacking</a:t>
            </a:r>
            <a:endParaRPr lang="en-US" b="0" i="0" dirty="0">
              <a:solidFill>
                <a:srgbClr val="202124"/>
              </a:solidFill>
              <a:effectLst/>
              <a:highlight>
                <a:srgbClr val="FFFFFF"/>
              </a:highlight>
              <a:latin typeface="Google Sans"/>
            </a:endParaRPr>
          </a:p>
          <a:p>
            <a:endParaRPr lang="en-NG" dirty="0"/>
          </a:p>
        </p:txBody>
      </p:sp>
    </p:spTree>
    <p:extLst>
      <p:ext uri="{BB962C8B-B14F-4D97-AF65-F5344CB8AC3E}">
        <p14:creationId xmlns:p14="http://schemas.microsoft.com/office/powerpoint/2010/main" val="1802345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E213-F3B3-1BE6-B590-EA3183736F31}"/>
              </a:ext>
            </a:extLst>
          </p:cNvPr>
          <p:cNvSpPr>
            <a:spLocks noGrp="1"/>
          </p:cNvSpPr>
          <p:nvPr>
            <p:ph type="title"/>
          </p:nvPr>
        </p:nvSpPr>
        <p:spPr/>
        <p:txBody>
          <a:bodyPr>
            <a:normAutofit fontScale="90000"/>
          </a:bodyPr>
          <a:lstStyle/>
          <a:p>
            <a:br>
              <a:rPr lang="en-US" b="0" i="0" dirty="0">
                <a:solidFill>
                  <a:srgbClr val="202124"/>
                </a:solidFill>
                <a:effectLst/>
                <a:highlight>
                  <a:srgbClr val="FFFFFF"/>
                </a:highlight>
                <a:latin typeface="arial" panose="020B0604020202020204" pitchFamily="34" charset="0"/>
              </a:rPr>
            </a:br>
            <a:r>
              <a:rPr lang="en-US" b="1" i="0" dirty="0">
                <a:solidFill>
                  <a:srgbClr val="202124"/>
                </a:solidFill>
                <a:effectLst/>
                <a:highlight>
                  <a:srgbClr val="FFFFFF"/>
                </a:highlight>
                <a:latin typeface="Google Sans"/>
              </a:rPr>
              <a:t>How to secure Network</a:t>
            </a:r>
            <a:br>
              <a:rPr lang="en-US" b="0" i="0" dirty="0">
                <a:solidFill>
                  <a:srgbClr val="202124"/>
                </a:solidFill>
                <a:effectLst/>
                <a:highlight>
                  <a:srgbClr val="FFFFFF"/>
                </a:highlight>
                <a:latin typeface="Google Sans"/>
              </a:rPr>
            </a:br>
            <a:endParaRPr lang="en-NG" dirty="0"/>
          </a:p>
        </p:txBody>
      </p:sp>
      <p:sp>
        <p:nvSpPr>
          <p:cNvPr id="3" name="Content Placeholder 2">
            <a:extLst>
              <a:ext uri="{FF2B5EF4-FFF2-40B4-BE49-F238E27FC236}">
                <a16:creationId xmlns:a16="http://schemas.microsoft.com/office/drawing/2014/main" id="{4C916E21-AEC3-6BF4-E419-33A62B63A1FE}"/>
              </a:ext>
            </a:extLst>
          </p:cNvPr>
          <p:cNvSpPr>
            <a:spLocks noGrp="1"/>
          </p:cNvSpPr>
          <p:nvPr>
            <p:ph idx="1"/>
          </p:nvPr>
        </p:nvSpPr>
        <p:spPr/>
        <p:txBody>
          <a:bodyPr/>
          <a:lstStyle/>
          <a:p>
            <a:r>
              <a:rPr lang="en-US" b="0" i="0" dirty="0">
                <a:solidFill>
                  <a:srgbClr val="202124"/>
                </a:solidFill>
                <a:effectLst/>
                <a:highlight>
                  <a:srgbClr val="FFFFFF"/>
                </a:highlight>
                <a:latin typeface="Google Sans"/>
              </a:rPr>
              <a:t>Use strong passwords.</a:t>
            </a:r>
          </a:p>
          <a:p>
            <a:r>
              <a:rPr lang="en-US" b="0" i="0" dirty="0">
                <a:solidFill>
                  <a:srgbClr val="202124"/>
                </a:solidFill>
                <a:effectLst/>
                <a:highlight>
                  <a:srgbClr val="FFFFFF"/>
                </a:highlight>
                <a:latin typeface="Google Sans"/>
              </a:rPr>
              <a:t>Keep everything updated.</a:t>
            </a:r>
          </a:p>
          <a:p>
            <a:r>
              <a:rPr lang="en-US" b="0" i="0" dirty="0">
                <a:solidFill>
                  <a:srgbClr val="202124"/>
                </a:solidFill>
                <a:effectLst/>
                <a:highlight>
                  <a:srgbClr val="FFFFFF"/>
                </a:highlight>
                <a:latin typeface="Google Sans"/>
              </a:rPr>
              <a:t>Turn on encryption.</a:t>
            </a:r>
          </a:p>
          <a:p>
            <a:r>
              <a:rPr lang="en-US" b="0" i="0" dirty="0">
                <a:solidFill>
                  <a:srgbClr val="202124"/>
                </a:solidFill>
                <a:effectLst/>
                <a:highlight>
                  <a:srgbClr val="FFFFFF"/>
                </a:highlight>
                <a:latin typeface="Google Sans"/>
              </a:rPr>
              <a:t>Use a VPN.</a:t>
            </a:r>
          </a:p>
          <a:p>
            <a:r>
              <a:rPr lang="en-US" b="0" i="0" dirty="0">
                <a:solidFill>
                  <a:srgbClr val="202124"/>
                </a:solidFill>
                <a:effectLst/>
                <a:highlight>
                  <a:srgbClr val="FFFFFF"/>
                </a:highlight>
                <a:latin typeface="Google Sans"/>
              </a:rPr>
              <a:t>Use multiple firewalls.</a:t>
            </a:r>
          </a:p>
          <a:p>
            <a:r>
              <a:rPr lang="en-US" b="0" i="0" dirty="0">
                <a:solidFill>
                  <a:srgbClr val="202124"/>
                </a:solidFill>
                <a:effectLst/>
                <a:highlight>
                  <a:srgbClr val="FFFFFF"/>
                </a:highlight>
                <a:latin typeface="Google Sans"/>
              </a:rPr>
              <a:t>Rename routers and networks.</a:t>
            </a:r>
          </a:p>
          <a:p>
            <a:r>
              <a:rPr lang="en-US" b="0" i="0" dirty="0">
                <a:solidFill>
                  <a:srgbClr val="202124"/>
                </a:solidFill>
                <a:effectLst/>
                <a:highlight>
                  <a:srgbClr val="FFFFFF"/>
                </a:highlight>
                <a:latin typeface="Google Sans"/>
              </a:rPr>
              <a:t>Turn off the WPS setting.</a:t>
            </a:r>
          </a:p>
          <a:p>
            <a:endParaRPr lang="en-NG" dirty="0"/>
          </a:p>
        </p:txBody>
      </p:sp>
    </p:spTree>
    <p:extLst>
      <p:ext uri="{BB962C8B-B14F-4D97-AF65-F5344CB8AC3E}">
        <p14:creationId xmlns:p14="http://schemas.microsoft.com/office/powerpoint/2010/main" val="1517329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165C-9B88-AF05-D420-73E0F1556AFF}"/>
              </a:ext>
            </a:extLst>
          </p:cNvPr>
          <p:cNvSpPr>
            <a:spLocks noGrp="1"/>
          </p:cNvSpPr>
          <p:nvPr>
            <p:ph type="title"/>
          </p:nvPr>
        </p:nvSpPr>
        <p:spPr>
          <a:xfrm>
            <a:off x="1435608" y="274638"/>
            <a:ext cx="7498080" cy="850106"/>
          </a:xfrm>
        </p:spPr>
        <p:txBody>
          <a:bodyPr>
            <a:normAutofit fontScale="90000"/>
          </a:bodyPr>
          <a:lstStyle/>
          <a:p>
            <a:r>
              <a:rPr lang="en-US" b="1" dirty="0">
                <a:solidFill>
                  <a:srgbClr val="003366"/>
                </a:solidFill>
                <a:effectLst/>
                <a:highlight>
                  <a:srgbClr val="FFFFFF"/>
                </a:highlight>
                <a:latin typeface="Roboto" panose="02000000000000000000" pitchFamily="2" charset="0"/>
              </a:rPr>
              <a:t>Who</a:t>
            </a:r>
            <a:r>
              <a:rPr lang="en-US" b="1" i="0" dirty="0">
                <a:solidFill>
                  <a:srgbClr val="003366"/>
                </a:solidFill>
                <a:effectLst/>
                <a:highlight>
                  <a:srgbClr val="FFFFFF"/>
                </a:highlight>
                <a:latin typeface="Roboto" panose="02000000000000000000" pitchFamily="2" charset="0"/>
              </a:rPr>
              <a:t> are hackers</a:t>
            </a:r>
            <a:br>
              <a:rPr lang="en-US" b="1" i="0" dirty="0">
                <a:solidFill>
                  <a:srgbClr val="003366"/>
                </a:solidFill>
                <a:effectLst/>
                <a:highlight>
                  <a:srgbClr val="FFFFFF"/>
                </a:highlight>
                <a:latin typeface="Roboto" panose="02000000000000000000" pitchFamily="2" charset="0"/>
              </a:rPr>
            </a:br>
            <a:endParaRPr lang="en-NG" dirty="0"/>
          </a:p>
        </p:txBody>
      </p:sp>
      <p:sp>
        <p:nvSpPr>
          <p:cNvPr id="3" name="Content Placeholder 2">
            <a:extLst>
              <a:ext uri="{FF2B5EF4-FFF2-40B4-BE49-F238E27FC236}">
                <a16:creationId xmlns:a16="http://schemas.microsoft.com/office/drawing/2014/main" id="{C9FE001B-BCEB-50D5-5FBF-666AA19B9CDC}"/>
              </a:ext>
            </a:extLst>
          </p:cNvPr>
          <p:cNvSpPr>
            <a:spLocks noGrp="1"/>
          </p:cNvSpPr>
          <p:nvPr>
            <p:ph idx="1"/>
          </p:nvPr>
        </p:nvSpPr>
        <p:spPr>
          <a:xfrm>
            <a:off x="1115616" y="836712"/>
            <a:ext cx="7818072" cy="6021288"/>
          </a:xfrm>
        </p:spPr>
        <p:txBody>
          <a:bodyPr>
            <a:normAutofit fontScale="92500" lnSpcReduction="20000"/>
          </a:bodyPr>
          <a:lstStyle/>
          <a:p>
            <a:pPr algn="l" fontAlgn="base"/>
            <a:r>
              <a:rPr lang="en-US" b="0" i="0" dirty="0">
                <a:solidFill>
                  <a:srgbClr val="1E222A"/>
                </a:solidFill>
                <a:effectLst/>
                <a:latin typeface="Roboto" panose="02000000000000000000" pitchFamily="2" charset="0"/>
              </a:rPr>
              <a:t>Hackers are digital safecrackers who use their computer skills to </a:t>
            </a:r>
            <a:r>
              <a:rPr lang="en-US" b="1" i="0" dirty="0">
                <a:solidFill>
                  <a:srgbClr val="1E222A"/>
                </a:solidFill>
                <a:effectLst/>
                <a:latin typeface="Roboto" panose="02000000000000000000" pitchFamily="2" charset="0"/>
              </a:rPr>
              <a:t>break into restricted digital spaces</a:t>
            </a:r>
            <a:r>
              <a:rPr lang="en-US" b="0" i="0" dirty="0">
                <a:solidFill>
                  <a:srgbClr val="1E222A"/>
                </a:solidFill>
                <a:effectLst/>
                <a:latin typeface="Roboto" panose="02000000000000000000" pitchFamily="2" charset="0"/>
              </a:rPr>
              <a:t>, such as networks, servers, personal devices, online accounts, and cloud infrastructure. </a:t>
            </a:r>
          </a:p>
          <a:p>
            <a:pPr algn="l" fontAlgn="base"/>
            <a:r>
              <a:rPr lang="en-US" b="0" i="0" dirty="0">
                <a:solidFill>
                  <a:srgbClr val="1E222A"/>
                </a:solidFill>
                <a:effectLst/>
                <a:latin typeface="Roboto" panose="02000000000000000000" pitchFamily="2" charset="0"/>
              </a:rPr>
              <a:t>Since hackers use non-standard methods to gain entry into computer systems, their motivation is often malicious, but some actually work for the greater good.</a:t>
            </a:r>
          </a:p>
          <a:p>
            <a:pPr algn="l" fontAlgn="base"/>
            <a:r>
              <a:rPr lang="en-US" b="0" i="0" dirty="0">
                <a:solidFill>
                  <a:srgbClr val="1E222A"/>
                </a:solidFill>
                <a:effectLst/>
                <a:latin typeface="Roboto" panose="02000000000000000000" pitchFamily="2" charset="0"/>
              </a:rPr>
              <a:t>Many hackers who </a:t>
            </a:r>
            <a:r>
              <a:rPr lang="en-US" b="0" i="0" u="none" strike="noStrike" dirty="0">
                <a:solidFill>
                  <a:srgbClr val="2A7DE1"/>
                </a:solidFill>
                <a:effectLst/>
                <a:latin typeface="Roboto" panose="02000000000000000000" pitchFamily="2" charset="0"/>
                <a:hlinkClick r:id="rId2"/>
              </a:rPr>
              <a:t>break into computers</a:t>
            </a:r>
            <a:r>
              <a:rPr lang="en-US" b="0" i="0" dirty="0">
                <a:solidFill>
                  <a:srgbClr val="1E222A"/>
                </a:solidFill>
                <a:effectLst/>
                <a:latin typeface="Roboto" panose="02000000000000000000" pitchFamily="2" charset="0"/>
              </a:rPr>
              <a:t> hope to steal money, access information, or hold files for ransom. </a:t>
            </a:r>
          </a:p>
          <a:p>
            <a:pPr algn="l" fontAlgn="base"/>
            <a:r>
              <a:rPr lang="en-US" b="0" i="0" dirty="0">
                <a:solidFill>
                  <a:srgbClr val="1E222A"/>
                </a:solidFill>
                <a:effectLst/>
                <a:latin typeface="Roboto" panose="02000000000000000000" pitchFamily="2" charset="0"/>
              </a:rPr>
              <a:t>Others work above board and are paid to probe and test the security of digital systems. </a:t>
            </a:r>
            <a:endParaRPr lang="en-NG" dirty="0"/>
          </a:p>
        </p:txBody>
      </p:sp>
    </p:spTree>
    <p:extLst>
      <p:ext uri="{BB962C8B-B14F-4D97-AF65-F5344CB8AC3E}">
        <p14:creationId xmlns:p14="http://schemas.microsoft.com/office/powerpoint/2010/main" val="2778448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F4DA-0DB3-3FFC-BDAB-E8967DB340F8}"/>
              </a:ext>
            </a:extLst>
          </p:cNvPr>
          <p:cNvSpPr>
            <a:spLocks noGrp="1"/>
          </p:cNvSpPr>
          <p:nvPr>
            <p:ph type="title"/>
          </p:nvPr>
        </p:nvSpPr>
        <p:spPr>
          <a:xfrm>
            <a:off x="1435608" y="188640"/>
            <a:ext cx="7498080" cy="720080"/>
          </a:xfrm>
        </p:spPr>
        <p:txBody>
          <a:bodyPr>
            <a:normAutofit fontScale="90000"/>
          </a:bodyPr>
          <a:lstStyle/>
          <a:p>
            <a:r>
              <a:rPr lang="en-US" b="1" i="0" dirty="0">
                <a:solidFill>
                  <a:srgbClr val="202124"/>
                </a:solidFill>
                <a:effectLst/>
                <a:highlight>
                  <a:srgbClr val="FFFFFF"/>
                </a:highlight>
                <a:latin typeface="Google Sans"/>
              </a:rPr>
              <a:t>Types of hackers</a:t>
            </a:r>
            <a:endParaRPr lang="en-NG" dirty="0"/>
          </a:p>
        </p:txBody>
      </p:sp>
      <p:sp>
        <p:nvSpPr>
          <p:cNvPr id="3" name="Content Placeholder 2">
            <a:extLst>
              <a:ext uri="{FF2B5EF4-FFF2-40B4-BE49-F238E27FC236}">
                <a16:creationId xmlns:a16="http://schemas.microsoft.com/office/drawing/2014/main" id="{15A38128-B4D9-24E8-4527-D27E8F197337}"/>
              </a:ext>
            </a:extLst>
          </p:cNvPr>
          <p:cNvSpPr>
            <a:spLocks noGrp="1"/>
          </p:cNvSpPr>
          <p:nvPr>
            <p:ph idx="1"/>
          </p:nvPr>
        </p:nvSpPr>
        <p:spPr>
          <a:xfrm>
            <a:off x="1043608" y="908720"/>
            <a:ext cx="8100392" cy="5949280"/>
          </a:xfrm>
        </p:spPr>
        <p:txBody>
          <a:bodyPr>
            <a:normAutofit fontScale="70000" lnSpcReduction="20000"/>
          </a:bodyPr>
          <a:lstStyle/>
          <a:p>
            <a:pPr algn="l">
              <a:buFont typeface="Arial" panose="020B0604020202020204" pitchFamily="34" charset="0"/>
              <a:buChar char="•"/>
            </a:pPr>
            <a:r>
              <a:rPr lang="en-US" b="0" i="0" dirty="0">
                <a:solidFill>
                  <a:srgbClr val="202124"/>
                </a:solidFill>
                <a:effectLst/>
                <a:highlight>
                  <a:srgbClr val="FFFFFF"/>
                </a:highlight>
                <a:latin typeface="Google Sans"/>
              </a:rPr>
              <a:t>White hat hackers</a:t>
            </a:r>
          </a:p>
          <a:p>
            <a:pPr lvl="1">
              <a:buFont typeface="Arial" panose="020B0604020202020204" pitchFamily="34" charset="0"/>
              <a:buChar char="•"/>
            </a:pPr>
            <a:r>
              <a:rPr lang="en-US" b="0" i="0" dirty="0">
                <a:solidFill>
                  <a:srgbClr val="1E222A"/>
                </a:solidFill>
                <a:effectLst/>
                <a:highlight>
                  <a:srgbClr val="FFFFFF"/>
                </a:highlight>
                <a:latin typeface="Roboto" panose="02000000000000000000" pitchFamily="2" charset="0"/>
              </a:rPr>
              <a:t>White hat hackers engage in</a:t>
            </a:r>
            <a:r>
              <a:rPr lang="en-US" b="1" i="0" dirty="0">
                <a:solidFill>
                  <a:srgbClr val="1E222A"/>
                </a:solidFill>
                <a:effectLst/>
                <a:highlight>
                  <a:srgbClr val="FFFFFF"/>
                </a:highlight>
                <a:latin typeface="Roboto" panose="02000000000000000000" pitchFamily="2" charset="0"/>
              </a:rPr>
              <a:t> legal hacking to improve digital security</a:t>
            </a:r>
            <a:r>
              <a:rPr lang="en-US" b="0" i="0" dirty="0">
                <a:solidFill>
                  <a:srgbClr val="1E222A"/>
                </a:solidFill>
                <a:effectLst/>
                <a:highlight>
                  <a:srgbClr val="FFFFFF"/>
                </a:highlight>
                <a:latin typeface="Roboto" panose="02000000000000000000" pitchFamily="2" charset="0"/>
              </a:rPr>
              <a:t> for those who contract them. They are paid to infiltrate digital systems to identify potential security vulnerabilities and report their findings to their clients.	</a:t>
            </a:r>
            <a:endParaRPr lang="en-US" b="0" i="0" dirty="0">
              <a:solidFill>
                <a:srgbClr val="202124"/>
              </a:solidFill>
              <a:effectLst/>
              <a:highlight>
                <a:srgbClr val="FFFFFF"/>
              </a:highlight>
              <a:latin typeface="Google Sans"/>
            </a:endParaRPr>
          </a:p>
          <a:p>
            <a:pPr algn="l">
              <a:buFont typeface="Arial" panose="020B0604020202020204" pitchFamily="34" charset="0"/>
              <a:buChar char="•"/>
            </a:pPr>
            <a:r>
              <a:rPr lang="en-US" b="0" i="0" dirty="0">
                <a:solidFill>
                  <a:srgbClr val="202124"/>
                </a:solidFill>
                <a:effectLst/>
                <a:highlight>
                  <a:srgbClr val="FFFFFF"/>
                </a:highlight>
                <a:latin typeface="Google Sans"/>
              </a:rPr>
              <a:t>Black hat hackers</a:t>
            </a:r>
          </a:p>
          <a:p>
            <a:pPr lvl="1">
              <a:buFont typeface="Arial" panose="020B0604020202020204" pitchFamily="34" charset="0"/>
              <a:buChar char="•"/>
            </a:pPr>
            <a:r>
              <a:rPr lang="en-US" b="0" i="0" dirty="0">
                <a:solidFill>
                  <a:srgbClr val="1E222A"/>
                </a:solidFill>
                <a:effectLst/>
                <a:highlight>
                  <a:srgbClr val="FFFFFF"/>
                </a:highlight>
                <a:latin typeface="Roboto" panose="02000000000000000000" pitchFamily="2" charset="0"/>
              </a:rPr>
              <a:t>Black hat hackers are </a:t>
            </a:r>
            <a:r>
              <a:rPr lang="en-US" b="1" i="0" dirty="0">
                <a:solidFill>
                  <a:srgbClr val="1E222A"/>
                </a:solidFill>
                <a:effectLst/>
                <a:highlight>
                  <a:srgbClr val="FFFFFF"/>
                </a:highlight>
                <a:latin typeface="Roboto" panose="02000000000000000000" pitchFamily="2" charset="0"/>
              </a:rPr>
              <a:t>cybercriminals who orchestrate scams and exploit vulnerabilities</a:t>
            </a:r>
            <a:r>
              <a:rPr lang="en-US" b="0" i="0" dirty="0">
                <a:solidFill>
                  <a:srgbClr val="1E222A"/>
                </a:solidFill>
                <a:effectLst/>
                <a:highlight>
                  <a:srgbClr val="FFFFFF"/>
                </a:highlight>
                <a:latin typeface="Roboto" panose="02000000000000000000" pitchFamily="2" charset="0"/>
              </a:rPr>
              <a:t> with the intent to cause harm. The aim of black hat hackers is usually to make money.</a:t>
            </a:r>
            <a:endParaRPr lang="en-US" b="0" i="0" dirty="0">
              <a:solidFill>
                <a:srgbClr val="202124"/>
              </a:solidFill>
              <a:effectLst/>
              <a:highlight>
                <a:srgbClr val="FFFFFF"/>
              </a:highlight>
              <a:latin typeface="Google Sans"/>
            </a:endParaRPr>
          </a:p>
          <a:p>
            <a:pPr algn="l">
              <a:buFont typeface="Arial" panose="020B0604020202020204" pitchFamily="34" charset="0"/>
              <a:buChar char="•"/>
            </a:pPr>
            <a:r>
              <a:rPr lang="en-US" b="0" i="0" dirty="0">
                <a:solidFill>
                  <a:srgbClr val="202124"/>
                </a:solidFill>
                <a:effectLst/>
                <a:highlight>
                  <a:srgbClr val="FFFFFF"/>
                </a:highlight>
                <a:latin typeface="Google Sans"/>
              </a:rPr>
              <a:t>Gray hat hackers</a:t>
            </a:r>
          </a:p>
          <a:p>
            <a:pPr lvl="1">
              <a:buFont typeface="Arial" panose="020B0604020202020204" pitchFamily="34" charset="0"/>
              <a:buChar char="•"/>
            </a:pPr>
            <a:r>
              <a:rPr lang="en-US" b="0" i="0" dirty="0">
                <a:solidFill>
                  <a:srgbClr val="1E222A"/>
                </a:solidFill>
                <a:effectLst/>
                <a:highlight>
                  <a:srgbClr val="FFFFFF"/>
                </a:highlight>
                <a:latin typeface="Roboto" panose="02000000000000000000" pitchFamily="2" charset="0"/>
              </a:rPr>
              <a:t>Gray hats exist in an ambiguous ethical hacking area between white and black. These hackers </a:t>
            </a:r>
            <a:r>
              <a:rPr lang="en-US" b="1" i="0" dirty="0">
                <a:solidFill>
                  <a:srgbClr val="1E222A"/>
                </a:solidFill>
                <a:effectLst/>
                <a:highlight>
                  <a:srgbClr val="FFFFFF"/>
                </a:highlight>
                <a:latin typeface="Roboto" panose="02000000000000000000" pitchFamily="2" charset="0"/>
              </a:rPr>
              <a:t>infiltrate systems without their targets’ consent, but they don’t exploit vulnerabilities</a:t>
            </a:r>
            <a:r>
              <a:rPr lang="en-US" b="0" i="0" dirty="0">
                <a:solidFill>
                  <a:srgbClr val="1E222A"/>
                </a:solidFill>
                <a:effectLst/>
                <a:highlight>
                  <a:srgbClr val="FFFFFF"/>
                </a:highlight>
                <a:latin typeface="Roboto" panose="02000000000000000000" pitchFamily="2" charset="0"/>
              </a:rPr>
              <a:t> to cause harm. Instead, they inform the victims of the hack in order to help them improve their security.</a:t>
            </a:r>
            <a:endParaRPr lang="en-US" b="0" i="0" dirty="0">
              <a:solidFill>
                <a:srgbClr val="202124"/>
              </a:solidFill>
              <a:effectLst/>
              <a:highlight>
                <a:srgbClr val="FFFFFF"/>
              </a:highlight>
              <a:latin typeface="Google Sans"/>
            </a:endParaRPr>
          </a:p>
          <a:p>
            <a:pPr algn="l">
              <a:buFont typeface="Arial" panose="020B0604020202020204" pitchFamily="34" charset="0"/>
              <a:buChar char="•"/>
            </a:pPr>
            <a:r>
              <a:rPr lang="en-US" b="0" i="0" dirty="0">
                <a:solidFill>
                  <a:srgbClr val="202124"/>
                </a:solidFill>
                <a:effectLst/>
                <a:highlight>
                  <a:srgbClr val="FFFFFF"/>
                </a:highlight>
                <a:latin typeface="Google Sans"/>
              </a:rPr>
              <a:t>Red hat hackers</a:t>
            </a:r>
          </a:p>
          <a:p>
            <a:pPr lvl="1">
              <a:buFont typeface="Arial" panose="020B0604020202020204" pitchFamily="34" charset="0"/>
              <a:buChar char="•"/>
            </a:pPr>
            <a:r>
              <a:rPr lang="en-US" b="0" i="0" dirty="0">
                <a:solidFill>
                  <a:srgbClr val="1E222A"/>
                </a:solidFill>
                <a:effectLst/>
                <a:highlight>
                  <a:srgbClr val="FFFFFF"/>
                </a:highlight>
                <a:latin typeface="Roboto" panose="02000000000000000000" pitchFamily="2" charset="0"/>
              </a:rPr>
              <a:t>Red hat hackers see themselves as the “superheroes” of the hacking world. They typically </a:t>
            </a:r>
            <a:r>
              <a:rPr lang="en-US" b="1" i="0" dirty="0">
                <a:solidFill>
                  <a:srgbClr val="1E222A"/>
                </a:solidFill>
                <a:effectLst/>
                <a:highlight>
                  <a:srgbClr val="FFFFFF"/>
                </a:highlight>
                <a:latin typeface="Roboto" panose="02000000000000000000" pitchFamily="2" charset="0"/>
              </a:rPr>
              <a:t>target black hat hackers to disrupt their attacks </a:t>
            </a:r>
            <a:r>
              <a:rPr lang="en-US" b="0" i="0" dirty="0">
                <a:solidFill>
                  <a:srgbClr val="1E222A"/>
                </a:solidFill>
                <a:effectLst/>
                <a:highlight>
                  <a:srgbClr val="FFFFFF"/>
                </a:highlight>
                <a:latin typeface="Roboto" panose="02000000000000000000" pitchFamily="2" charset="0"/>
              </a:rPr>
              <a:t>or retaliate against them.</a:t>
            </a:r>
            <a:endParaRPr lang="en-US" b="0" i="0" dirty="0">
              <a:solidFill>
                <a:srgbClr val="202124"/>
              </a:solidFill>
              <a:effectLst/>
              <a:highlight>
                <a:srgbClr val="FFFFFF"/>
              </a:highlight>
              <a:latin typeface="Google Sans"/>
            </a:endParaRPr>
          </a:p>
          <a:p>
            <a:endParaRPr lang="en-NG" dirty="0"/>
          </a:p>
        </p:txBody>
      </p:sp>
    </p:spTree>
    <p:extLst>
      <p:ext uri="{BB962C8B-B14F-4D97-AF65-F5344CB8AC3E}">
        <p14:creationId xmlns:p14="http://schemas.microsoft.com/office/powerpoint/2010/main" val="1000595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DF0E-4BAE-430F-CDF4-4F0FBA33C099}"/>
              </a:ext>
            </a:extLst>
          </p:cNvPr>
          <p:cNvSpPr>
            <a:spLocks noGrp="1"/>
          </p:cNvSpPr>
          <p:nvPr>
            <p:ph type="title"/>
          </p:nvPr>
        </p:nvSpPr>
        <p:spPr>
          <a:xfrm>
            <a:off x="1435608" y="0"/>
            <a:ext cx="7498080" cy="692696"/>
          </a:xfrm>
        </p:spPr>
        <p:txBody>
          <a:bodyPr>
            <a:normAutofit fontScale="90000"/>
          </a:bodyPr>
          <a:lstStyle/>
          <a:p>
            <a:r>
              <a:rPr lang="en-US" b="1" i="0" dirty="0">
                <a:solidFill>
                  <a:srgbClr val="202124"/>
                </a:solidFill>
                <a:effectLst/>
                <a:highlight>
                  <a:srgbClr val="FFFFFF"/>
                </a:highlight>
                <a:latin typeface="Google Sans"/>
              </a:rPr>
              <a:t>Types of hackers</a:t>
            </a:r>
            <a:endParaRPr lang="en-NG" dirty="0"/>
          </a:p>
        </p:txBody>
      </p:sp>
      <p:sp>
        <p:nvSpPr>
          <p:cNvPr id="3" name="Content Placeholder 2">
            <a:extLst>
              <a:ext uri="{FF2B5EF4-FFF2-40B4-BE49-F238E27FC236}">
                <a16:creationId xmlns:a16="http://schemas.microsoft.com/office/drawing/2014/main" id="{E6C1ACB6-9371-1F2A-CDF8-DAFAEA4498B6}"/>
              </a:ext>
            </a:extLst>
          </p:cNvPr>
          <p:cNvSpPr>
            <a:spLocks noGrp="1"/>
          </p:cNvSpPr>
          <p:nvPr>
            <p:ph idx="1"/>
          </p:nvPr>
        </p:nvSpPr>
        <p:spPr>
          <a:xfrm>
            <a:off x="1115616" y="836712"/>
            <a:ext cx="7818072" cy="6021288"/>
          </a:xfrm>
        </p:spPr>
        <p:txBody>
          <a:bodyPr>
            <a:normAutofit fontScale="70000" lnSpcReduction="20000"/>
          </a:bodyPr>
          <a:lstStyle/>
          <a:p>
            <a:pPr>
              <a:buFont typeface="Arial" panose="020B0604020202020204" pitchFamily="34" charset="0"/>
              <a:buChar char="•"/>
            </a:pPr>
            <a:r>
              <a:rPr lang="en-US" b="1" i="0" dirty="0">
                <a:solidFill>
                  <a:srgbClr val="003366"/>
                </a:solidFill>
                <a:effectLst/>
                <a:highlight>
                  <a:srgbClr val="FFFFFF"/>
                </a:highlight>
                <a:latin typeface="Roboto" panose="02000000000000000000" pitchFamily="2" charset="0"/>
              </a:rPr>
              <a:t>Malicious insider (whistleblower)</a:t>
            </a:r>
          </a:p>
          <a:p>
            <a:pPr lvl="1">
              <a:buFont typeface="Arial" panose="020B0604020202020204" pitchFamily="34" charset="0"/>
              <a:buChar char="•"/>
            </a:pPr>
            <a:r>
              <a:rPr lang="en-US" b="0" i="0">
                <a:solidFill>
                  <a:srgbClr val="1E222A"/>
                </a:solidFill>
                <a:effectLst/>
                <a:highlight>
                  <a:srgbClr val="FFFFFF"/>
                </a:highlight>
                <a:latin typeface="Roboto" panose="02000000000000000000" pitchFamily="2" charset="0"/>
              </a:rPr>
              <a:t>A malicious insider, also known as a whistleblower, is someone who works for an organization and decides to </a:t>
            </a:r>
            <a:r>
              <a:rPr lang="en-US" b="1" i="0">
                <a:solidFill>
                  <a:srgbClr val="1E222A"/>
                </a:solidFill>
                <a:effectLst/>
                <a:highlight>
                  <a:srgbClr val="FFFFFF"/>
                </a:highlight>
                <a:latin typeface="Roboto" panose="02000000000000000000" pitchFamily="2" charset="0"/>
              </a:rPr>
              <a:t>expose wrongdoing from within</a:t>
            </a:r>
            <a:endParaRPr lang="en-US" b="0" i="0" dirty="0">
              <a:solidFill>
                <a:srgbClr val="202124"/>
              </a:solidFill>
              <a:effectLst/>
              <a:highlight>
                <a:srgbClr val="FFFFFF"/>
              </a:highlight>
              <a:latin typeface="Google Sans"/>
            </a:endParaRPr>
          </a:p>
          <a:p>
            <a:pPr algn="l">
              <a:buFont typeface="Arial" panose="020B0604020202020204" pitchFamily="34" charset="0"/>
              <a:buChar char="•"/>
            </a:pPr>
            <a:r>
              <a:rPr lang="en-US" b="0" i="0" dirty="0">
                <a:solidFill>
                  <a:srgbClr val="202124"/>
                </a:solidFill>
                <a:effectLst/>
                <a:highlight>
                  <a:srgbClr val="FFFFFF"/>
                </a:highlight>
                <a:latin typeface="Google Sans"/>
              </a:rPr>
              <a:t>Blue hat hackers</a:t>
            </a:r>
          </a:p>
          <a:p>
            <a:pPr lvl="1">
              <a:buFont typeface="Arial" panose="020B0604020202020204" pitchFamily="34" charset="0"/>
              <a:buChar char="•"/>
            </a:pPr>
            <a:r>
              <a:rPr lang="en-US" b="0" i="0" dirty="0">
                <a:solidFill>
                  <a:srgbClr val="1E222A"/>
                </a:solidFill>
                <a:effectLst/>
                <a:highlight>
                  <a:srgbClr val="FFFFFF"/>
                </a:highlight>
                <a:latin typeface="Roboto" panose="02000000000000000000" pitchFamily="2" charset="0"/>
              </a:rPr>
              <a:t>Blue hat hackers are white hat hackers who are</a:t>
            </a:r>
            <a:r>
              <a:rPr lang="en-US" b="1" i="0" dirty="0">
                <a:solidFill>
                  <a:srgbClr val="1E222A"/>
                </a:solidFill>
                <a:effectLst/>
                <a:highlight>
                  <a:srgbClr val="FFFFFF"/>
                </a:highlight>
                <a:latin typeface="Roboto" panose="02000000000000000000" pitchFamily="2" charset="0"/>
              </a:rPr>
              <a:t> employed by an organization</a:t>
            </a:r>
            <a:r>
              <a:rPr lang="en-US" b="0" i="0" dirty="0">
                <a:solidFill>
                  <a:srgbClr val="1E222A"/>
                </a:solidFill>
                <a:effectLst/>
                <a:highlight>
                  <a:srgbClr val="FFFFFF"/>
                </a:highlight>
                <a:latin typeface="Roboto" panose="02000000000000000000" pitchFamily="2" charset="0"/>
              </a:rPr>
              <a:t>. Their job is to maintain the cybersecurity of the organization and prevent attacks.</a:t>
            </a:r>
            <a:endParaRPr lang="en-US" b="0" i="0" dirty="0">
              <a:solidFill>
                <a:srgbClr val="202124"/>
              </a:solidFill>
              <a:effectLst/>
              <a:highlight>
                <a:srgbClr val="FFFFFF"/>
              </a:highlight>
              <a:latin typeface="Google Sans"/>
            </a:endParaRPr>
          </a:p>
          <a:p>
            <a:pPr algn="l">
              <a:buFont typeface="Arial" panose="020B0604020202020204" pitchFamily="34" charset="0"/>
              <a:buChar char="•"/>
            </a:pPr>
            <a:r>
              <a:rPr lang="en-US" b="0" i="0" dirty="0">
                <a:solidFill>
                  <a:srgbClr val="202124"/>
                </a:solidFill>
                <a:effectLst/>
                <a:highlight>
                  <a:srgbClr val="FFFFFF"/>
                </a:highlight>
                <a:latin typeface="Google Sans"/>
              </a:rPr>
              <a:t>Script kiddies and green hat hackers</a:t>
            </a:r>
          </a:p>
          <a:p>
            <a:pPr lvl="1">
              <a:buFont typeface="Arial" panose="020B0604020202020204" pitchFamily="34" charset="0"/>
              <a:buChar char="•"/>
            </a:pPr>
            <a:r>
              <a:rPr lang="en-US" b="0" i="0" dirty="0">
                <a:solidFill>
                  <a:srgbClr val="1E222A"/>
                </a:solidFill>
                <a:effectLst/>
                <a:highlight>
                  <a:srgbClr val="FFFFFF"/>
                </a:highlight>
                <a:latin typeface="Roboto" panose="02000000000000000000" pitchFamily="2" charset="0"/>
              </a:rPr>
              <a:t>These are </a:t>
            </a:r>
            <a:r>
              <a:rPr lang="en-US" b="1" i="0" dirty="0">
                <a:solidFill>
                  <a:srgbClr val="1E222A"/>
                </a:solidFill>
                <a:effectLst/>
                <a:highlight>
                  <a:srgbClr val="FFFFFF"/>
                </a:highlight>
                <a:latin typeface="Roboto" panose="02000000000000000000" pitchFamily="2" charset="0"/>
              </a:rPr>
              <a:t>inexperienced hackers</a:t>
            </a:r>
            <a:r>
              <a:rPr lang="en-US" b="0" i="0" dirty="0">
                <a:solidFill>
                  <a:srgbClr val="1E222A"/>
                </a:solidFill>
                <a:effectLst/>
                <a:highlight>
                  <a:srgbClr val="FFFFFF"/>
                </a:highlight>
                <a:latin typeface="Roboto" panose="02000000000000000000" pitchFamily="2" charset="0"/>
              </a:rPr>
              <a:t>, they use existing </a:t>
            </a:r>
            <a:r>
              <a:rPr lang="en-US" b="0" i="0" u="none" strike="noStrike" dirty="0">
                <a:solidFill>
                  <a:srgbClr val="2A7DE1"/>
                </a:solidFill>
                <a:effectLst/>
                <a:highlight>
                  <a:srgbClr val="FFFFFF"/>
                </a:highlight>
                <a:latin typeface="Roboto" panose="02000000000000000000" pitchFamily="2" charset="0"/>
                <a:hlinkClick r:id="rId2"/>
              </a:rPr>
              <a:t>malware</a:t>
            </a:r>
            <a:r>
              <a:rPr lang="en-US" b="0" i="0" dirty="0">
                <a:solidFill>
                  <a:srgbClr val="1E222A"/>
                </a:solidFill>
                <a:effectLst/>
                <a:highlight>
                  <a:srgbClr val="FFFFFF"/>
                </a:highlight>
                <a:latin typeface="Roboto" panose="02000000000000000000" pitchFamily="2" charset="0"/>
              </a:rPr>
              <a:t> and scripts created by other hackers to launch their attacks.</a:t>
            </a:r>
            <a:endParaRPr lang="en-US" b="0" i="0" dirty="0">
              <a:solidFill>
                <a:srgbClr val="202124"/>
              </a:solidFill>
              <a:effectLst/>
              <a:highlight>
                <a:srgbClr val="FFFFFF"/>
              </a:highlight>
              <a:latin typeface="Google Sans"/>
            </a:endParaRPr>
          </a:p>
          <a:p>
            <a:pPr algn="l">
              <a:buFont typeface="Arial" panose="020B0604020202020204" pitchFamily="34" charset="0"/>
              <a:buChar char="•"/>
            </a:pPr>
            <a:r>
              <a:rPr lang="en-US" b="0" i="0" dirty="0">
                <a:solidFill>
                  <a:srgbClr val="202124"/>
                </a:solidFill>
                <a:effectLst/>
                <a:highlight>
                  <a:srgbClr val="FFFFFF"/>
                </a:highlight>
                <a:latin typeface="Google Sans"/>
              </a:rPr>
              <a:t>Hacktivists</a:t>
            </a:r>
          </a:p>
          <a:p>
            <a:pPr lvl="1">
              <a:buFont typeface="Arial" panose="020B0604020202020204" pitchFamily="34" charset="0"/>
              <a:buChar char="•"/>
            </a:pPr>
            <a:r>
              <a:rPr lang="en-US" b="0" i="0" dirty="0">
                <a:solidFill>
                  <a:srgbClr val="1E222A"/>
                </a:solidFill>
                <a:effectLst/>
                <a:highlight>
                  <a:srgbClr val="FFFFFF"/>
                </a:highlight>
                <a:latin typeface="Roboto" panose="02000000000000000000" pitchFamily="2" charset="0"/>
              </a:rPr>
              <a:t>Hacktivists are people who hack into systems to </a:t>
            </a:r>
            <a:r>
              <a:rPr lang="en-US" b="1" i="0" dirty="0">
                <a:solidFill>
                  <a:srgbClr val="1E222A"/>
                </a:solidFill>
                <a:effectLst/>
                <a:highlight>
                  <a:srgbClr val="FFFFFF"/>
                </a:highlight>
                <a:latin typeface="Roboto" panose="02000000000000000000" pitchFamily="2" charset="0"/>
              </a:rPr>
              <a:t>fight back against perceived political or social injustice</a:t>
            </a:r>
            <a:r>
              <a:rPr lang="en-US" b="0" i="0" dirty="0">
                <a:solidFill>
                  <a:srgbClr val="1E222A"/>
                </a:solidFill>
                <a:effectLst/>
                <a:highlight>
                  <a:srgbClr val="FFFFFF"/>
                </a:highlight>
                <a:latin typeface="Roboto" panose="02000000000000000000" pitchFamily="2" charset="0"/>
              </a:rPr>
              <a:t>. </a:t>
            </a:r>
            <a:endParaRPr lang="en-US" b="0" i="0" dirty="0">
              <a:solidFill>
                <a:srgbClr val="202124"/>
              </a:solidFill>
              <a:effectLst/>
              <a:highlight>
                <a:srgbClr val="FFFFFF"/>
              </a:highlight>
              <a:latin typeface="Google Sans"/>
            </a:endParaRPr>
          </a:p>
          <a:p>
            <a:pPr algn="l">
              <a:buFont typeface="Arial" panose="020B0604020202020204" pitchFamily="34" charset="0"/>
              <a:buChar char="•"/>
            </a:pPr>
            <a:r>
              <a:rPr lang="en-US" b="0" i="0" dirty="0">
                <a:solidFill>
                  <a:srgbClr val="202124"/>
                </a:solidFill>
                <a:effectLst/>
                <a:highlight>
                  <a:srgbClr val="FFFFFF"/>
                </a:highlight>
                <a:latin typeface="Google Sans"/>
              </a:rPr>
              <a:t>State/nation-sponsored hackers.</a:t>
            </a:r>
          </a:p>
          <a:p>
            <a:pPr lvl="1">
              <a:buFont typeface="Arial" panose="020B0604020202020204" pitchFamily="34" charset="0"/>
              <a:buChar char="•"/>
            </a:pPr>
            <a:r>
              <a:rPr lang="en-US" b="0" i="0" dirty="0">
                <a:solidFill>
                  <a:srgbClr val="1E222A"/>
                </a:solidFill>
                <a:effectLst/>
                <a:highlight>
                  <a:srgbClr val="FFFFFF"/>
                </a:highlight>
                <a:latin typeface="Roboto" panose="02000000000000000000" pitchFamily="2" charset="0"/>
              </a:rPr>
              <a:t>State-sponsored hackers </a:t>
            </a:r>
            <a:r>
              <a:rPr lang="en-US" b="1" i="0" dirty="0">
                <a:solidFill>
                  <a:srgbClr val="1E222A"/>
                </a:solidFill>
                <a:effectLst/>
                <a:highlight>
                  <a:srgbClr val="FFFFFF"/>
                </a:highlight>
                <a:latin typeface="Roboto" panose="02000000000000000000" pitchFamily="2" charset="0"/>
              </a:rPr>
              <a:t>work for governments</a:t>
            </a:r>
            <a:r>
              <a:rPr lang="en-US" b="0" i="0" dirty="0">
                <a:solidFill>
                  <a:srgbClr val="1E222A"/>
                </a:solidFill>
                <a:effectLst/>
                <a:highlight>
                  <a:srgbClr val="FFFFFF"/>
                </a:highlight>
                <a:latin typeface="Roboto" panose="02000000000000000000" pitchFamily="2" charset="0"/>
              </a:rPr>
              <a:t>. Some are white hat hackers who work to improve national cybersecurity, but others use black hat tactics to harm other countries.</a:t>
            </a:r>
            <a:endParaRPr lang="en-US" b="0" i="0" dirty="0">
              <a:solidFill>
                <a:srgbClr val="202124"/>
              </a:solidFill>
              <a:effectLst/>
              <a:highlight>
                <a:srgbClr val="FFFFFF"/>
              </a:highlight>
              <a:latin typeface="Google Sans"/>
            </a:endParaRPr>
          </a:p>
          <a:p>
            <a:endParaRPr lang="en-NG" dirty="0"/>
          </a:p>
        </p:txBody>
      </p:sp>
    </p:spTree>
    <p:extLst>
      <p:ext uri="{BB962C8B-B14F-4D97-AF65-F5344CB8AC3E}">
        <p14:creationId xmlns:p14="http://schemas.microsoft.com/office/powerpoint/2010/main" val="161537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
            <a:ext cx="7162800" cy="533400"/>
          </a:xfrm>
        </p:spPr>
        <p:txBody>
          <a:bodyPr>
            <a:normAutofit/>
          </a:bodyPr>
          <a:lstStyle/>
          <a:p>
            <a:pPr algn="l"/>
            <a:r>
              <a:rPr lang="en-US" sz="2000" b="1" dirty="0">
                <a:solidFill>
                  <a:srgbClr val="C00000"/>
                </a:solidFill>
              </a:rPr>
              <a:t>SOME SOLUTIONS TO SECURITY THREATS</a:t>
            </a:r>
          </a:p>
        </p:txBody>
      </p:sp>
      <p:sp>
        <p:nvSpPr>
          <p:cNvPr id="3" name="Subtitle 2"/>
          <p:cNvSpPr>
            <a:spLocks noGrp="1"/>
          </p:cNvSpPr>
          <p:nvPr>
            <p:ph type="subTitle" idx="1"/>
          </p:nvPr>
        </p:nvSpPr>
        <p:spPr>
          <a:xfrm>
            <a:off x="1143000" y="914400"/>
            <a:ext cx="7543800" cy="5562600"/>
          </a:xfrm>
        </p:spPr>
        <p:txBody>
          <a:bodyPr>
            <a:normAutofit lnSpcReduction="10000"/>
          </a:bodyPr>
          <a:lstStyle/>
          <a:p>
            <a:pPr marL="457200" indent="-457200" algn="l">
              <a:buFont typeface="Wingdings" panose="05000000000000000000" pitchFamily="2" charset="2"/>
              <a:buChar char="q"/>
            </a:pPr>
            <a:r>
              <a:rPr lang="en-US" dirty="0">
                <a:solidFill>
                  <a:schemeClr val="tx1"/>
                </a:solidFill>
              </a:rPr>
              <a:t>The most used technique to security threat is cryptography.</a:t>
            </a:r>
          </a:p>
          <a:p>
            <a:pPr algn="l"/>
            <a:endParaRPr lang="en-US" dirty="0">
              <a:solidFill>
                <a:schemeClr val="tx1"/>
              </a:solidFill>
            </a:endParaRPr>
          </a:p>
          <a:p>
            <a:pPr algn="l"/>
            <a:endParaRPr lang="en-US" dirty="0">
              <a:solidFill>
                <a:schemeClr val="tx1"/>
              </a:solidFill>
            </a:endParaRPr>
          </a:p>
          <a:p>
            <a:pPr algn="just"/>
            <a:r>
              <a:rPr lang="en-US" dirty="0">
                <a:solidFill>
                  <a:schemeClr val="tx1"/>
                </a:solidFill>
              </a:rPr>
              <a:t>	      </a:t>
            </a:r>
          </a:p>
          <a:p>
            <a:pPr algn="just"/>
            <a:r>
              <a:rPr lang="en-US" dirty="0">
                <a:solidFill>
                  <a:schemeClr val="tx1"/>
                </a:solidFill>
              </a:rPr>
              <a:t>         </a:t>
            </a:r>
            <a:r>
              <a:rPr lang="en-US" sz="2200" dirty="0" err="1">
                <a:solidFill>
                  <a:schemeClr val="tx1"/>
                </a:solidFill>
              </a:rPr>
              <a:t>Ptan</a:t>
            </a:r>
            <a:r>
              <a:rPr lang="en-US" sz="2200" dirty="0">
                <a:solidFill>
                  <a:schemeClr val="tx1"/>
                </a:solidFill>
              </a:rPr>
              <a:t>	            </a:t>
            </a:r>
            <a:r>
              <a:rPr lang="en-US" sz="2000" dirty="0">
                <a:solidFill>
                  <a:schemeClr val="tx1"/>
                </a:solidFill>
              </a:rPr>
              <a:t>cipher- text</a:t>
            </a:r>
            <a:r>
              <a:rPr lang="en-US" sz="2200" dirty="0">
                <a:solidFill>
                  <a:schemeClr val="tx1"/>
                </a:solidFill>
              </a:rPr>
              <a:t>	          </a:t>
            </a:r>
            <a:r>
              <a:rPr lang="en-US" sz="2200" dirty="0" err="1">
                <a:solidFill>
                  <a:schemeClr val="tx1"/>
                </a:solidFill>
              </a:rPr>
              <a:t>Ptan</a:t>
            </a:r>
            <a:endParaRPr lang="en-US" sz="2200" dirty="0">
              <a:solidFill>
                <a:schemeClr val="tx1"/>
              </a:solidFill>
            </a:endParaRPr>
          </a:p>
          <a:p>
            <a:pPr algn="just">
              <a:lnSpc>
                <a:spcPct val="120000"/>
              </a:lnSpc>
            </a:pPr>
            <a:r>
              <a:rPr lang="en-US" sz="2200" dirty="0">
                <a:solidFill>
                  <a:schemeClr val="tx1"/>
                </a:solidFill>
              </a:rPr>
              <a:t>	Text				           Text</a:t>
            </a:r>
          </a:p>
          <a:p>
            <a:pPr algn="just"/>
            <a:endParaRPr lang="en-US" dirty="0">
              <a:solidFill>
                <a:schemeClr val="tx1"/>
              </a:solidFill>
            </a:endParaRPr>
          </a:p>
          <a:p>
            <a:pPr marL="457200" indent="-457200" algn="just">
              <a:buFont typeface="Wingdings" panose="05000000000000000000" pitchFamily="2" charset="2"/>
              <a:buChar char="q"/>
            </a:pPr>
            <a:r>
              <a:rPr lang="en-US" dirty="0">
                <a:solidFill>
                  <a:schemeClr val="tx1"/>
                </a:solidFill>
              </a:rPr>
              <a:t>Cryptography is a technique use to encrypt the main text which makes it difficult to understand and interpret by unauthorized user. There are several cryptographic algorithms available such as secret key, public key, message digest </a:t>
            </a:r>
            <a:r>
              <a:rPr lang="en-US" dirty="0" err="1">
                <a:solidFill>
                  <a:schemeClr val="tx1"/>
                </a:solidFill>
              </a:rPr>
              <a:t>e.t.c</a:t>
            </a:r>
            <a:endParaRPr lang="en-US" dirty="0">
              <a:solidFill>
                <a:schemeClr val="tx1"/>
              </a:solidFill>
            </a:endParaRPr>
          </a:p>
          <a:p>
            <a:pPr marL="457200" indent="-457200" algn="l">
              <a:buFont typeface="Wingdings" panose="05000000000000000000" pitchFamily="2" charset="2"/>
              <a:buChar char="q"/>
            </a:pPr>
            <a:endParaRPr lang="en-US" dirty="0">
              <a:solidFill>
                <a:schemeClr val="bg1"/>
              </a:solidFill>
            </a:endParaRPr>
          </a:p>
          <a:p>
            <a:pPr algn="l"/>
            <a:endParaRPr lang="en-US" dirty="0">
              <a:solidFill>
                <a:schemeClr val="bg1"/>
              </a:solidFill>
            </a:endParaRP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96677"/>
            <a:ext cx="897857" cy="685800"/>
          </a:xfrm>
          <a:prstGeom prst="roundRect">
            <a:avLst>
              <a:gd name="adj" fmla="val 4167"/>
            </a:avLst>
          </a:prstGeom>
          <a:solidFill>
            <a:srgbClr val="FFFFFF"/>
          </a:solidFill>
          <a:ln w="76200" cap="sq">
            <a:no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style>
          <a:lnRef idx="2">
            <a:schemeClr val="accent4"/>
          </a:lnRef>
          <a:fillRef idx="1">
            <a:schemeClr val="lt1"/>
          </a:fillRef>
          <a:effectRef idx="0">
            <a:schemeClr val="accent4"/>
          </a:effectRef>
          <a:fontRef idx="minor">
            <a:schemeClr val="dk1"/>
          </a:fontRef>
        </p:style>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463" y="1993502"/>
            <a:ext cx="896937" cy="688975"/>
          </a:xfrm>
          <a:prstGeom prst="roundRect">
            <a:avLst>
              <a:gd name="adj" fmla="val 4167"/>
            </a:avLst>
          </a:prstGeom>
          <a:solidFill>
            <a:srgbClr val="FFFFFF"/>
          </a:solidFill>
          <a:ln w="76200" cap="sq">
            <a:no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style>
          <a:lnRef idx="2">
            <a:schemeClr val="accent4"/>
          </a:lnRef>
          <a:fillRef idx="1">
            <a:schemeClr val="lt1"/>
          </a:fillRef>
          <a:effectRef idx="0">
            <a:schemeClr val="accent4"/>
          </a:effectRef>
          <a:fontRef idx="minor">
            <a:schemeClr val="dk1"/>
          </a:fontRef>
        </p:style>
      </p:pic>
      <p:sp>
        <p:nvSpPr>
          <p:cNvPr id="4" name="Rectangle 3"/>
          <p:cNvSpPr/>
          <p:nvPr/>
        </p:nvSpPr>
        <p:spPr>
          <a:xfrm>
            <a:off x="2667000" y="3215877"/>
            <a:ext cx="1219200" cy="3810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Encryption</a:t>
            </a:r>
          </a:p>
        </p:txBody>
      </p:sp>
      <p:cxnSp>
        <p:nvCxnSpPr>
          <p:cNvPr id="6" name="Straight Connector 5"/>
          <p:cNvCxnSpPr/>
          <p:nvPr/>
        </p:nvCxnSpPr>
        <p:spPr>
          <a:xfrm>
            <a:off x="1972928" y="2682477"/>
            <a:ext cx="0" cy="713581"/>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Arrow Connector 9"/>
          <p:cNvCxnSpPr>
            <a:endCxn id="4" idx="1"/>
          </p:cNvCxnSpPr>
          <p:nvPr/>
        </p:nvCxnSpPr>
        <p:spPr>
          <a:xfrm>
            <a:off x="1972928" y="3396058"/>
            <a:ext cx="694072" cy="1031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4" idx="3"/>
          </p:cNvCxnSpPr>
          <p:nvPr/>
        </p:nvCxnSpPr>
        <p:spPr>
          <a:xfrm flipV="1">
            <a:off x="3886200" y="3396059"/>
            <a:ext cx="1295399" cy="103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582569" y="3396059"/>
            <a:ext cx="360362" cy="515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p:cNvCxnSpPr>
            <a:endCxn id="2051" idx="2"/>
          </p:cNvCxnSpPr>
          <p:nvPr/>
        </p:nvCxnSpPr>
        <p:spPr>
          <a:xfrm flipV="1">
            <a:off x="6942931" y="2682477"/>
            <a:ext cx="1" cy="7135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5181599" y="3215877"/>
            <a:ext cx="1400969" cy="381000"/>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Decryption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1295400"/>
            <a:ext cx="7391400" cy="5105400"/>
          </a:xfrm>
        </p:spPr>
        <p:txBody>
          <a:bodyPr>
            <a:normAutofit fontScale="77500" lnSpcReduction="20000"/>
          </a:bodyPr>
          <a:lstStyle/>
          <a:p>
            <a:pPr marL="514350" indent="-514350" algn="l">
              <a:buFont typeface="+mj-lt"/>
              <a:buAutoNum type="arabicPeriod"/>
            </a:pPr>
            <a:r>
              <a:rPr lang="en-US" b="1" dirty="0">
                <a:solidFill>
                  <a:schemeClr val="tx1"/>
                </a:solidFill>
              </a:rPr>
              <a:t>Secrete Key Encryption</a:t>
            </a:r>
          </a:p>
          <a:p>
            <a:pPr algn="l"/>
            <a:r>
              <a:rPr lang="en-US" dirty="0">
                <a:solidFill>
                  <a:schemeClr val="tx1"/>
                </a:solidFill>
              </a:rPr>
              <a:t>	In secrete key encryption, both the sender and receiver have one secrete key. The secrete key is used to encrypt the plain text from the user’s end to cypher text and the same secrete key at receiver end will decrypt the data to plain text.  Example of the secrete key encryption is data encryption standard (EDS) -</a:t>
            </a:r>
            <a:r>
              <a:rPr lang="en-US" dirty="0" err="1">
                <a:solidFill>
                  <a:schemeClr val="tx1"/>
                </a:solidFill>
              </a:rPr>
              <a:t>sms</a:t>
            </a:r>
            <a:endParaRPr lang="en-US" dirty="0">
              <a:solidFill>
                <a:schemeClr val="tx1"/>
              </a:solidFill>
            </a:endParaRPr>
          </a:p>
          <a:p>
            <a:pPr marL="514350" indent="-514350" algn="l">
              <a:buAutoNum type="arabicPeriod" startAt="2"/>
            </a:pPr>
            <a:r>
              <a:rPr lang="en-US" b="1" dirty="0">
                <a:solidFill>
                  <a:schemeClr val="tx1"/>
                </a:solidFill>
              </a:rPr>
              <a:t>Public Key Encryption</a:t>
            </a:r>
          </a:p>
          <a:p>
            <a:pPr algn="l"/>
            <a:r>
              <a:rPr lang="en-US" dirty="0">
                <a:solidFill>
                  <a:schemeClr val="tx1"/>
                </a:solidFill>
              </a:rPr>
              <a:t>	In this encryption system, every user has its own secrete key, the secrete key is not revealed on public domain. The senders use this key to encrypt the plaintext and every users uses his own secrete key to decrypt the cypher text to plain text. email</a:t>
            </a:r>
          </a:p>
          <a:p>
            <a:pPr algn="l"/>
            <a:r>
              <a:rPr lang="en-US" dirty="0">
                <a:solidFill>
                  <a:schemeClr val="tx1"/>
                </a:solidFill>
              </a:rPr>
              <a:t>Example of public key encryption is </a:t>
            </a:r>
            <a:r>
              <a:rPr lang="en-US" dirty="0" err="1">
                <a:solidFill>
                  <a:schemeClr val="tx1"/>
                </a:solidFill>
              </a:rPr>
              <a:t>Rivest</a:t>
            </a:r>
            <a:r>
              <a:rPr lang="en-US" dirty="0">
                <a:solidFill>
                  <a:schemeClr val="tx1"/>
                </a:solidFill>
              </a:rPr>
              <a:t> -  Shamir-</a:t>
            </a:r>
            <a:r>
              <a:rPr lang="en-US" dirty="0" err="1">
                <a:solidFill>
                  <a:schemeClr val="tx1"/>
                </a:solidFill>
              </a:rPr>
              <a:t>Adlemain</a:t>
            </a:r>
            <a:r>
              <a:rPr lang="en-US" dirty="0">
                <a:solidFill>
                  <a:schemeClr val="tx1"/>
                </a:solidFill>
              </a:rPr>
              <a:t> (RSA)</a:t>
            </a:r>
          </a:p>
          <a:p>
            <a:pPr marL="514350" indent="-514350" algn="l">
              <a:buAutoNum type="arabicPeriod" startAt="3"/>
            </a:pPr>
            <a:r>
              <a:rPr lang="en-US" b="1" dirty="0">
                <a:solidFill>
                  <a:schemeClr val="tx1"/>
                </a:solidFill>
              </a:rPr>
              <a:t>Message Digest</a:t>
            </a:r>
          </a:p>
          <a:p>
            <a:pPr algn="l"/>
            <a:r>
              <a:rPr lang="en-US" dirty="0">
                <a:solidFill>
                  <a:schemeClr val="tx1"/>
                </a:solidFill>
              </a:rPr>
              <a:t>	In this encryption system, actual data is not send, instead a hash value is calculated and send. The other end user computes its own hash value and compares with the one just received if both  hash value are matched, then it is accepted, otherwise rejected. Example of message Digest is MDS hashing.</a:t>
            </a:r>
          </a:p>
          <a:p>
            <a:pPr marL="514350" indent="-514350" algn="l">
              <a:buAutoNum type="arabicPeriod" startAt="2"/>
            </a:pPr>
            <a:endParaRPr lang="en-US" dirty="0">
              <a:solidFill>
                <a:schemeClr val="bg1"/>
              </a:solidFill>
            </a:endParaRPr>
          </a:p>
        </p:txBody>
      </p:sp>
      <p:sp>
        <p:nvSpPr>
          <p:cNvPr id="5" name="Title 1"/>
          <p:cNvSpPr txBox="1"/>
          <p:nvPr/>
        </p:nvSpPr>
        <p:spPr>
          <a:xfrm>
            <a:off x="1143000" y="152400"/>
            <a:ext cx="76962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rgbClr val="C00000"/>
                </a:solidFill>
              </a:rPr>
              <a:t>SOME SOLUTIONS TO SECURITY THREATS </a:t>
            </a:r>
            <a:r>
              <a:rPr lang="en-US" sz="2000" b="1" dirty="0" err="1">
                <a:solidFill>
                  <a:srgbClr val="C00000"/>
                </a:solidFill>
              </a:rPr>
              <a:t>Cont</a:t>
            </a:r>
            <a:r>
              <a:rPr lang="en-US" sz="2000" b="1" dirty="0">
                <a:solidFill>
                  <a:srgbClr val="C00000"/>
                </a:solidFill>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r>
              <a:rPr lang="en-GB" sz="4000" dirty="0"/>
              <a:t>NETWORK  TOPOLOGY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altLang="en-US" sz="2665">
                <a:sym typeface="+mn-ea"/>
              </a:rPr>
              <a:t>Network Components, Functions, and Features</a:t>
            </a:r>
            <a:br>
              <a:rPr lang="en-GB" altLang="en-US" sz="2665"/>
            </a:br>
            <a:endParaRPr lang="en-GB" altLang="en-US" sz="2665"/>
          </a:p>
        </p:txBody>
      </p:sp>
      <p:sp>
        <p:nvSpPr>
          <p:cNvPr id="5" name="Content Placeholder 4"/>
          <p:cNvSpPr>
            <a:spLocks noGrp="1"/>
          </p:cNvSpPr>
          <p:nvPr>
            <p:ph idx="1"/>
          </p:nvPr>
        </p:nvSpPr>
        <p:spPr/>
        <p:txBody>
          <a:bodyPr>
            <a:normAutofit/>
          </a:bodyPr>
          <a:lstStyle/>
          <a:p>
            <a:r>
              <a:rPr lang="en-GB" altLang="en-US" sz="2400" b="1"/>
              <a:t>Servers</a:t>
            </a:r>
            <a:r>
              <a:rPr lang="en-GB" altLang="en-US" sz="2400"/>
              <a:t>: Servers are computers that hold shared files, programs and the network operating system. Servers provide access to network resources to all the users of the network and different kinds of servers are present. Examples include file servers, print servers, mail servers, communication servers etc.</a:t>
            </a:r>
          </a:p>
          <a:p>
            <a:r>
              <a:rPr lang="en-GB" altLang="en-US" sz="2400" b="1"/>
              <a:t>Clients:</a:t>
            </a:r>
            <a:r>
              <a:rPr lang="en-GB" altLang="en-US" sz="2400"/>
              <a:t> Clients are computers that access and use the network and </a:t>
            </a:r>
            <a:r>
              <a:rPr lang="en-US" altLang="en-GB" sz="2400"/>
              <a:t>access</a:t>
            </a:r>
            <a:r>
              <a:rPr lang="en-GB" altLang="en-US" sz="2400"/>
              <a:t> network resources. Client computers are basically the customers (users) of the network, as they request and receive service from the servers.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83102"/>
          </a:xfrm>
        </p:spPr>
        <p:txBody>
          <a:bodyPr/>
          <a:lstStyle/>
          <a:p>
            <a:r>
              <a:rPr lang="en-US" dirty="0">
                <a:solidFill>
                  <a:srgbClr val="C00000"/>
                </a:solidFill>
                <a:effectLst>
                  <a:outerShdw blurRad="38100" dist="38100" dir="2700000" algn="tl">
                    <a:srgbClr val="C0C0C0"/>
                  </a:outerShdw>
                </a:effectLst>
                <a:ea typeface="MS PGothic" panose="020B0600070205080204" pitchFamily="34" charset="-128"/>
              </a:rPr>
              <a:t>Network Topology</a:t>
            </a:r>
            <a:endParaRPr lang="en-US" dirty="0">
              <a:solidFill>
                <a:srgbClr val="C00000"/>
              </a:solidFill>
            </a:endParaRPr>
          </a:p>
        </p:txBody>
      </p:sp>
      <p:sp>
        <p:nvSpPr>
          <p:cNvPr id="3" name="Subtitle 2"/>
          <p:cNvSpPr>
            <a:spLocks noGrp="1"/>
          </p:cNvSpPr>
          <p:nvPr>
            <p:ph type="subTitle" idx="1"/>
          </p:nvPr>
        </p:nvSpPr>
        <p:spPr>
          <a:xfrm>
            <a:off x="1432560" y="1295400"/>
            <a:ext cx="7406640" cy="4267200"/>
          </a:xfrm>
        </p:spPr>
        <p:txBody>
          <a:bodyPr/>
          <a:lstStyle/>
          <a:p>
            <a:pPr marL="484505" indent="-457200">
              <a:buFont typeface="Arial" panose="020B0604020202020204" pitchFamily="34" charset="0"/>
              <a:buChar char="•"/>
            </a:pPr>
            <a:r>
              <a:rPr lang="en-US" dirty="0"/>
              <a:t>Topology refers to the layout of connected devices on a network.</a:t>
            </a:r>
          </a:p>
          <a:p>
            <a:pPr marL="484505" indent="-457200">
              <a:buFont typeface="Arial" panose="020B0604020202020204" pitchFamily="34" charset="0"/>
              <a:buChar char="•"/>
            </a:pPr>
            <a:r>
              <a:rPr lang="en-US" dirty="0"/>
              <a:t>The way in which different systems and nodes are connected and communicate with each other is determined by topology of the network</a:t>
            </a:r>
          </a:p>
          <a:p>
            <a:pPr marL="484505" indent="-457200">
              <a:buFont typeface="Arial" panose="020B0604020202020204" pitchFamily="34" charset="0"/>
              <a:buChar char="•"/>
            </a:pPr>
            <a:r>
              <a:rPr lang="en-US" dirty="0"/>
              <a:t>Physical topology is the physical layout of nodes, workstation and cables in the network</a:t>
            </a:r>
          </a:p>
          <a:p>
            <a:pPr marL="484505" indent="-457200">
              <a:buFont typeface="Arial" panose="020B0604020202020204" pitchFamily="34" charset="0"/>
              <a:buChar char="•"/>
            </a:pPr>
            <a:r>
              <a:rPr lang="en-US" dirty="0"/>
              <a:t>Logical topology is the way information flows between different components.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Network Topologies</a:t>
            </a: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panose="05020102010507070707"/>
              <a:buNone/>
              <a:defRPr/>
            </a:pPr>
            <a:r>
              <a:rPr lang="en-US" dirty="0">
                <a:ea typeface="+mn-ea"/>
              </a:rPr>
              <a:t>LAN topologies</a:t>
            </a:r>
          </a:p>
          <a:p>
            <a:pPr eaLnBrk="1" fontAlgn="auto" hangingPunct="1">
              <a:spcAft>
                <a:spcPts val="0"/>
              </a:spcAft>
              <a:buFont typeface="Wingdings 2" panose="05020102010507070707"/>
              <a:buNone/>
              <a:defRPr/>
            </a:pPr>
            <a:r>
              <a:rPr lang="en-US" dirty="0">
                <a:ea typeface="+mn-ea"/>
              </a:rPr>
              <a:t>WAN topologies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LAN topologies</a:t>
            </a:r>
          </a:p>
        </p:txBody>
      </p:sp>
      <p:sp>
        <p:nvSpPr>
          <p:cNvPr id="9219" name="Content Placeholder 2"/>
          <p:cNvSpPr>
            <a:spLocks noGrp="1"/>
          </p:cNvSpPr>
          <p:nvPr>
            <p:ph idx="1"/>
          </p:nvPr>
        </p:nvSpPr>
        <p:spPr/>
        <p:txBody>
          <a:bodyPr>
            <a:normAutofit fontScale="92500" lnSpcReduction="20000"/>
          </a:bodyPr>
          <a:lstStyle/>
          <a:p>
            <a:pPr eaLnBrk="1" hangingPunct="1"/>
            <a:r>
              <a:rPr lang="en-US" sz="2200" dirty="0">
                <a:latin typeface="Arial" panose="020B0604020202020204" pitchFamily="34" charset="0"/>
                <a:ea typeface="MS PGothic" panose="020B0600070205080204" pitchFamily="34" charset="-128"/>
                <a:cs typeface="Arial" panose="020B0604020202020204" pitchFamily="34" charset="0"/>
              </a:rPr>
              <a:t>A LAN is an inter-connection of   microprocessors/microcomputers, minicomputer in a star, ring or bus topology with a routing algorithm embedded in a central controller.</a:t>
            </a:r>
          </a:p>
          <a:p>
            <a:pPr eaLnBrk="1" hangingPunct="1"/>
            <a:endParaRPr lang="en-US" sz="2200" dirty="0">
              <a:latin typeface="Arial" panose="020B0604020202020204" pitchFamily="34" charset="0"/>
              <a:ea typeface="MS PGothic" panose="020B0600070205080204" pitchFamily="34" charset="-128"/>
              <a:cs typeface="Arial" panose="020B0604020202020204" pitchFamily="34" charset="0"/>
            </a:endParaRPr>
          </a:p>
          <a:p>
            <a:pPr eaLnBrk="1" hangingPunct="1"/>
            <a:r>
              <a:rPr lang="en-US" sz="2200" dirty="0">
                <a:latin typeface="Arial" panose="020B0604020202020204" pitchFamily="34" charset="0"/>
                <a:ea typeface="MS PGothic" panose="020B0600070205080204" pitchFamily="34" charset="-128"/>
                <a:cs typeface="Arial" panose="020B0604020202020204" pitchFamily="34" charset="0"/>
              </a:rPr>
              <a:t>A LAN is composed of transmission medium, transmission control mechanism, network interface card, server, clients machines and transmission protocol controller, applications, network and system software</a:t>
            </a:r>
          </a:p>
          <a:p>
            <a:pPr eaLnBrk="1" hangingPunct="1"/>
            <a:endParaRPr lang="en-US" dirty="0">
              <a:ea typeface="MS PGothic" panose="020B0600070205080204" pitchFamily="34" charset="-128"/>
            </a:endParaRPr>
          </a:p>
          <a:p>
            <a:pPr eaLnBrk="1" hangingPunct="1"/>
            <a:r>
              <a:rPr lang="en-US" sz="2400" dirty="0">
                <a:ea typeface="MS PGothic" panose="020B0600070205080204" pitchFamily="34" charset="-128"/>
              </a:rPr>
              <a:t>Physical</a:t>
            </a:r>
          </a:p>
          <a:p>
            <a:pPr lvl="1" eaLnBrk="1" hangingPunct="1">
              <a:buFont typeface="Wingdings" panose="05000000000000000000" pitchFamily="2" charset="2"/>
              <a:buChar char="Ø"/>
            </a:pPr>
            <a:r>
              <a:rPr lang="en-US" sz="2400" dirty="0">
                <a:ea typeface="MS PGothic" panose="020B0600070205080204" pitchFamily="34" charset="-128"/>
              </a:rPr>
              <a:t>Describes the geometric arrangement of components that make up the LAN</a:t>
            </a:r>
          </a:p>
          <a:p>
            <a:pPr eaLnBrk="1" hangingPunct="1"/>
            <a:r>
              <a:rPr lang="en-US" sz="2400" dirty="0">
                <a:ea typeface="MS PGothic" panose="020B0600070205080204" pitchFamily="34" charset="-128"/>
              </a:rPr>
              <a:t>Logical</a:t>
            </a:r>
          </a:p>
          <a:p>
            <a:pPr lvl="1" eaLnBrk="1" hangingPunct="1">
              <a:buFont typeface="Wingdings" panose="05000000000000000000" pitchFamily="2" charset="2"/>
              <a:buChar char="Ø"/>
            </a:pPr>
            <a:r>
              <a:rPr lang="en-US" sz="2400" dirty="0">
                <a:ea typeface="MS PGothic" panose="020B0600070205080204" pitchFamily="34" charset="-128"/>
              </a:rPr>
              <a:t>Describes the possible connections between pairs of networked end-points that communicate</a:t>
            </a:r>
          </a:p>
          <a:p>
            <a:pPr eaLnBrk="1" hangingPunct="1"/>
            <a:endParaRPr lang="en-US" dirty="0">
              <a:ea typeface="MS PGothic" panose="020B0600070205080204" pitchFamily="34" charset="-128"/>
            </a:endParaRPr>
          </a:p>
          <a:p>
            <a:pPr eaLnBrk="1" hangingPunct="1">
              <a:buFont typeface="Wingdings 2" panose="05020102010507070707" pitchFamily="18" charset="2"/>
              <a:buNone/>
            </a:pPr>
            <a:endParaRPr lang="en-US" dirty="0">
              <a:ea typeface="MS PGothic" panose="020B0600070205080204" pitchFamily="34" charset="-128"/>
            </a:endParaRPr>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44869F7-5B72-43C9-895B-BD1F8F8CEC9B}" type="slidenum">
              <a:rPr lang="en-US">
                <a:solidFill>
                  <a:srgbClr val="B5A788"/>
                </a:solidFill>
                <a:latin typeface="Gill Sans MT" panose="020B0502020104020203" charset="0"/>
              </a:rPr>
              <a:t>52</a:t>
            </a:fld>
            <a:endParaRPr lang="en-US">
              <a:solidFill>
                <a:srgbClr val="B5A788"/>
              </a:solidFill>
              <a:latin typeface="Gill Sans MT" panose="020B0502020104020203"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LAN Topologies(Physical)</a:t>
            </a:r>
          </a:p>
        </p:txBody>
      </p:sp>
      <p:sp>
        <p:nvSpPr>
          <p:cNvPr id="10243" name="Content Placeholder 2"/>
          <p:cNvSpPr>
            <a:spLocks noGrp="1"/>
          </p:cNvSpPr>
          <p:nvPr>
            <p:ph idx="1"/>
          </p:nvPr>
        </p:nvSpPr>
        <p:spPr/>
        <p:txBody>
          <a:bodyPr/>
          <a:lstStyle/>
          <a:p>
            <a:pPr marL="595630" indent="-514350" eaLnBrk="1" hangingPunct="1">
              <a:buFont typeface="Gill Sans MT" panose="020B0502020104020203" charset="0"/>
              <a:buAutoNum type="arabicParenR"/>
            </a:pPr>
            <a:r>
              <a:rPr lang="en-US" dirty="0">
                <a:ea typeface="MS PGothic" panose="020B0600070205080204" pitchFamily="34" charset="-128"/>
              </a:rPr>
              <a:t>Bus</a:t>
            </a:r>
          </a:p>
          <a:p>
            <a:pPr marL="595630" indent="-514350" eaLnBrk="1" hangingPunct="1">
              <a:buFont typeface="Gill Sans MT" panose="020B0502020104020203" charset="0"/>
              <a:buAutoNum type="arabicParenR"/>
            </a:pPr>
            <a:r>
              <a:rPr lang="en-US" dirty="0">
                <a:ea typeface="MS PGothic" panose="020B0600070205080204" pitchFamily="34" charset="-128"/>
              </a:rPr>
              <a:t>Star</a:t>
            </a:r>
          </a:p>
          <a:p>
            <a:pPr marL="595630" indent="-514350" eaLnBrk="1" hangingPunct="1">
              <a:buFont typeface="Gill Sans MT" panose="020B0502020104020203" charset="0"/>
              <a:buAutoNum type="arabicParenR"/>
            </a:pPr>
            <a:r>
              <a:rPr lang="en-US" dirty="0">
                <a:ea typeface="MS PGothic" panose="020B0600070205080204" pitchFamily="34" charset="-128"/>
              </a:rPr>
              <a:t>Ring</a:t>
            </a:r>
          </a:p>
          <a:p>
            <a:pPr marL="595630" indent="-514350" eaLnBrk="1" hangingPunct="1">
              <a:buFont typeface="Gill Sans MT" panose="020B0502020104020203" charset="0"/>
              <a:buAutoNum type="arabicParenR"/>
            </a:pPr>
            <a:r>
              <a:rPr lang="en-US" dirty="0">
                <a:ea typeface="MS PGothic" panose="020B0600070205080204" pitchFamily="34" charset="-128"/>
              </a:rPr>
              <a:t>Daisy chains</a:t>
            </a:r>
          </a:p>
          <a:p>
            <a:pPr marL="595630" indent="-514350" eaLnBrk="1" hangingPunct="1">
              <a:buFont typeface="Gill Sans MT" panose="020B0502020104020203" charset="0"/>
              <a:buAutoNum type="arabicParenR"/>
            </a:pPr>
            <a:r>
              <a:rPr lang="en-US" dirty="0">
                <a:ea typeface="MS PGothic" panose="020B0600070205080204" pitchFamily="34" charset="-128"/>
              </a:rPr>
              <a:t>Hierarchical</a:t>
            </a:r>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0FCC1C1-F11C-4080-869B-DF58CD78FA37}" type="slidenum">
              <a:rPr lang="en-US">
                <a:solidFill>
                  <a:srgbClr val="B5A788"/>
                </a:solidFill>
                <a:latin typeface="Gill Sans MT" panose="020B0502020104020203" charset="0"/>
              </a:rPr>
              <a:t>53</a:t>
            </a:fld>
            <a:endParaRPr lang="en-US">
              <a:solidFill>
                <a:srgbClr val="B5A788"/>
              </a:solidFill>
              <a:latin typeface="Gill Sans MT" panose="020B0502020104020203"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Bus topology</a:t>
            </a:r>
          </a:p>
        </p:txBody>
      </p:sp>
      <p:sp>
        <p:nvSpPr>
          <p:cNvPr id="11267" name="Content Placeholder 2"/>
          <p:cNvSpPr>
            <a:spLocks noGrp="1"/>
          </p:cNvSpPr>
          <p:nvPr>
            <p:ph idx="1"/>
          </p:nvPr>
        </p:nvSpPr>
        <p:spPr>
          <a:xfrm>
            <a:off x="1435735" y="1232535"/>
            <a:ext cx="7498080" cy="5015865"/>
          </a:xfrm>
        </p:spPr>
        <p:txBody>
          <a:bodyPr>
            <a:normAutofit fontScale="65000" lnSpcReduction="10000"/>
          </a:bodyPr>
          <a:lstStyle/>
          <a:p>
            <a:pPr eaLnBrk="1" hangingPunct="1"/>
            <a:r>
              <a:rPr lang="en-US" sz="3000">
                <a:ea typeface="MS PGothic" panose="020B0600070205080204" pitchFamily="34" charset="-128"/>
              </a:rPr>
              <a:t>Bus networks use a common backbone to connect all devices. A single cable, (the backbone) functions as a shared </a:t>
            </a:r>
            <a:r>
              <a:rPr lang="en-GB" altLang="en-US" sz="3000">
                <a:ea typeface="MS PGothic" panose="020B0600070205080204" pitchFamily="34" charset="-128"/>
              </a:rPr>
              <a:t>c</a:t>
            </a:r>
            <a:r>
              <a:rPr lang="en-US" sz="3000">
                <a:ea typeface="MS PGothic" panose="020B0600070205080204" pitchFamily="34" charset="-128"/>
              </a:rPr>
              <a:t>ommunication medium that devices attach or</a:t>
            </a:r>
            <a:r>
              <a:rPr lang="en-GB" altLang="en-US" sz="3000">
                <a:ea typeface="MS PGothic" panose="020B0600070205080204" pitchFamily="34" charset="-128"/>
              </a:rPr>
              <a:t> </a:t>
            </a:r>
            <a:r>
              <a:rPr lang="en-US" sz="3000">
                <a:ea typeface="MS PGothic" panose="020B0600070205080204" pitchFamily="34" charset="-128"/>
              </a:rPr>
              <a:t>tap into with an interface connector</a:t>
            </a:r>
            <a:r>
              <a:rPr lang="en-GB" altLang="en-US" sz="3000">
                <a:ea typeface="MS PGothic" panose="020B0600070205080204" pitchFamily="34" charset="-128"/>
              </a:rPr>
              <a:t>.</a:t>
            </a:r>
          </a:p>
          <a:p>
            <a:pPr eaLnBrk="1" hangingPunct="1"/>
            <a:endParaRPr lang="en-US" sz="3000">
              <a:ea typeface="MS PGothic" panose="020B0600070205080204" pitchFamily="34" charset="-128"/>
            </a:endParaRPr>
          </a:p>
          <a:p>
            <a:pPr eaLnBrk="1" hangingPunct="1"/>
            <a:r>
              <a:rPr lang="en-US">
                <a:ea typeface="MS PGothic" panose="020B0600070205080204" pitchFamily="34" charset="-128"/>
              </a:rPr>
              <a:t> </a:t>
            </a:r>
            <a:r>
              <a:rPr lang="en-US" sz="3000">
                <a:ea typeface="MS PGothic" panose="020B0600070205080204" pitchFamily="34" charset="-128"/>
              </a:rPr>
              <a:t>A device wanting to communicate with another device on the network sends a broadcast message onto the wire that all other devices see, but only</a:t>
            </a:r>
            <a:r>
              <a:rPr lang="en-GB" altLang="en-US" sz="3000">
                <a:ea typeface="MS PGothic" panose="020B0600070205080204" pitchFamily="34" charset="-128"/>
              </a:rPr>
              <a:t> </a:t>
            </a:r>
            <a:r>
              <a:rPr lang="en-US" sz="3000">
                <a:ea typeface="MS PGothic" panose="020B0600070205080204" pitchFamily="34" charset="-128"/>
              </a:rPr>
              <a:t>the intended recipient actually accepts and processes the message</a:t>
            </a:r>
            <a:r>
              <a:rPr lang="en-GB" altLang="en-US" sz="3000">
                <a:ea typeface="MS PGothic" panose="020B0600070205080204" pitchFamily="34" charset="-128"/>
              </a:rPr>
              <a:t>.</a:t>
            </a:r>
          </a:p>
          <a:p>
            <a:pPr eaLnBrk="1" hangingPunct="1"/>
            <a:endParaRPr lang="en-GB" altLang="en-US" sz="3000">
              <a:ea typeface="MS PGothic" panose="020B0600070205080204" pitchFamily="34" charset="-128"/>
            </a:endParaRPr>
          </a:p>
          <a:p>
            <a:pPr eaLnBrk="1" hangingPunct="1"/>
            <a:r>
              <a:rPr lang="en-US" sz="3000">
                <a:ea typeface="MS PGothic" panose="020B0600070205080204" pitchFamily="34" charset="-128"/>
              </a:rPr>
              <a:t>The bus topology is the</a:t>
            </a:r>
            <a:r>
              <a:rPr lang="en-GB" altLang="en-US" sz="3000">
                <a:ea typeface="MS PGothic" panose="020B0600070205080204" pitchFamily="34" charset="-128"/>
              </a:rPr>
              <a:t> </a:t>
            </a:r>
            <a:r>
              <a:rPr lang="en-US" sz="3000">
                <a:ea typeface="MS PGothic" panose="020B0600070205080204" pitchFamily="34" charset="-128"/>
              </a:rPr>
              <a:t>simplest and most common method of interconnecting computers.</a:t>
            </a:r>
          </a:p>
          <a:p>
            <a:pPr eaLnBrk="1" hangingPunct="1"/>
            <a:endParaRPr lang="en-US" sz="3000">
              <a:ea typeface="MS PGothic" panose="020B0600070205080204" pitchFamily="34" charset="-128"/>
            </a:endParaRPr>
          </a:p>
          <a:p>
            <a:pPr eaLnBrk="1" hangingPunct="1"/>
            <a:r>
              <a:rPr lang="en-US" sz="3000">
                <a:ea typeface="MS PGothic" panose="020B0600070205080204" pitchFamily="34" charset="-128"/>
              </a:rPr>
              <a:t>The two ends of the transmission line never touch to form a complete loop. A bus topology is also known as multidrop or linear bus or a horizontal bus</a:t>
            </a:r>
          </a:p>
          <a:p>
            <a:pPr eaLnBrk="1" hangingPunct="1"/>
            <a:endParaRPr lang="en-US" sz="3000">
              <a:ea typeface="MS PGothic" panose="020B0600070205080204" pitchFamily="34" charset="-128"/>
            </a:endParaRPr>
          </a:p>
          <a:p>
            <a:pPr eaLnBrk="1" hangingPunct="1"/>
            <a:r>
              <a:rPr lang="en-US">
                <a:ea typeface="MS PGothic" panose="020B0600070205080204" pitchFamily="34" charset="-128"/>
              </a:rPr>
              <a:t>Both ends of the bus must be terminated with a terminating resistor to prevent signal bounce</a:t>
            </a:r>
          </a:p>
          <a:p>
            <a:pPr eaLnBrk="1" hangingPunct="1"/>
            <a:endParaRPr lang="en-US">
              <a:ea typeface="MS PGothic" panose="020B0600070205080204" pitchFamily="34" charset="-128"/>
            </a:endParaRP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CA086D4-721E-4701-BA20-04A491BCEC2F}" type="slidenum">
              <a:rPr lang="en-US">
                <a:solidFill>
                  <a:srgbClr val="B5A788"/>
                </a:solidFill>
                <a:latin typeface="Gill Sans MT" panose="020B0502020104020203" charset="0"/>
              </a:rPr>
              <a:t>54</a:t>
            </a:fld>
            <a:endParaRPr lang="en-US">
              <a:solidFill>
                <a:srgbClr val="B5A788"/>
              </a:solidFill>
              <a:latin typeface="Gill Sans MT" panose="020B0502020104020203"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Bus topology</a:t>
            </a:r>
          </a:p>
        </p:txBody>
      </p:sp>
      <p:pic>
        <p:nvPicPr>
          <p:cNvPr id="12291" name="Picture 2" descr="Bus%2Btopolo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447800"/>
            <a:ext cx="7315200" cy="4724400"/>
          </a:xfrm>
          <a:noFill/>
        </p:spPr>
      </p:pic>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FEA02E35-2B0C-4098-B38B-55B8D8419954}" type="slidenum">
              <a:rPr lang="en-US">
                <a:solidFill>
                  <a:srgbClr val="B5A788"/>
                </a:solidFill>
                <a:latin typeface="Gill Sans MT" panose="020B0502020104020203" charset="0"/>
              </a:rPr>
              <a:t>55</a:t>
            </a:fld>
            <a:endParaRPr lang="en-US">
              <a:solidFill>
                <a:srgbClr val="B5A788"/>
              </a:solidFill>
              <a:latin typeface="Gill Sans MT" panose="020B0502020104020203"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Advantages of Bus topology</a:t>
            </a:r>
          </a:p>
        </p:txBody>
      </p:sp>
      <p:sp>
        <p:nvSpPr>
          <p:cNvPr id="3" name="Content Placeholder 2"/>
          <p:cNvSpPr>
            <a:spLocks noGrp="1"/>
          </p:cNvSpPr>
          <p:nvPr>
            <p:ph idx="1"/>
          </p:nvPr>
        </p:nvSpPr>
        <p:spPr/>
        <p:txBody>
          <a:bodyPr>
            <a:normAutofit/>
          </a:bodyPr>
          <a:lstStyle/>
          <a:p>
            <a:pPr marL="596900" indent="-514350" eaLnBrk="1" fontAlgn="auto" hangingPunct="1">
              <a:spcAft>
                <a:spcPts val="0"/>
              </a:spcAft>
              <a:buFont typeface="+mj-lt"/>
              <a:buAutoNum type="arabicParenR"/>
              <a:defRPr/>
            </a:pPr>
            <a:r>
              <a:rPr lang="en-US" dirty="0">
                <a:ea typeface="+mn-ea"/>
              </a:rPr>
              <a:t>Easy to implement and extend </a:t>
            </a:r>
          </a:p>
          <a:p>
            <a:pPr marL="596900" indent="-514350" eaLnBrk="1" fontAlgn="auto" hangingPunct="1">
              <a:spcAft>
                <a:spcPts val="0"/>
              </a:spcAft>
              <a:buFont typeface="+mj-lt"/>
              <a:buAutoNum type="arabicParenR"/>
              <a:defRPr/>
            </a:pPr>
            <a:r>
              <a:rPr lang="en-US" dirty="0">
                <a:ea typeface="+mn-ea"/>
              </a:rPr>
              <a:t>Well suited for temporary networks that must be set up in a hurry </a:t>
            </a:r>
          </a:p>
          <a:p>
            <a:pPr marL="596900" indent="-514350" eaLnBrk="1" fontAlgn="auto" hangingPunct="1">
              <a:spcAft>
                <a:spcPts val="0"/>
              </a:spcAft>
              <a:buFont typeface="+mj-lt"/>
              <a:buAutoNum type="arabicParenR"/>
              <a:defRPr/>
            </a:pPr>
            <a:r>
              <a:rPr lang="en-US" dirty="0">
                <a:ea typeface="+mn-ea"/>
              </a:rPr>
              <a:t>Typically the least cheapest topology to implement </a:t>
            </a:r>
          </a:p>
          <a:p>
            <a:pPr marL="596900" indent="-514350" eaLnBrk="1" fontAlgn="auto" hangingPunct="1">
              <a:spcAft>
                <a:spcPts val="0"/>
              </a:spcAft>
              <a:buFont typeface="+mj-lt"/>
              <a:buAutoNum type="arabicParenR"/>
              <a:defRPr/>
            </a:pPr>
            <a:r>
              <a:rPr lang="en-US" dirty="0">
                <a:ea typeface="+mn-ea"/>
              </a:rPr>
              <a:t>Failure of one station does not affect others </a:t>
            </a:r>
          </a:p>
          <a:p>
            <a:pPr marL="596900" indent="-514350" eaLnBrk="1" fontAlgn="auto" hangingPunct="1">
              <a:spcAft>
                <a:spcPts val="0"/>
              </a:spcAft>
              <a:buFont typeface="+mj-lt"/>
              <a:buAutoNum type="arabicParenR"/>
              <a:defRPr/>
            </a:pPr>
            <a:r>
              <a:rPr lang="en-GB" altLang="en-US" dirty="0">
                <a:ea typeface="+mn-ea"/>
              </a:rPr>
              <a:t>Require less cable</a:t>
            </a:r>
            <a:endParaRPr lang="en-US" dirty="0">
              <a:ea typeface="+mn-ea"/>
            </a:endParaRPr>
          </a:p>
          <a:p>
            <a:pPr marL="365760" indent="-283210" eaLnBrk="1" fontAlgn="auto" hangingPunct="1">
              <a:spcAft>
                <a:spcPts val="0"/>
              </a:spcAft>
              <a:buFont typeface="Wingdings 2" panose="05020102010507070707"/>
              <a:buChar char=""/>
              <a:defRPr/>
            </a:pPr>
            <a:endParaRPr lang="en-US" dirty="0">
              <a:ea typeface="+mn-ea"/>
            </a:endParaRP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F227553-77E0-47AB-B3A0-0A4E31BCA8A9}" type="slidenum">
              <a:rPr lang="en-US">
                <a:solidFill>
                  <a:srgbClr val="B5A788"/>
                </a:solidFill>
                <a:latin typeface="Gill Sans MT" panose="020B0502020104020203" charset="0"/>
              </a:rPr>
              <a:t>56</a:t>
            </a:fld>
            <a:endParaRPr lang="en-US">
              <a:solidFill>
                <a:srgbClr val="B5A788"/>
              </a:solidFill>
              <a:latin typeface="Gill Sans MT" panose="020B0502020104020203"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Disadvantages of Bus topology</a:t>
            </a:r>
          </a:p>
        </p:txBody>
      </p:sp>
      <p:sp>
        <p:nvSpPr>
          <p:cNvPr id="3" name="Content Placeholder 2"/>
          <p:cNvSpPr>
            <a:spLocks noGrp="1"/>
          </p:cNvSpPr>
          <p:nvPr>
            <p:ph idx="1"/>
          </p:nvPr>
        </p:nvSpPr>
        <p:spPr/>
        <p:txBody>
          <a:bodyPr>
            <a:normAutofit/>
          </a:bodyPr>
          <a:lstStyle/>
          <a:p>
            <a:pPr marL="596900" indent="-514350" eaLnBrk="1" fontAlgn="auto" hangingPunct="1">
              <a:spcAft>
                <a:spcPts val="0"/>
              </a:spcAft>
              <a:buFont typeface="+mj-lt"/>
              <a:buAutoNum type="arabicParenR"/>
              <a:defRPr/>
            </a:pPr>
            <a:r>
              <a:rPr lang="en-US" dirty="0">
                <a:ea typeface="+mn-ea"/>
              </a:rPr>
              <a:t>Difficult to administer/troubleshoot </a:t>
            </a:r>
          </a:p>
          <a:p>
            <a:pPr marL="596900" indent="-514350" eaLnBrk="1" fontAlgn="auto" hangingPunct="1">
              <a:spcAft>
                <a:spcPts val="0"/>
              </a:spcAft>
              <a:buFont typeface="+mj-lt"/>
              <a:buAutoNum type="arabicParenR"/>
              <a:defRPr/>
            </a:pPr>
            <a:r>
              <a:rPr lang="en-US" dirty="0">
                <a:ea typeface="+mn-ea"/>
              </a:rPr>
              <a:t>Limited cable length and number of stations </a:t>
            </a:r>
          </a:p>
          <a:p>
            <a:pPr marL="596900" indent="-514350" eaLnBrk="1" fontAlgn="auto" hangingPunct="1">
              <a:spcAft>
                <a:spcPts val="0"/>
              </a:spcAft>
              <a:buFont typeface="+mj-lt"/>
              <a:buAutoNum type="arabicParenR"/>
              <a:defRPr/>
            </a:pPr>
            <a:r>
              <a:rPr lang="en-US" dirty="0">
                <a:ea typeface="+mn-ea"/>
              </a:rPr>
              <a:t>A cable break can disable the entire network; no redundancy </a:t>
            </a:r>
          </a:p>
          <a:p>
            <a:pPr marL="596900" indent="-514350" eaLnBrk="1" fontAlgn="auto" hangingPunct="1">
              <a:spcAft>
                <a:spcPts val="0"/>
              </a:spcAft>
              <a:buFont typeface="+mj-lt"/>
              <a:buAutoNum type="arabicParenR"/>
              <a:defRPr/>
            </a:pPr>
            <a:r>
              <a:rPr lang="en-US" dirty="0">
                <a:ea typeface="+mn-ea"/>
              </a:rPr>
              <a:t>Maintenance costs may be higher in the long run </a:t>
            </a:r>
          </a:p>
          <a:p>
            <a:pPr marL="596900" indent="-514350" eaLnBrk="1" fontAlgn="auto" hangingPunct="1">
              <a:spcAft>
                <a:spcPts val="0"/>
              </a:spcAft>
              <a:buFont typeface="+mj-lt"/>
              <a:buAutoNum type="arabicParenR"/>
              <a:defRPr/>
            </a:pPr>
            <a:r>
              <a:rPr lang="en-US" dirty="0">
                <a:ea typeface="+mn-ea"/>
              </a:rPr>
              <a:t>Performance degrades as additional computers are added </a:t>
            </a:r>
          </a:p>
          <a:p>
            <a:pPr marL="365760" indent="-283210" eaLnBrk="1" fontAlgn="auto" hangingPunct="1">
              <a:spcAft>
                <a:spcPts val="0"/>
              </a:spcAft>
              <a:buFont typeface="Wingdings 2" panose="05020102010507070707"/>
              <a:buChar char=""/>
              <a:defRPr/>
            </a:pPr>
            <a:endParaRPr lang="en-US" dirty="0">
              <a:ea typeface="+mn-ea"/>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3991404E-A6AA-4859-9CB6-481AA8FB794F}" type="slidenum">
              <a:rPr lang="en-US">
                <a:solidFill>
                  <a:srgbClr val="B5A788"/>
                </a:solidFill>
                <a:latin typeface="Gill Sans MT" panose="020B0502020104020203" charset="0"/>
              </a:rPr>
              <a:t>57</a:t>
            </a:fld>
            <a:endParaRPr lang="en-US">
              <a:solidFill>
                <a:srgbClr val="B5A788"/>
              </a:solidFill>
              <a:latin typeface="Gill Sans MT" panose="020B0502020104020203"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Ring topology</a:t>
            </a:r>
          </a:p>
        </p:txBody>
      </p:sp>
      <p:sp>
        <p:nvSpPr>
          <p:cNvPr id="15363" name="Content Placeholder 2"/>
          <p:cNvSpPr>
            <a:spLocks noGrp="1"/>
          </p:cNvSpPr>
          <p:nvPr>
            <p:ph idx="1"/>
          </p:nvPr>
        </p:nvSpPr>
        <p:spPr/>
        <p:txBody>
          <a:bodyPr>
            <a:normAutofit fontScale="85000" lnSpcReduction="10000"/>
          </a:bodyPr>
          <a:lstStyle/>
          <a:p>
            <a:pPr eaLnBrk="1" hangingPunct="1"/>
            <a:r>
              <a:rPr lang="en-US">
                <a:ea typeface="MS PGothic" panose="020B0600070205080204" pitchFamily="34" charset="-128"/>
              </a:rPr>
              <a:t> </a:t>
            </a:r>
            <a:r>
              <a:rPr lang="en-GB" altLang="en-US">
                <a:ea typeface="MS PGothic" panose="020B0600070205080204" pitchFamily="34" charset="-128"/>
              </a:rPr>
              <a:t>E</a:t>
            </a:r>
            <a:r>
              <a:rPr lang="en-US">
                <a:ea typeface="MS PGothic" panose="020B0600070205080204" pitchFamily="34" charset="-128"/>
              </a:rPr>
              <a:t>very device has exactly two neighbours for communication purposes</a:t>
            </a:r>
            <a:r>
              <a:rPr lang="en-GB" altLang="en-US">
                <a:ea typeface="MS PGothic" panose="020B0600070205080204" pitchFamily="34" charset="-128"/>
              </a:rPr>
              <a:t>.</a:t>
            </a:r>
          </a:p>
          <a:p>
            <a:pPr eaLnBrk="1" hangingPunct="1"/>
            <a:r>
              <a:rPr lang="en-US">
                <a:ea typeface="MS PGothic" panose="020B0600070205080204" pitchFamily="34" charset="-128"/>
              </a:rPr>
              <a:t>All messages travel through a ring in the same direction (either "clockwise" or "counter clockwise")</a:t>
            </a:r>
            <a:r>
              <a:rPr lang="en-GB" altLang="en-US">
                <a:ea typeface="MS PGothic" panose="020B0600070205080204" pitchFamily="34" charset="-128"/>
              </a:rPr>
              <a:t>.</a:t>
            </a:r>
          </a:p>
          <a:p>
            <a:pPr eaLnBrk="1" hangingPunct="1"/>
            <a:r>
              <a:rPr lang="en-US">
                <a:ea typeface="MS PGothic" panose="020B0600070205080204" pitchFamily="34" charset="-128"/>
              </a:rPr>
              <a:t>All the stations are interconnected in tandem (series) to form a closed loop or circle.</a:t>
            </a:r>
          </a:p>
          <a:p>
            <a:pPr eaLnBrk="1" hangingPunct="1"/>
            <a:r>
              <a:rPr lang="en-US">
                <a:ea typeface="MS PGothic" panose="020B0600070205080204" pitchFamily="34" charset="-128"/>
              </a:rPr>
              <a:t>Transmissions are unidirectional and must propagate through all the stations in the loop</a:t>
            </a:r>
          </a:p>
          <a:p>
            <a:pPr eaLnBrk="1" hangingPunct="1"/>
            <a:r>
              <a:rPr lang="en-US">
                <a:ea typeface="MS PGothic" panose="020B0600070205080204" pitchFamily="34" charset="-128"/>
              </a:rPr>
              <a:t>Each computer acts like a repeater</a:t>
            </a:r>
          </a:p>
          <a:p>
            <a:pPr eaLnBrk="1" hangingPunct="1"/>
            <a:r>
              <a:rPr lang="en-US">
                <a:ea typeface="MS PGothic" panose="020B0600070205080204" pitchFamily="34" charset="-128"/>
              </a:rPr>
              <a:t>Sending and receiving of data takes place by the help of TOKEN</a:t>
            </a: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015582EA-D0D7-49DD-8801-7DA9226A9A9D}" type="slidenum">
              <a:rPr lang="en-US">
                <a:solidFill>
                  <a:srgbClr val="B5A788"/>
                </a:solidFill>
                <a:latin typeface="Gill Sans MT" panose="020B0502020104020203" charset="0"/>
              </a:rPr>
              <a:t>58</a:t>
            </a:fld>
            <a:endParaRPr lang="en-US">
              <a:solidFill>
                <a:srgbClr val="B5A788"/>
              </a:solidFill>
              <a:latin typeface="Gill Sans MT" panose="020B0502020104020203"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Token Passing</a:t>
            </a:r>
          </a:p>
        </p:txBody>
      </p:sp>
      <p:sp>
        <p:nvSpPr>
          <p:cNvPr id="16387" name="Content Placeholder 2"/>
          <p:cNvSpPr>
            <a:spLocks noGrp="1"/>
          </p:cNvSpPr>
          <p:nvPr>
            <p:ph idx="1"/>
          </p:nvPr>
        </p:nvSpPr>
        <p:spPr/>
        <p:txBody>
          <a:bodyPr/>
          <a:lstStyle/>
          <a:p>
            <a:pPr eaLnBrk="1" hangingPunct="1"/>
            <a:r>
              <a:rPr lang="en-US" dirty="0">
                <a:ea typeface="MS PGothic" panose="020B0600070205080204" pitchFamily="34" charset="-128"/>
              </a:rPr>
              <a:t>Token contains a piece of information which along with data is sent by the source computer</a:t>
            </a:r>
          </a:p>
          <a:p>
            <a:pPr eaLnBrk="1" hangingPunct="1"/>
            <a:r>
              <a:rPr lang="en-US" dirty="0">
                <a:ea typeface="MS PGothic" panose="020B0600070205080204" pitchFamily="34" charset="-128"/>
              </a:rPr>
              <a:t>This token then passes to next node, which checks if the signal is intended to it</a:t>
            </a:r>
          </a:p>
          <a:p>
            <a:pPr lvl="1" eaLnBrk="1" hangingPunct="1">
              <a:buFont typeface="Wingdings" panose="05000000000000000000" pitchFamily="2" charset="2"/>
              <a:buChar char="Ø"/>
            </a:pPr>
            <a:r>
              <a:rPr lang="en-US" dirty="0">
                <a:ea typeface="MS PGothic" panose="020B0600070205080204" pitchFamily="34" charset="-128"/>
              </a:rPr>
              <a:t>If yes, it receives it and passes the empty token into the network</a:t>
            </a:r>
          </a:p>
          <a:p>
            <a:pPr lvl="1" eaLnBrk="1" hangingPunct="1">
              <a:buFont typeface="Wingdings" panose="05000000000000000000" pitchFamily="2" charset="2"/>
              <a:buChar char="Ø"/>
            </a:pPr>
            <a:r>
              <a:rPr lang="en-US" dirty="0">
                <a:ea typeface="MS PGothic" panose="020B0600070205080204" pitchFamily="34" charset="-128"/>
              </a:rPr>
              <a:t>otherwise passes token along with the data to next node</a:t>
            </a: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E140BB3-CE5D-4718-9811-6E9C181BA004}" type="slidenum">
              <a:rPr lang="en-US">
                <a:solidFill>
                  <a:srgbClr val="B5A788"/>
                </a:solidFill>
                <a:latin typeface="Gill Sans MT" panose="020B0502020104020203" charset="0"/>
              </a:rPr>
              <a:t>59</a:t>
            </a:fld>
            <a:endParaRPr lang="en-US">
              <a:solidFill>
                <a:srgbClr val="B5A788"/>
              </a:solidFill>
              <a:latin typeface="Gill Sans MT" panose="020B05020201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ltLang="en-US" sz="2665">
                <a:sym typeface="+mn-ea"/>
              </a:rPr>
              <a:t>Network Components, Functions, and Features</a:t>
            </a:r>
            <a:br>
              <a:rPr lang="en-GB" altLang="en-US" sz="2665">
                <a:sym typeface="+mn-ea"/>
              </a:rPr>
            </a:br>
            <a:br>
              <a:rPr lang="en-GB" altLang="en-US"/>
            </a:br>
            <a:endParaRPr lang="en-GB" altLang="en-US"/>
          </a:p>
        </p:txBody>
      </p:sp>
      <p:sp>
        <p:nvSpPr>
          <p:cNvPr id="3" name="Content Placeholder 2"/>
          <p:cNvSpPr>
            <a:spLocks noGrp="1"/>
          </p:cNvSpPr>
          <p:nvPr>
            <p:ph idx="1"/>
          </p:nvPr>
        </p:nvSpPr>
        <p:spPr>
          <a:xfrm>
            <a:off x="1435735" y="998220"/>
            <a:ext cx="7498080" cy="5250180"/>
          </a:xfrm>
        </p:spPr>
        <p:txBody>
          <a:bodyPr>
            <a:normAutofit fontScale="90000" lnSpcReduction="10000"/>
          </a:bodyPr>
          <a:lstStyle/>
          <a:p>
            <a:r>
              <a:rPr lang="en-GB" altLang="en-US" sz="2400" b="1" dirty="0"/>
              <a:t>Shared Data</a:t>
            </a:r>
            <a:r>
              <a:rPr lang="en-GB" altLang="en-US" sz="2400" dirty="0"/>
              <a:t>: Shared data are data that file servers provide to clients, such as data files, printer access programs, and e-mail.</a:t>
            </a:r>
          </a:p>
          <a:p>
            <a:r>
              <a:rPr lang="en-GB" altLang="en-US" sz="2400" b="1" dirty="0"/>
              <a:t>Shared Printers and other peripherals:</a:t>
            </a:r>
            <a:r>
              <a:rPr lang="en-GB" altLang="en-US" sz="2400" dirty="0"/>
              <a:t> these are hardware resources provided to the users</a:t>
            </a:r>
            <a:r>
              <a:rPr lang="en-US" altLang="en-GB" sz="2400" dirty="0"/>
              <a:t> </a:t>
            </a:r>
            <a:r>
              <a:rPr lang="en-GB" altLang="en-US" sz="2400" dirty="0"/>
              <a:t>of the network by servers. Resources provided include </a:t>
            </a:r>
            <a:r>
              <a:rPr lang="en-US" altLang="en-GB" sz="2400" dirty="0"/>
              <a:t>network </a:t>
            </a:r>
            <a:r>
              <a:rPr lang="en-GB" altLang="en-US" sz="2400" dirty="0"/>
              <a:t>, printers, </a:t>
            </a:r>
            <a:r>
              <a:rPr lang="en-US" altLang="en-GB" sz="2400" dirty="0"/>
              <a:t> storage, </a:t>
            </a:r>
            <a:r>
              <a:rPr lang="en-GB" altLang="en-US" sz="2400" dirty="0"/>
              <a:t>software, or any other items used by the clients on the network.</a:t>
            </a:r>
          </a:p>
          <a:p>
            <a:r>
              <a:rPr lang="en-GB" altLang="en-US" sz="2400" b="1" dirty="0"/>
              <a:t>Network interface card:</a:t>
            </a:r>
            <a:r>
              <a:rPr lang="en-GB" altLang="en-US" sz="2400" dirty="0"/>
              <a:t> Every computer in the network has a special expansion card called network interface card (NIS), which prepares and sends data, receives data, and controls data flow between the computer and the network. While transmitting, NIC passes frames of data on to the physical layer and on the receiver side, the NIC processes bits received from the physical layer and processes the message based on its contents.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Ring topology</a:t>
            </a:r>
          </a:p>
        </p:txBody>
      </p:sp>
      <p:pic>
        <p:nvPicPr>
          <p:cNvPr id="17411" name="Picture 2" descr="Ring_topolo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676400"/>
            <a:ext cx="7391400" cy="4648200"/>
          </a:xfrm>
          <a:noFill/>
        </p:spPr>
      </p:pic>
      <p:sp>
        <p:nvSpPr>
          <p:cNvPr id="1741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B40247F4-CADA-4B82-B36F-32897F2D9D35}" type="slidenum">
              <a:rPr lang="en-US">
                <a:solidFill>
                  <a:srgbClr val="B5A788"/>
                </a:solidFill>
                <a:latin typeface="Gill Sans MT" panose="020B0502020104020203" charset="0"/>
              </a:rPr>
              <a:t>60</a:t>
            </a:fld>
            <a:endParaRPr lang="en-US">
              <a:solidFill>
                <a:srgbClr val="B5A788"/>
              </a:solidFill>
              <a:latin typeface="Gill Sans MT" panose="020B0502020104020203"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868362"/>
          </a:xfrm>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Advantages of Ring topology</a:t>
            </a:r>
          </a:p>
        </p:txBody>
      </p:sp>
      <p:sp>
        <p:nvSpPr>
          <p:cNvPr id="18435" name="Content Placeholder 2"/>
          <p:cNvSpPr>
            <a:spLocks noGrp="1"/>
          </p:cNvSpPr>
          <p:nvPr>
            <p:ph idx="1"/>
          </p:nvPr>
        </p:nvSpPr>
        <p:spPr>
          <a:xfrm>
            <a:off x="990600" y="1066800"/>
            <a:ext cx="7943850" cy="5486400"/>
          </a:xfrm>
        </p:spPr>
        <p:txBody>
          <a:bodyPr/>
          <a:lstStyle/>
          <a:p>
            <a:pPr marL="596900" indent="-514350" eaLnBrk="1" hangingPunct="1">
              <a:buFont typeface="Gill Sans MT" panose="020B0502020104020203" charset="0"/>
              <a:buAutoNum type="arabicParenR"/>
            </a:pPr>
            <a:r>
              <a:rPr lang="en-US">
                <a:ea typeface="MS PGothic" panose="020B0600070205080204" pitchFamily="34" charset="-128"/>
              </a:rPr>
              <a:t>This type of network topology is very organized</a:t>
            </a:r>
          </a:p>
          <a:p>
            <a:pPr marL="596900" indent="-514350" eaLnBrk="1" hangingPunct="1">
              <a:buFont typeface="Gill Sans MT" panose="020B0502020104020203" charset="0"/>
              <a:buAutoNum type="arabicParenR"/>
            </a:pPr>
            <a:r>
              <a:rPr lang="en-US">
                <a:ea typeface="MS PGothic" panose="020B0600070205080204" pitchFamily="34" charset="-128"/>
              </a:rPr>
              <a:t>Performance is better than that of Bus topology</a:t>
            </a:r>
          </a:p>
          <a:p>
            <a:pPr marL="596900" indent="-514350" eaLnBrk="1" hangingPunct="1">
              <a:buFont typeface="Gill Sans MT" panose="020B0502020104020203" charset="0"/>
              <a:buAutoNum type="arabicParenR"/>
            </a:pPr>
            <a:r>
              <a:rPr lang="en-US">
                <a:ea typeface="MS PGothic" panose="020B0600070205080204" pitchFamily="34" charset="-128"/>
              </a:rPr>
              <a:t>No need for network server to control the connectivity between workstations</a:t>
            </a:r>
          </a:p>
          <a:p>
            <a:pPr marL="596900" indent="-514350" eaLnBrk="1" hangingPunct="1">
              <a:buFont typeface="Gill Sans MT" panose="020B0502020104020203" charset="0"/>
              <a:buAutoNum type="arabicParenR"/>
            </a:pPr>
            <a:r>
              <a:rPr lang="en-US">
                <a:ea typeface="MS PGothic" panose="020B0600070205080204" pitchFamily="34" charset="-128"/>
              </a:rPr>
              <a:t>Additional components do not affect the performance of network</a:t>
            </a:r>
          </a:p>
          <a:p>
            <a:pPr marL="596900" indent="-514350" eaLnBrk="1" hangingPunct="1">
              <a:buFont typeface="Gill Sans MT" panose="020B0502020104020203" charset="0"/>
              <a:buAutoNum type="arabicParenR"/>
            </a:pPr>
            <a:r>
              <a:rPr lang="en-US">
                <a:ea typeface="MS PGothic" panose="020B0600070205080204" pitchFamily="34" charset="-128"/>
              </a:rPr>
              <a:t>Each computer has equal access to resources</a:t>
            </a: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B1C8C664-2071-464C-9CC2-CA8D16997482}" type="slidenum">
              <a:rPr lang="en-US">
                <a:solidFill>
                  <a:srgbClr val="B5A788"/>
                </a:solidFill>
                <a:latin typeface="Gill Sans MT" panose="020B0502020104020203" charset="0"/>
              </a:rPr>
              <a:t>61</a:t>
            </a:fld>
            <a:endParaRPr lang="en-US">
              <a:solidFill>
                <a:srgbClr val="B5A788"/>
              </a:solidFill>
              <a:latin typeface="Gill Sans MT" panose="020B0502020104020203"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Disadvantages of Ring topology</a:t>
            </a:r>
          </a:p>
        </p:txBody>
      </p:sp>
      <p:sp>
        <p:nvSpPr>
          <p:cNvPr id="19459" name="Content Placeholder 2"/>
          <p:cNvSpPr>
            <a:spLocks noGrp="1"/>
          </p:cNvSpPr>
          <p:nvPr>
            <p:ph idx="1"/>
          </p:nvPr>
        </p:nvSpPr>
        <p:spPr/>
        <p:txBody>
          <a:bodyPr/>
          <a:lstStyle/>
          <a:p>
            <a:pPr marL="596900" indent="-514350" eaLnBrk="1" hangingPunct="1">
              <a:buFont typeface="Gill Sans MT" panose="020B0502020104020203" charset="0"/>
              <a:buAutoNum type="arabicParenR"/>
            </a:pPr>
            <a:r>
              <a:rPr lang="en-US">
                <a:ea typeface="MS PGothic" panose="020B0600070205080204" pitchFamily="34" charset="-128"/>
              </a:rPr>
              <a:t>Each packet of data must pass through all the computers between source and destination, slower than star topology</a:t>
            </a:r>
          </a:p>
          <a:p>
            <a:pPr marL="596900" indent="-514350" eaLnBrk="1" hangingPunct="1">
              <a:buFont typeface="Gill Sans MT" panose="020B0502020104020203" charset="0"/>
              <a:buAutoNum type="arabicParenR"/>
            </a:pPr>
            <a:r>
              <a:rPr lang="en-US">
                <a:ea typeface="MS PGothic" panose="020B0600070205080204" pitchFamily="34" charset="-128"/>
              </a:rPr>
              <a:t>If one workstation or port goes down, the entire network gets affected</a:t>
            </a:r>
          </a:p>
          <a:p>
            <a:pPr marL="596900" indent="-514350" eaLnBrk="1" hangingPunct="1">
              <a:buFont typeface="Gill Sans MT" panose="020B0502020104020203" charset="0"/>
              <a:buAutoNum type="arabicParenR"/>
            </a:pPr>
            <a:r>
              <a:rPr lang="en-US">
                <a:ea typeface="MS PGothic" panose="020B0600070205080204" pitchFamily="34" charset="-128"/>
              </a:rPr>
              <a:t>Network is highly dependent on the wire which connects different components</a:t>
            </a:r>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3F37EB5-108A-484A-9782-D7F02A555E78}" type="slidenum">
              <a:rPr lang="en-US">
                <a:solidFill>
                  <a:srgbClr val="B5A788"/>
                </a:solidFill>
                <a:latin typeface="Gill Sans MT" panose="020B0502020104020203" charset="0"/>
              </a:rPr>
              <a:t>62</a:t>
            </a:fld>
            <a:endParaRPr lang="en-US">
              <a:solidFill>
                <a:srgbClr val="B5A788"/>
              </a:solidFill>
              <a:latin typeface="Gill Sans MT" panose="020B0502020104020203"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Star topology</a:t>
            </a:r>
          </a:p>
        </p:txBody>
      </p:sp>
      <p:sp>
        <p:nvSpPr>
          <p:cNvPr id="20483" name="Content Placeholder 2"/>
          <p:cNvSpPr>
            <a:spLocks noGrp="1"/>
          </p:cNvSpPr>
          <p:nvPr>
            <p:ph idx="1"/>
          </p:nvPr>
        </p:nvSpPr>
        <p:spPr/>
        <p:txBody>
          <a:bodyPr>
            <a:normAutofit fontScale="77500" lnSpcReduction="10000"/>
          </a:bodyPr>
          <a:lstStyle/>
          <a:p>
            <a:pPr eaLnBrk="1" hangingPunct="1"/>
            <a:r>
              <a:rPr lang="en-US">
                <a:ea typeface="MS PGothic" panose="020B0600070205080204" pitchFamily="34" charset="-128"/>
              </a:rPr>
              <a:t> A star topology is designed with each node (file server, workstations, and peripherals) connected directly to a central network hub, switch, or concentrator</a:t>
            </a:r>
            <a:r>
              <a:rPr lang="en-GB" altLang="en-US">
                <a:ea typeface="MS PGothic" panose="020B0600070205080204" pitchFamily="34" charset="-128"/>
              </a:rPr>
              <a:t>.</a:t>
            </a:r>
          </a:p>
          <a:p>
            <a:pPr eaLnBrk="1" hangingPunct="1"/>
            <a:r>
              <a:rPr lang="en-US" altLang="ja-JP">
                <a:ea typeface="MS PGothic" panose="020B0600070205080204" pitchFamily="34" charset="-128"/>
              </a:rPr>
              <a:t> Data on a star network passes through the hub, switch, or concentrator before continuing to its destination</a:t>
            </a:r>
            <a:r>
              <a:rPr lang="en-GB" altLang="en-US">
                <a:ea typeface="MS PGothic" panose="020B0600070205080204" pitchFamily="34" charset="-128"/>
              </a:rPr>
              <a:t>.</a:t>
            </a:r>
            <a:endParaRPr lang="en-US" altLang="ja-JP">
              <a:ea typeface="MS PGothic" panose="020B0600070205080204" pitchFamily="34" charset="-128"/>
            </a:endParaRPr>
          </a:p>
          <a:p>
            <a:pPr eaLnBrk="1" hangingPunct="1"/>
            <a:r>
              <a:rPr lang="en-US">
                <a:ea typeface="MS PGothic" panose="020B0600070205080204" pitchFamily="34" charset="-128"/>
              </a:rPr>
              <a:t>Each networked device in star topology can access the media independently</a:t>
            </a:r>
          </a:p>
          <a:p>
            <a:pPr eaLnBrk="1" hangingPunct="1"/>
            <a:r>
              <a:rPr lang="en-US">
                <a:ea typeface="MS PGothic" panose="020B0600070205080204" pitchFamily="34" charset="-128"/>
              </a:rPr>
              <a:t>Have become the dominant topology type in contemporary LANs</a:t>
            </a:r>
          </a:p>
          <a:p>
            <a:pPr eaLnBrk="1" hangingPunct="1"/>
            <a:r>
              <a:rPr lang="en-US">
                <a:ea typeface="MS PGothic" panose="020B0600070205080204" pitchFamily="34" charset="-128"/>
              </a:rPr>
              <a:t>The hub, switch, or concentrator manages and controls all functions of the network. It also acts as a repeater for the data flow </a:t>
            </a:r>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B84E7064-7A6E-43ED-BB48-81F7F672B524}" type="slidenum">
              <a:rPr lang="en-US">
                <a:solidFill>
                  <a:srgbClr val="B5A788"/>
                </a:solidFill>
                <a:latin typeface="Gill Sans MT" panose="020B0502020104020203" charset="0"/>
              </a:rPr>
              <a:t>63</a:t>
            </a:fld>
            <a:endParaRPr lang="en-US">
              <a:solidFill>
                <a:srgbClr val="B5A788"/>
              </a:solidFill>
              <a:latin typeface="Gill Sans MT" panose="020B0502020104020203"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Star topology</a:t>
            </a:r>
          </a:p>
        </p:txBody>
      </p:sp>
      <p:pic>
        <p:nvPicPr>
          <p:cNvPr id="21507" name="Picture 2" descr="star topology, star topology network, star topology diagram, extended star topology,wik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2005013"/>
            <a:ext cx="7162800" cy="4471987"/>
          </a:xfrm>
          <a:noFill/>
        </p:spPr>
      </p:pic>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931899BC-3A54-46A6-9E9D-114B508AF29E}" type="slidenum">
              <a:rPr lang="en-US">
                <a:solidFill>
                  <a:srgbClr val="B5A788"/>
                </a:solidFill>
                <a:latin typeface="Gill Sans MT" panose="020B0502020104020203" charset="0"/>
              </a:rPr>
              <a:t>64</a:t>
            </a:fld>
            <a:endParaRPr lang="en-US">
              <a:solidFill>
                <a:srgbClr val="B5A788"/>
              </a:solidFill>
              <a:latin typeface="Gill Sans MT" panose="020B0502020104020203"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Advantages of star topology</a:t>
            </a:r>
          </a:p>
        </p:txBody>
      </p:sp>
      <p:sp>
        <p:nvSpPr>
          <p:cNvPr id="22531" name="Content Placeholder 2"/>
          <p:cNvSpPr>
            <a:spLocks noGrp="1"/>
          </p:cNvSpPr>
          <p:nvPr>
            <p:ph idx="1"/>
          </p:nvPr>
        </p:nvSpPr>
        <p:spPr/>
        <p:txBody>
          <a:bodyPr/>
          <a:lstStyle/>
          <a:p>
            <a:pPr marL="596900" indent="-514350" eaLnBrk="1" hangingPunct="1">
              <a:buFont typeface="Gill Sans MT" panose="020B0502020104020203" charset="0"/>
              <a:buAutoNum type="arabicParenR"/>
            </a:pPr>
            <a:r>
              <a:rPr lang="en-US">
                <a:ea typeface="MS PGothic" panose="020B0600070205080204" pitchFamily="34" charset="-128"/>
              </a:rPr>
              <a:t>Compared to Bus topology it gives far much better performance</a:t>
            </a:r>
          </a:p>
          <a:p>
            <a:pPr marL="596900" indent="-514350" eaLnBrk="1" hangingPunct="1">
              <a:buFont typeface="Gill Sans MT" panose="020B0502020104020203" charset="0"/>
              <a:buAutoNum type="arabicParenR"/>
            </a:pPr>
            <a:r>
              <a:rPr lang="en-US">
                <a:ea typeface="MS PGothic" panose="020B0600070205080204" pitchFamily="34" charset="-128"/>
              </a:rPr>
              <a:t>Easy to connect new nodes or devices</a:t>
            </a:r>
          </a:p>
          <a:p>
            <a:pPr marL="596900" indent="-514350" eaLnBrk="1" hangingPunct="1">
              <a:buFont typeface="Gill Sans MT" panose="020B0502020104020203" charset="0"/>
              <a:buAutoNum type="arabicParenR"/>
            </a:pPr>
            <a:r>
              <a:rPr lang="en-US">
                <a:ea typeface="MS PGothic" panose="020B0600070205080204" pitchFamily="34" charset="-128"/>
              </a:rPr>
              <a:t>Centralized management. It helps in monitoring the network</a:t>
            </a:r>
          </a:p>
          <a:p>
            <a:pPr marL="596900" indent="-514350" eaLnBrk="1" hangingPunct="1">
              <a:buFont typeface="Gill Sans MT" panose="020B0502020104020203" charset="0"/>
              <a:buAutoNum type="arabicParenR"/>
            </a:pPr>
            <a:r>
              <a:rPr lang="en-US">
                <a:ea typeface="MS PGothic" panose="020B0600070205080204" pitchFamily="34" charset="-128"/>
              </a:rPr>
              <a:t>Failure of one node or link doesn</a:t>
            </a:r>
            <a:r>
              <a:rPr lang="ja-JP" altLang="en-US">
                <a:ea typeface="MS PGothic" panose="020B0600070205080204" pitchFamily="34" charset="-128"/>
              </a:rPr>
              <a:t>’</a:t>
            </a:r>
            <a:r>
              <a:rPr lang="en-US" altLang="ja-JP">
                <a:ea typeface="MS PGothic" panose="020B0600070205080204" pitchFamily="34" charset="-128"/>
              </a:rPr>
              <a:t>t affect the rest of network</a:t>
            </a:r>
            <a:endParaRPr lang="en-US">
              <a:ea typeface="MS PGothic" panose="020B0600070205080204" pitchFamily="34" charset="-128"/>
            </a:endParaRPr>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DE2B328-0CAC-43F5-ACF5-4413CC8D3958}" type="slidenum">
              <a:rPr lang="en-US">
                <a:solidFill>
                  <a:srgbClr val="B5A788"/>
                </a:solidFill>
                <a:latin typeface="Gill Sans MT" panose="020B0502020104020203" charset="0"/>
              </a:rPr>
              <a:t>65</a:t>
            </a:fld>
            <a:endParaRPr lang="en-US">
              <a:solidFill>
                <a:srgbClr val="B5A788"/>
              </a:solidFill>
              <a:latin typeface="Gill Sans MT" panose="020B0502020104020203"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normAutofit fontScale="90000"/>
          </a:bodyPr>
          <a:lstStyle/>
          <a:p>
            <a:pPr eaLnBrk="1" hangingPunct="1">
              <a:defRPr/>
            </a:pPr>
            <a:r>
              <a:rPr lang="en-US" sz="3900" dirty="0">
                <a:solidFill>
                  <a:srgbClr val="C00000"/>
                </a:solidFill>
                <a:effectLst>
                  <a:outerShdw blurRad="38100" dist="38100" dir="2700000" algn="tl">
                    <a:srgbClr val="C0C0C0"/>
                  </a:outerShdw>
                </a:effectLst>
                <a:ea typeface="MS PGothic" panose="020B0600070205080204" pitchFamily="34" charset="-128"/>
              </a:rPr>
              <a:t>Disadvantages of star topology</a:t>
            </a:r>
            <a:br>
              <a:rPr lang="en-US" sz="3900" dirty="0">
                <a:solidFill>
                  <a:srgbClr val="C00000"/>
                </a:solidFill>
                <a:effectLst>
                  <a:outerShdw blurRad="38100" dist="38100" dir="2700000" algn="tl">
                    <a:srgbClr val="C0C0C0"/>
                  </a:outerShdw>
                </a:effectLst>
                <a:ea typeface="MS PGothic" panose="020B0600070205080204" pitchFamily="34" charset="-128"/>
              </a:rPr>
            </a:br>
            <a:endParaRPr lang="en-US" sz="3900" dirty="0">
              <a:solidFill>
                <a:srgbClr val="C00000"/>
              </a:solidFill>
              <a:effectLst>
                <a:outerShdw blurRad="38100" dist="38100" dir="2700000" algn="tl">
                  <a:srgbClr val="C0C0C0"/>
                </a:outerShdw>
              </a:effectLst>
              <a:ea typeface="MS PGothic" panose="020B0600070205080204" pitchFamily="34" charset="-128"/>
            </a:endParaRPr>
          </a:p>
        </p:txBody>
      </p:sp>
      <p:sp>
        <p:nvSpPr>
          <p:cNvPr id="23555" name="Content Placeholder 2"/>
          <p:cNvSpPr>
            <a:spLocks noGrp="1"/>
          </p:cNvSpPr>
          <p:nvPr>
            <p:ph idx="1"/>
          </p:nvPr>
        </p:nvSpPr>
        <p:spPr/>
        <p:txBody>
          <a:bodyPr/>
          <a:lstStyle/>
          <a:p>
            <a:pPr marL="596900" indent="-514350" eaLnBrk="1" hangingPunct="1">
              <a:buFont typeface="Gill Sans MT" panose="020B0502020104020203" charset="0"/>
              <a:buAutoNum type="arabicParenR"/>
            </a:pPr>
            <a:r>
              <a:rPr lang="en-US">
                <a:ea typeface="MS PGothic" panose="020B0600070205080204" pitchFamily="34" charset="-128"/>
              </a:rPr>
              <a:t>If central device fails whole network goes down</a:t>
            </a:r>
          </a:p>
          <a:p>
            <a:pPr marL="596900" indent="-514350" eaLnBrk="1" hangingPunct="1">
              <a:buFont typeface="Gill Sans MT" panose="020B0502020104020203" charset="0"/>
              <a:buAutoNum type="arabicParenR"/>
            </a:pPr>
            <a:r>
              <a:rPr lang="en-US">
                <a:ea typeface="MS PGothic" panose="020B0600070205080204" pitchFamily="34" charset="-128"/>
              </a:rPr>
              <a:t>The use of hub, a router or a switch as central device increases the overall cost of the network</a:t>
            </a:r>
          </a:p>
          <a:p>
            <a:pPr marL="596900" indent="-514350" eaLnBrk="1" hangingPunct="1">
              <a:buFont typeface="Gill Sans MT" panose="020B0502020104020203" charset="0"/>
              <a:buAutoNum type="arabicParenR"/>
            </a:pPr>
            <a:r>
              <a:rPr lang="en-US">
                <a:ea typeface="MS PGothic" panose="020B0600070205080204" pitchFamily="34" charset="-128"/>
              </a:rPr>
              <a:t>Performance and as well number of nodes which can be added in such topology is depended on capacity of central device</a:t>
            </a: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F5DC607F-29D4-4481-944B-0AF3560A6170}" type="slidenum">
              <a:rPr lang="en-US">
                <a:solidFill>
                  <a:srgbClr val="B5A788"/>
                </a:solidFill>
                <a:latin typeface="Gill Sans MT" panose="020B0502020104020203" charset="0"/>
              </a:rPr>
              <a:t>66</a:t>
            </a:fld>
            <a:endParaRPr lang="en-US">
              <a:solidFill>
                <a:srgbClr val="B5A788"/>
              </a:solidFill>
              <a:latin typeface="Gill Sans MT" panose="020B0502020104020203"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Daisy chains</a:t>
            </a:r>
          </a:p>
        </p:txBody>
      </p:sp>
      <p:sp>
        <p:nvSpPr>
          <p:cNvPr id="27651" name="Content Placeholder 2"/>
          <p:cNvSpPr>
            <a:spLocks noGrp="1"/>
          </p:cNvSpPr>
          <p:nvPr>
            <p:ph idx="1"/>
          </p:nvPr>
        </p:nvSpPr>
        <p:spPr/>
        <p:txBody>
          <a:bodyPr/>
          <a:lstStyle/>
          <a:p>
            <a:pPr eaLnBrk="1" hangingPunct="1"/>
            <a:r>
              <a:rPr lang="en-US">
                <a:ea typeface="MS PGothic" panose="020B0600070205080204" pitchFamily="34" charset="-128"/>
              </a:rPr>
              <a:t>Developed by serially interconnecting all the hubs of a network</a:t>
            </a:r>
          </a:p>
          <a:p>
            <a:pPr eaLnBrk="1" hangingPunct="1"/>
            <a:r>
              <a:rPr lang="en-US">
                <a:ea typeface="MS PGothic" panose="020B0600070205080204" pitchFamily="34" charset="-128"/>
              </a:rPr>
              <a:t>This simple approach uses ports on existing hubs for interconnecting the hubs</a:t>
            </a:r>
          </a:p>
          <a:p>
            <a:pPr eaLnBrk="1" hangingPunct="1"/>
            <a:r>
              <a:rPr lang="en-US">
                <a:ea typeface="MS PGothic" panose="020B0600070205080204" pitchFamily="34" charset="-128"/>
              </a:rPr>
              <a:t>Daisy chains are easily built and don</a:t>
            </a:r>
            <a:r>
              <a:rPr lang="ja-JP" altLang="en-US">
                <a:ea typeface="MS PGothic" panose="020B0600070205080204" pitchFamily="34" charset="-128"/>
              </a:rPr>
              <a:t>’</a:t>
            </a:r>
            <a:r>
              <a:rPr lang="en-US" altLang="ja-JP">
                <a:ea typeface="MS PGothic" panose="020B0600070205080204" pitchFamily="34" charset="-128"/>
              </a:rPr>
              <a:t>t require any special administrative skills</a:t>
            </a:r>
          </a:p>
          <a:p>
            <a:pPr eaLnBrk="1" hangingPunct="1"/>
            <a:r>
              <a:rPr lang="en-US">
                <a:ea typeface="MS PGothic" panose="020B0600070205080204" pitchFamily="34" charset="-128"/>
              </a:rPr>
              <a:t>Daisy chains were, historically, the interconnection method of choice for emerging, first-generation LANs</a:t>
            </a:r>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5B12F5E1-7254-4042-9421-827297A15F38}" type="slidenum">
              <a:rPr lang="en-US">
                <a:solidFill>
                  <a:srgbClr val="B5A788"/>
                </a:solidFill>
                <a:latin typeface="Gill Sans MT" panose="020B0502020104020203" charset="0"/>
              </a:rPr>
              <a:t>67</a:t>
            </a:fld>
            <a:endParaRPr lang="en-US">
              <a:solidFill>
                <a:srgbClr val="B5A788"/>
              </a:solidFill>
              <a:latin typeface="Gill Sans MT" panose="020B0502020104020203"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Daisy chains</a:t>
            </a:r>
          </a:p>
        </p:txBody>
      </p:sp>
      <p:pic>
        <p:nvPicPr>
          <p:cNvPr id="28675" name="Picture 2" descr="hybrid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752600"/>
            <a:ext cx="7239000" cy="4572000"/>
          </a:xfrm>
          <a:noFill/>
        </p:spPr>
      </p:pic>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8801DA4-A020-4FEC-9F23-4D5FCFBB2C8F}" type="slidenum">
              <a:rPr lang="en-US">
                <a:solidFill>
                  <a:srgbClr val="B5A788"/>
                </a:solidFill>
                <a:latin typeface="Gill Sans MT" panose="020B0502020104020203" charset="0"/>
              </a:rPr>
              <a:t>68</a:t>
            </a:fld>
            <a:endParaRPr lang="en-US">
              <a:solidFill>
                <a:srgbClr val="B5A788"/>
              </a:solidFill>
              <a:latin typeface="Gill Sans MT" panose="020B0502020104020203"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Disadvantage of Daisy chain</a:t>
            </a:r>
          </a:p>
        </p:txBody>
      </p:sp>
      <p:sp>
        <p:nvSpPr>
          <p:cNvPr id="29699" name="Content Placeholder 2"/>
          <p:cNvSpPr>
            <a:spLocks noGrp="1"/>
          </p:cNvSpPr>
          <p:nvPr>
            <p:ph idx="1"/>
          </p:nvPr>
        </p:nvSpPr>
        <p:spPr/>
        <p:txBody>
          <a:bodyPr/>
          <a:lstStyle/>
          <a:p>
            <a:pPr eaLnBrk="1" hangingPunct="1"/>
            <a:r>
              <a:rPr lang="en-US">
                <a:ea typeface="MS PGothic" panose="020B0600070205080204" pitchFamily="34" charset="-128"/>
              </a:rPr>
              <a:t>Increases the number of connections, and therefore the number of devices, on a LAN. Too many devices competing for the same amount of bandwidth can create collisions and quickly incapacitate a LAN</a:t>
            </a:r>
          </a:p>
          <a:p>
            <a:pPr eaLnBrk="1" hangingPunct="1"/>
            <a:endParaRPr lang="en-US">
              <a:ea typeface="MS PGothic" panose="020B0600070205080204" pitchFamily="34" charset="-128"/>
            </a:endParaRPr>
          </a:p>
        </p:txBody>
      </p:sp>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B8C74479-5412-4EB8-ACFB-8C37614CC1B8}" type="slidenum">
              <a:rPr lang="en-US">
                <a:solidFill>
                  <a:srgbClr val="B5A788"/>
                </a:solidFill>
                <a:latin typeface="Gill Sans MT" panose="020B0502020104020203" charset="0"/>
              </a:rPr>
              <a:t>69</a:t>
            </a:fld>
            <a:endParaRPr lang="en-US">
              <a:solidFill>
                <a:srgbClr val="B5A788"/>
              </a:solidFill>
              <a:latin typeface="Gill Sans MT" panose="020B05020201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2665">
                <a:sym typeface="+mn-ea"/>
              </a:rPr>
              <a:t>Network Components, Functions, and Features</a:t>
            </a:r>
            <a:br>
              <a:rPr lang="en-GB" altLang="en-US" sz="2665">
                <a:sym typeface="+mn-ea"/>
              </a:rPr>
            </a:br>
            <a:endParaRPr lang="en-GB" altLang="en-US" sz="2665"/>
          </a:p>
        </p:txBody>
      </p:sp>
      <p:sp>
        <p:nvSpPr>
          <p:cNvPr id="3" name="Content Placeholder 2"/>
          <p:cNvSpPr>
            <a:spLocks noGrp="1"/>
          </p:cNvSpPr>
          <p:nvPr>
            <p:ph idx="1"/>
          </p:nvPr>
        </p:nvSpPr>
        <p:spPr>
          <a:xfrm>
            <a:off x="1435735" y="982980"/>
            <a:ext cx="7498080" cy="5265420"/>
          </a:xfrm>
        </p:spPr>
        <p:txBody>
          <a:bodyPr>
            <a:normAutofit lnSpcReduction="10000"/>
          </a:bodyPr>
          <a:lstStyle/>
          <a:p>
            <a:r>
              <a:rPr lang="en-GB" altLang="en-US" sz="2400" b="1"/>
              <a:t>Local operating system</a:t>
            </a:r>
            <a:r>
              <a:rPr lang="en-GB" altLang="en-US" sz="2400"/>
              <a:t>: A local operating system allows personal computers to access files, print to a local printer, and have and use one or more disk and CD drives that are located on the computer. Examples are MS-DOS, PC-DOS, UNIX, Macintosh, OS/2, Windows 95, 98, XP and Linux.</a:t>
            </a:r>
          </a:p>
          <a:p>
            <a:endParaRPr lang="en-GB" altLang="en-US" sz="2400"/>
          </a:p>
          <a:p>
            <a:pPr algn="ctr"/>
            <a:r>
              <a:rPr lang="en-GB" altLang="en-US" sz="2400" b="1"/>
              <a:t>Network operating system</a:t>
            </a:r>
            <a:r>
              <a:rPr lang="en-GB" altLang="en-US" sz="2400"/>
              <a:t>: the NOS is a program that runs on computers and servers that allows the computers to communicate</a:t>
            </a:r>
            <a:r>
              <a:rPr lang="en-US" altLang="en-GB" sz="2400"/>
              <a:t> services and share</a:t>
            </a:r>
            <a:r>
              <a:rPr lang="en-GB" altLang="en-US" sz="2400"/>
              <a:t> over a network. The NOS provides services to clients such as log-in features, password authentication, printer access, network administration functions and data file sharing.</a:t>
            </a:r>
            <a:r>
              <a:rPr lang="en-US" altLang="en-GB" sz="2400"/>
              <a:t> Examples of NOS are UNIX, LINUX,  MICROSOFT WINDOWS SERVER 2008, NETVELL NETWARE, etc.</a:t>
            </a:r>
            <a:endParaRPr lang="en-GB" altLang="en-US" sz="2400"/>
          </a:p>
          <a:p>
            <a:pPr marL="82550" indent="0">
              <a:buNone/>
            </a:pPr>
            <a:endParaRPr lang="en-GB" altLang="en-US" sz="2400"/>
          </a:p>
        </p:txBody>
      </p:sp>
      <p:sp>
        <p:nvSpPr>
          <p:cNvPr id="4" name="Text Box 3"/>
          <p:cNvSpPr txBox="1"/>
          <p:nvPr/>
        </p:nvSpPr>
        <p:spPr>
          <a:xfrm flipV="1">
            <a:off x="2295525" y="3244850"/>
            <a:ext cx="4552315" cy="368300"/>
          </a:xfrm>
          <a:prstGeom prst="rect">
            <a:avLst/>
          </a:prstGeom>
          <a:noFill/>
        </p:spPr>
        <p:txBody>
          <a:bodyPr wrap="square" rtlCol="0" anchor="t">
            <a:spAutoFit/>
          </a:bodyPr>
          <a:lstStyle/>
          <a:p>
            <a:endParaRPr lang="en-GB"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Hierarchical topology</a:t>
            </a:r>
          </a:p>
        </p:txBody>
      </p:sp>
      <p:sp>
        <p:nvSpPr>
          <p:cNvPr id="30723" name="Content Placeholder 2"/>
          <p:cNvSpPr>
            <a:spLocks noGrp="1"/>
          </p:cNvSpPr>
          <p:nvPr>
            <p:ph idx="1"/>
          </p:nvPr>
        </p:nvSpPr>
        <p:spPr>
          <a:xfrm>
            <a:off x="1066800" y="1219200"/>
            <a:ext cx="7867650" cy="5334000"/>
          </a:xfrm>
        </p:spPr>
        <p:txBody>
          <a:bodyPr/>
          <a:lstStyle/>
          <a:p>
            <a:pPr eaLnBrk="1" hangingPunct="1"/>
            <a:r>
              <a:rPr lang="en-US" dirty="0">
                <a:ea typeface="MS PGothic" panose="020B0600070205080204" pitchFamily="34" charset="-128"/>
              </a:rPr>
              <a:t>Hierarchical topologies consist of more than one layer of hubs. Each layer serves a different network function</a:t>
            </a:r>
          </a:p>
          <a:p>
            <a:pPr eaLnBrk="1" hangingPunct="1"/>
            <a:r>
              <a:rPr lang="en-US" dirty="0">
                <a:ea typeface="MS PGothic" panose="020B0600070205080204" pitchFamily="34" charset="-128"/>
              </a:rPr>
              <a:t>The bottom tier is reserved for user station and server connectivity. Higher-level tiers provide aggregation of the user-level tier</a:t>
            </a:r>
          </a:p>
          <a:p>
            <a:pPr eaLnBrk="1" hangingPunct="1"/>
            <a:r>
              <a:rPr lang="en-US" dirty="0">
                <a:ea typeface="MS PGothic" panose="020B0600070205080204" pitchFamily="34" charset="-128"/>
              </a:rPr>
              <a:t>A hierarchical arrangement is best suited for medium-to-large-sized LANs that must be concerned with scalability of the network and with traffic aggregation</a:t>
            </a: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F891A49-F868-42D4-9DC3-E237E68294BA}" type="slidenum">
              <a:rPr lang="en-US">
                <a:solidFill>
                  <a:srgbClr val="B5A788"/>
                </a:solidFill>
                <a:latin typeface="Gill Sans MT" panose="020B0502020104020203" charset="0"/>
              </a:rPr>
              <a:t>70</a:t>
            </a:fld>
            <a:endParaRPr lang="en-US">
              <a:solidFill>
                <a:srgbClr val="B5A788"/>
              </a:solidFill>
              <a:latin typeface="Gill Sans MT" panose="020B0502020104020203"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868363"/>
          </a:xfrm>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Hierarchical rings</a:t>
            </a:r>
          </a:p>
        </p:txBody>
      </p:sp>
      <p:sp>
        <p:nvSpPr>
          <p:cNvPr id="31747" name="Content Placeholder 2"/>
          <p:cNvSpPr>
            <a:spLocks noGrp="1"/>
          </p:cNvSpPr>
          <p:nvPr>
            <p:ph idx="1"/>
          </p:nvPr>
        </p:nvSpPr>
        <p:spPr>
          <a:xfrm>
            <a:off x="990600" y="762000"/>
            <a:ext cx="7943850" cy="5867400"/>
          </a:xfrm>
        </p:spPr>
        <p:txBody>
          <a:bodyPr/>
          <a:lstStyle/>
          <a:p>
            <a:pPr eaLnBrk="1" hangingPunct="1"/>
            <a:r>
              <a:rPr lang="en-US">
                <a:ea typeface="MS PGothic" panose="020B0600070205080204" pitchFamily="34" charset="-128"/>
              </a:rPr>
              <a:t>Ring networks can be scaled up by interconnecting multiple rings in a hierarchical fashion</a:t>
            </a:r>
          </a:p>
          <a:p>
            <a:pPr eaLnBrk="1" hangingPunct="1"/>
            <a:r>
              <a:rPr lang="en-US">
                <a:ea typeface="MS PGothic" panose="020B0600070205080204" pitchFamily="34" charset="-128"/>
              </a:rPr>
              <a:t>User station and server connectivity can be provided by as many limited size rings as are necessary to provide the required level of performance</a:t>
            </a:r>
          </a:p>
          <a:p>
            <a:pPr eaLnBrk="1" hangingPunct="1"/>
            <a:r>
              <a:rPr lang="en-US">
                <a:ea typeface="MS PGothic" panose="020B0600070205080204" pitchFamily="34" charset="-128"/>
              </a:rPr>
              <a:t>A second-tier ring, either Token Ring or FDDI, can be used to interconnect all the user level rings and to provide aggregated access to the Wide Area Network (WAN)</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3BE979A-9EC9-4067-B8F5-E1B23818B10B}" type="slidenum">
              <a:rPr lang="en-US">
                <a:solidFill>
                  <a:srgbClr val="B5A788"/>
                </a:solidFill>
                <a:latin typeface="Gill Sans MT" panose="020B0502020104020203" charset="0"/>
              </a:rPr>
              <a:t>71</a:t>
            </a:fld>
            <a:endParaRPr lang="en-US">
              <a:solidFill>
                <a:srgbClr val="B5A788"/>
              </a:solidFill>
              <a:latin typeface="Gill Sans MT" panose="020B0502020104020203"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Hierarchical rings</a:t>
            </a:r>
          </a:p>
        </p:txBody>
      </p:sp>
      <p:pic>
        <p:nvPicPr>
          <p:cNvPr id="327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1447800"/>
            <a:ext cx="7620000" cy="4876800"/>
          </a:xfrm>
          <a:noFill/>
        </p:spPr>
      </p:pic>
      <p:sp>
        <p:nvSpPr>
          <p:cNvPr id="3277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52CFD9E9-8703-4048-A43F-194A4F2A7E35}" type="slidenum">
              <a:rPr lang="en-US">
                <a:solidFill>
                  <a:srgbClr val="B5A788"/>
                </a:solidFill>
                <a:latin typeface="Gill Sans MT" panose="020B0502020104020203" charset="0"/>
              </a:rPr>
              <a:t>72</a:t>
            </a:fld>
            <a:endParaRPr lang="en-US">
              <a:solidFill>
                <a:srgbClr val="B5A788"/>
              </a:solidFill>
              <a:latin typeface="Gill Sans MT" panose="020B0502020104020203"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Hierarchical stars</a:t>
            </a:r>
          </a:p>
        </p:txBody>
      </p:sp>
      <p:sp>
        <p:nvSpPr>
          <p:cNvPr id="33795" name="Content Placeholder 2"/>
          <p:cNvSpPr>
            <a:spLocks noGrp="1"/>
          </p:cNvSpPr>
          <p:nvPr>
            <p:ph idx="1"/>
          </p:nvPr>
        </p:nvSpPr>
        <p:spPr/>
        <p:txBody>
          <a:bodyPr/>
          <a:lstStyle/>
          <a:p>
            <a:pPr eaLnBrk="1" hangingPunct="1"/>
            <a:r>
              <a:rPr lang="en-US">
                <a:ea typeface="MS PGothic" panose="020B0600070205080204" pitchFamily="34" charset="-128"/>
              </a:rPr>
              <a:t>Star topologies, can be implemented in hierarchical arrangements of multiple stars</a:t>
            </a:r>
          </a:p>
          <a:p>
            <a:pPr eaLnBrk="1" hangingPunct="1"/>
            <a:r>
              <a:rPr lang="en-US">
                <a:ea typeface="MS PGothic" panose="020B0600070205080204" pitchFamily="34" charset="-128"/>
              </a:rPr>
              <a:t>Hierarchical stars can be implemented as a single collision domain or segmented into multiple collision domains using switches, routers or bridges</a:t>
            </a:r>
          </a:p>
          <a:p>
            <a:pPr eaLnBrk="1" hangingPunct="1"/>
            <a:endParaRPr lang="en-US">
              <a:ea typeface="MS PGothic" panose="020B0600070205080204" pitchFamily="34" charset="-128"/>
            </a:endParaRPr>
          </a:p>
        </p:txBody>
      </p:sp>
      <p:sp>
        <p:nvSpPr>
          <p:cNvPr id="337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FEDCCAB-D390-41BB-ACF1-8F37EA5EF16A}" type="slidenum">
              <a:rPr lang="en-US">
                <a:solidFill>
                  <a:srgbClr val="B5A788"/>
                </a:solidFill>
                <a:latin typeface="Gill Sans MT" panose="020B0502020104020203" charset="0"/>
              </a:rPr>
              <a:t>73</a:t>
            </a:fld>
            <a:endParaRPr lang="en-US">
              <a:solidFill>
                <a:srgbClr val="B5A788"/>
              </a:solidFill>
              <a:latin typeface="Gill Sans MT" panose="020B0502020104020203"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Hierarchical stars</a:t>
            </a:r>
          </a:p>
        </p:txBody>
      </p:sp>
      <p:pic>
        <p:nvPicPr>
          <p:cNvPr id="34819" name="Picture 2" descr="02fig0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752600"/>
            <a:ext cx="7010400" cy="4648200"/>
          </a:xfrm>
          <a:noFill/>
        </p:spPr>
      </p:pic>
      <p:sp>
        <p:nvSpPr>
          <p:cNvPr id="348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4D32294D-BB9A-48FA-897B-B97D9E44D2CF}" type="slidenum">
              <a:rPr lang="en-US">
                <a:solidFill>
                  <a:srgbClr val="B5A788"/>
                </a:solidFill>
                <a:latin typeface="Gill Sans MT" panose="020B0502020104020203" charset="0"/>
              </a:rPr>
              <a:t>74</a:t>
            </a:fld>
            <a:endParaRPr lang="en-US">
              <a:solidFill>
                <a:srgbClr val="B5A788"/>
              </a:solidFill>
              <a:latin typeface="Gill Sans MT" panose="020B0502020104020203"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Hierarchical combinations</a:t>
            </a:r>
          </a:p>
        </p:txBody>
      </p:sp>
      <p:sp>
        <p:nvSpPr>
          <p:cNvPr id="35843" name="Content Placeholder 2"/>
          <p:cNvSpPr>
            <a:spLocks noGrp="1"/>
          </p:cNvSpPr>
          <p:nvPr>
            <p:ph idx="1"/>
          </p:nvPr>
        </p:nvSpPr>
        <p:spPr/>
        <p:txBody>
          <a:bodyPr/>
          <a:lstStyle/>
          <a:p>
            <a:pPr eaLnBrk="1" hangingPunct="1"/>
            <a:r>
              <a:rPr lang="en-US">
                <a:ea typeface="MS PGothic" panose="020B0600070205080204" pitchFamily="34" charset="-128"/>
              </a:rPr>
              <a:t>Overall network performance can be enhanced by not force-fitting all the functional requirements of the LAN into a single solution</a:t>
            </a:r>
          </a:p>
          <a:p>
            <a:pPr eaLnBrk="1" hangingPunct="1"/>
            <a:r>
              <a:rPr lang="en-US">
                <a:ea typeface="MS PGothic" panose="020B0600070205080204" pitchFamily="34" charset="-128"/>
              </a:rPr>
              <a:t>Today</a:t>
            </a:r>
            <a:r>
              <a:rPr lang="ja-JP" altLang="en-US">
                <a:ea typeface="MS PGothic" panose="020B0600070205080204" pitchFamily="34" charset="-128"/>
              </a:rPr>
              <a:t>’</a:t>
            </a:r>
            <a:r>
              <a:rPr lang="en-US" altLang="ja-JP">
                <a:ea typeface="MS PGothic" panose="020B0600070205080204" pitchFamily="34" charset="-128"/>
              </a:rPr>
              <a:t>s high-end switching hubs enable you to mix multiple technologies</a:t>
            </a:r>
            <a:endParaRPr lang="en-US">
              <a:ea typeface="MS PGothic" panose="020B0600070205080204" pitchFamily="34" charset="-128"/>
            </a:endParaRPr>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430A4A3-3F63-4493-836C-B3360E73DA89}" type="slidenum">
              <a:rPr lang="en-US">
                <a:solidFill>
                  <a:srgbClr val="B5A788"/>
                </a:solidFill>
                <a:latin typeface="Gill Sans MT" panose="020B0502020104020203" charset="0"/>
              </a:rPr>
              <a:t>75</a:t>
            </a:fld>
            <a:endParaRPr lang="en-US">
              <a:solidFill>
                <a:srgbClr val="B5A788"/>
              </a:solidFill>
              <a:latin typeface="Gill Sans MT" panose="020B0502020104020203"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Hierarchical combinations</a:t>
            </a:r>
          </a:p>
        </p:txBody>
      </p:sp>
      <p:pic>
        <p:nvPicPr>
          <p:cNvPr id="36867" name="Picture 2" descr="bus-star-hirarch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676400"/>
            <a:ext cx="7391400" cy="4800600"/>
          </a:xfrm>
          <a:noFill/>
        </p:spPr>
      </p:pic>
      <p:sp>
        <p:nvSpPr>
          <p:cNvPr id="368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B8EB8CE2-66BE-4658-8A69-B62B21AFDC1D}" type="slidenum">
              <a:rPr lang="en-US">
                <a:solidFill>
                  <a:srgbClr val="B5A788"/>
                </a:solidFill>
                <a:latin typeface="Gill Sans MT" panose="020B0502020104020203" charset="0"/>
              </a:rPr>
              <a:t>76</a:t>
            </a:fld>
            <a:endParaRPr lang="en-US">
              <a:solidFill>
                <a:srgbClr val="B5A788"/>
              </a:solidFill>
              <a:latin typeface="Gill Sans MT" panose="020B0502020104020203"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WAN Topologies</a:t>
            </a:r>
          </a:p>
        </p:txBody>
      </p:sp>
      <p:sp>
        <p:nvSpPr>
          <p:cNvPr id="37891" name="Content Placeholder 2"/>
          <p:cNvSpPr>
            <a:spLocks noGrp="1"/>
          </p:cNvSpPr>
          <p:nvPr>
            <p:ph idx="1"/>
          </p:nvPr>
        </p:nvSpPr>
        <p:spPr/>
        <p:txBody>
          <a:bodyPr/>
          <a:lstStyle/>
          <a:p>
            <a:pPr eaLnBrk="1" hangingPunct="1"/>
            <a:r>
              <a:rPr lang="en-US">
                <a:ea typeface="MS PGothic" panose="020B0600070205080204" pitchFamily="34" charset="-128"/>
              </a:rPr>
              <a:t>The topology of a WAN describes the way the transmission facilities are arranged relative to the locations that they interconnect</a:t>
            </a:r>
          </a:p>
          <a:p>
            <a:pPr eaLnBrk="1" hangingPunct="1"/>
            <a:r>
              <a:rPr lang="en-US">
                <a:ea typeface="MS PGothic" panose="020B0600070205080204" pitchFamily="34" charset="-128"/>
              </a:rPr>
              <a:t>Numerous topologies are possible, each one offering a different mix of cost, performance and scalability</a:t>
            </a: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2DD9BB3-B6F5-4DF4-9939-F5DC276CD268}" type="slidenum">
              <a:rPr lang="en-US">
                <a:solidFill>
                  <a:srgbClr val="B5A788"/>
                </a:solidFill>
                <a:latin typeface="Gill Sans MT" panose="020B0502020104020203" charset="0"/>
              </a:rPr>
              <a:t>77</a:t>
            </a:fld>
            <a:endParaRPr lang="en-US">
              <a:solidFill>
                <a:srgbClr val="B5A788"/>
              </a:solidFill>
              <a:latin typeface="Gill Sans MT" panose="020B0502020104020203"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WAN Topologies</a:t>
            </a:r>
          </a:p>
        </p:txBody>
      </p:sp>
      <p:sp>
        <p:nvSpPr>
          <p:cNvPr id="3" name="Content Placeholder 2"/>
          <p:cNvSpPr>
            <a:spLocks noGrp="1"/>
          </p:cNvSpPr>
          <p:nvPr>
            <p:ph idx="1"/>
          </p:nvPr>
        </p:nvSpPr>
        <p:spPr/>
        <p:txBody>
          <a:bodyPr/>
          <a:lstStyle/>
          <a:p>
            <a:pPr marL="596900" indent="-514350" eaLnBrk="1" hangingPunct="1">
              <a:buFont typeface="+mj-lt"/>
              <a:buAutoNum type="arabicParenR"/>
              <a:defRPr/>
            </a:pPr>
            <a:r>
              <a:rPr lang="en-US" dirty="0">
                <a:ea typeface="+mn-ea"/>
              </a:rPr>
              <a:t>Peer-to-peer WANs</a:t>
            </a:r>
          </a:p>
          <a:p>
            <a:pPr marL="596900" indent="-514350" eaLnBrk="1" hangingPunct="1">
              <a:buFont typeface="+mj-lt"/>
              <a:buAutoNum type="arabicParenR"/>
              <a:defRPr/>
            </a:pPr>
            <a:r>
              <a:rPr lang="en-US" dirty="0">
                <a:ea typeface="+mn-ea"/>
              </a:rPr>
              <a:t>Ring WANs</a:t>
            </a:r>
          </a:p>
          <a:p>
            <a:pPr marL="596900" indent="-514350" eaLnBrk="1" hangingPunct="1">
              <a:buFont typeface="+mj-lt"/>
              <a:buAutoNum type="arabicParenR"/>
              <a:defRPr/>
            </a:pPr>
            <a:r>
              <a:rPr lang="en-US" dirty="0">
                <a:ea typeface="+mn-ea"/>
              </a:rPr>
              <a:t>Star WANs</a:t>
            </a:r>
          </a:p>
          <a:p>
            <a:pPr marL="596900" indent="-514350" eaLnBrk="1" hangingPunct="1">
              <a:buFont typeface="+mj-lt"/>
              <a:buAutoNum type="arabicParenR"/>
              <a:defRPr/>
            </a:pPr>
            <a:r>
              <a:rPr lang="en-US" dirty="0">
                <a:ea typeface="+mn-ea"/>
              </a:rPr>
              <a:t>Full-mesh WANs</a:t>
            </a:r>
          </a:p>
          <a:p>
            <a:pPr marL="596900" indent="-514350" eaLnBrk="1" hangingPunct="1">
              <a:buFont typeface="+mj-lt"/>
              <a:buAutoNum type="arabicParenR"/>
              <a:defRPr/>
            </a:pPr>
            <a:r>
              <a:rPr lang="en-US" dirty="0">
                <a:ea typeface="+mn-ea"/>
              </a:rPr>
              <a:t>Partial-mesh WANs</a:t>
            </a:r>
          </a:p>
          <a:p>
            <a:pPr marL="596900" indent="-514350" eaLnBrk="1" hangingPunct="1">
              <a:buFont typeface="+mj-lt"/>
              <a:buAutoNum type="arabicParenR"/>
              <a:defRPr/>
            </a:pPr>
            <a:r>
              <a:rPr lang="en-US" dirty="0">
                <a:ea typeface="+mn-ea"/>
              </a:rPr>
              <a:t>Two-tiered</a:t>
            </a:r>
          </a:p>
          <a:p>
            <a:pPr marL="596900" indent="-514350" eaLnBrk="1" hangingPunct="1">
              <a:buFont typeface="+mj-lt"/>
              <a:buAutoNum type="arabicParenR"/>
              <a:defRPr/>
            </a:pPr>
            <a:r>
              <a:rPr lang="en-US" dirty="0">
                <a:ea typeface="+mn-ea"/>
              </a:rPr>
              <a:t>Three-tiered</a:t>
            </a:r>
          </a:p>
          <a:p>
            <a:pPr marL="596900" indent="-514350" eaLnBrk="1" hangingPunct="1">
              <a:buFont typeface="+mj-lt"/>
              <a:buAutoNum type="arabicParenR"/>
              <a:defRPr/>
            </a:pPr>
            <a:r>
              <a:rPr lang="en-US" dirty="0">
                <a:ea typeface="+mn-ea"/>
              </a:rPr>
              <a:t>Hybrids</a:t>
            </a:r>
          </a:p>
          <a:p>
            <a:pPr eaLnBrk="1" hangingPunct="1">
              <a:defRPr/>
            </a:pPr>
            <a:endParaRPr lang="en-US" dirty="0">
              <a:ea typeface="+mn-ea"/>
            </a:endParaRPr>
          </a:p>
        </p:txBody>
      </p:sp>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2E44D7F-D71D-417C-8C2A-2983EE3BC260}" type="slidenum">
              <a:rPr lang="en-US">
                <a:solidFill>
                  <a:srgbClr val="B5A788"/>
                </a:solidFill>
                <a:latin typeface="Gill Sans MT" panose="020B0502020104020203" charset="0"/>
              </a:rPr>
              <a:t>78</a:t>
            </a:fld>
            <a:endParaRPr lang="en-US">
              <a:solidFill>
                <a:srgbClr val="B5A788"/>
              </a:solidFill>
              <a:latin typeface="Gill Sans MT" panose="020B0502020104020203"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Peer-to-peer topology</a:t>
            </a:r>
          </a:p>
        </p:txBody>
      </p:sp>
      <p:sp>
        <p:nvSpPr>
          <p:cNvPr id="39939" name="Content Placeholder 2"/>
          <p:cNvSpPr>
            <a:spLocks noGrp="1"/>
          </p:cNvSpPr>
          <p:nvPr>
            <p:ph idx="1"/>
          </p:nvPr>
        </p:nvSpPr>
        <p:spPr/>
        <p:txBody>
          <a:bodyPr/>
          <a:lstStyle/>
          <a:p>
            <a:pPr eaLnBrk="1" hangingPunct="1"/>
            <a:r>
              <a:rPr lang="en-US">
                <a:ea typeface="MS PGothic" panose="020B0600070205080204" pitchFamily="34" charset="-128"/>
              </a:rPr>
              <a:t>A peer-to-peer WAN can be developed using leased private lines or any other transmission facility</a:t>
            </a:r>
          </a:p>
          <a:p>
            <a:pPr eaLnBrk="1" hangingPunct="1"/>
            <a:r>
              <a:rPr lang="en-US">
                <a:ea typeface="MS PGothic" panose="020B0600070205080204" pitchFamily="34" charset="-128"/>
              </a:rPr>
              <a:t>This WAN topology is a relatively simple way of interconnecting a small number of sites</a:t>
            </a:r>
          </a:p>
          <a:p>
            <a:pPr eaLnBrk="1" hangingPunct="1"/>
            <a:r>
              <a:rPr lang="en-US">
                <a:ea typeface="MS PGothic" panose="020B0600070205080204" pitchFamily="34" charset="-128"/>
              </a:rPr>
              <a:t>Represents the least-cost solution for WANs that contain a small number of internetworked locations</a:t>
            </a:r>
          </a:p>
        </p:txBody>
      </p:sp>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C4590DA-64EB-47C6-A558-C9F7F9FE0627}" type="slidenum">
              <a:rPr lang="en-US">
                <a:solidFill>
                  <a:srgbClr val="B5A788"/>
                </a:solidFill>
                <a:latin typeface="Gill Sans MT" panose="020B0502020104020203" charset="0"/>
              </a:rPr>
              <a:t>79</a:t>
            </a:fld>
            <a:endParaRPr lang="en-US">
              <a:solidFill>
                <a:srgbClr val="B5A788"/>
              </a:solidFill>
              <a:latin typeface="Gill Sans MT" panose="020B05020201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1000"/>
            <a:ext cx="4876800" cy="609600"/>
          </a:xfrm>
          <a:noFill/>
          <a:ln>
            <a:noFill/>
          </a:ln>
        </p:spPr>
        <p:style>
          <a:lnRef idx="1">
            <a:schemeClr val="accent1"/>
          </a:lnRef>
          <a:fillRef idx="2">
            <a:schemeClr val="accent1"/>
          </a:fillRef>
          <a:effectRef idx="1">
            <a:schemeClr val="accent1"/>
          </a:effectRef>
          <a:fontRef idx="minor">
            <a:schemeClr val="dk1"/>
          </a:fontRef>
        </p:style>
        <p:txBody>
          <a:bodyPr>
            <a:normAutofit/>
          </a:bodyPr>
          <a:lstStyle/>
          <a:p>
            <a:r>
              <a:rPr lang="en-US" sz="2800" b="1" dirty="0">
                <a:solidFill>
                  <a:srgbClr val="C00000"/>
                </a:solidFill>
              </a:rPr>
              <a:t>BENEFIT OF NETWORK </a:t>
            </a:r>
          </a:p>
        </p:txBody>
      </p:sp>
      <p:sp>
        <p:nvSpPr>
          <p:cNvPr id="3" name="Subtitle 2"/>
          <p:cNvSpPr>
            <a:spLocks noGrp="1"/>
          </p:cNvSpPr>
          <p:nvPr>
            <p:ph type="subTitle" idx="1"/>
          </p:nvPr>
        </p:nvSpPr>
        <p:spPr>
          <a:xfrm>
            <a:off x="1295400" y="1219200"/>
            <a:ext cx="7391400" cy="5257800"/>
          </a:xfrm>
          <a:noFill/>
        </p:spPr>
        <p:style>
          <a:lnRef idx="1">
            <a:schemeClr val="accent1"/>
          </a:lnRef>
          <a:fillRef idx="2">
            <a:schemeClr val="accent1"/>
          </a:fillRef>
          <a:effectRef idx="1">
            <a:schemeClr val="accent1"/>
          </a:effectRef>
          <a:fontRef idx="minor">
            <a:schemeClr val="dk1"/>
          </a:fontRef>
        </p:style>
        <p:txBody>
          <a:bodyPr>
            <a:noAutofit/>
          </a:bodyPr>
          <a:lstStyle/>
          <a:p>
            <a:pPr marL="342900" indent="-342900" algn="just">
              <a:buFont typeface="Wingdings" panose="05000000000000000000" pitchFamily="2" charset="2"/>
              <a:buChar char="q"/>
            </a:pPr>
            <a:r>
              <a:rPr lang="en-US" sz="2000" dirty="0">
                <a:solidFill>
                  <a:schemeClr val="tx1"/>
                </a:solidFill>
              </a:rPr>
              <a:t>File sharing:- this allows files, documents, photos </a:t>
            </a:r>
            <a:r>
              <a:rPr lang="en-US" sz="2000" dirty="0" err="1">
                <a:solidFill>
                  <a:schemeClr val="tx1"/>
                </a:solidFill>
              </a:rPr>
              <a:t>etc</a:t>
            </a:r>
            <a:r>
              <a:rPr lang="en-US" sz="2000" dirty="0">
                <a:solidFill>
                  <a:schemeClr val="tx1"/>
                </a:solidFill>
              </a:rPr>
              <a:t> in a particular computer to be shared among other computers in a network, it rather than having the files, documents, photos, </a:t>
            </a:r>
            <a:r>
              <a:rPr lang="en-US" sz="2000" dirty="0" err="1">
                <a:solidFill>
                  <a:schemeClr val="tx1"/>
                </a:solidFill>
              </a:rPr>
              <a:t>etc</a:t>
            </a:r>
            <a:r>
              <a:rPr lang="en-US" sz="2000" dirty="0">
                <a:solidFill>
                  <a:schemeClr val="tx1"/>
                </a:solidFill>
              </a:rPr>
              <a:t> in all the different computer.</a:t>
            </a:r>
          </a:p>
          <a:p>
            <a:pPr marL="342900" indent="-342900" algn="just">
              <a:buFont typeface="Wingdings" panose="05000000000000000000" pitchFamily="2" charset="2"/>
              <a:buChar char="q"/>
            </a:pPr>
            <a:r>
              <a:rPr lang="en-US" sz="2000" dirty="0">
                <a:solidFill>
                  <a:schemeClr val="tx1"/>
                </a:solidFill>
              </a:rPr>
              <a:t>Printer:- This allow all computers in a network to share a single printer.</a:t>
            </a:r>
          </a:p>
          <a:p>
            <a:pPr marL="342900" indent="-342900" algn="just">
              <a:buFont typeface="Wingdings" panose="05000000000000000000" pitchFamily="2" charset="2"/>
              <a:buChar char="q"/>
            </a:pPr>
            <a:r>
              <a:rPr lang="en-US" sz="2000" dirty="0">
                <a:solidFill>
                  <a:schemeClr val="tx1"/>
                </a:solidFill>
              </a:rPr>
              <a:t>Internet connection sharing:- This allow multiple friendly members or officers in an organization to access internet simultaneously without having to pay an ISP for multiple accounts. Internet connection slows down when several people share it.</a:t>
            </a:r>
          </a:p>
          <a:p>
            <a:pPr marL="342900" indent="-342900" algn="just">
              <a:buFont typeface="Wingdings" panose="05000000000000000000" pitchFamily="2" charset="2"/>
              <a:buChar char="q"/>
            </a:pPr>
            <a:r>
              <a:rPr lang="en-US" sz="2000" dirty="0">
                <a:solidFill>
                  <a:schemeClr val="tx1"/>
                </a:solidFill>
              </a:rPr>
              <a:t>Multi-player games:- Home computer games support LAN mode which family play together.</a:t>
            </a:r>
          </a:p>
          <a:p>
            <a:pPr marL="342900" indent="-342900" algn="just">
              <a:buFont typeface="Wingdings" panose="05000000000000000000" pitchFamily="2" charset="2"/>
              <a:buChar char="q"/>
            </a:pPr>
            <a:r>
              <a:rPr lang="en-US" sz="2000" dirty="0">
                <a:solidFill>
                  <a:schemeClr val="tx1"/>
                </a:solidFill>
              </a:rPr>
              <a:t>Home entertainment:- Home entertainment products such as digital video recorder (DVRS) and video game consoles now support either wired or wireless home networking.</a:t>
            </a:r>
          </a:p>
          <a:p>
            <a:pPr marL="0" algn="just"/>
            <a:endParaRPr lang="en-US" sz="2400" dirty="0">
              <a:solidFill>
                <a:schemeClr val="tx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normAutofit fontScale="90000"/>
          </a:bodyPr>
          <a:lstStyle/>
          <a:p>
            <a:pPr eaLnBrk="1" hangingPunct="1">
              <a:defRPr/>
            </a:pPr>
            <a:r>
              <a:rPr lang="en-US" sz="3900" dirty="0">
                <a:solidFill>
                  <a:srgbClr val="C00000"/>
                </a:solidFill>
                <a:effectLst>
                  <a:outerShdw blurRad="38100" dist="38100" dir="2700000" algn="tl">
                    <a:srgbClr val="C0C0C0"/>
                  </a:outerShdw>
                </a:effectLst>
                <a:ea typeface="MS PGothic" panose="020B0600070205080204" pitchFamily="34" charset="-128"/>
              </a:rPr>
              <a:t>Advantage/Disadvantage of Peer-to-peer</a:t>
            </a:r>
          </a:p>
        </p:txBody>
      </p:sp>
      <p:sp>
        <p:nvSpPr>
          <p:cNvPr id="41987" name="Content Placeholder 2"/>
          <p:cNvSpPr>
            <a:spLocks noGrp="1"/>
          </p:cNvSpPr>
          <p:nvPr>
            <p:ph idx="1"/>
          </p:nvPr>
        </p:nvSpPr>
        <p:spPr/>
        <p:txBody>
          <a:bodyPr/>
          <a:lstStyle/>
          <a:p>
            <a:pPr eaLnBrk="1" hangingPunct="1"/>
            <a:r>
              <a:rPr lang="en-US">
                <a:ea typeface="MS PGothic" panose="020B0600070205080204" pitchFamily="34" charset="-128"/>
              </a:rPr>
              <a:t>Advantage:</a:t>
            </a:r>
          </a:p>
          <a:p>
            <a:pPr lvl="1" eaLnBrk="1" hangingPunct="1">
              <a:buFont typeface="Wingdings" panose="05000000000000000000" pitchFamily="2" charset="2"/>
              <a:buChar char="Ø"/>
            </a:pPr>
            <a:r>
              <a:rPr lang="en-US">
                <a:ea typeface="MS PGothic" panose="020B0600070205080204" pitchFamily="34" charset="-128"/>
              </a:rPr>
              <a:t>It is inexpensive relative to other options</a:t>
            </a:r>
          </a:p>
          <a:p>
            <a:pPr eaLnBrk="1" hangingPunct="1"/>
            <a:r>
              <a:rPr lang="en-US">
                <a:ea typeface="MS PGothic" panose="020B0600070205080204" pitchFamily="34" charset="-128"/>
              </a:rPr>
              <a:t>Disadvantages:</a:t>
            </a:r>
          </a:p>
          <a:p>
            <a:pPr lvl="1" eaLnBrk="1" hangingPunct="1">
              <a:buFont typeface="Wingdings" panose="05000000000000000000" pitchFamily="2" charset="2"/>
              <a:buChar char="Ø"/>
            </a:pPr>
            <a:r>
              <a:rPr lang="en-US">
                <a:ea typeface="MS PGothic" panose="020B0600070205080204" pitchFamily="34" charset="-128"/>
              </a:rPr>
              <a:t>They don</a:t>
            </a:r>
            <a:r>
              <a:rPr lang="ja-JP" altLang="en-US">
                <a:ea typeface="MS PGothic" panose="020B0600070205080204" pitchFamily="34" charset="-128"/>
              </a:rPr>
              <a:t>’</a:t>
            </a:r>
            <a:r>
              <a:rPr lang="en-US" altLang="ja-JP">
                <a:ea typeface="MS PGothic" panose="020B0600070205080204" pitchFamily="34" charset="-128"/>
              </a:rPr>
              <a:t>t scale very well. As additional locations are introduced to the WAN, the number of hops between any given pair of locations remains highly inconsistent and has an upward trend</a:t>
            </a:r>
          </a:p>
          <a:p>
            <a:pPr lvl="1" eaLnBrk="1" hangingPunct="1">
              <a:buFont typeface="Wingdings" panose="05000000000000000000" pitchFamily="2" charset="2"/>
              <a:buChar char="Ø"/>
            </a:pPr>
            <a:r>
              <a:rPr lang="en-US">
                <a:ea typeface="MS PGothic" panose="020B0600070205080204" pitchFamily="34" charset="-128"/>
              </a:rPr>
              <a:t>An equipment or facility failure anywhere in a peer-to-peer WAN can split the WAN</a:t>
            </a:r>
          </a:p>
          <a:p>
            <a:pPr eaLnBrk="1" hangingPunct="1"/>
            <a:endParaRPr lang="en-US">
              <a:ea typeface="MS PGothic" panose="020B0600070205080204" pitchFamily="34" charset="-128"/>
            </a:endParaRP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558C1E6-FB34-4E17-BB6E-0F8A523886B2}" type="slidenum">
              <a:rPr lang="en-US">
                <a:solidFill>
                  <a:srgbClr val="B5A788"/>
                </a:solidFill>
                <a:latin typeface="Gill Sans MT" panose="020B0502020104020203" charset="0"/>
              </a:rPr>
              <a:t>80</a:t>
            </a:fld>
            <a:endParaRPr lang="en-US">
              <a:solidFill>
                <a:srgbClr val="B5A788"/>
              </a:solidFill>
              <a:latin typeface="Gill Sans MT" panose="020B0502020104020203"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Ring topology</a:t>
            </a:r>
          </a:p>
        </p:txBody>
      </p:sp>
      <p:sp>
        <p:nvSpPr>
          <p:cNvPr id="43011" name="Content Placeholder 2"/>
          <p:cNvSpPr>
            <a:spLocks noGrp="1"/>
          </p:cNvSpPr>
          <p:nvPr>
            <p:ph idx="1"/>
          </p:nvPr>
        </p:nvSpPr>
        <p:spPr>
          <a:xfrm>
            <a:off x="1066800" y="1447800"/>
            <a:ext cx="7867650" cy="4800600"/>
          </a:xfrm>
        </p:spPr>
        <p:txBody>
          <a:bodyPr/>
          <a:lstStyle/>
          <a:p>
            <a:pPr eaLnBrk="1" hangingPunct="1"/>
            <a:r>
              <a:rPr lang="en-US">
                <a:ea typeface="MS PGothic" panose="020B0600070205080204" pitchFamily="34" charset="-128"/>
              </a:rPr>
              <a:t>Can be developed fairly easily from a peer-to-peer network by adding one transmission facility and an extra port on two routers</a:t>
            </a:r>
          </a:p>
          <a:p>
            <a:pPr eaLnBrk="1" hangingPunct="1"/>
            <a:r>
              <a:rPr lang="en-US">
                <a:ea typeface="MS PGothic" panose="020B0600070205080204" pitchFamily="34" charset="-128"/>
              </a:rPr>
              <a:t>A ring-shaped WAN constructed with point-to-point transmission facilities can be used to interconnect a small number of sites and provide route redundancy at a potentially minimal incremental cost</a:t>
            </a:r>
          </a:p>
          <a:p>
            <a:pPr eaLnBrk="1" hangingPunct="1"/>
            <a:r>
              <a:rPr lang="en-US">
                <a:ea typeface="MS PGothic" panose="020B0600070205080204" pitchFamily="34" charset="-128"/>
              </a:rPr>
              <a:t>Can use dynamic routing protocols</a:t>
            </a:r>
          </a:p>
        </p:txBody>
      </p:sp>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4866F6AE-AECC-4D7F-8857-83686E07254C}" type="slidenum">
              <a:rPr lang="en-US">
                <a:solidFill>
                  <a:srgbClr val="B5A788"/>
                </a:solidFill>
                <a:latin typeface="Gill Sans MT" panose="020B0502020104020203" charset="0"/>
              </a:rPr>
              <a:t>81</a:t>
            </a:fld>
            <a:endParaRPr lang="en-US">
              <a:solidFill>
                <a:srgbClr val="B5A788"/>
              </a:solidFill>
              <a:latin typeface="Gill Sans MT" panose="020B0502020104020203"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normAutofit fontScale="90000"/>
          </a:bodyPr>
          <a:lstStyle/>
          <a:p>
            <a:pPr eaLnBrk="1" hangingPunct="1">
              <a:defRPr/>
            </a:pPr>
            <a:r>
              <a:rPr lang="en-US" sz="3900" dirty="0">
                <a:solidFill>
                  <a:srgbClr val="C00000"/>
                </a:solidFill>
                <a:effectLst>
                  <a:outerShdw blurRad="38100" dist="38100" dir="2700000" algn="tl">
                    <a:srgbClr val="C0C0C0"/>
                  </a:outerShdw>
                </a:effectLst>
                <a:ea typeface="MS PGothic" panose="020B0600070205080204" pitchFamily="34" charset="-128"/>
              </a:rPr>
              <a:t>Advantages/Disadvantages of Ring topology</a:t>
            </a:r>
          </a:p>
        </p:txBody>
      </p:sp>
      <p:sp>
        <p:nvSpPr>
          <p:cNvPr id="45059" name="Content Placeholder 2"/>
          <p:cNvSpPr>
            <a:spLocks noGrp="1"/>
          </p:cNvSpPr>
          <p:nvPr>
            <p:ph idx="1"/>
          </p:nvPr>
        </p:nvSpPr>
        <p:spPr/>
        <p:txBody>
          <a:bodyPr>
            <a:normAutofit lnSpcReduction="10000"/>
          </a:bodyPr>
          <a:lstStyle/>
          <a:p>
            <a:pPr eaLnBrk="1" hangingPunct="1"/>
            <a:r>
              <a:rPr lang="en-US">
                <a:ea typeface="MS PGothic" panose="020B0600070205080204" pitchFamily="34" charset="-128"/>
              </a:rPr>
              <a:t>Advantages:</a:t>
            </a:r>
          </a:p>
          <a:p>
            <a:pPr lvl="1" eaLnBrk="1" hangingPunct="1">
              <a:buFont typeface="Wingdings" panose="05000000000000000000" pitchFamily="2" charset="2"/>
              <a:buChar char="Ø"/>
            </a:pPr>
            <a:r>
              <a:rPr lang="en-US">
                <a:ea typeface="MS PGothic" panose="020B0600070205080204" pitchFamily="34" charset="-128"/>
              </a:rPr>
              <a:t>It provides alternative routes</a:t>
            </a:r>
          </a:p>
          <a:p>
            <a:pPr lvl="1" eaLnBrk="1" hangingPunct="1">
              <a:buFont typeface="Wingdings" panose="05000000000000000000" pitchFamily="2" charset="2"/>
              <a:buChar char="Ø"/>
            </a:pPr>
            <a:r>
              <a:rPr lang="en-US">
                <a:ea typeface="MS PGothic" panose="020B0600070205080204" pitchFamily="34" charset="-128"/>
              </a:rPr>
              <a:t>It is less expensive than all but the peer-to-peer WAN</a:t>
            </a:r>
          </a:p>
          <a:p>
            <a:pPr eaLnBrk="1" hangingPunct="1"/>
            <a:r>
              <a:rPr lang="en-US">
                <a:ea typeface="MS PGothic" panose="020B0600070205080204" pitchFamily="34" charset="-128"/>
              </a:rPr>
              <a:t>Disadvantages:</a:t>
            </a:r>
          </a:p>
          <a:p>
            <a:pPr lvl="1" eaLnBrk="1" hangingPunct="1">
              <a:buFont typeface="Wingdings" panose="05000000000000000000" pitchFamily="2" charset="2"/>
              <a:buChar char="Ø"/>
            </a:pPr>
            <a:r>
              <a:rPr lang="en-US">
                <a:ea typeface="MS PGothic" panose="020B0600070205080204" pitchFamily="34" charset="-128"/>
              </a:rPr>
              <a:t>Depending on the geographic dispersion of the locations, adding an extra transmission facility to complete the ring may be cost prohibitive</a:t>
            </a:r>
          </a:p>
          <a:p>
            <a:pPr lvl="1" eaLnBrk="1" hangingPunct="1">
              <a:buFont typeface="Wingdings" panose="05000000000000000000" pitchFamily="2" charset="2"/>
              <a:buChar char="Ø"/>
            </a:pPr>
            <a:r>
              <a:rPr lang="en-US">
                <a:ea typeface="MS PGothic" panose="020B0600070205080204" pitchFamily="34" charset="-128"/>
              </a:rPr>
              <a:t>Rings are not very scalable</a:t>
            </a:r>
          </a:p>
        </p:txBody>
      </p:sp>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E833D71-C365-4E17-9E2A-A9A842407204}" type="slidenum">
              <a:rPr lang="en-US">
                <a:solidFill>
                  <a:srgbClr val="B5A788"/>
                </a:solidFill>
                <a:latin typeface="Gill Sans MT" panose="020B0502020104020203" charset="0"/>
              </a:rPr>
              <a:t>82</a:t>
            </a:fld>
            <a:endParaRPr lang="en-US">
              <a:solidFill>
                <a:srgbClr val="B5A788"/>
              </a:solidFill>
              <a:latin typeface="Gill Sans MT" panose="020B0502020104020203"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20762"/>
          </a:xfrm>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Full-mesh topology</a:t>
            </a:r>
          </a:p>
        </p:txBody>
      </p:sp>
      <p:sp>
        <p:nvSpPr>
          <p:cNvPr id="49155" name="Content Placeholder 2"/>
          <p:cNvSpPr>
            <a:spLocks noGrp="1"/>
          </p:cNvSpPr>
          <p:nvPr>
            <p:ph idx="1"/>
          </p:nvPr>
        </p:nvSpPr>
        <p:spPr>
          <a:xfrm>
            <a:off x="1066800" y="1143000"/>
            <a:ext cx="7867650" cy="5334000"/>
          </a:xfrm>
        </p:spPr>
        <p:txBody>
          <a:bodyPr/>
          <a:lstStyle/>
          <a:p>
            <a:pPr eaLnBrk="1" hangingPunct="1"/>
            <a:r>
              <a:rPr lang="en-US" sz="2400">
                <a:ea typeface="MS PGothic" panose="020B0600070205080204" pitchFamily="34" charset="-128"/>
              </a:rPr>
              <a:t>This topology features the ultimate reliability and fault tolerance</a:t>
            </a:r>
          </a:p>
          <a:p>
            <a:pPr eaLnBrk="1" hangingPunct="1"/>
            <a:r>
              <a:rPr lang="en-US" sz="2400">
                <a:ea typeface="MS PGothic" panose="020B0600070205080204" pitchFamily="34" charset="-128"/>
              </a:rPr>
              <a:t>Every networked node is directly connected to every other networked node</a:t>
            </a:r>
          </a:p>
          <a:p>
            <a:pPr eaLnBrk="1" hangingPunct="1"/>
            <a:r>
              <a:rPr lang="en-US" sz="2400">
                <a:ea typeface="MS PGothic" panose="020B0600070205080204" pitchFamily="34" charset="-128"/>
              </a:rPr>
              <a:t>Redundant routes to each location are plentiful, hence static routing impractical. </a:t>
            </a:r>
          </a:p>
          <a:p>
            <a:pPr eaLnBrk="1" hangingPunct="1"/>
            <a:r>
              <a:rPr lang="en-US" sz="2400">
                <a:ea typeface="MS PGothic" panose="020B0600070205080204" pitchFamily="34" charset="-128"/>
              </a:rPr>
              <a:t>Use dynamic routing protocols</a:t>
            </a:r>
          </a:p>
          <a:p>
            <a:pPr eaLnBrk="1" hangingPunct="1"/>
            <a:r>
              <a:rPr lang="en-US" sz="2400">
                <a:ea typeface="MS PGothic" panose="020B0600070205080204" pitchFamily="34" charset="-128"/>
              </a:rPr>
              <a:t>One application would be to provide interconnectivity for a limited number of routers that require high network availability</a:t>
            </a:r>
          </a:p>
          <a:p>
            <a:pPr eaLnBrk="1" hangingPunct="1"/>
            <a:r>
              <a:rPr lang="en-US" sz="2400">
                <a:ea typeface="MS PGothic" panose="020B0600070205080204" pitchFamily="34" charset="-128"/>
              </a:rPr>
              <a:t>Another potential application is to fully mesh just parts of the WAN, such as the backbone of a multitiered WAN or tightly coupled work centers</a:t>
            </a: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0C675937-0D35-4E32-B341-7C5D0F397312}" type="slidenum">
              <a:rPr lang="en-US">
                <a:solidFill>
                  <a:srgbClr val="B5A788"/>
                </a:solidFill>
                <a:latin typeface="Gill Sans MT" panose="020B0502020104020203" charset="0"/>
              </a:rPr>
              <a:t>83</a:t>
            </a:fld>
            <a:endParaRPr lang="en-US">
              <a:solidFill>
                <a:srgbClr val="B5A788"/>
              </a:solidFill>
              <a:latin typeface="Gill Sans MT" panose="020B0502020104020203"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normAutofit fontScale="90000"/>
          </a:bodyPr>
          <a:lstStyle/>
          <a:p>
            <a:pPr eaLnBrk="1" hangingPunct="1">
              <a:defRPr/>
            </a:pPr>
            <a:r>
              <a:rPr lang="en-US" sz="3900" dirty="0">
                <a:solidFill>
                  <a:srgbClr val="C00000"/>
                </a:solidFill>
                <a:effectLst>
                  <a:outerShdw blurRad="38100" dist="38100" dir="2700000" algn="tl">
                    <a:srgbClr val="C0C0C0"/>
                  </a:outerShdw>
                </a:effectLst>
                <a:ea typeface="MS PGothic" panose="020B0600070205080204" pitchFamily="34" charset="-128"/>
              </a:rPr>
              <a:t>Advantages/Disadvantages of full-mesh</a:t>
            </a:r>
          </a:p>
        </p:txBody>
      </p:sp>
      <p:sp>
        <p:nvSpPr>
          <p:cNvPr id="50179" name="Content Placeholder 2"/>
          <p:cNvSpPr>
            <a:spLocks noGrp="1"/>
          </p:cNvSpPr>
          <p:nvPr>
            <p:ph idx="1"/>
          </p:nvPr>
        </p:nvSpPr>
        <p:spPr/>
        <p:txBody>
          <a:bodyPr/>
          <a:lstStyle/>
          <a:p>
            <a:pPr eaLnBrk="1" hangingPunct="1"/>
            <a:r>
              <a:rPr lang="en-US">
                <a:ea typeface="MS PGothic" panose="020B0600070205080204" pitchFamily="34" charset="-128"/>
              </a:rPr>
              <a:t>Advantages:</a:t>
            </a:r>
          </a:p>
          <a:p>
            <a:pPr lvl="1" eaLnBrk="1" hangingPunct="1">
              <a:buFont typeface="Wingdings" panose="05000000000000000000" pitchFamily="2" charset="2"/>
              <a:buChar char="Ø"/>
            </a:pPr>
            <a:r>
              <a:rPr lang="en-US">
                <a:ea typeface="MS PGothic" panose="020B0600070205080204" pitchFamily="34" charset="-128"/>
              </a:rPr>
              <a:t>Minimizes the number of hops between any two network-connected machines</a:t>
            </a:r>
          </a:p>
          <a:p>
            <a:pPr lvl="1" eaLnBrk="1" hangingPunct="1">
              <a:buFont typeface="Wingdings" panose="05000000000000000000" pitchFamily="2" charset="2"/>
              <a:buChar char="Ø"/>
            </a:pPr>
            <a:r>
              <a:rPr lang="en-US">
                <a:ea typeface="MS PGothic" panose="020B0600070205080204" pitchFamily="34" charset="-128"/>
              </a:rPr>
              <a:t>Can be built with virtually any transmission technology</a:t>
            </a:r>
          </a:p>
          <a:p>
            <a:pPr eaLnBrk="1" hangingPunct="1"/>
            <a:r>
              <a:rPr lang="en-US">
                <a:ea typeface="MS PGothic" panose="020B0600070205080204" pitchFamily="34" charset="-128"/>
              </a:rPr>
              <a:t>Disadvantages:</a:t>
            </a:r>
          </a:p>
          <a:p>
            <a:pPr lvl="1" eaLnBrk="1" hangingPunct="1">
              <a:buFont typeface="Wingdings" panose="05000000000000000000" pitchFamily="2" charset="2"/>
              <a:buChar char="Ø"/>
            </a:pPr>
            <a:r>
              <a:rPr lang="en-US">
                <a:ea typeface="MS PGothic" panose="020B0600070205080204" pitchFamily="34" charset="-128"/>
              </a:rPr>
              <a:t>These WANs can be fairly expensive to build</a:t>
            </a:r>
          </a:p>
          <a:p>
            <a:pPr lvl="1" eaLnBrk="1" hangingPunct="1">
              <a:buFont typeface="Wingdings" panose="05000000000000000000" pitchFamily="2" charset="2"/>
              <a:buChar char="Ø"/>
            </a:pPr>
            <a:r>
              <a:rPr lang="en-US">
                <a:ea typeface="MS PGothic" panose="020B0600070205080204" pitchFamily="34" charset="-128"/>
              </a:rPr>
              <a:t>A finite (although substantial) limit on the scalability of the network</a:t>
            </a:r>
          </a:p>
        </p:txBody>
      </p:sp>
      <p:sp>
        <p:nvSpPr>
          <p:cNvPr id="50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FC4B7732-9C96-42C4-9A70-3D2F208CF549}" type="slidenum">
              <a:rPr lang="en-US">
                <a:solidFill>
                  <a:srgbClr val="B5A788"/>
                </a:solidFill>
                <a:latin typeface="Gill Sans MT" panose="020B0502020104020203" charset="0"/>
              </a:rPr>
              <a:t>84</a:t>
            </a:fld>
            <a:endParaRPr lang="en-US">
              <a:solidFill>
                <a:srgbClr val="B5A788"/>
              </a:solidFill>
              <a:latin typeface="Gill Sans MT" panose="020B0502020104020203"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92162"/>
          </a:xfrm>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Partial-mesh topology</a:t>
            </a:r>
          </a:p>
        </p:txBody>
      </p:sp>
      <p:sp>
        <p:nvSpPr>
          <p:cNvPr id="52227" name="Content Placeholder 2"/>
          <p:cNvSpPr>
            <a:spLocks noGrp="1"/>
          </p:cNvSpPr>
          <p:nvPr>
            <p:ph idx="1"/>
          </p:nvPr>
        </p:nvSpPr>
        <p:spPr>
          <a:xfrm>
            <a:off x="1066800" y="990600"/>
            <a:ext cx="7867650" cy="5638800"/>
          </a:xfrm>
        </p:spPr>
        <p:txBody>
          <a:bodyPr/>
          <a:lstStyle/>
          <a:p>
            <a:pPr eaLnBrk="1" hangingPunct="1"/>
            <a:r>
              <a:rPr lang="en-US">
                <a:ea typeface="MS PGothic" panose="020B0600070205080204" pitchFamily="34" charset="-128"/>
              </a:rPr>
              <a:t>Partial meshes are highly flexible topologies that can take a variety of very different configurations</a:t>
            </a:r>
          </a:p>
          <a:p>
            <a:pPr eaLnBrk="1" hangingPunct="1"/>
            <a:r>
              <a:rPr lang="en-US">
                <a:ea typeface="MS PGothic" panose="020B0600070205080204" pitchFamily="34" charset="-128"/>
              </a:rPr>
              <a:t>The routers are much more tightly coupled than any of the basic topologies but are not fully interconnected, as would be the case in a fully meshed network</a:t>
            </a:r>
          </a:p>
          <a:p>
            <a:pPr eaLnBrk="1" hangingPunct="1"/>
            <a:r>
              <a:rPr lang="en-US">
                <a:ea typeface="MS PGothic" panose="020B0600070205080204" pitchFamily="34" charset="-128"/>
              </a:rPr>
              <a:t>A partially meshed WAN topology is readily identified by the almost complete interconnection of every node with every other node in the network</a:t>
            </a:r>
          </a:p>
        </p:txBody>
      </p:sp>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8DE6763-6C47-4E55-920B-42B4E02A7B3A}" type="slidenum">
              <a:rPr lang="en-US">
                <a:solidFill>
                  <a:srgbClr val="B5A788"/>
                </a:solidFill>
                <a:latin typeface="Gill Sans MT" panose="020B0502020104020203" charset="0"/>
              </a:rPr>
              <a:t>85</a:t>
            </a:fld>
            <a:endParaRPr lang="en-US">
              <a:solidFill>
                <a:srgbClr val="B5A788"/>
              </a:solidFill>
              <a:latin typeface="Gill Sans MT" panose="020B0502020104020203"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Advantages of partial-mesh</a:t>
            </a:r>
          </a:p>
        </p:txBody>
      </p:sp>
      <p:sp>
        <p:nvSpPr>
          <p:cNvPr id="54275" name="Content Placeholder 2"/>
          <p:cNvSpPr>
            <a:spLocks noGrp="1"/>
          </p:cNvSpPr>
          <p:nvPr>
            <p:ph idx="1"/>
          </p:nvPr>
        </p:nvSpPr>
        <p:spPr/>
        <p:txBody>
          <a:bodyPr/>
          <a:lstStyle/>
          <a:p>
            <a:pPr eaLnBrk="1" hangingPunct="1"/>
            <a:r>
              <a:rPr lang="en-US">
                <a:ea typeface="MS PGothic" panose="020B0600070205080204" pitchFamily="34" charset="-128"/>
              </a:rPr>
              <a:t>Partial meshes offer the capability to minimize hops for the bulk of the WAN</a:t>
            </a:r>
            <a:r>
              <a:rPr lang="ja-JP" altLang="en-US">
                <a:ea typeface="MS PGothic" panose="020B0600070205080204" pitchFamily="34" charset="-128"/>
              </a:rPr>
              <a:t>’</a:t>
            </a:r>
            <a:r>
              <a:rPr lang="en-US" altLang="ja-JP">
                <a:ea typeface="MS PGothic" panose="020B0600070205080204" pitchFamily="34" charset="-128"/>
              </a:rPr>
              <a:t>s users</a:t>
            </a:r>
          </a:p>
          <a:p>
            <a:pPr eaLnBrk="1" hangingPunct="1"/>
            <a:r>
              <a:rPr lang="en-US">
                <a:ea typeface="MS PGothic" panose="020B0600070205080204" pitchFamily="34" charset="-128"/>
              </a:rPr>
              <a:t>Unlike fully meshed networks, a partial mesh can reduce the startup and operational expenses by not interconnecting low-traffic segments of the WAN, hence more affordable and scalable</a:t>
            </a:r>
          </a:p>
        </p:txBody>
      </p:sp>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DB2EBD4-1ED5-47C8-BD15-7F6C117C12EB}" type="slidenum">
              <a:rPr lang="en-US">
                <a:solidFill>
                  <a:srgbClr val="B5A788"/>
                </a:solidFill>
                <a:latin typeface="Gill Sans MT" panose="020B0502020104020203" charset="0"/>
              </a:rPr>
              <a:t>86</a:t>
            </a:fld>
            <a:endParaRPr lang="en-US">
              <a:solidFill>
                <a:srgbClr val="B5A788"/>
              </a:solidFill>
              <a:latin typeface="Gill Sans MT" panose="020B0502020104020203"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Two-tiered topology</a:t>
            </a:r>
          </a:p>
        </p:txBody>
      </p:sp>
      <p:sp>
        <p:nvSpPr>
          <p:cNvPr id="55299" name="Content Placeholder 2"/>
          <p:cNvSpPr>
            <a:spLocks noGrp="1"/>
          </p:cNvSpPr>
          <p:nvPr>
            <p:ph idx="1"/>
          </p:nvPr>
        </p:nvSpPr>
        <p:spPr/>
        <p:txBody>
          <a:bodyPr/>
          <a:lstStyle/>
          <a:p>
            <a:pPr eaLnBrk="1" hangingPunct="1"/>
            <a:r>
              <a:rPr lang="en-US">
                <a:ea typeface="MS PGothic" panose="020B0600070205080204" pitchFamily="34" charset="-128"/>
              </a:rPr>
              <a:t>A two-tiered topology is a modified version of the basic star topology. Rather than single concentrator routers, two or more routers are used</a:t>
            </a:r>
          </a:p>
          <a:p>
            <a:pPr eaLnBrk="1" hangingPunct="1"/>
            <a:r>
              <a:rPr lang="en-US">
                <a:ea typeface="MS PGothic" panose="020B0600070205080204" pitchFamily="34" charset="-128"/>
              </a:rPr>
              <a:t>A two-tiered WAN constructed with dedicated facilities offers improved fault tolerance over the simple star topology without compromising scalability</a:t>
            </a:r>
          </a:p>
        </p:txBody>
      </p:sp>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7831520-D1AD-4232-8BC8-1F53A6159ADB}" type="slidenum">
              <a:rPr lang="en-US">
                <a:solidFill>
                  <a:srgbClr val="B5A788"/>
                </a:solidFill>
                <a:latin typeface="Gill Sans MT" panose="020B0502020104020203" charset="0"/>
              </a:rPr>
              <a:t>87</a:t>
            </a:fld>
            <a:endParaRPr lang="en-US">
              <a:solidFill>
                <a:srgbClr val="B5A788"/>
              </a:solidFill>
              <a:latin typeface="Gill Sans MT" panose="020B0502020104020203"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Three-tiered topology</a:t>
            </a:r>
          </a:p>
        </p:txBody>
      </p:sp>
      <p:sp>
        <p:nvSpPr>
          <p:cNvPr id="57347" name="Content Placeholder 2"/>
          <p:cNvSpPr>
            <a:spLocks noGrp="1"/>
          </p:cNvSpPr>
          <p:nvPr>
            <p:ph idx="1"/>
          </p:nvPr>
        </p:nvSpPr>
        <p:spPr/>
        <p:txBody>
          <a:bodyPr/>
          <a:lstStyle/>
          <a:p>
            <a:pPr eaLnBrk="1" hangingPunct="1"/>
            <a:r>
              <a:rPr lang="en-US">
                <a:ea typeface="MS PGothic" panose="020B0600070205080204" pitchFamily="34" charset="-128"/>
              </a:rPr>
              <a:t>WANs that need to interconnect a very large number of sites, or are built using smaller routers that can support only a few serial connections, may find the two-tiered architecture insufficiently scalable.</a:t>
            </a:r>
          </a:p>
          <a:p>
            <a:pPr eaLnBrk="1" hangingPunct="1"/>
            <a:r>
              <a:rPr lang="en-US">
                <a:ea typeface="MS PGothic" panose="020B0600070205080204" pitchFamily="34" charset="-128"/>
              </a:rPr>
              <a:t>Therefore, adding a third tier may well provide the additional scalability they require</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0EBE935-3E9A-4573-9E0C-7639E962F009}" type="slidenum">
              <a:rPr lang="en-US">
                <a:solidFill>
                  <a:srgbClr val="B5A788"/>
                </a:solidFill>
                <a:latin typeface="Gill Sans MT" panose="020B0502020104020203" charset="0"/>
              </a:rPr>
              <a:t>88</a:t>
            </a:fld>
            <a:endParaRPr lang="en-US">
              <a:solidFill>
                <a:srgbClr val="B5A788"/>
              </a:solidFill>
              <a:latin typeface="Gill Sans MT" panose="020B0502020104020203"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normAutofit fontScale="90000"/>
          </a:bodyPr>
          <a:lstStyle/>
          <a:p>
            <a:pPr eaLnBrk="1" hangingPunct="1">
              <a:defRPr/>
            </a:pPr>
            <a:r>
              <a:rPr lang="en-US" sz="3900" dirty="0">
                <a:solidFill>
                  <a:srgbClr val="C00000"/>
                </a:solidFill>
                <a:effectLst>
                  <a:outerShdw blurRad="38100" dist="38100" dir="2700000" algn="tl">
                    <a:srgbClr val="C0C0C0"/>
                  </a:outerShdw>
                </a:effectLst>
                <a:ea typeface="MS PGothic" panose="020B0600070205080204" pitchFamily="34" charset="-128"/>
              </a:rPr>
              <a:t>Advantage/Disadvantage of three-tiered</a:t>
            </a:r>
          </a:p>
        </p:txBody>
      </p:sp>
      <p:sp>
        <p:nvSpPr>
          <p:cNvPr id="59395" name="Content Placeholder 2"/>
          <p:cNvSpPr>
            <a:spLocks noGrp="1"/>
          </p:cNvSpPr>
          <p:nvPr>
            <p:ph idx="1"/>
          </p:nvPr>
        </p:nvSpPr>
        <p:spPr/>
        <p:txBody>
          <a:bodyPr/>
          <a:lstStyle/>
          <a:p>
            <a:pPr eaLnBrk="1" hangingPunct="1"/>
            <a:r>
              <a:rPr lang="en-US">
                <a:ea typeface="MS PGothic" panose="020B0600070205080204" pitchFamily="34" charset="-128"/>
              </a:rPr>
              <a:t>Advantage:</a:t>
            </a:r>
          </a:p>
          <a:p>
            <a:pPr lvl="1" eaLnBrk="1" hangingPunct="1">
              <a:buFont typeface="Wingdings" panose="05000000000000000000" pitchFamily="2" charset="2"/>
              <a:buChar char="Ø"/>
            </a:pPr>
            <a:r>
              <a:rPr lang="en-US">
                <a:ea typeface="MS PGothic" panose="020B0600070205080204" pitchFamily="34" charset="-128"/>
              </a:rPr>
              <a:t>A three-tiered WAN constructed with dedicated facilities offers even greater fault tolerance and scalability than the two-tiered topology</a:t>
            </a:r>
          </a:p>
          <a:p>
            <a:pPr eaLnBrk="1" hangingPunct="1"/>
            <a:r>
              <a:rPr lang="en-US">
                <a:ea typeface="MS PGothic" panose="020B0600070205080204" pitchFamily="34" charset="-128"/>
              </a:rPr>
              <a:t>Disadvantage:</a:t>
            </a:r>
          </a:p>
          <a:p>
            <a:pPr lvl="1" eaLnBrk="1" hangingPunct="1">
              <a:buFont typeface="Wingdings" panose="05000000000000000000" pitchFamily="2" charset="2"/>
              <a:buChar char="Ø"/>
            </a:pPr>
            <a:r>
              <a:rPr lang="en-US">
                <a:ea typeface="MS PGothic" panose="020B0600070205080204" pitchFamily="34" charset="-128"/>
              </a:rPr>
              <a:t>Three-tiered networks are expensive to build, operate and maintain</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1FE69A3-F4D0-4492-91AD-657B0B89E2ED}" type="slidenum">
              <a:rPr lang="en-US">
                <a:solidFill>
                  <a:srgbClr val="B5A788"/>
                </a:solidFill>
                <a:latin typeface="Gill Sans MT" panose="020B0502020104020203" charset="0"/>
              </a:rPr>
              <a:t>89</a:t>
            </a:fld>
            <a:endParaRPr lang="en-US">
              <a:solidFill>
                <a:srgbClr val="B5A788"/>
              </a:solidFill>
              <a:latin typeface="Gill Sans MT" panose="020B05020201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Network– cont.-</a:t>
            </a:r>
          </a:p>
        </p:txBody>
      </p:sp>
      <p:sp>
        <p:nvSpPr>
          <p:cNvPr id="3" name="Content Placeholder 2"/>
          <p:cNvSpPr>
            <a:spLocks noGrp="1"/>
          </p:cNvSpPr>
          <p:nvPr>
            <p:ph idx="1"/>
          </p:nvPr>
        </p:nvSpPr>
        <p:spPr/>
        <p:txBody>
          <a:bodyPr/>
          <a:lstStyle/>
          <a:p>
            <a:r>
              <a:rPr lang="en-GB" dirty="0"/>
              <a:t>Enables access to remote networks</a:t>
            </a:r>
          </a:p>
          <a:p>
            <a:r>
              <a:rPr lang="en-GB" dirty="0"/>
              <a:t>Facilitate communications</a:t>
            </a:r>
          </a:p>
          <a:p>
            <a:r>
              <a:rPr lang="en-GB" dirty="0"/>
              <a:t>Facilitate information dissemination</a:t>
            </a:r>
          </a:p>
          <a:p>
            <a:r>
              <a:rPr lang="en-GB" dirty="0"/>
              <a:t>Overall cost reduction in Hardware and software.</a:t>
            </a:r>
          </a:p>
          <a:p>
            <a:r>
              <a:rPr lang="en-GB" dirty="0"/>
              <a:t>Facilitate Social networks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9350" cy="838200"/>
          </a:xfrm>
        </p:spPr>
        <p:txBody>
          <a:bodyPr vert="horz" wrap="square" lIns="91440" tIns="45720" rIns="91440" bIns="45720" numCol="1" anchorCtr="0" compatLnSpc="1"/>
          <a:lstStyle/>
          <a:p>
            <a:pPr eaLnBrk="1" hangingPunct="1">
              <a:defRPr/>
            </a:pPr>
            <a:r>
              <a:rPr lang="en-US" dirty="0">
                <a:solidFill>
                  <a:srgbClr val="C00000"/>
                </a:solidFill>
                <a:effectLst>
                  <a:outerShdw blurRad="38100" dist="38100" dir="2700000" algn="tl">
                    <a:srgbClr val="C0C0C0"/>
                  </a:outerShdw>
                </a:effectLst>
                <a:ea typeface="MS PGothic" panose="020B0600070205080204" pitchFamily="34" charset="-128"/>
              </a:rPr>
              <a:t>Hybrid topologies</a:t>
            </a:r>
          </a:p>
        </p:txBody>
      </p:sp>
      <p:sp>
        <p:nvSpPr>
          <p:cNvPr id="60419" name="Content Placeholder 2"/>
          <p:cNvSpPr>
            <a:spLocks noGrp="1"/>
          </p:cNvSpPr>
          <p:nvPr>
            <p:ph idx="1"/>
          </p:nvPr>
        </p:nvSpPr>
        <p:spPr>
          <a:xfrm>
            <a:off x="990600" y="1066800"/>
            <a:ext cx="7943850" cy="5486400"/>
          </a:xfrm>
        </p:spPr>
        <p:txBody>
          <a:bodyPr/>
          <a:lstStyle/>
          <a:p>
            <a:pPr eaLnBrk="1" hangingPunct="1"/>
            <a:r>
              <a:rPr lang="en-US">
                <a:ea typeface="MS PGothic" panose="020B0600070205080204" pitchFamily="34" charset="-128"/>
              </a:rPr>
              <a:t>Hybridization of multiple topologies is useful in larger, more complex networks</a:t>
            </a:r>
          </a:p>
          <a:p>
            <a:pPr eaLnBrk="1" hangingPunct="1"/>
            <a:r>
              <a:rPr lang="en-US">
                <a:ea typeface="MS PGothic" panose="020B0600070205080204" pitchFamily="34" charset="-128"/>
              </a:rPr>
              <a:t>Multitiered networks, in particular, lend themselves to hybridization. A multitiered WAN can be hybridized by fully or partially meshing the backbone tier of routers</a:t>
            </a:r>
          </a:p>
          <a:p>
            <a:pPr eaLnBrk="1" hangingPunct="1"/>
            <a:r>
              <a:rPr lang="en-US">
                <a:ea typeface="MS PGothic" panose="020B0600070205080204" pitchFamily="34" charset="-128"/>
              </a:rPr>
              <a:t>An effective hybrid topology may be developed in a multitiered WAN by using a fully meshed topology for the backbone nodes only</a:t>
            </a:r>
          </a:p>
        </p:txBody>
      </p:sp>
      <p:sp>
        <p:nvSpPr>
          <p:cNvPr id="604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D9EC0005-E3D2-4E27-BB46-5602E92BDC8A}" type="slidenum">
              <a:rPr lang="en-US">
                <a:solidFill>
                  <a:srgbClr val="B5A788"/>
                </a:solidFill>
                <a:latin typeface="Gill Sans MT" panose="020B0502020104020203" charset="0"/>
              </a:rPr>
              <a:t>90</a:t>
            </a:fld>
            <a:endParaRPr lang="en-US">
              <a:solidFill>
                <a:srgbClr val="B5A788"/>
              </a:solidFill>
              <a:latin typeface="Gill Sans MT" panose="020B0502020104020203"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a:t>NETWORK DESIGN CONSIDERATION </a:t>
            </a:r>
          </a:p>
        </p:txBody>
      </p:sp>
      <p:sp>
        <p:nvSpPr>
          <p:cNvPr id="3" name="Content Placeholder 2"/>
          <p:cNvSpPr>
            <a:spLocks noGrp="1"/>
          </p:cNvSpPr>
          <p:nvPr>
            <p:ph idx="1"/>
          </p:nvPr>
        </p:nvSpPr>
        <p:spPr/>
        <p:txBody>
          <a:bodyPr/>
          <a:lstStyle/>
          <a:p>
            <a:r>
              <a:rPr lang="en-GB" dirty="0"/>
              <a:t>In designing any network either large or small, it is important to determine the needs and desires of the stakeholders for network and the budget for the  implementation.</a:t>
            </a:r>
          </a:p>
          <a:p>
            <a:r>
              <a:rPr lang="en-GB" dirty="0"/>
              <a:t>The critical things needed to be considered in designing a network are as follows: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Connectivity and Security</a:t>
            </a:r>
          </a:p>
        </p:txBody>
      </p:sp>
      <p:sp>
        <p:nvSpPr>
          <p:cNvPr id="3" name="Content Placeholder 2"/>
          <p:cNvSpPr>
            <a:spLocks noGrp="1"/>
          </p:cNvSpPr>
          <p:nvPr>
            <p:ph idx="1"/>
          </p:nvPr>
        </p:nvSpPr>
        <p:spPr/>
        <p:txBody>
          <a:bodyPr>
            <a:normAutofit/>
          </a:bodyPr>
          <a:lstStyle/>
          <a:p>
            <a:r>
              <a:rPr lang="en-GB" sz="1800" dirty="0"/>
              <a:t>Network connectivity today requires access through different channels with greater speed.</a:t>
            </a:r>
          </a:p>
          <a:p>
            <a:r>
              <a:rPr lang="en-GB" sz="1800" dirty="0"/>
              <a:t>Demand for mobile connectivity is on the increase, users want to access services and networks at their </a:t>
            </a:r>
            <a:r>
              <a:rPr lang="en-GB" sz="1800" dirty="0" err="1"/>
              <a:t>convienent</a:t>
            </a:r>
            <a:r>
              <a:rPr lang="en-GB" sz="1800" dirty="0"/>
              <a:t> and anyway. </a:t>
            </a:r>
          </a:p>
          <a:p>
            <a:r>
              <a:rPr lang="en-GB" sz="1800" dirty="0"/>
              <a:t>Balancing these needs while maintaining security is a challenge that must be addressed in design phase of any network.</a:t>
            </a:r>
          </a:p>
          <a:p>
            <a:r>
              <a:rPr lang="en-GB" sz="1800" dirty="0"/>
              <a:t>These challenges includes: where data is stored either in-house or off- site with cloud-based solutions, what types of information should be accessible, who should be allowed to access it,  which devices should be used to secured the network at the same time do not slow down the network.</a:t>
            </a:r>
          </a:p>
          <a:p>
            <a:endParaRPr lang="en-GB" sz="1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Redundancy and Backing-up</a:t>
            </a:r>
          </a:p>
        </p:txBody>
      </p:sp>
      <p:sp>
        <p:nvSpPr>
          <p:cNvPr id="3" name="Content Placeholder 2"/>
          <p:cNvSpPr>
            <a:spLocks noGrp="1"/>
          </p:cNvSpPr>
          <p:nvPr>
            <p:ph idx="1"/>
          </p:nvPr>
        </p:nvSpPr>
        <p:spPr/>
        <p:txBody>
          <a:bodyPr>
            <a:normAutofit/>
          </a:bodyPr>
          <a:lstStyle/>
          <a:p>
            <a:r>
              <a:rPr lang="en-GB" sz="2400" dirty="0"/>
              <a:t>Redundancy means having back up devices in place for any mission-critical components of the networks, so that whenever the active server fails or requires maintenance, the redundant server should take over.</a:t>
            </a:r>
          </a:p>
          <a:p>
            <a:r>
              <a:rPr lang="en-GB" sz="2400" dirty="0"/>
              <a:t>A good rule of thumb is to have redundant components and services in place for any part of the network that cannot be down for more than an hour.</a:t>
            </a:r>
          </a:p>
          <a:p>
            <a:r>
              <a:rPr lang="en-GB" sz="2400" dirty="0"/>
              <a:t>The redundancy can be on the internet connection, servers, devices (switches, routers, spare parts, </a:t>
            </a:r>
            <a:r>
              <a:rPr lang="en-GB" sz="2400" dirty="0" err="1"/>
              <a:t>etc</a:t>
            </a:r>
            <a:r>
              <a:rPr lang="en-GB" sz="2400" dirty="0"/>
              <a:t>)</a:t>
            </a:r>
          </a:p>
          <a:p>
            <a:r>
              <a:rPr lang="en-GB" sz="2400" dirty="0"/>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Standardization of Hardware and software</a:t>
            </a:r>
          </a:p>
        </p:txBody>
      </p:sp>
      <p:sp>
        <p:nvSpPr>
          <p:cNvPr id="3" name="Content Placeholder 2"/>
          <p:cNvSpPr>
            <a:spLocks noGrp="1"/>
          </p:cNvSpPr>
          <p:nvPr>
            <p:ph idx="1"/>
          </p:nvPr>
        </p:nvSpPr>
        <p:spPr/>
        <p:txBody>
          <a:bodyPr>
            <a:normAutofit/>
          </a:bodyPr>
          <a:lstStyle/>
          <a:p>
            <a:r>
              <a:rPr lang="en-GB" sz="2400" dirty="0"/>
              <a:t>Standardization of hardware and software used in a network is a critical success factor for ensuring the network runs optimally. </a:t>
            </a:r>
          </a:p>
          <a:p>
            <a:r>
              <a:rPr lang="en-GB" sz="2400" dirty="0"/>
              <a:t>Standardization helps to reduce costs associated with maintenance, upgrade and repairs.</a:t>
            </a:r>
          </a:p>
          <a:p>
            <a:r>
              <a:rPr lang="en-GB" sz="2400" dirty="0"/>
              <a:t>In designing a network, it is important to conduct a full audit of the current computer systems, software and peripherals to determine what should be standardized.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Disaster recovery plan</a:t>
            </a:r>
          </a:p>
        </p:txBody>
      </p:sp>
      <p:sp>
        <p:nvSpPr>
          <p:cNvPr id="3" name="Content Placeholder 2"/>
          <p:cNvSpPr>
            <a:spLocks noGrp="1"/>
          </p:cNvSpPr>
          <p:nvPr>
            <p:ph idx="1"/>
          </p:nvPr>
        </p:nvSpPr>
        <p:spPr/>
        <p:txBody>
          <a:bodyPr>
            <a:normAutofit lnSpcReduction="10000"/>
          </a:bodyPr>
          <a:lstStyle/>
          <a:p>
            <a:r>
              <a:rPr lang="en-GB" sz="2400" dirty="0"/>
              <a:t>A detailed disaster recovery plan should be part of any network design.</a:t>
            </a:r>
          </a:p>
          <a:p>
            <a:r>
              <a:rPr lang="en-GB" sz="2400" dirty="0"/>
              <a:t>It  includes but not limited to provision of back-up power, procedures to be followed if the network or server crashes.</a:t>
            </a:r>
          </a:p>
          <a:p>
            <a:r>
              <a:rPr lang="en-GB" sz="2400" dirty="0"/>
              <a:t>It is a good rule of the thumb that data/information should be back-up in an agreed time interval to ensure that in case of system crash, data or information are not lost and that down time is kept to a minimum.</a:t>
            </a:r>
          </a:p>
          <a:p>
            <a:r>
              <a:rPr lang="en-GB" sz="2400" dirty="0"/>
              <a:t>This should include when and how data is back-up and how it will be recovered.</a:t>
            </a:r>
          </a:p>
          <a:p>
            <a:r>
              <a:rPr lang="en-GB" sz="2400" dirty="0"/>
              <a:t>Data/information should be backed-up in a secure location off-site in the event of a disaster.</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Future Growth of the Organisation</a:t>
            </a:r>
          </a:p>
        </p:txBody>
      </p:sp>
      <p:sp>
        <p:nvSpPr>
          <p:cNvPr id="3" name="Content Placeholder 2"/>
          <p:cNvSpPr>
            <a:spLocks noGrp="1"/>
          </p:cNvSpPr>
          <p:nvPr>
            <p:ph idx="1"/>
          </p:nvPr>
        </p:nvSpPr>
        <p:spPr/>
        <p:txBody>
          <a:bodyPr/>
          <a:lstStyle/>
          <a:p>
            <a:r>
              <a:rPr lang="en-GB" dirty="0"/>
              <a:t>It is a good practice, that some allowances for future growth is built into the network design.</a:t>
            </a:r>
          </a:p>
          <a:p>
            <a:r>
              <a:rPr lang="en-GB" dirty="0"/>
              <a:t>It is advisable that, in network design, at least 20% should factor for future growth in a year.</a:t>
            </a:r>
          </a:p>
          <a:p>
            <a:r>
              <a:rPr lang="en-GB" dirty="0"/>
              <a:t>It includes internet bandwidth, licences, storage capacity, processing speed, </a:t>
            </a:r>
            <a:r>
              <a:rPr lang="en-GB" dirty="0" err="1"/>
              <a:t>etc</a:t>
            </a:r>
            <a:r>
              <a:rPr lang="en-GB" dirty="0"/>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a:p>
            <a:endParaRPr lang="en-GB" dirty="0"/>
          </a:p>
          <a:p>
            <a:endParaRPr lang="en-GB" dirty="0"/>
          </a:p>
          <a:p>
            <a:pPr marL="82550" indent="0">
              <a:buNone/>
            </a:pPr>
            <a:r>
              <a:rPr lang="en-GB" sz="4800" dirty="0"/>
              <a:t>              OSI Layering</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270" y="381000"/>
            <a:ext cx="7239000" cy="533401"/>
          </a:xfrm>
        </p:spPr>
        <p:txBody>
          <a:bodyPr>
            <a:noAutofit/>
          </a:bodyPr>
          <a:lstStyle/>
          <a:p>
            <a:pPr algn="l"/>
            <a:r>
              <a:rPr lang="en-US" sz="2400" b="1" dirty="0">
                <a:solidFill>
                  <a:srgbClr val="C00000"/>
                </a:solidFill>
              </a:rPr>
              <a:t>ISO – Organization for Standardization</a:t>
            </a:r>
          </a:p>
        </p:txBody>
      </p:sp>
      <p:sp>
        <p:nvSpPr>
          <p:cNvPr id="3" name="Subtitle 2"/>
          <p:cNvSpPr>
            <a:spLocks noGrp="1"/>
          </p:cNvSpPr>
          <p:nvPr>
            <p:ph type="subTitle" idx="1"/>
          </p:nvPr>
        </p:nvSpPr>
        <p:spPr>
          <a:xfrm>
            <a:off x="1143000" y="1066800"/>
            <a:ext cx="7529512" cy="4495800"/>
          </a:xfrm>
        </p:spPr>
        <p:txBody>
          <a:bodyPr/>
          <a:lstStyle/>
          <a:p>
            <a:pPr marL="457200" indent="-457200" algn="just">
              <a:buFont typeface="Wingdings" panose="05000000000000000000" pitchFamily="2" charset="2"/>
              <a:buChar char="§"/>
            </a:pPr>
            <a:r>
              <a:rPr lang="en-GB" altLang="en-US" dirty="0"/>
              <a:t>ISO i</a:t>
            </a:r>
            <a:r>
              <a:rPr lang="en-US" dirty="0"/>
              <a:t>s an</a:t>
            </a:r>
            <a:r>
              <a:rPr lang="en-GB" altLang="en-US" dirty="0"/>
              <a:t>d I</a:t>
            </a:r>
            <a:r>
              <a:rPr lang="en-US" dirty="0"/>
              <a:t>nternational standards organization responsible for a wide range of standards, including many that are relevant to networking.</a:t>
            </a:r>
          </a:p>
          <a:p>
            <a:pPr marL="457200" indent="-457200" algn="just">
              <a:buFont typeface="Wingdings" panose="05000000000000000000" pitchFamily="2" charset="2"/>
              <a:buChar char="§"/>
            </a:pPr>
            <a:r>
              <a:rPr lang="en-US" dirty="0"/>
              <a:t>In 1984, in order to aid network interconnection without necessarily requiring complete redesign</a:t>
            </a:r>
            <a:r>
              <a:rPr lang="en-GB" altLang="en-US" dirty="0"/>
              <a:t>.</a:t>
            </a:r>
          </a:p>
          <a:p>
            <a:pPr marL="457200" indent="-457200" algn="just">
              <a:buFont typeface="Wingdings" panose="05000000000000000000" pitchFamily="2" charset="2"/>
              <a:buChar char="§"/>
            </a:pPr>
            <a:r>
              <a:rPr lang="en-GB" altLang="en-US" dirty="0"/>
              <a:t>T</a:t>
            </a:r>
            <a:r>
              <a:rPr lang="en-US" dirty="0"/>
              <a:t>he </a:t>
            </a:r>
            <a:r>
              <a:rPr lang="en-GB" altLang="en-US" dirty="0"/>
              <a:t>O</a:t>
            </a:r>
            <a:r>
              <a:rPr lang="en-US" dirty="0"/>
              <a:t>pen </a:t>
            </a:r>
            <a:r>
              <a:rPr lang="en-GB" altLang="en-US" dirty="0"/>
              <a:t>S</a:t>
            </a:r>
            <a:r>
              <a:rPr lang="en-US" dirty="0"/>
              <a:t>ystem Interconnection (OSI) reference model was approved as an international standard for communication  architecture.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76200"/>
            <a:ext cx="7300912" cy="722313"/>
          </a:xfrm>
        </p:spPr>
        <p:txBody>
          <a:bodyPr>
            <a:noAutofit/>
          </a:bodyPr>
          <a:lstStyle/>
          <a:p>
            <a:pPr algn="l"/>
            <a:r>
              <a:rPr lang="en-US" sz="2800" b="1" dirty="0">
                <a:solidFill>
                  <a:srgbClr val="C00000"/>
                </a:solidFill>
              </a:rPr>
              <a:t>The Need for Standard In Networking</a:t>
            </a:r>
          </a:p>
        </p:txBody>
      </p:sp>
      <p:sp>
        <p:nvSpPr>
          <p:cNvPr id="3" name="Subtitle 2"/>
          <p:cNvSpPr>
            <a:spLocks noGrp="1"/>
          </p:cNvSpPr>
          <p:nvPr>
            <p:ph type="subTitle" idx="1"/>
          </p:nvPr>
        </p:nvSpPr>
        <p:spPr>
          <a:xfrm>
            <a:off x="1143000" y="762000"/>
            <a:ext cx="7453312" cy="5410200"/>
          </a:xfrm>
        </p:spPr>
        <p:txBody>
          <a:bodyPr>
            <a:normAutofit lnSpcReduction="10000"/>
          </a:bodyPr>
          <a:lstStyle/>
          <a:p>
            <a:pPr marL="457200" indent="-457200" algn="l">
              <a:buFont typeface="Wingdings" panose="05000000000000000000" pitchFamily="2" charset="2"/>
              <a:buChar char="§"/>
            </a:pPr>
            <a:r>
              <a:rPr lang="en-US" dirty="0"/>
              <a:t>Over the past couple of decades many of the networks that were built used different hardware and software</a:t>
            </a:r>
            <a:r>
              <a:rPr lang="en-GB" altLang="en-US" dirty="0"/>
              <a:t> in</a:t>
            </a:r>
            <a:r>
              <a:rPr lang="en-US" dirty="0"/>
              <a:t> implementations, as a result they were incompatible and it became difficult for networks using different specifications to communicate with each other.</a:t>
            </a:r>
          </a:p>
          <a:p>
            <a:pPr marL="457200" indent="-457200" algn="l">
              <a:buFont typeface="Wingdings" panose="05000000000000000000" pitchFamily="2" charset="2"/>
              <a:buChar char="§"/>
            </a:pPr>
            <a:r>
              <a:rPr lang="en-US" dirty="0"/>
              <a:t>To address the problem of networks being incompatible and unable to communicate with each other, the International Organization for Standardization researched various network schemes.</a:t>
            </a:r>
          </a:p>
          <a:p>
            <a:pPr marL="457200" indent="-457200" algn="l">
              <a:buFont typeface="Wingdings" panose="05000000000000000000" pitchFamily="2" charset="2"/>
              <a:buChar char="§"/>
            </a:pPr>
            <a:r>
              <a:rPr lang="en-US" dirty="0"/>
              <a:t>The ISO recognized there was a need to create a NETWORK MODEL that would help vendors create interoperable network implementations.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274</TotalTime>
  <Words>21042</Words>
  <Application>Microsoft Office PowerPoint</Application>
  <PresentationFormat>On-screen Show (4:3)</PresentationFormat>
  <Paragraphs>1955</Paragraphs>
  <Slides>270</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270</vt:i4>
      </vt:variant>
    </vt:vector>
  </HeadingPairs>
  <TitlesOfParts>
    <vt:vector size="285" baseType="lpstr">
      <vt:lpstr>HGｺﾞｼｯｸE</vt:lpstr>
      <vt:lpstr>MS PGothic</vt:lpstr>
      <vt:lpstr>arial</vt:lpstr>
      <vt:lpstr>arial</vt:lpstr>
      <vt:lpstr>Arial Narrow</vt:lpstr>
      <vt:lpstr>Calibri</vt:lpstr>
      <vt:lpstr>CiscoSans</vt:lpstr>
      <vt:lpstr>Gill Sans MT</vt:lpstr>
      <vt:lpstr>Google Sans</vt:lpstr>
      <vt:lpstr>Roboto</vt:lpstr>
      <vt:lpstr>sohne</vt:lpstr>
      <vt:lpstr>Verdana</vt:lpstr>
      <vt:lpstr>Wingdings</vt:lpstr>
      <vt:lpstr>Wingdings 2</vt:lpstr>
      <vt:lpstr>Solstice</vt:lpstr>
      <vt:lpstr>INTRODUCTION TO COMPUTER NETWORKS</vt:lpstr>
      <vt:lpstr>COMPUTER NETWORK</vt:lpstr>
      <vt:lpstr>Computer Network</vt:lpstr>
      <vt:lpstr>Network Components, Functions, and Features</vt:lpstr>
      <vt:lpstr>Network Components, Functions, and Features </vt:lpstr>
      <vt:lpstr>Network Components, Functions, and Features  </vt:lpstr>
      <vt:lpstr>Network Components, Functions, and Features </vt:lpstr>
      <vt:lpstr>BENEFIT OF NETWORK </vt:lpstr>
      <vt:lpstr>Benefits of Network– cont.-</vt:lpstr>
      <vt:lpstr>Desirable criteria for a Network</vt:lpstr>
      <vt:lpstr>Network Models</vt:lpstr>
      <vt:lpstr>Network Models </vt:lpstr>
      <vt:lpstr>Typical Network architecture</vt:lpstr>
      <vt:lpstr>Classification of Computer Network</vt:lpstr>
      <vt:lpstr>Transmission technology</vt:lpstr>
      <vt:lpstr>Scale of network</vt:lpstr>
      <vt:lpstr>Local area network:</vt:lpstr>
      <vt:lpstr>Advantages of LAN</vt:lpstr>
      <vt:lpstr>Metropolitan area network</vt:lpstr>
      <vt:lpstr>Wide area network</vt:lpstr>
      <vt:lpstr>Global area network</vt:lpstr>
      <vt:lpstr>Campus Area Network</vt:lpstr>
      <vt:lpstr>IMPORTANT NETWORK DEVICES</vt:lpstr>
      <vt:lpstr>Important Network Devices Cont…….</vt:lpstr>
      <vt:lpstr>PowerPoint Presentation</vt:lpstr>
      <vt:lpstr>PowerPoint Presentation</vt:lpstr>
      <vt:lpstr>PowerPoint Presentation</vt:lpstr>
      <vt:lpstr>Important Network Devices Cont…….</vt:lpstr>
      <vt:lpstr>Network LAN Technologies</vt:lpstr>
      <vt:lpstr>PowerPoint Presentation</vt:lpstr>
      <vt:lpstr>PowerPoint Presentation</vt:lpstr>
      <vt:lpstr>Classical Vs. Distributed Networking</vt:lpstr>
      <vt:lpstr>Classical Vs. Distributed Networking</vt:lpstr>
      <vt:lpstr>PowerPoint Presentation</vt:lpstr>
      <vt:lpstr>COMPUTER NETWORK SECURITY</vt:lpstr>
      <vt:lpstr>What Is Network Security</vt:lpstr>
      <vt:lpstr>Types of network security</vt:lpstr>
      <vt:lpstr>Types of network security</vt:lpstr>
      <vt:lpstr>Types of network security</vt:lpstr>
      <vt:lpstr>Types of network security</vt:lpstr>
      <vt:lpstr>Types of network security</vt:lpstr>
      <vt:lpstr>Types of Cyber Attacks</vt:lpstr>
      <vt:lpstr> How to secure Network </vt:lpstr>
      <vt:lpstr>Who are hackers </vt:lpstr>
      <vt:lpstr>Types of hackers</vt:lpstr>
      <vt:lpstr>Types of hackers</vt:lpstr>
      <vt:lpstr>SOME SOLUTIONS TO SECURITY THREATS</vt:lpstr>
      <vt:lpstr>PowerPoint Presentation</vt:lpstr>
      <vt:lpstr>PowerPoint Presentation</vt:lpstr>
      <vt:lpstr>Network Topology</vt:lpstr>
      <vt:lpstr>Network Topologies</vt:lpstr>
      <vt:lpstr>LAN topologies</vt:lpstr>
      <vt:lpstr>LAN Topologies(Physical)</vt:lpstr>
      <vt:lpstr>Bus topology</vt:lpstr>
      <vt:lpstr>Bus topology</vt:lpstr>
      <vt:lpstr>Advantages of Bus topology</vt:lpstr>
      <vt:lpstr>Disadvantages of Bus topology</vt:lpstr>
      <vt:lpstr>Ring topology</vt:lpstr>
      <vt:lpstr>Token Passing</vt:lpstr>
      <vt:lpstr>Ring topology</vt:lpstr>
      <vt:lpstr>Advantages of Ring topology</vt:lpstr>
      <vt:lpstr>Disadvantages of Ring topology</vt:lpstr>
      <vt:lpstr>Star topology</vt:lpstr>
      <vt:lpstr>Star topology</vt:lpstr>
      <vt:lpstr>Advantages of star topology</vt:lpstr>
      <vt:lpstr>Disadvantages of star topology </vt:lpstr>
      <vt:lpstr>Daisy chains</vt:lpstr>
      <vt:lpstr>Daisy chains</vt:lpstr>
      <vt:lpstr>Disadvantage of Daisy chain</vt:lpstr>
      <vt:lpstr>Hierarchical topology</vt:lpstr>
      <vt:lpstr>Hierarchical rings</vt:lpstr>
      <vt:lpstr>Hierarchical rings</vt:lpstr>
      <vt:lpstr>Hierarchical stars</vt:lpstr>
      <vt:lpstr>Hierarchical stars</vt:lpstr>
      <vt:lpstr>Hierarchical combinations</vt:lpstr>
      <vt:lpstr>Hierarchical combinations</vt:lpstr>
      <vt:lpstr>WAN Topologies</vt:lpstr>
      <vt:lpstr>WAN Topologies</vt:lpstr>
      <vt:lpstr>Peer-to-peer topology</vt:lpstr>
      <vt:lpstr>Advantage/Disadvantage of Peer-to-peer</vt:lpstr>
      <vt:lpstr>Ring topology</vt:lpstr>
      <vt:lpstr>Advantages/Disadvantages of Ring topology</vt:lpstr>
      <vt:lpstr>Full-mesh topology</vt:lpstr>
      <vt:lpstr>Advantages/Disadvantages of full-mesh</vt:lpstr>
      <vt:lpstr>Partial-mesh topology</vt:lpstr>
      <vt:lpstr>Advantages of partial-mesh</vt:lpstr>
      <vt:lpstr>Two-tiered topology</vt:lpstr>
      <vt:lpstr>Three-tiered topology</vt:lpstr>
      <vt:lpstr>Advantage/Disadvantage of three-tiered</vt:lpstr>
      <vt:lpstr>Hybrid topologies</vt:lpstr>
      <vt:lpstr>NETWORK DESIGN CONSIDERATION </vt:lpstr>
      <vt:lpstr>Connectivity and Security</vt:lpstr>
      <vt:lpstr>Redundancy and Backing-up</vt:lpstr>
      <vt:lpstr>Standardization of Hardware and software</vt:lpstr>
      <vt:lpstr>Disaster recovery plan</vt:lpstr>
      <vt:lpstr>Future Growth of the Organisation</vt:lpstr>
      <vt:lpstr>PowerPoint Presentation</vt:lpstr>
      <vt:lpstr>ISO – Organization for Standardization</vt:lpstr>
      <vt:lpstr>The Need for Standard In Networking</vt:lpstr>
      <vt:lpstr>The OSI Reference Model</vt:lpstr>
      <vt:lpstr>Network Protocols</vt:lpstr>
      <vt:lpstr>Types of protocol</vt:lpstr>
      <vt:lpstr>Types of Protocol</vt:lpstr>
      <vt:lpstr>Types of Protocol </vt:lpstr>
      <vt:lpstr>Types of Protocol </vt:lpstr>
      <vt:lpstr>PowerPoint Presentation</vt:lpstr>
      <vt:lpstr>PowerPoint Presentation</vt:lpstr>
      <vt:lpstr>PowerPoint Presentation</vt:lpstr>
      <vt:lpstr>PowerPoint Presentation</vt:lpstr>
      <vt:lpstr>The OSI Reference Model </vt:lpstr>
      <vt:lpstr>PowerPoint Presentation</vt:lpstr>
      <vt:lpstr>PowerPoint Presentation</vt:lpstr>
      <vt:lpstr>PowerPoint Presentation</vt:lpstr>
      <vt:lpstr>Fibre Optic Cable Plants</vt:lpstr>
      <vt:lpstr>PowerPoint Presentation</vt:lpstr>
      <vt:lpstr>PowerPoint Presentation</vt:lpstr>
      <vt:lpstr>PowerPoint Presentation</vt:lpstr>
      <vt:lpstr>PowerPoint Presentation</vt:lpstr>
      <vt:lpstr>PowerPoint Presentation</vt:lpstr>
      <vt:lpstr>Physical Layer</vt:lpstr>
      <vt:lpstr>PowerPoint Presentation</vt:lpstr>
      <vt:lpstr>Data Link Layer</vt:lpstr>
      <vt:lpstr>PowerPoint Presentation</vt:lpstr>
      <vt:lpstr>Network Layer</vt:lpstr>
      <vt:lpstr>PowerPoint Presentation</vt:lpstr>
      <vt:lpstr>Transport layer</vt:lpstr>
      <vt:lpstr>PowerPoint Presentation</vt:lpstr>
      <vt:lpstr>Session Layer </vt:lpstr>
      <vt:lpstr>PowerPoint Presentation</vt:lpstr>
      <vt:lpstr>Presentation Layer</vt:lpstr>
      <vt:lpstr>PowerPoint Presentation</vt:lpstr>
      <vt:lpstr>Application Layer</vt:lpstr>
      <vt:lpstr>OSI Layers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OSI model Vs TCP/IP model</vt:lpstr>
      <vt:lpstr>PowerPoint Presentation</vt:lpstr>
      <vt:lpstr>Introduction to the Internet and Web </vt:lpstr>
      <vt:lpstr>Internet</vt:lpstr>
      <vt:lpstr>Internet Protocol (IP)</vt:lpstr>
      <vt:lpstr>- Datagrams  are transferred from gateways to gateways until they arrived at their final destination</vt:lpstr>
      <vt:lpstr>Structure of an IP Packet</vt:lpstr>
      <vt:lpstr>Transmission Control Protocol (TCP) </vt:lpstr>
      <vt:lpstr>Transmission control protocol (TCP)</vt:lpstr>
      <vt:lpstr>Transmission control protocol (TCP)</vt:lpstr>
      <vt:lpstr>PowerPoint Presentation</vt:lpstr>
      <vt:lpstr>User Datagram protocol (UDP)</vt:lpstr>
      <vt:lpstr>Internet Application protocols</vt:lpstr>
      <vt:lpstr>What is Web?</vt:lpstr>
      <vt:lpstr>Client/Server Structure of the Web</vt:lpstr>
      <vt:lpstr>Addresses on the Web IP Addressing</vt:lpstr>
      <vt:lpstr>IP Addressing</vt:lpstr>
      <vt:lpstr>Domain Name Addressing</vt:lpstr>
      <vt:lpstr>Domain Name Addressing</vt:lpstr>
      <vt:lpstr>Uniform Resource Locators</vt:lpstr>
      <vt:lpstr>Structure of a Uniform Resource Locators</vt:lpstr>
      <vt:lpstr>HTTP</vt:lpstr>
      <vt:lpstr>PowerPoint Presentation</vt:lpstr>
      <vt:lpstr>Concept of Data Communication</vt:lpstr>
      <vt:lpstr>DATA COMMUNICATION</vt:lpstr>
      <vt:lpstr>Standards Organisations for Data Communications</vt:lpstr>
      <vt:lpstr>DATA COMMUNICATION COMPONENT</vt:lpstr>
      <vt:lpstr>Data Communication Circuits</vt:lpstr>
      <vt:lpstr>Data Communication Circuit</vt:lpstr>
      <vt:lpstr>Data Communication Circuits</vt:lpstr>
      <vt:lpstr>Measuring Capacity of Communication Media</vt:lpstr>
      <vt:lpstr>Measuring Capacity of Communication Media</vt:lpstr>
      <vt:lpstr>How to Calculate Data Transfer Rate Speed, Time and Data </vt:lpstr>
      <vt:lpstr>How to Calculate Data Transfer Rate Speed, Time and Data</vt:lpstr>
      <vt:lpstr>Data Transfer Rate computation</vt:lpstr>
      <vt:lpstr>Communication/Transmission medium</vt:lpstr>
      <vt:lpstr>Communication/Transmission medium</vt:lpstr>
      <vt:lpstr>Communication/Transmission medium</vt:lpstr>
      <vt:lpstr> Electromagnetic Waves</vt:lpstr>
      <vt:lpstr>Characteristics of Electromagnetic waves</vt:lpstr>
      <vt:lpstr>Computation for wavelength, frequency, and velocity</vt:lpstr>
      <vt:lpstr>Computation for wavelength, frequency, and velocity</vt:lpstr>
      <vt:lpstr>COMMUNICATION MEDIA</vt:lpstr>
      <vt:lpstr>COMMUNICATION MEDIA Continuation</vt:lpstr>
      <vt:lpstr>COMMUNICATION MEDIA Continuation</vt:lpstr>
      <vt:lpstr>PowerPoint Presentation</vt:lpstr>
      <vt:lpstr>Wireless Technologies</vt:lpstr>
      <vt:lpstr>Wireless Technologies</vt:lpstr>
      <vt:lpstr>TYPES OF COMMUNICATION SERVICES</vt:lpstr>
      <vt:lpstr>Serial and Parallel Data Transmission</vt:lpstr>
      <vt:lpstr>Serial and Parallel Data Transmission</vt:lpstr>
      <vt:lpstr>PowerPoint Presentation</vt:lpstr>
      <vt:lpstr>COMMUNICATION DEVICES</vt:lpstr>
      <vt:lpstr>Mobile Telecommunication Technologies</vt:lpstr>
      <vt:lpstr>First Generation (1G)</vt:lpstr>
      <vt:lpstr>Second Generation (2G)</vt:lpstr>
      <vt:lpstr>Third Generation (3G)</vt:lpstr>
      <vt:lpstr>Fourth Generation (4G)</vt:lpstr>
      <vt:lpstr>Fifth Generation (5G)</vt:lpstr>
      <vt:lpstr>Data Transmission</vt:lpstr>
      <vt:lpstr>Data Transmission Cont……</vt:lpstr>
      <vt:lpstr>Data Flow</vt:lpstr>
      <vt:lpstr>Data Flows</vt:lpstr>
      <vt:lpstr>Data Flows</vt:lpstr>
      <vt:lpstr>PowerPoint Presentation</vt:lpstr>
      <vt:lpstr>Multiplexing</vt:lpstr>
      <vt:lpstr>Multiplexing</vt:lpstr>
      <vt:lpstr>PowerPoint Presentation</vt:lpstr>
      <vt:lpstr>Advantages of multiplexing</vt:lpstr>
      <vt:lpstr>Types of Multiplexing</vt:lpstr>
      <vt:lpstr>Frequency Division Multiplexing</vt:lpstr>
      <vt:lpstr>PowerPoint Presentation</vt:lpstr>
      <vt:lpstr>Application for FDM</vt:lpstr>
      <vt:lpstr>PowerPoint Presentation</vt:lpstr>
      <vt:lpstr>Wave Division Multiplexing</vt:lpstr>
      <vt:lpstr>PowerPoint Presentation</vt:lpstr>
      <vt:lpstr>Time Division Multiplexing</vt:lpstr>
      <vt:lpstr>PowerPoint Presentation</vt:lpstr>
      <vt:lpstr>Types of TDM</vt:lpstr>
      <vt:lpstr>Synchronous TDM</vt:lpstr>
      <vt:lpstr>Synchronous TDM</vt:lpstr>
      <vt:lpstr>Multiplexing Process in STDM</vt:lpstr>
      <vt:lpstr>PowerPoint Presentation</vt:lpstr>
      <vt:lpstr>PowerPoint Presentation</vt:lpstr>
      <vt:lpstr>DISADVANTAGE OF STDM</vt:lpstr>
      <vt:lpstr>Asynchronous TDM</vt:lpstr>
      <vt:lpstr>Computation on Multiplexing</vt:lpstr>
      <vt:lpstr>PowerPoint Presentation</vt:lpstr>
      <vt:lpstr>Computation on Multiplexing</vt:lpstr>
      <vt:lpstr>PowerPoint Presentation</vt:lpstr>
      <vt:lpstr>Computation on Multiplexing</vt:lpstr>
      <vt:lpstr>PowerPoint Presentation</vt:lpstr>
      <vt:lpstr>Switching Networks</vt:lpstr>
      <vt:lpstr>Switching Networks</vt:lpstr>
      <vt:lpstr>Why is Switching Concept required?</vt:lpstr>
      <vt:lpstr>Advantages of Switching:</vt:lpstr>
      <vt:lpstr>Disadvantages of Switching:</vt:lpstr>
      <vt:lpstr>What is a Switch in a Computer Network?</vt:lpstr>
      <vt:lpstr>Features of Switches</vt:lpstr>
      <vt:lpstr>Types of Switches</vt:lpstr>
      <vt:lpstr>Types of Switches</vt:lpstr>
      <vt:lpstr>Taxonomy of Switched Network</vt:lpstr>
      <vt:lpstr>Sample Switched Network</vt:lpstr>
      <vt:lpstr>Circuit Switching</vt:lpstr>
      <vt:lpstr>Packet Switching</vt:lpstr>
      <vt:lpstr>Type of Packet switching</vt:lpstr>
      <vt:lpstr>Message  Switching</vt:lpstr>
      <vt:lpstr>Packet Switching Vs. Other Switching</vt:lpstr>
      <vt:lpstr>Packet Switching Vs. Other Switching Continuation  ……..</vt:lpstr>
      <vt:lpstr>Data Link Layer</vt:lpstr>
      <vt:lpstr>Functionality of Data-Link Layer</vt:lpstr>
      <vt:lpstr>PowerPoint Presentation</vt:lpstr>
      <vt:lpstr>Basic Concept</vt:lpstr>
      <vt:lpstr>TYPES OF ERRORS</vt:lpstr>
      <vt:lpstr>SINGLE – BIT ERROR</vt:lpstr>
      <vt:lpstr>BURST ERROR</vt:lpstr>
      <vt:lpstr>ERROR DETECTION</vt:lpstr>
      <vt:lpstr>PowerPoint Presentation</vt:lpstr>
      <vt:lpstr>EVEN – PARITY CHECKING SCHEME</vt:lpstr>
      <vt:lpstr>DETECTION METHOD</vt:lpstr>
      <vt:lpstr>TWO – DIMENSION PARITY CHECK</vt:lpstr>
      <vt:lpstr>CHECK SUM</vt:lpstr>
      <vt:lpstr>EXAMPLE OF CHECKSUM </vt:lpstr>
      <vt:lpstr>CYCLIC REDUNDANCY CHECK (CRC)</vt:lpstr>
      <vt:lpstr>DATA = 11001 DIVISION = 101</vt:lpstr>
      <vt:lpstr>ERROR CORRECTING CODES</vt:lpstr>
      <vt:lpstr>NETWORK LAYER FUNCTIONALITIES</vt:lpstr>
      <vt:lpstr>NETWORK LAYER FEATURES</vt:lpstr>
      <vt:lpstr>NETWORKS ADDRESSING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NETWORKS</dc:title>
  <dc:creator>FIMIN</dc:creator>
  <cp:lastModifiedBy>Office</cp:lastModifiedBy>
  <cp:revision>528</cp:revision>
  <cp:lastPrinted>2019-05-13T13:04:00Z</cp:lastPrinted>
  <dcterms:created xsi:type="dcterms:W3CDTF">2019-03-20T10:08:00Z</dcterms:created>
  <dcterms:modified xsi:type="dcterms:W3CDTF">2024-06-27T12:47:30Z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035D688614E64C9AAB3C1C8B458BAF4F_13</vt:lpwstr>
  </property>
  <property fmtid="{D5CDD505-2E9C-101B-9397-08002B2CF9AE}" pid="3" name="KSOProductBuildVer">
    <vt:lpwstr>1033-12.2.0.13489</vt:lpwstr>
  </property>
</Properties>
</file>