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10"/>
  </p:normalViewPr>
  <p:slideViewPr>
    <p:cSldViewPr snapToGrid="0" snapToObjects="1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B5A9-B12C-4FA1-DEA6-43AB71A56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6635"/>
            <a:ext cx="8825658" cy="1229711"/>
          </a:xfrm>
        </p:spPr>
        <p:txBody>
          <a:bodyPr/>
          <a:lstStyle/>
          <a:p>
            <a:r>
              <a:rPr lang="en-NG" dirty="0"/>
              <a:t> </a:t>
            </a:r>
            <a:r>
              <a:rPr lang="en-NG" b="1" dirty="0"/>
              <a:t>Group 0 odd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AD38-47CB-3C5F-991B-B23E5FB5C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875" y="1366346"/>
            <a:ext cx="9754783" cy="5081750"/>
          </a:xfrm>
        </p:spPr>
        <p:txBody>
          <a:bodyPr/>
          <a:lstStyle/>
          <a:p>
            <a:r>
              <a:rPr lang="en-GB" dirty="0"/>
              <a:t>G</a:t>
            </a:r>
            <a:r>
              <a:rPr lang="en-NG" dirty="0"/>
              <a:t>roup members:</a:t>
            </a:r>
          </a:p>
          <a:p>
            <a:endParaRPr lang="en-N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0E4992-5EEB-49FB-227D-B50AD490269F}"/>
              </a:ext>
            </a:extLst>
          </p:cNvPr>
          <p:cNvSpPr txBox="1">
            <a:spLocks/>
          </p:cNvSpPr>
          <p:nvPr/>
        </p:nvSpPr>
        <p:spPr>
          <a:xfrm>
            <a:off x="1154955" y="4777381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NG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D23AC1-86CA-EFCF-1EFD-0C51F8F8A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80032"/>
              </p:ext>
            </p:extLst>
          </p:nvPr>
        </p:nvGraphicFramePr>
        <p:xfrm>
          <a:off x="1154955" y="1765738"/>
          <a:ext cx="8973514" cy="50270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6757">
                  <a:extLst>
                    <a:ext uri="{9D8B030D-6E8A-4147-A177-3AD203B41FA5}">
                      <a16:colId xmlns:a16="http://schemas.microsoft.com/office/drawing/2014/main" val="1278365139"/>
                    </a:ext>
                  </a:extLst>
                </a:gridCol>
                <a:gridCol w="4486757">
                  <a:extLst>
                    <a:ext uri="{9D8B030D-6E8A-4147-A177-3AD203B41FA5}">
                      <a16:colId xmlns:a16="http://schemas.microsoft.com/office/drawing/2014/main" val="3369850265"/>
                    </a:ext>
                  </a:extLst>
                </a:gridCol>
              </a:tblGrid>
              <a:tr h="665905">
                <a:tc>
                  <a:txBody>
                    <a:bodyPr/>
                    <a:lstStyle/>
                    <a:p>
                      <a:pPr algn="ctr"/>
                      <a:r>
                        <a:rPr lang="en-NG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G" dirty="0"/>
                        <a:t>MATRIC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1217"/>
                  </a:ext>
                </a:extLst>
              </a:tr>
              <a:tr h="665905">
                <a:tc>
                  <a:txBody>
                    <a:bodyPr/>
                    <a:lstStyle/>
                    <a:p>
                      <a:r>
                        <a:rPr lang="en-NG" dirty="0"/>
                        <a:t>Obenta Christopher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BHU/20/04/05/0090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74473"/>
                  </a:ext>
                </a:extLst>
              </a:tr>
              <a:tr h="665905">
                <a:tc>
                  <a:txBody>
                    <a:bodyPr/>
                    <a:lstStyle/>
                    <a:p>
                      <a:r>
                        <a:rPr lang="en-NG" dirty="0"/>
                        <a:t>Ike Degualle Dagogo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BHU/20/04/05/0070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1581"/>
                  </a:ext>
                </a:extLst>
              </a:tr>
              <a:tr h="665905">
                <a:tc>
                  <a:txBody>
                    <a:bodyPr/>
                    <a:lstStyle/>
                    <a:p>
                      <a:r>
                        <a:rPr lang="en-NG" dirty="0"/>
                        <a:t>Okonkwo Elijah Matthew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BHU/20/04/05/0050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213135"/>
                  </a:ext>
                </a:extLst>
              </a:tr>
              <a:tr h="665905">
                <a:tc>
                  <a:txBody>
                    <a:bodyPr/>
                    <a:lstStyle/>
                    <a:p>
                      <a:r>
                        <a:rPr lang="en-NG" dirty="0"/>
                        <a:t>Patrick Sambo Joel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BHU/20/04/05/0110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92593"/>
                  </a:ext>
                </a:extLst>
              </a:tr>
              <a:tr h="665905">
                <a:tc>
                  <a:txBody>
                    <a:bodyPr/>
                    <a:lstStyle/>
                    <a:p>
                      <a:r>
                        <a:rPr lang="en-NG" dirty="0"/>
                        <a:t>Yisa Nehemiah Likali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BHU/20/04/05/0030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627036"/>
                  </a:ext>
                </a:extLst>
              </a:tr>
              <a:tr h="665905">
                <a:tc>
                  <a:txBody>
                    <a:bodyPr/>
                    <a:lstStyle/>
                    <a:p>
                      <a:r>
                        <a:rPr lang="en-NG" dirty="0"/>
                        <a:t>Nwachukwu Kizito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BHU/20/04/05/0150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26870"/>
                  </a:ext>
                </a:extLst>
              </a:tr>
              <a:tr h="331079">
                <a:tc>
                  <a:txBody>
                    <a:bodyPr/>
                    <a:lstStyle/>
                    <a:p>
                      <a:r>
                        <a:rPr lang="en-NG" dirty="0"/>
                        <a:t>Chukwu Daniel Nonso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BHU/20/04/05/0010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09EB-8431-659B-E62E-D11B870F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671889"/>
          </a:xfrm>
        </p:spPr>
        <p:txBody>
          <a:bodyPr/>
          <a:lstStyle/>
          <a:p>
            <a:r>
              <a:rPr lang="en-NG" dirty="0">
                <a:solidFill>
                  <a:srgbClr val="FF0000"/>
                </a:solidFill>
              </a:rPr>
              <a:t>What is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A3A8-9FEB-4A00-CCD4-3BB9A63D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13794"/>
            <a:ext cx="9717089" cy="5328744"/>
          </a:xfrm>
        </p:spPr>
        <p:txBody>
          <a:bodyPr>
            <a:normAutofit lnSpcReduction="10000"/>
          </a:bodyPr>
          <a:lstStyle/>
          <a:p>
            <a:r>
              <a:rPr lang="en-NG" dirty="0"/>
              <a:t>File system is a method that the operating system uses to control how data is stored and received.</a:t>
            </a:r>
          </a:p>
          <a:p>
            <a:r>
              <a:rPr lang="en-NG" dirty="0"/>
              <a:t>A file system also stores and organizes data and can be thought of as a type of index for all the data contained in a storage device.</a:t>
            </a:r>
          </a:p>
          <a:p>
            <a:pPr marL="0" indent="0">
              <a:buNone/>
            </a:pPr>
            <a:r>
              <a:rPr lang="en-NG" b="1" dirty="0">
                <a:solidFill>
                  <a:srgbClr val="FF0000"/>
                </a:solidFill>
              </a:rPr>
              <a:t>Why is file system important?</a:t>
            </a:r>
          </a:p>
          <a:p>
            <a:r>
              <a:rPr lang="en-NG" dirty="0"/>
              <a:t>It improves workflow and enables easy access to the relevant data and resources.</a:t>
            </a:r>
          </a:p>
          <a:p>
            <a:r>
              <a:rPr lang="en-NG" dirty="0"/>
              <a:t>File system helps to differ between operating systems such as Microsoft window, macOS and Linux-Based system.</a:t>
            </a:r>
          </a:p>
          <a:p>
            <a:r>
              <a:rPr lang="en-NG" dirty="0"/>
              <a:t>It helps to eliminate or reduce the risk of data loss or destruction.</a:t>
            </a:r>
          </a:p>
          <a:p>
            <a:r>
              <a:rPr lang="en-NG" dirty="0"/>
              <a:t>To support a wide range </a:t>
            </a:r>
            <a:r>
              <a:rPr lang="en-US" dirty="0"/>
              <a:t>o</a:t>
            </a:r>
            <a:r>
              <a:rPr lang="en-NG" dirty="0" smtClean="0"/>
              <a:t>f </a:t>
            </a:r>
            <a:r>
              <a:rPr lang="en-NG" dirty="0"/>
              <a:t>storage device types in terms of I/O. </a:t>
            </a:r>
          </a:p>
          <a:p>
            <a:pPr marL="0" indent="0">
              <a:buNone/>
            </a:pPr>
            <a:r>
              <a:rPr lang="en-NG" dirty="0">
                <a:solidFill>
                  <a:srgbClr val="FF0000"/>
                </a:solidFill>
              </a:rPr>
              <a:t>Types of file systems.</a:t>
            </a:r>
          </a:p>
          <a:p>
            <a:r>
              <a:rPr lang="en-NG" dirty="0"/>
              <a:t>Disk file system and</a:t>
            </a:r>
          </a:p>
          <a:p>
            <a:r>
              <a:rPr lang="en-NG" dirty="0"/>
              <a:t>Distributed or Network file system.</a:t>
            </a:r>
          </a:p>
          <a:p>
            <a:pPr marL="0" indent="0">
              <a:buNone/>
            </a:pPr>
            <a:endParaRPr lang="en-NG" dirty="0">
              <a:solidFill>
                <a:srgbClr val="FF0000"/>
              </a:solidFill>
            </a:endParaRPr>
          </a:p>
          <a:p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811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3DB7-B2A5-822A-44EF-02A678D0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452718"/>
            <a:ext cx="9767055" cy="577296"/>
          </a:xfrm>
        </p:spPr>
        <p:txBody>
          <a:bodyPr/>
          <a:lstStyle/>
          <a:p>
            <a:r>
              <a:rPr lang="en-NG" b="1" dirty="0">
                <a:solidFill>
                  <a:srgbClr val="FF0000"/>
                </a:solidFill>
              </a:rPr>
              <a:t>TECHNICAL STRUCTURE</a:t>
            </a:r>
            <a:br>
              <a:rPr lang="en-NG" b="1" dirty="0">
                <a:solidFill>
                  <a:srgbClr val="FF0000"/>
                </a:solidFill>
              </a:rPr>
            </a:b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618E-3AB8-B07A-41C4-E4DAD178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229710"/>
            <a:ext cx="9844626" cy="55284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DISK FILE SYSTEM</a:t>
            </a:r>
            <a:r>
              <a:rPr lang="en-NG" dirty="0" smtClean="0"/>
              <a:t>:</a:t>
            </a:r>
            <a:r>
              <a:rPr lang="en-US" dirty="0" smtClean="0"/>
              <a:t> </a:t>
            </a:r>
            <a:r>
              <a:rPr lang="en-US" dirty="0"/>
              <a:t>A </a:t>
            </a:r>
            <a:r>
              <a:rPr lang="en-US" i="1" dirty="0"/>
              <a:t>disk file </a:t>
            </a:r>
            <a:r>
              <a:rPr lang="en-US" i="1" dirty="0" smtClean="0"/>
              <a:t>system defines how files are stored, retrieved and managed on permanent storage devices. This file system</a:t>
            </a:r>
            <a:r>
              <a:rPr lang="en-US" dirty="0"/>
              <a:t> takes advantages of the ability </a:t>
            </a:r>
            <a:r>
              <a:rPr lang="en-US" dirty="0" smtClean="0"/>
              <a:t>of the </a:t>
            </a:r>
            <a:r>
              <a:rPr lang="en-US" dirty="0"/>
              <a:t>disk storage media to randomly address data in a short amount of time. Additional considerations include the speed of </a:t>
            </a:r>
            <a:r>
              <a:rPr lang="en-US" dirty="0" smtClean="0"/>
              <a:t>accessing </a:t>
            </a:r>
            <a:r>
              <a:rPr lang="en-US" dirty="0"/>
              <a:t>data following that initially requested and the anticipation that the </a:t>
            </a:r>
            <a:r>
              <a:rPr lang="en-US" dirty="0" smtClean="0"/>
              <a:t>following </a:t>
            </a:r>
            <a:r>
              <a:rPr lang="en-US" dirty="0"/>
              <a:t>data may also be requested. This permits multiple users (or processes) access to various data on the disk without regard to the sequential location of the data</a:t>
            </a:r>
            <a:r>
              <a:rPr lang="en-US" dirty="0" smtClean="0"/>
              <a:t>. Some of the examples include: FAT, NTFS, APFS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b="1" i="1" dirty="0" smtClean="0">
                <a:solidFill>
                  <a:schemeClr val="accent1"/>
                </a:solidFill>
              </a:rPr>
              <a:t>DISTRIBUTED </a:t>
            </a:r>
            <a:r>
              <a:rPr lang="en-GB" b="1" i="1" dirty="0">
                <a:solidFill>
                  <a:schemeClr val="accent1"/>
                </a:solidFill>
              </a:rPr>
              <a:t>OR NETWORK FILE SYSTEM </a:t>
            </a:r>
            <a:r>
              <a:rPr lang="en-GB" i="1" dirty="0"/>
              <a:t>: </a:t>
            </a:r>
            <a:r>
              <a:rPr lang="en-GB" dirty="0"/>
              <a:t>This is a file system that provides access to files on a server by acting as a client for a remote file access protocol, Local interface programs can create, maintain and access order directories and files on remote network connected machines transparently</a:t>
            </a:r>
            <a:r>
              <a:rPr lang="en-GB" dirty="0" smtClean="0"/>
              <a:t>. The </a:t>
            </a:r>
            <a:r>
              <a:rPr lang="en-GB" dirty="0"/>
              <a:t>structure consists of a client-side file system and a server-side file system. A client application issues a system call to access files on the client-side file system, which in turn retrieves files from the server.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0368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6F29-EE32-4954-54CD-9E95A345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6483"/>
            <a:ext cx="9404723" cy="769337"/>
          </a:xfrm>
        </p:spPr>
        <p:txBody>
          <a:bodyPr/>
          <a:lstStyle/>
          <a:p>
            <a:r>
              <a:rPr lang="en-NG" dirty="0"/>
              <a:t>Comparision between two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9B907-44EE-6D2C-60D4-6AECB9BC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005820"/>
            <a:ext cx="9404723" cy="5615697"/>
          </a:xfrm>
        </p:spPr>
        <p:txBody>
          <a:bodyPr/>
          <a:lstStyle/>
          <a:p>
            <a:pPr marL="0" indent="0" algn="ctr">
              <a:buNone/>
            </a:pPr>
            <a:r>
              <a:rPr lang="en-NG" dirty="0"/>
              <a:t>Similarities(Comparing):</a:t>
            </a:r>
          </a:p>
          <a:p>
            <a:pPr marL="0" indent="0">
              <a:buNone/>
            </a:pPr>
            <a:endParaRPr lang="en-NG" dirty="0"/>
          </a:p>
          <a:p>
            <a:pPr marL="0" indent="0">
              <a:buNone/>
            </a:pPr>
            <a:endParaRPr lang="en-NG" dirty="0"/>
          </a:p>
          <a:p>
            <a:pPr marL="0" indent="0">
              <a:buNone/>
            </a:pPr>
            <a:endParaRPr lang="en-NG" dirty="0"/>
          </a:p>
          <a:p>
            <a:pPr marL="0" indent="0" algn="ctr">
              <a:buNone/>
            </a:pPr>
            <a:r>
              <a:rPr lang="en-NG" dirty="0"/>
              <a:t>Differences(Contrasting):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96EF961-C9B6-4DD6-093D-15C75BCE9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71906"/>
              </p:ext>
            </p:extLst>
          </p:nvPr>
        </p:nvGraphicFramePr>
        <p:xfrm>
          <a:off x="1292772" y="1376854"/>
          <a:ext cx="8660522" cy="1102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9752">
                  <a:extLst>
                    <a:ext uri="{9D8B030D-6E8A-4147-A177-3AD203B41FA5}">
                      <a16:colId xmlns:a16="http://schemas.microsoft.com/office/drawing/2014/main" val="1593304775"/>
                    </a:ext>
                  </a:extLst>
                </a:gridCol>
                <a:gridCol w="4340770">
                  <a:extLst>
                    <a:ext uri="{9D8B030D-6E8A-4147-A177-3AD203B41FA5}">
                      <a16:colId xmlns:a16="http://schemas.microsoft.com/office/drawing/2014/main" val="1783859596"/>
                    </a:ext>
                  </a:extLst>
                </a:gridCol>
              </a:tblGrid>
              <a:tr h="462456">
                <a:tc>
                  <a:txBody>
                    <a:bodyPr/>
                    <a:lstStyle/>
                    <a:p>
                      <a:r>
                        <a:rPr lang="en-NG" dirty="0"/>
                        <a:t>Disk 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Network 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00313"/>
                  </a:ext>
                </a:extLst>
              </a:tr>
              <a:tr h="462456">
                <a:tc gridSpan="2"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 stored can be accessed by multiple users. </a:t>
                      </a:r>
                      <a:endParaRPr lang="en-GB" dirty="0">
                        <a:effectLst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files in these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quick to access. 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3005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0F135EE-11B7-216F-95E3-0C580C285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30007"/>
              </p:ext>
            </p:extLst>
          </p:nvPr>
        </p:nvGraphicFramePr>
        <p:xfrm>
          <a:off x="1292771" y="3103724"/>
          <a:ext cx="8660523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48172">
                  <a:extLst>
                    <a:ext uri="{9D8B030D-6E8A-4147-A177-3AD203B41FA5}">
                      <a16:colId xmlns:a16="http://schemas.microsoft.com/office/drawing/2014/main" val="1763357670"/>
                    </a:ext>
                  </a:extLst>
                </a:gridCol>
                <a:gridCol w="4312351">
                  <a:extLst>
                    <a:ext uri="{9D8B030D-6E8A-4147-A177-3AD203B41FA5}">
                      <a16:colId xmlns:a16="http://schemas.microsoft.com/office/drawing/2014/main" val="1228049273"/>
                    </a:ext>
                  </a:extLst>
                </a:gridCol>
              </a:tblGrid>
              <a:tr h="3796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 FILE SYSTEM </a:t>
                      </a:r>
                      <a:endParaRPr lang="en-GB" dirty="0">
                        <a:effectLst/>
                      </a:endParaRPr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FILE SYSTEM </a:t>
                      </a:r>
                      <a:endParaRPr lang="en-GB" dirty="0">
                        <a:effectLst/>
                      </a:endParaRPr>
                    </a:p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files are stored on a physical medium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disk drive. </a:t>
                      </a:r>
                      <a:endParaRPr lang="en-GB" dirty="0">
                        <a:effectLst/>
                      </a:endParaRPr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files are stored on computers /servers. </a:t>
                      </a:r>
                      <a:endParaRPr lang="en-GB" dirty="0">
                        <a:effectLst/>
                      </a:endParaRPr>
                    </a:p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1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file system offers access to data on a disk. </a:t>
                      </a:r>
                      <a:endParaRPr lang="en-GB" dirty="0">
                        <a:effectLst/>
                      </a:endParaRPr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file system offers access to files through a shared network or server. </a:t>
                      </a:r>
                      <a:endParaRPr lang="en-GB" dirty="0">
                        <a:effectLst/>
                      </a:endParaRPr>
                    </a:p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67860"/>
                  </a:ext>
                </a:extLst>
              </a:tr>
              <a:tr h="4221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file on disks through a machine. </a:t>
                      </a:r>
                      <a:endParaRPr lang="en-GB" dirty="0">
                        <a:effectLst/>
                      </a:endParaRPr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files on multiple machines. </a:t>
                      </a:r>
                      <a:endParaRPr lang="en-GB" dirty="0">
                        <a:effectLst/>
                      </a:endParaRPr>
                    </a:p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2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ALL THE MEMBERS OF GROUP 0 ODD</a:t>
            </a:r>
          </a:p>
        </p:txBody>
      </p:sp>
    </p:spTree>
    <p:extLst>
      <p:ext uri="{BB962C8B-B14F-4D97-AF65-F5344CB8AC3E}">
        <p14:creationId xmlns:p14="http://schemas.microsoft.com/office/powerpoint/2010/main" val="17700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499</TotalTime>
  <Words>288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Group 0 odd</vt:lpstr>
      <vt:lpstr>What is file system</vt:lpstr>
      <vt:lpstr>TECHNICAL STRUCTURE </vt:lpstr>
      <vt:lpstr>Comparision between two files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Group 0 odd</dc:title>
  <dc:creator>Microsoft Office User</dc:creator>
  <cp:lastModifiedBy>Buchi Chukwuma</cp:lastModifiedBy>
  <cp:revision>14</cp:revision>
  <dcterms:created xsi:type="dcterms:W3CDTF">2022-06-21T17:41:59Z</dcterms:created>
  <dcterms:modified xsi:type="dcterms:W3CDTF">2022-06-22T09:31:43Z</dcterms:modified>
</cp:coreProperties>
</file>