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7" r:id="rId2"/>
    <p:sldId id="291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112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456D-0DAD-4F9B-A23D-5709325F43DA}" type="datetimeFigureOut">
              <a:rPr lang="en-GB" smtClean="0"/>
              <a:t>03/08/2022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9F7D8-DD4E-4BAC-998D-72B9086573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3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27/05/2021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E46872-8694-45A9-AD70-362AA5BE90A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PAN</a:t>
            </a:r>
            <a:r>
              <a:rPr lang="en-US" baseline="0" dirty="0" smtClean="0"/>
              <a:t>   – This is the smallest network and it is very personal. PAN has a connectivity range up to 10 meters… 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wireless keyboard and mouse, wireless headphones, printers, TV remotes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LAN   – This is the second smallest network that covers inside a building and is operated under a single administrative system. It connects from 2 to 6 million devices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MAN – This is a computer network that covers an entire. It uses Ethernet, Token-ring, ATM, FDDI. The backbone of </a:t>
            </a:r>
            <a:r>
              <a:rPr lang="en-GB" dirty="0" smtClean="0"/>
              <a:t>MAN is a high-capacity and high-speed fibre optics</a:t>
            </a: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WAN –</a:t>
            </a:r>
            <a:r>
              <a:rPr lang="en-US" baseline="0" dirty="0" smtClean="0"/>
              <a:t> This computer network covers a large area such as a province or a country. </a:t>
            </a:r>
            <a:r>
              <a:rPr lang="en-GB" dirty="0" smtClean="0"/>
              <a:t>These networks provide connectivity to MANs and LANs. WAN</a:t>
            </a:r>
            <a:r>
              <a:rPr lang="en-GB" baseline="0" dirty="0" smtClean="0"/>
              <a:t> uses ATM, frame relay, and SONET</a:t>
            </a:r>
            <a:endParaRPr lang="en-GB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9F7D8-DD4E-4BAC-998D-72B9086573D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22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9F7D8-DD4E-4BAC-998D-72B9086573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72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9F7D8-DD4E-4BAC-998D-72B9086573D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B9F7D8-DD4E-4BAC-998D-72B9086573D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589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E46872-8694-45A9-AD70-362AA5BE90A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786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4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4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559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50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3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3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3044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4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01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A5712D-20C3-4649-A4A8-E11E9042E51C}" type="datetimeFigureOut">
              <a:rPr lang="en-GB" smtClean="0"/>
              <a:pPr/>
              <a:t>03/08/2022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7AAC64-0889-4130-9C8F-277562A561C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367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4479" y="209988"/>
            <a:ext cx="10912564" cy="1728192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Data Communications and Networks</a:t>
            </a:r>
            <a:br>
              <a:rPr lang="en-GB" sz="3600" dirty="0"/>
            </a:br>
            <a:r>
              <a:rPr lang="en-GB" sz="3600" i="1" dirty="0"/>
              <a:t>(CMP 206)</a:t>
            </a:r>
            <a:br>
              <a:rPr lang="en-GB" sz="3600" i="1" dirty="0"/>
            </a:br>
            <a:r>
              <a:rPr lang="en-GB" sz="3600" i="1" dirty="0"/>
              <a:t>Introduction to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6560" y="4700735"/>
            <a:ext cx="7406640" cy="17281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Egena Onu, Ph.D.</a:t>
            </a:r>
          </a:p>
          <a:p>
            <a:r>
              <a:rPr lang="en-GB" i="1" dirty="0"/>
              <a:t>Department of Computer Science</a:t>
            </a:r>
          </a:p>
          <a:p>
            <a:r>
              <a:rPr lang="en-GB" i="1" dirty="0"/>
              <a:t>Bingham University</a:t>
            </a:r>
          </a:p>
          <a:p>
            <a:r>
              <a:rPr lang="en-GB" i="1" dirty="0"/>
              <a:t>Karu.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Computer networks can be defined based on different architectures such as client-server, point-to-point  and hybrid.</a:t>
            </a:r>
          </a:p>
          <a:p>
            <a:pPr algn="just"/>
            <a:endParaRPr lang="en-GB" dirty="0"/>
          </a:p>
          <a:p>
            <a:pPr lvl="1" algn="just"/>
            <a:r>
              <a:rPr lang="en-GB" b="1" dirty="0"/>
              <a:t>Client-Server</a:t>
            </a:r>
          </a:p>
          <a:p>
            <a:pPr lvl="2" algn="just"/>
            <a:r>
              <a:rPr lang="en-GB" dirty="0"/>
              <a:t>A client-server architecture is one in which two or more computers are connected with one being the client and the other acts as the sever.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 The clients request services from the server who in response, provide such services if they are available.</a:t>
            </a:r>
            <a:endParaRPr lang="en-GB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00150" lvl="3" indent="-342900" algn="just"/>
            <a:r>
              <a:rPr lang="en-GB" sz="2800" b="1" dirty="0"/>
              <a:t>Point-to-Point</a:t>
            </a:r>
          </a:p>
          <a:p>
            <a:pPr marL="1401318" lvl="4" indent="-342900" algn="just"/>
            <a:r>
              <a:rPr lang="en-GB" sz="2800" dirty="0"/>
              <a:t>In this network, systems are connected in a point-to-point fashion. </a:t>
            </a:r>
          </a:p>
          <a:p>
            <a:pPr marL="1401318" lvl="4" indent="-342900" algn="just"/>
            <a:endParaRPr lang="en-GB" sz="2800" dirty="0"/>
          </a:p>
          <a:p>
            <a:pPr marL="1401318" lvl="4" indent="-342900" algn="just"/>
            <a:r>
              <a:rPr lang="en-GB" sz="2800" dirty="0"/>
              <a:t>These systems reside on the same level and are called peers. </a:t>
            </a:r>
          </a:p>
          <a:p>
            <a:pPr marL="1200150" lvl="3" indent="-342900" algn="just"/>
            <a:endParaRPr lang="en-GB" sz="2800" dirty="0"/>
          </a:p>
          <a:p>
            <a:pPr marL="1200150" lvl="3" indent="-342900" algn="just"/>
            <a:r>
              <a:rPr lang="en-GB" sz="2800" b="1" dirty="0"/>
              <a:t>Hybrid</a:t>
            </a:r>
          </a:p>
          <a:p>
            <a:pPr marL="1401318" lvl="4" indent="-342900" algn="just"/>
            <a:r>
              <a:rPr lang="en-GB" sz="2800" dirty="0"/>
              <a:t>A hybrid architecture involves the connections that utilises both architectures described earlier.</a:t>
            </a:r>
            <a:endParaRPr lang="en-GB" sz="2800" b="1" dirty="0"/>
          </a:p>
          <a:p>
            <a:pPr algn="just"/>
            <a:endParaRPr lang="en-GB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/>
            <a:r>
              <a:rPr lang="en-GB" dirty="0"/>
              <a:t>Computer systems and peripherals are connected to form a network that provide numerous advantages such as: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Resource sharing such as printers and storage devices.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Exchange of information through e-mails and FTP.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Interaction with other users using dynamic web pages.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IP Phones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Video conferencing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Parallel computing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GB" dirty="0"/>
              <a:t>Instant messaging.</a:t>
            </a:r>
          </a:p>
          <a:p>
            <a:pPr marL="914400" lvl="1" indent="-514350" algn="just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As stated earlier, a computer network is distinguished based on the area it can cover.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 network may cover distance as small between the mobile phone and its Bluetooth earpiece and as large as the entire world.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types of computer networks include:</a:t>
            </a:r>
          </a:p>
          <a:p>
            <a:pPr lvl="1" algn="just"/>
            <a:r>
              <a:rPr lang="en-GB" dirty="0"/>
              <a:t>Personal Area Network (PAN)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Local Area Network (LAN)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Metropolitan Area Network (MAN)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Wide Area Network (WAN)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/>
              <a:t>Personal Area Network (PAN): </a:t>
            </a:r>
          </a:p>
          <a:p>
            <a:pPr lvl="1" algn="just"/>
            <a:r>
              <a:rPr lang="en-GB" dirty="0"/>
              <a:t>A PAN is the smallest network and is very personal to a user.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PAN may include Bluetooth enabled devices or infra-red enabled devices.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PAN has a connectivity range of up to 10 meters.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PAN may include wireless computer keyboard and mouse, Bluetooth headphones, wireless printers and TV remotes.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Personal Area Network (PAN):</a:t>
            </a:r>
          </a:p>
          <a:p>
            <a:pPr lvl="1"/>
            <a:r>
              <a:rPr lang="en-GB" dirty="0"/>
              <a:t>PAN may take up eight devices in a master-slave fashion.</a:t>
            </a:r>
          </a:p>
          <a:p>
            <a:pPr lvl="1"/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23792" y="3573016"/>
            <a:ext cx="3384376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Local Area Network (LAN):</a:t>
            </a:r>
          </a:p>
          <a:p>
            <a:pPr lvl="1" algn="just"/>
            <a:r>
              <a:rPr lang="en-GB" dirty="0"/>
              <a:t>LAN is a computer network that covers inside a building and operated under a single administrative system.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LAN covers an organisation’s offices, colleges or universities.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number of systems connected in LAN may vary from two to as much as 16 million.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Local Area Network (LAN):</a:t>
            </a:r>
          </a:p>
          <a:p>
            <a:pPr lvl="1" algn="just"/>
            <a:r>
              <a:rPr lang="en-GB" dirty="0"/>
              <a:t>LAN provides a useful way of sharing resources between end users.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These resources include: printers, scanners, and the internet that are sharable among computers.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LANs are composed of networking and routing equipments such as hubs, switches and routers.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 LAN may contain local servers serving file storage and other locally shared applications.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Local Area Network (LAN):</a:t>
            </a:r>
          </a:p>
          <a:p>
            <a:pPr lvl="1"/>
            <a:r>
              <a:rPr lang="en-GB" dirty="0"/>
              <a:t>A LAN mostly operates on private IP addresses and does not involve heavy routing.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LAN works under a local domain and controlled centrally.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LAN uses either Ethernet or Token-ring technology.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Ethernet is the mostly widely employed LAN technology.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LAN can be wired, wireless or in both form at any time.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2319338"/>
            <a:ext cx="53340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E1CE-CFE8-46E0-86E8-F505F484E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D4AE-60E0-4D56-939B-3EFE1465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hours of lecture per week.</a:t>
            </a:r>
          </a:p>
          <a:p>
            <a:endParaRPr lang="en-GB" dirty="0"/>
          </a:p>
          <a:p>
            <a:r>
              <a:rPr lang="en-GB" dirty="0"/>
              <a:t>Exam 		= 60%</a:t>
            </a:r>
          </a:p>
          <a:p>
            <a:endParaRPr lang="en-GB" dirty="0"/>
          </a:p>
          <a:p>
            <a:r>
              <a:rPr lang="en-GB" dirty="0"/>
              <a:t>CA 		= 30%</a:t>
            </a:r>
          </a:p>
          <a:p>
            <a:endParaRPr lang="en-GB" dirty="0"/>
          </a:p>
          <a:p>
            <a:r>
              <a:rPr lang="en-GB" dirty="0"/>
              <a:t>Attendance 	= 10%</a:t>
            </a:r>
          </a:p>
        </p:txBody>
      </p:sp>
    </p:spTree>
    <p:extLst>
      <p:ext uri="{BB962C8B-B14F-4D97-AF65-F5344CB8AC3E}">
        <p14:creationId xmlns:p14="http://schemas.microsoft.com/office/powerpoint/2010/main" val="48624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Metropolitan Area Network (MAN):</a:t>
            </a:r>
            <a:endParaRPr lang="en-GB" dirty="0"/>
          </a:p>
          <a:p>
            <a:pPr lvl="1" algn="just"/>
            <a:r>
              <a:rPr lang="en-GB" dirty="0"/>
              <a:t>MAN is a computer network that covers an entire city, such as cable TV networks.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MAN can use Ethernet, Token-ring, Asynchronous Transfer Mode (ATM), or Fiber Distributed Data Interface (FDDI).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Metro Ethernet is a service provided by ISPs.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This service enables users to expand their LANs.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For example, MAN can help an organisation to connect all of its offices in a city.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Metropolitan Area Network (MAN):</a:t>
            </a:r>
            <a:endParaRPr lang="en-GB" dirty="0"/>
          </a:p>
          <a:p>
            <a:pPr lvl="1" algn="just"/>
            <a:r>
              <a:rPr lang="en-GB" dirty="0"/>
              <a:t>The backbone of a MAN is a high-capacity and high-speed fiber optics. 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MAN works in between LAN and Wide Area Network (WAN).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MAN provides the uplink for LANs to WANs or internet.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2257425"/>
            <a:ext cx="5334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Wide Area Network (WAN):</a:t>
            </a:r>
          </a:p>
          <a:p>
            <a:pPr lvl="1" algn="just"/>
            <a:r>
              <a:rPr lang="en-GB" dirty="0"/>
              <a:t>WAN covers a large area which may be a province or a country.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Telecommunication networks are WANs.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These networks provide connectivity to MANs and LANs.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WANS are equipped with high speed backbone.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WAN may use advanced technologies such as Asynchronous Transfer Mode (ATM), Frame Relay, and Synchronous Optical Network (SONET).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WAN may be managed by multiple administration.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41775" y="2328863"/>
            <a:ext cx="53340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Internetwork is the network of networks and simply referred to as Internet.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internet is the largest network on the planet.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connects all WANs thus bringing connections to homes and offices AKA LANs.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Internet uses TCP/IP protocol suite and uses IP as the addressing protocol.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The internet allows users to share and access enormous amount of information using World Wide Web (WWW), FTP,  email services, audio and video streaming services and a host of others.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The internet is based on the client-server architecture.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Internet uses high speed fiber optics backbone as the medium of transmission.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To inter-connect the various continents, fiber optic cables are laid under the sea and referred to as “submarine communication cables”.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Internet is widely deployed on the WWW services using HTML linked pages and accessible by client software known as the Web Browsers.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Internetwork:</a:t>
            </a:r>
          </a:p>
          <a:p>
            <a:pPr lvl="1" algn="just"/>
            <a:r>
              <a:rPr lang="en-GB" dirty="0"/>
              <a:t>The internet serves many purposes and is involved in many aspects of our lives such as: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Web sites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E-mail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Instant messaging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Blogging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Social Media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Marketing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Networking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Resource sharing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GB" dirty="0"/>
              <a:t>Audio and Video streaming.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Ethernet:</a:t>
            </a:r>
          </a:p>
          <a:p>
            <a:pPr algn="just"/>
            <a:r>
              <a:rPr lang="en-GB" dirty="0"/>
              <a:t>Ethernet is a standard networking architecture that defines the physical layout, lengths, and types of media that can be used.  There are many variations of Ethernet but the most used is the CSMA/CD network access method.</a:t>
            </a:r>
          </a:p>
          <a:p>
            <a:pPr lvl="1" algn="just"/>
            <a:r>
              <a:rPr lang="en-GB" dirty="0"/>
              <a:t>The Ethernet technology is a widely deployed LAN.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Ethernet was invented in 1970 by Bob Metcalfe and D. R. Boggs.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was then standardised in the IEEE 802.3 in 1980. This is why it mostly known as the 802.3 LAN.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6674-2235-4EC5-B663-AA0411AD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937F-5D89-460A-A240-679ACBA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At the end of this module, you will be able to differentiate the different classifications of computer networks.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Understand:</a:t>
            </a:r>
          </a:p>
          <a:p>
            <a:pPr lvl="1" algn="just"/>
            <a:r>
              <a:rPr lang="en-GB" dirty="0"/>
              <a:t>Computer Architectures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Types of </a:t>
            </a:r>
            <a:r>
              <a:rPr lang="en-GB"/>
              <a:t>Computer Networks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Local Area Network (LAN) Technologies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206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b="1" dirty="0"/>
              <a:t>Ethernet:</a:t>
            </a:r>
          </a:p>
          <a:p>
            <a:pPr algn="just"/>
            <a:r>
              <a:rPr lang="en-GB" dirty="0"/>
              <a:t>Ethernet uses the 10BASE-T specification.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Here, 10 stands for 10Mbps, BASE translates to baseband and T is for Thick Ethernet.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Ethernet technologies provide speed up to 10Mbps using Cat-5 cable.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Some of these technologies include:</a:t>
            </a:r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Ethernet:</a:t>
            </a:r>
          </a:p>
          <a:p>
            <a:pPr lvl="1" algn="just"/>
            <a:r>
              <a:rPr lang="en-GB" b="1" dirty="0"/>
              <a:t>Fast-Ethernet</a:t>
            </a:r>
          </a:p>
          <a:p>
            <a:pPr lvl="2" algn="just"/>
            <a:r>
              <a:rPr lang="en-GB" dirty="0"/>
              <a:t>Fast-Ethernet emerged as a result of the growth in emerging technologies.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The technology was introduced in 1995.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This technology runs on UTP, optical fiber and wireless medium.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Fast-Ethernet offers speed up to 100Mbps.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By standardisation, the technology is referred to as the 100BASE-T in the IEEE 803.2 and uses mostly twisted pair cables.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On fiber optics cables, fast Ethernet goes up to 100 meters in half duplex mode and a maximum of 2000 meters in full-duplex multimode </a:t>
            </a:r>
            <a:r>
              <a:rPr lang="en-GB" dirty="0" err="1"/>
              <a:t>fibers</a:t>
            </a:r>
            <a:r>
              <a:rPr lang="en-GB" dirty="0"/>
              <a:t>.</a:t>
            </a:r>
          </a:p>
          <a:p>
            <a:pPr lvl="2" algn="just"/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Ethernet:</a:t>
            </a:r>
          </a:p>
          <a:p>
            <a:pPr lvl="1" algn="just"/>
            <a:r>
              <a:rPr lang="en-GB" b="1" dirty="0"/>
              <a:t>Giga-Ethernet</a:t>
            </a:r>
          </a:p>
          <a:p>
            <a:pPr lvl="2" algn="just"/>
            <a:r>
              <a:rPr lang="en-GB" dirty="0"/>
              <a:t>Giga-Ethernet provides speed up to 1000 Mbps.</a:t>
            </a:r>
          </a:p>
          <a:p>
            <a:pPr lvl="2" algn="just"/>
            <a:endParaRPr lang="en-GB" dirty="0"/>
          </a:p>
          <a:p>
            <a:pPr lvl="2" algn="just"/>
            <a:r>
              <a:rPr lang="en-GB" dirty="0"/>
              <a:t>In the IEEE standard, it is known as the IEEE802.3ab using Cat-5 UTP while IEEE802.3ah represents Giga-Ethernet over fiber.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A734-5500-4933-A2CF-2B09499C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622" y="3429000"/>
            <a:ext cx="9997440" cy="1143000"/>
          </a:xfrm>
        </p:spPr>
        <p:txBody>
          <a:bodyPr/>
          <a:lstStyle/>
          <a:p>
            <a:pPr algn="ctr"/>
            <a:r>
              <a:rPr lang="en-GB" dirty="0"/>
              <a:t>Questions!!!</a:t>
            </a:r>
          </a:p>
        </p:txBody>
      </p:sp>
    </p:spTree>
    <p:extLst>
      <p:ext uri="{BB962C8B-B14F-4D97-AF65-F5344CB8AC3E}">
        <p14:creationId xmlns:p14="http://schemas.microsoft.com/office/powerpoint/2010/main" val="22099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 system of interconnected computers and computerised peripherals such as printers is called a network.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The interconnection among computers facilitates information sharing.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Computers may connect to one another by either wired or wireless media.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Classification of Computer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Computer networks are classified based on various factors:</a:t>
            </a:r>
          </a:p>
          <a:p>
            <a:pPr algn="just"/>
            <a:r>
              <a:rPr lang="en-GB" dirty="0"/>
              <a:t>Geographical span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Inter-connectivity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Administration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Architecture</a:t>
            </a:r>
          </a:p>
          <a:p>
            <a:pPr algn="just">
              <a:buNone/>
            </a:pPr>
            <a:endParaRPr lang="en-GB" dirty="0"/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Geographical Span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GB" dirty="0"/>
              <a:t>Geographically, a network can be viewed in the following categories:</a:t>
            </a:r>
          </a:p>
          <a:p>
            <a:pPr lvl="1" algn="just"/>
            <a:r>
              <a:rPr lang="en-GB" dirty="0"/>
              <a:t>It may be spanned across a table, among Bluetooth enabled devices covering a few meters.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may be spanned across an entire building, including intermediate devices to connect all floors.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may be spanned to cover a city.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It may be one network covering the whole world.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Inter-Connectivity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dirty="0"/>
              <a:t>Components of a network can be connected to each other differently in some fashion. 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Connected means either logically, physically, or both ways.</a:t>
            </a:r>
          </a:p>
          <a:p>
            <a:pPr lvl="1" algn="just"/>
            <a:r>
              <a:rPr lang="en-GB" dirty="0"/>
              <a:t>Every single device can be connected to every other device on the network to create a mesh.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All devices can be connected to a single medium but geographically disconnected to create a bus-like structure.</a:t>
            </a:r>
          </a:p>
          <a:p>
            <a:pPr lvl="1" algn="just"/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Inter-Connectivity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All devices are connected together to create a star-like structure.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All devices connected arbitrarily using all previous ways to connect each other thereby resulting in a hybrid structure.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From an administrator’s point of view, a network can be private or public.</a:t>
            </a:r>
          </a:p>
          <a:p>
            <a:pPr lvl="1" algn="just"/>
            <a:r>
              <a:rPr lang="en-GB" dirty="0"/>
              <a:t>A private network is a network that belongs to a single </a:t>
            </a:r>
            <a:r>
              <a:rPr lang="en-GB" dirty="0" smtClean="0"/>
              <a:t>autonomous system </a:t>
            </a:r>
            <a:r>
              <a:rPr lang="en-GB" dirty="0"/>
              <a:t>and cannot be accessed outside its physical or logical domain.</a:t>
            </a:r>
          </a:p>
          <a:p>
            <a:pPr lvl="1" algn="just"/>
            <a:endParaRPr lang="en-GB" dirty="0"/>
          </a:p>
          <a:p>
            <a:pPr lvl="1" algn="just"/>
            <a:r>
              <a:rPr lang="en-GB" dirty="0"/>
              <a:t>A public network is one which is accessible to everyone.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1684</Words>
  <Application>Microsoft Office PowerPoint</Application>
  <PresentationFormat>Widescreen</PresentationFormat>
  <Paragraphs>254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Gill Sans MT</vt:lpstr>
      <vt:lpstr>Verdana</vt:lpstr>
      <vt:lpstr>Wingdings 2</vt:lpstr>
      <vt:lpstr>Solstice</vt:lpstr>
      <vt:lpstr>Introduction to Data Communications and Networks (CMP 206) Introduction to Computer Networks</vt:lpstr>
      <vt:lpstr>Module Delivery</vt:lpstr>
      <vt:lpstr>Module Objective</vt:lpstr>
      <vt:lpstr>Introduction</vt:lpstr>
      <vt:lpstr>Classification of Computer Networks</vt:lpstr>
      <vt:lpstr>Geographical Span  </vt:lpstr>
      <vt:lpstr>Inter-Connectivity</vt:lpstr>
      <vt:lpstr>Inter-Connectivity</vt:lpstr>
      <vt:lpstr>Administration</vt:lpstr>
      <vt:lpstr>Network Architecture</vt:lpstr>
      <vt:lpstr>Network Architecture</vt:lpstr>
      <vt:lpstr>Network Applications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Types of Computer Networks</vt:lpstr>
      <vt:lpstr>LAN Technologies</vt:lpstr>
      <vt:lpstr>LAN Technologies</vt:lpstr>
      <vt:lpstr>LAN Technologies</vt:lpstr>
      <vt:lpstr>LAN Technologies</vt:lpstr>
      <vt:lpstr>Questions!!!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Communications (CYB 204)</dc:title>
  <dc:creator>Egena Onu</dc:creator>
  <cp:lastModifiedBy>Buchi Chukwuma</cp:lastModifiedBy>
  <cp:revision>38</cp:revision>
  <dcterms:created xsi:type="dcterms:W3CDTF">2022-05-09T08:42:54Z</dcterms:created>
  <dcterms:modified xsi:type="dcterms:W3CDTF">2022-08-03T21:33:39Z</dcterms:modified>
</cp:coreProperties>
</file>