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7" r:id="rId2"/>
    <p:sldId id="258" r:id="rId3"/>
    <p:sldId id="259" r:id="rId4"/>
    <p:sldId id="260" r:id="rId5"/>
    <p:sldId id="261" r:id="rId6"/>
    <p:sldId id="278" r:id="rId7"/>
    <p:sldId id="262" r:id="rId8"/>
    <p:sldId id="276" r:id="rId9"/>
    <p:sldId id="277"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9" r:id="rId23"/>
    <p:sldId id="294" r:id="rId24"/>
    <p:sldId id="280" r:id="rId25"/>
    <p:sldId id="281" r:id="rId26"/>
    <p:sldId id="282" r:id="rId27"/>
    <p:sldId id="283" r:id="rId28"/>
    <p:sldId id="284" r:id="rId29"/>
    <p:sldId id="285" r:id="rId30"/>
    <p:sldId id="286" r:id="rId31"/>
    <p:sldId id="288" r:id="rId32"/>
    <p:sldId id="289" r:id="rId33"/>
    <p:sldId id="287" r:id="rId34"/>
    <p:sldId id="290" r:id="rId35"/>
    <p:sldId id="291" r:id="rId36"/>
    <p:sldId id="293" r:id="rId37"/>
    <p:sldId id="292" r:id="rId38"/>
    <p:sldId id="295" r:id="rId39"/>
    <p:sldId id="271" r:id="rId40"/>
    <p:sldId id="296" r:id="rId41"/>
    <p:sldId id="297" r:id="rId42"/>
    <p:sldId id="298" r:id="rId43"/>
    <p:sldId id="301"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424" autoAdjust="0"/>
  </p:normalViewPr>
  <p:slideViewPr>
    <p:cSldViewPr snapToGrid="0">
      <p:cViewPr varScale="1">
        <p:scale>
          <a:sx n="84" d="100"/>
          <a:sy n="84" d="100"/>
        </p:scale>
        <p:origin x="658" y="72"/>
      </p:cViewPr>
      <p:guideLst/>
    </p:cSldViewPr>
  </p:slideViewPr>
  <p:notesTextViewPr>
    <p:cViewPr>
      <p:scale>
        <a:sx n="1" d="1"/>
        <a:sy n="1" d="1"/>
      </p:scale>
      <p:origin x="0" y="-28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83F901-6227-4DA2-A638-DD01C7B3123D}" type="datetimeFigureOut">
              <a:rPr lang="en-GB" smtClean="0"/>
              <a:t>05/08/2022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4286D-FFAF-4048-A647-63DE38EE4CE0}" type="slidenum">
              <a:rPr lang="en-GB" smtClean="0"/>
              <a:t>‹#›</a:t>
            </a:fld>
            <a:endParaRPr lang="en-GB"/>
          </a:p>
        </p:txBody>
      </p:sp>
    </p:spTree>
    <p:extLst>
      <p:ext uri="{BB962C8B-B14F-4D97-AF65-F5344CB8AC3E}">
        <p14:creationId xmlns:p14="http://schemas.microsoft.com/office/powerpoint/2010/main" val="1601100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a:t>
            </a:r>
            <a:r>
              <a:rPr lang="en-US" baseline="0" dirty="0" smtClean="0"/>
              <a:t> link layer is the second layer of the OSI Model that carries out complex functionalities to aid data </a:t>
            </a:r>
            <a:r>
              <a:rPr lang="en-US" baseline="0" dirty="0" smtClean="0"/>
              <a:t>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It </a:t>
            </a:r>
            <a:r>
              <a:rPr lang="en-GB" dirty="0" smtClean="0"/>
              <a:t>is responsible for converting data stream to signals, bit by bit and to send the signal over the underlying hardware/media.</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3B4286D-FFAF-4048-A647-63DE38EE4CE0}" type="slidenum">
              <a:rPr lang="en-GB" smtClean="0"/>
              <a:t>2</a:t>
            </a:fld>
            <a:endParaRPr lang="en-GB"/>
          </a:p>
        </p:txBody>
      </p:sp>
    </p:spTree>
    <p:extLst>
      <p:ext uri="{BB962C8B-B14F-4D97-AF65-F5344CB8AC3E}">
        <p14:creationId xmlns:p14="http://schemas.microsoft.com/office/powerpoint/2010/main" val="2770672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Go-back-N ARQ, it is assumed that the receiver does not have any buffer space for its window size and has to process each frame as it comes. This enforces the sender to retransmit all the frames which are not acknowledged. </a:t>
            </a:r>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33</a:t>
            </a:fld>
            <a:endParaRPr lang="en-GB"/>
          </a:p>
        </p:txBody>
      </p:sp>
    </p:spTree>
    <p:extLst>
      <p:ext uri="{BB962C8B-B14F-4D97-AF65-F5344CB8AC3E}">
        <p14:creationId xmlns:p14="http://schemas.microsoft.com/office/powerpoint/2010/main" val="1653362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data is encapsulated, the IP protocol at the network layer is able to specify the target IP address to which the data is ultimately destined, as well as the interface via which the data is to be transmitted.</a:t>
            </a:r>
          </a:p>
          <a:p>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37</a:t>
            </a:fld>
            <a:endParaRPr lang="en-GB"/>
          </a:p>
        </p:txBody>
      </p:sp>
    </p:spTree>
    <p:extLst>
      <p:ext uri="{BB962C8B-B14F-4D97-AF65-F5344CB8AC3E}">
        <p14:creationId xmlns:p14="http://schemas.microsoft.com/office/powerpoint/2010/main" val="240437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41</a:t>
            </a:fld>
            <a:endParaRPr lang="en-GB"/>
          </a:p>
        </p:txBody>
      </p:sp>
    </p:spTree>
    <p:extLst>
      <p:ext uri="{BB962C8B-B14F-4D97-AF65-F5344CB8AC3E}">
        <p14:creationId xmlns:p14="http://schemas.microsoft.com/office/powerpoint/2010/main" val="562190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42</a:t>
            </a:fld>
            <a:endParaRPr lang="en-GB"/>
          </a:p>
        </p:txBody>
      </p:sp>
    </p:spTree>
    <p:extLst>
      <p:ext uri="{BB962C8B-B14F-4D97-AF65-F5344CB8AC3E}">
        <p14:creationId xmlns:p14="http://schemas.microsoft.com/office/powerpoint/2010/main" val="636983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Framing: takes</a:t>
            </a:r>
            <a:r>
              <a:rPr lang="en-US" baseline="0" dirty="0" smtClean="0"/>
              <a:t> packets from network layer and encapsulates them into frames. The frame consists of Header, Data and Trailer.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Addressing: provides layer II hardware addressing mechanism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Synchronization: before data is sent both devices have to be synchronized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Error control:</a:t>
            </a:r>
            <a:r>
              <a:rPr lang="en-US" baseline="0" dirty="0" smtClean="0"/>
              <a:t> handles errors and provides error reporting mechanisms to the sender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Flow control: handles flow control and makes sure devices work with the same speed and capacity</a:t>
            </a:r>
            <a:endParaRPr lang="en-US" dirty="0" smtClean="0"/>
          </a:p>
          <a:p>
            <a:endParaRPr lang="en-US" dirty="0"/>
          </a:p>
        </p:txBody>
      </p:sp>
      <p:sp>
        <p:nvSpPr>
          <p:cNvPr id="4" name="Slide Number Placeholder 3"/>
          <p:cNvSpPr>
            <a:spLocks noGrp="1"/>
          </p:cNvSpPr>
          <p:nvPr>
            <p:ph type="sldNum" sz="quarter" idx="10"/>
          </p:nvPr>
        </p:nvSpPr>
        <p:spPr/>
        <p:txBody>
          <a:bodyPr/>
          <a:lstStyle/>
          <a:p>
            <a:fld id="{B3B4286D-FFAF-4048-A647-63DE38EE4CE0}" type="slidenum">
              <a:rPr lang="en-GB" smtClean="0"/>
              <a:t>4</a:t>
            </a:fld>
            <a:endParaRPr lang="en-GB"/>
          </a:p>
        </p:txBody>
      </p:sp>
    </p:spTree>
    <p:extLst>
      <p:ext uri="{BB962C8B-B14F-4D97-AF65-F5344CB8AC3E}">
        <p14:creationId xmlns:p14="http://schemas.microsoft.com/office/powerpoint/2010/main" val="3664349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B4286D-FFAF-4048-A647-63DE38EE4CE0}" type="slidenum">
              <a:rPr lang="en-GB" smtClean="0"/>
              <a:t>5</a:t>
            </a:fld>
            <a:endParaRPr lang="en-GB"/>
          </a:p>
        </p:txBody>
      </p:sp>
    </p:spTree>
    <p:extLst>
      <p:ext uri="{BB962C8B-B14F-4D97-AF65-F5344CB8AC3E}">
        <p14:creationId xmlns:p14="http://schemas.microsoft.com/office/powerpoint/2010/main" val="83421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dirty="0"/>
              <a:t>As part of the IEEE 802.3 Ethernet standard, data is encapsulated with instructions in the form of a header and a trailer before it can be propagated over physical media on which Ethernet is supported. Each stage of encapsulation is referred to by a protocol data unit or PDU, which at the data link layer is known as a frame.</a:t>
            </a:r>
          </a:p>
          <a:p>
            <a:pPr algn="just"/>
            <a:r>
              <a:rPr lang="en-US" altLang="zh-CN" dirty="0"/>
              <a:t>Ethernet frames contain instructions that govern how and whether data can be transmitted over the medium between two or more points. Ethernet frames come in two general formats, the selection of which is highly </a:t>
            </a:r>
            <a:r>
              <a:rPr lang="en-US" altLang="zh-CN" dirty="0" err="1"/>
              <a:t>dependant</a:t>
            </a:r>
            <a:r>
              <a:rPr lang="en-US" altLang="zh-CN" dirty="0"/>
              <a:t> on the protocols that have been defined prior to the framing encapsulation.</a:t>
            </a:r>
            <a:endParaRPr lang="zh-CN" altLang="en-US" dirty="0"/>
          </a:p>
          <a:p>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6</a:t>
            </a:fld>
            <a:endParaRPr lang="en-GB"/>
          </a:p>
        </p:txBody>
      </p:sp>
    </p:spTree>
    <p:extLst>
      <p:ext uri="{BB962C8B-B14F-4D97-AF65-F5344CB8AC3E}">
        <p14:creationId xmlns:p14="http://schemas.microsoft.com/office/powerpoint/2010/main" val="1698928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But to understand how errors is controlled, it is essential to know what types of errors may occur. </a:t>
            </a:r>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12</a:t>
            </a:fld>
            <a:endParaRPr lang="en-GB"/>
          </a:p>
        </p:txBody>
      </p:sp>
    </p:spTree>
    <p:extLst>
      <p:ext uri="{BB962C8B-B14F-4D97-AF65-F5344CB8AC3E}">
        <p14:creationId xmlns:p14="http://schemas.microsoft.com/office/powerpoint/2010/main" val="2365035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What if the speed (hardware/software) of the sender or receiver differs? If sender is sending too fast the receiver may be overloaded, (swamped) and data may be lost.</a:t>
            </a:r>
          </a:p>
          <a:p>
            <a:endParaRPr lang="en-US" dirty="0"/>
          </a:p>
          <a:p>
            <a:pPr algn="just" fontAlgn="base"/>
            <a:r>
              <a:rPr lang="en-US" sz="1200" b="0" i="0" kern="1200" dirty="0">
                <a:solidFill>
                  <a:schemeClr val="tx1"/>
                </a:solidFill>
                <a:effectLst/>
                <a:latin typeface="+mn-lt"/>
                <a:ea typeface="+mn-ea"/>
                <a:cs typeface="+mn-cs"/>
              </a:rPr>
              <a:t>Flow Control is a technique that generally observes proper flow of data from sender to receiver. It is very essential because it is possible for a sender to transmit data or information at very fast rate and hence receiver can’t receive this information and process it. This can happen only if receiver has very high load of traffic as compared to sender, or if receiver has power of processing less as compared to sender.</a:t>
            </a:r>
          </a:p>
          <a:p>
            <a:pPr algn="just" fontAlgn="base"/>
            <a:endParaRPr lang="en-US" sz="1200" b="0" i="0" kern="1200" dirty="0">
              <a:solidFill>
                <a:schemeClr val="tx1"/>
              </a:solidFill>
              <a:effectLst/>
              <a:latin typeface="+mn-lt"/>
              <a:ea typeface="+mn-ea"/>
              <a:cs typeface="+mn-cs"/>
            </a:endParaRPr>
          </a:p>
          <a:p>
            <a:pPr algn="just" fontAlgn="base"/>
            <a:r>
              <a:rPr lang="en-US" sz="1200" b="0" i="0" kern="1200" dirty="0">
                <a:solidFill>
                  <a:schemeClr val="tx1"/>
                </a:solidFill>
                <a:effectLst/>
                <a:latin typeface="+mn-lt"/>
                <a:ea typeface="+mn-ea"/>
                <a:cs typeface="+mn-cs"/>
              </a:rPr>
              <a:t>Flow control is basically, a technique that gives permission to two stations that are working and processing at different speeds to just communicate with one another. Flow control in Data Link Layer simply restricts and coordinates the number of frames or amount of data the sender can send just before it waits for an acknowledgment from the receiver. This means that flow control is a set of procedures that explains to the sender how much data or frames it can transfer or transmit before data overwhelms the receiver.</a:t>
            </a:r>
          </a:p>
          <a:p>
            <a:pPr algn="just" fontAlgn="base"/>
            <a:endParaRPr lang="en-US" sz="1200" b="0" i="0" kern="1200" dirty="0">
              <a:solidFill>
                <a:schemeClr val="tx1"/>
              </a:solidFill>
              <a:effectLst/>
              <a:latin typeface="+mn-lt"/>
              <a:ea typeface="+mn-ea"/>
              <a:cs typeface="+mn-cs"/>
            </a:endParaRPr>
          </a:p>
          <a:p>
            <a:pPr algn="just" fontAlgn="base"/>
            <a:r>
              <a:rPr lang="en-US" sz="1200" b="0" i="0" kern="1200" dirty="0">
                <a:solidFill>
                  <a:schemeClr val="tx1"/>
                </a:solidFill>
                <a:effectLst/>
                <a:latin typeface="+mn-lt"/>
                <a:ea typeface="+mn-ea"/>
                <a:cs typeface="+mn-cs"/>
              </a:rPr>
              <a:t>The receiving device also contains only limited amount of speed and memory to store data. This is why receiving device should be able to tell or inform the sender about stopping the transmission or transferring of data on temporary basis before it reaches limit. It also needs buffer, large block of memory for just storing data or frames until they are processed.</a:t>
            </a:r>
          </a:p>
          <a:p>
            <a:endParaRPr lang="en-GB" dirty="0"/>
          </a:p>
          <a:p>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21</a:t>
            </a:fld>
            <a:endParaRPr lang="en-GB"/>
          </a:p>
        </p:txBody>
      </p:sp>
    </p:spTree>
    <p:extLst>
      <p:ext uri="{BB962C8B-B14F-4D97-AF65-F5344CB8AC3E}">
        <p14:creationId xmlns:p14="http://schemas.microsoft.com/office/powerpoint/2010/main" val="2897270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22</a:t>
            </a:fld>
            <a:endParaRPr lang="en-GB"/>
          </a:p>
        </p:txBody>
      </p:sp>
    </p:spTree>
    <p:extLst>
      <p:ext uri="{BB962C8B-B14F-4D97-AF65-F5344CB8AC3E}">
        <p14:creationId xmlns:p14="http://schemas.microsoft.com/office/powerpoint/2010/main" val="1663977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29</a:t>
            </a:fld>
            <a:endParaRPr lang="en-GB"/>
          </a:p>
        </p:txBody>
      </p:sp>
    </p:spTree>
    <p:extLst>
      <p:ext uri="{BB962C8B-B14F-4D97-AF65-F5344CB8AC3E}">
        <p14:creationId xmlns:p14="http://schemas.microsoft.com/office/powerpoint/2010/main" val="2417992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Stop and wait ARQ mechanism does not utilize the resources at their best. When the acknowledgement is received, the sender sits idle and does nothing. </a:t>
            </a:r>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30</a:t>
            </a:fld>
            <a:endParaRPr lang="en-GB"/>
          </a:p>
        </p:txBody>
      </p:sp>
    </p:spTree>
    <p:extLst>
      <p:ext uri="{BB962C8B-B14F-4D97-AF65-F5344CB8AC3E}">
        <p14:creationId xmlns:p14="http://schemas.microsoft.com/office/powerpoint/2010/main" val="226975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A9A5712D-20C3-4649-A4A8-E11E9042E51C}" type="datetimeFigureOut">
              <a:rPr lang="en-GB" smtClean="0"/>
              <a:pPr/>
              <a:t>05/08/2022</a:t>
            </a:fld>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577AAC64-0889-4130-9C8F-277562A561CE}" type="slidenum">
              <a:rPr lang="en-GB" smtClean="0"/>
              <a:pPr/>
              <a:t>‹#›</a:t>
            </a:fld>
            <a:endParaRPr lang="en-GB"/>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39884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A5712D-20C3-4649-A4A8-E11E9042E51C}" type="datetimeFigureOut">
              <a:rPr lang="en-GB" smtClean="0"/>
              <a:pPr/>
              <a:t>05/08/2022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186542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A5712D-20C3-4649-A4A8-E11E9042E51C}" type="datetimeFigureOut">
              <a:rPr lang="en-GB" smtClean="0"/>
              <a:pPr/>
              <a:t>05/08/2022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251524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A5712D-20C3-4649-A4A8-E11E9042E51C}" type="datetimeFigureOut">
              <a:rPr lang="en-GB" smtClean="0"/>
              <a:pPr/>
              <a:t>05/08/2022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275597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9A5712D-20C3-4649-A4A8-E11E9042E51C}" type="datetimeFigureOut">
              <a:rPr lang="en-GB" smtClean="0"/>
              <a:pPr/>
              <a:t>05/08/2022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414171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A5712D-20C3-4649-A4A8-E11E9042E51C}" type="datetimeFigureOut">
              <a:rPr lang="en-GB" smtClean="0"/>
              <a:pPr/>
              <a:t>05/08/2022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329571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9A5712D-20C3-4649-A4A8-E11E9042E51C}" type="datetimeFigureOut">
              <a:rPr lang="en-GB" smtClean="0"/>
              <a:pPr/>
              <a:t>05/08/2022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215488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9A5712D-20C3-4649-A4A8-E11E9042E51C}" type="datetimeFigureOut">
              <a:rPr lang="en-GB" smtClean="0"/>
              <a:pPr/>
              <a:t>05/08/2022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394436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A9A5712D-20C3-4649-A4A8-E11E9042E51C}" type="datetimeFigureOut">
              <a:rPr lang="en-GB" smtClean="0"/>
              <a:pPr/>
              <a:t>05/08/2022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7AAC64-0889-4130-9C8F-277562A561CE}" type="slidenum">
              <a:rPr lang="en-GB" smtClean="0"/>
              <a:pPr/>
              <a:t>‹#›</a:t>
            </a:fld>
            <a:endParaRPr lang="en-GB"/>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77348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A5712D-20C3-4649-A4A8-E11E9042E51C}" type="datetimeFigureOut">
              <a:rPr lang="en-GB" smtClean="0"/>
              <a:pPr/>
              <a:t>05/08/2022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72101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A9A5712D-20C3-4649-A4A8-E11E9042E51C}" type="datetimeFigureOut">
              <a:rPr lang="en-GB" smtClean="0"/>
              <a:pPr/>
              <a:t>05/08/2022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pPr/>
              <a:t>‹#›</a:t>
            </a:fld>
            <a:endParaRPr lang="en-GB"/>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extLst>
      <p:ext uri="{BB962C8B-B14F-4D97-AF65-F5344CB8AC3E}">
        <p14:creationId xmlns:p14="http://schemas.microsoft.com/office/powerpoint/2010/main" val="283273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9A5712D-20C3-4649-A4A8-E11E9042E51C}" type="datetimeFigureOut">
              <a:rPr lang="en-GB" smtClean="0"/>
              <a:pPr/>
              <a:t>05/08/2022</a:t>
            </a:fld>
            <a:endParaRPr lang="en-GB"/>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77AAC64-0889-4130-9C8F-277562A561CE}" type="slidenum">
              <a:rPr lang="en-GB" smtClean="0"/>
              <a:pPr/>
              <a:t>‹#›</a:t>
            </a:fld>
            <a:endParaRPr lang="en-GB"/>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492464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404664"/>
            <a:ext cx="7772400" cy="2783307"/>
          </a:xfrm>
        </p:spPr>
        <p:txBody>
          <a:bodyPr>
            <a:noAutofit/>
          </a:bodyPr>
          <a:lstStyle/>
          <a:p>
            <a:pPr algn="ctr"/>
            <a:r>
              <a:rPr lang="en-GB" sz="4800" dirty="0"/>
              <a:t>Computer Communication Networks</a:t>
            </a:r>
            <a:br>
              <a:rPr lang="en-GB" sz="4800" dirty="0"/>
            </a:br>
            <a:r>
              <a:rPr lang="en-GB" sz="4800" i="1"/>
              <a:t>(CMP 206)</a:t>
            </a:r>
            <a:endParaRPr lang="en-GB" sz="4800" dirty="0"/>
          </a:p>
        </p:txBody>
      </p:sp>
      <p:sp>
        <p:nvSpPr>
          <p:cNvPr id="3" name="Subtitle 2"/>
          <p:cNvSpPr>
            <a:spLocks noGrp="1"/>
          </p:cNvSpPr>
          <p:nvPr>
            <p:ph type="subTitle" idx="1"/>
          </p:nvPr>
        </p:nvSpPr>
        <p:spPr>
          <a:xfrm>
            <a:off x="2956560" y="4700736"/>
            <a:ext cx="7406640" cy="1752600"/>
          </a:xfrm>
        </p:spPr>
        <p:txBody>
          <a:bodyPr/>
          <a:lstStyle/>
          <a:p>
            <a:r>
              <a:rPr lang="en-GB" dirty="0"/>
              <a:t>Compiled by </a:t>
            </a:r>
          </a:p>
          <a:p>
            <a:r>
              <a:rPr lang="en-GB" dirty="0"/>
              <a:t>Egena Onu,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456E-CAE2-4078-991E-4D2A4C14FAE5}"/>
              </a:ext>
            </a:extLst>
          </p:cNvPr>
          <p:cNvSpPr>
            <a:spLocks noGrp="1"/>
          </p:cNvSpPr>
          <p:nvPr>
            <p:ph type="title"/>
          </p:nvPr>
        </p:nvSpPr>
        <p:spPr/>
        <p:txBody>
          <a:bodyPr/>
          <a:lstStyle/>
          <a:p>
            <a:r>
              <a:rPr lang="en-GB" dirty="0"/>
              <a:t>Functionalities of Data Link</a:t>
            </a:r>
          </a:p>
        </p:txBody>
      </p:sp>
      <p:sp>
        <p:nvSpPr>
          <p:cNvPr id="3" name="Content Placeholder 2">
            <a:extLst>
              <a:ext uri="{FF2B5EF4-FFF2-40B4-BE49-F238E27FC236}">
                <a16:creationId xmlns:a16="http://schemas.microsoft.com/office/drawing/2014/main" id="{E0F365BE-EE96-4BAE-8D44-3C2D806F10EB}"/>
              </a:ext>
            </a:extLst>
          </p:cNvPr>
          <p:cNvSpPr>
            <a:spLocks noGrp="1"/>
          </p:cNvSpPr>
          <p:nvPr>
            <p:ph idx="1"/>
          </p:nvPr>
        </p:nvSpPr>
        <p:spPr/>
        <p:txBody>
          <a:bodyPr>
            <a:normAutofit fontScale="92500" lnSpcReduction="20000"/>
          </a:bodyPr>
          <a:lstStyle/>
          <a:p>
            <a:pPr algn="just"/>
            <a:r>
              <a:rPr lang="en-GB" dirty="0"/>
              <a:t>Synchronisation</a:t>
            </a:r>
          </a:p>
          <a:p>
            <a:pPr lvl="1" algn="just"/>
            <a:r>
              <a:rPr lang="en-US" dirty="0"/>
              <a:t>When data frames are sent on the link, both machines must be synchronized in order to transfer to take place. </a:t>
            </a:r>
          </a:p>
          <a:p>
            <a:pPr lvl="1" algn="just"/>
            <a:endParaRPr lang="en-GB" dirty="0"/>
          </a:p>
          <a:p>
            <a:pPr algn="just"/>
            <a:r>
              <a:rPr lang="en-GB" dirty="0"/>
              <a:t>Error control</a:t>
            </a:r>
          </a:p>
          <a:p>
            <a:pPr lvl="1" algn="just"/>
            <a:r>
              <a:rPr lang="en-US" dirty="0"/>
              <a:t>Sometimes signals may have encountered problem in transition and the bits are flipped. </a:t>
            </a:r>
          </a:p>
          <a:p>
            <a:pPr lvl="1" algn="just"/>
            <a:endParaRPr lang="en-US" dirty="0"/>
          </a:p>
          <a:p>
            <a:pPr lvl="1" algn="just"/>
            <a:r>
              <a:rPr lang="en-US" dirty="0"/>
              <a:t>These errors are detected and attempted to recover actual data bits. </a:t>
            </a:r>
          </a:p>
          <a:p>
            <a:pPr lvl="1" algn="just"/>
            <a:endParaRPr lang="en-US" dirty="0"/>
          </a:p>
          <a:p>
            <a:pPr lvl="1" algn="just"/>
            <a:r>
              <a:rPr lang="en-US" dirty="0"/>
              <a:t>It also provides error reporting mechanism to the sender. </a:t>
            </a:r>
            <a:endParaRPr lang="en-GB" dirty="0"/>
          </a:p>
        </p:txBody>
      </p:sp>
    </p:spTree>
    <p:extLst>
      <p:ext uri="{BB962C8B-B14F-4D97-AF65-F5344CB8AC3E}">
        <p14:creationId xmlns:p14="http://schemas.microsoft.com/office/powerpoint/2010/main" val="5750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5ACE-FDB3-443B-BDC0-9B9386DFEEC5}"/>
              </a:ext>
            </a:extLst>
          </p:cNvPr>
          <p:cNvSpPr>
            <a:spLocks noGrp="1"/>
          </p:cNvSpPr>
          <p:nvPr>
            <p:ph type="title"/>
          </p:nvPr>
        </p:nvSpPr>
        <p:spPr/>
        <p:txBody>
          <a:bodyPr/>
          <a:lstStyle/>
          <a:p>
            <a:r>
              <a:rPr lang="en-GB" dirty="0">
                <a:solidFill>
                  <a:srgbClr val="4F271C">
                    <a:satMod val="130000"/>
                  </a:srgbClr>
                </a:solidFill>
              </a:rPr>
              <a:t>Functionalities of Data Link</a:t>
            </a:r>
            <a:endParaRPr lang="en-GB" dirty="0"/>
          </a:p>
        </p:txBody>
      </p:sp>
      <p:sp>
        <p:nvSpPr>
          <p:cNvPr id="3" name="Content Placeholder 2">
            <a:extLst>
              <a:ext uri="{FF2B5EF4-FFF2-40B4-BE49-F238E27FC236}">
                <a16:creationId xmlns:a16="http://schemas.microsoft.com/office/drawing/2014/main" id="{57E8C809-DAC6-4862-BFDC-84E8AF60E7B2}"/>
              </a:ext>
            </a:extLst>
          </p:cNvPr>
          <p:cNvSpPr>
            <a:spLocks noGrp="1"/>
          </p:cNvSpPr>
          <p:nvPr>
            <p:ph idx="1"/>
          </p:nvPr>
        </p:nvSpPr>
        <p:spPr/>
        <p:txBody>
          <a:bodyPr>
            <a:normAutofit fontScale="92500" lnSpcReduction="20000"/>
          </a:bodyPr>
          <a:lstStyle/>
          <a:p>
            <a:pPr algn="just"/>
            <a:r>
              <a:rPr lang="en-GB" dirty="0"/>
              <a:t>Flow Control</a:t>
            </a:r>
          </a:p>
          <a:p>
            <a:pPr lvl="1" algn="just"/>
            <a:r>
              <a:rPr lang="en-US" dirty="0"/>
              <a:t>Devices on same link may have different speed or capacity.</a:t>
            </a:r>
          </a:p>
          <a:p>
            <a:pPr lvl="1" algn="just"/>
            <a:endParaRPr lang="en-US" dirty="0"/>
          </a:p>
          <a:p>
            <a:pPr lvl="1" algn="just"/>
            <a:r>
              <a:rPr lang="en-US" dirty="0"/>
              <a:t>Data-link layer ensures flow control that enables both machine to exchange data on same speed. </a:t>
            </a:r>
          </a:p>
          <a:p>
            <a:pPr lvl="1" algn="just"/>
            <a:endParaRPr lang="en-GB" dirty="0"/>
          </a:p>
          <a:p>
            <a:pPr algn="just"/>
            <a:r>
              <a:rPr lang="en-GB" dirty="0"/>
              <a:t>Multi Access</a:t>
            </a:r>
          </a:p>
          <a:p>
            <a:pPr lvl="1" algn="just"/>
            <a:r>
              <a:rPr lang="en-US" dirty="0"/>
              <a:t>When host on the shared link tries to transfer the data, it has a high probability of collision. </a:t>
            </a:r>
          </a:p>
          <a:p>
            <a:pPr lvl="1" algn="just"/>
            <a:endParaRPr lang="en-US" dirty="0"/>
          </a:p>
          <a:p>
            <a:pPr lvl="1" algn="just"/>
            <a:r>
              <a:rPr lang="en-US" dirty="0"/>
              <a:t>Data-link layer provides mechanism such as CSMA/CD to equip capability of accessing a shared media among multiple Systems. </a:t>
            </a:r>
            <a:endParaRPr lang="en-GB" dirty="0"/>
          </a:p>
        </p:txBody>
      </p:sp>
    </p:spTree>
    <p:extLst>
      <p:ext uri="{BB962C8B-B14F-4D97-AF65-F5344CB8AC3E}">
        <p14:creationId xmlns:p14="http://schemas.microsoft.com/office/powerpoint/2010/main" val="36339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6C52-C3A1-437D-87A3-6BA998A3EA50}"/>
              </a:ext>
            </a:extLst>
          </p:cNvPr>
          <p:cNvSpPr>
            <a:spLocks noGrp="1"/>
          </p:cNvSpPr>
          <p:nvPr>
            <p:ph type="title"/>
          </p:nvPr>
        </p:nvSpPr>
        <p:spPr/>
        <p:txBody>
          <a:bodyPr/>
          <a:lstStyle/>
          <a:p>
            <a:r>
              <a:rPr lang="en-GB" dirty="0"/>
              <a:t>Error Correction and Detection</a:t>
            </a:r>
          </a:p>
        </p:txBody>
      </p:sp>
      <p:sp>
        <p:nvSpPr>
          <p:cNvPr id="3" name="Content Placeholder 2">
            <a:extLst>
              <a:ext uri="{FF2B5EF4-FFF2-40B4-BE49-F238E27FC236}">
                <a16:creationId xmlns:a16="http://schemas.microsoft.com/office/drawing/2014/main" id="{605A3618-97EB-4ECA-8CAD-CBD2B16914D3}"/>
              </a:ext>
            </a:extLst>
          </p:cNvPr>
          <p:cNvSpPr>
            <a:spLocks noGrp="1"/>
          </p:cNvSpPr>
          <p:nvPr>
            <p:ph idx="1"/>
          </p:nvPr>
        </p:nvSpPr>
        <p:spPr/>
        <p:txBody>
          <a:bodyPr>
            <a:normAutofit fontScale="70000" lnSpcReduction="20000"/>
          </a:bodyPr>
          <a:lstStyle/>
          <a:p>
            <a:pPr algn="just"/>
            <a:r>
              <a:rPr lang="en-US" dirty="0"/>
              <a:t>The upper layers work on a generalized view of network architecture therefore are not aware of the actual hardware data processing. </a:t>
            </a:r>
          </a:p>
          <a:p>
            <a:pPr algn="just"/>
            <a:endParaRPr lang="en-US" dirty="0"/>
          </a:p>
          <a:p>
            <a:pPr algn="just"/>
            <a:r>
              <a:rPr lang="en-US" dirty="0"/>
              <a:t>Hence, the upper layers expect error-free transmission between the systems. </a:t>
            </a:r>
          </a:p>
          <a:p>
            <a:pPr algn="just"/>
            <a:endParaRPr lang="en-US" dirty="0"/>
          </a:p>
          <a:p>
            <a:pPr algn="just"/>
            <a:r>
              <a:rPr lang="en-US" dirty="0"/>
              <a:t>Most of the applications would not function expectedly if they receive erroneous data. </a:t>
            </a:r>
          </a:p>
          <a:p>
            <a:pPr algn="just"/>
            <a:endParaRPr lang="en-US" dirty="0"/>
          </a:p>
          <a:p>
            <a:pPr algn="just"/>
            <a:r>
              <a:rPr lang="en-US" dirty="0"/>
              <a:t>Applications such as voice and video may not be that affected and with some errors they may still function well. </a:t>
            </a:r>
          </a:p>
          <a:p>
            <a:pPr algn="just"/>
            <a:endParaRPr lang="en-US" dirty="0"/>
          </a:p>
          <a:p>
            <a:pPr algn="just"/>
            <a:r>
              <a:rPr lang="en-US" dirty="0"/>
              <a:t>Data-link layer uses some error control mechanism to ensure that frames (data bit streams) are transmitted with certain level of accuracy. </a:t>
            </a:r>
            <a:endParaRPr lang="en-GB" dirty="0"/>
          </a:p>
        </p:txBody>
      </p:sp>
    </p:spTree>
    <p:extLst>
      <p:ext uri="{BB962C8B-B14F-4D97-AF65-F5344CB8AC3E}">
        <p14:creationId xmlns:p14="http://schemas.microsoft.com/office/powerpoint/2010/main" val="249396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5BF3-ACF6-472C-B3BE-C7009F40F0CD}"/>
              </a:ext>
            </a:extLst>
          </p:cNvPr>
          <p:cNvSpPr>
            <a:spLocks noGrp="1"/>
          </p:cNvSpPr>
          <p:nvPr>
            <p:ph type="title"/>
          </p:nvPr>
        </p:nvSpPr>
        <p:spPr/>
        <p:txBody>
          <a:bodyPr/>
          <a:lstStyle/>
          <a:p>
            <a:r>
              <a:rPr lang="en-GB" dirty="0"/>
              <a:t>Types of Error</a:t>
            </a:r>
          </a:p>
        </p:txBody>
      </p:sp>
      <p:sp>
        <p:nvSpPr>
          <p:cNvPr id="3" name="Content Placeholder 2">
            <a:extLst>
              <a:ext uri="{FF2B5EF4-FFF2-40B4-BE49-F238E27FC236}">
                <a16:creationId xmlns:a16="http://schemas.microsoft.com/office/drawing/2014/main" id="{9E804338-5BD7-4F11-A846-ED4CA6FEAEB9}"/>
              </a:ext>
            </a:extLst>
          </p:cNvPr>
          <p:cNvSpPr>
            <a:spLocks noGrp="1"/>
          </p:cNvSpPr>
          <p:nvPr>
            <p:ph idx="1"/>
          </p:nvPr>
        </p:nvSpPr>
        <p:spPr/>
        <p:txBody>
          <a:bodyPr/>
          <a:lstStyle/>
          <a:p>
            <a:pPr algn="just"/>
            <a:r>
              <a:rPr lang="en-GB" dirty="0"/>
              <a:t>There are three types of error that occurs during transmission:</a:t>
            </a:r>
          </a:p>
          <a:p>
            <a:pPr lvl="1" algn="just"/>
            <a:r>
              <a:rPr lang="en-GB" dirty="0"/>
              <a:t>Single bit error</a:t>
            </a:r>
          </a:p>
          <a:p>
            <a:pPr lvl="1" algn="just"/>
            <a:endParaRPr lang="en-GB" dirty="0"/>
          </a:p>
          <a:p>
            <a:pPr lvl="1" algn="just"/>
            <a:r>
              <a:rPr lang="en-GB" dirty="0"/>
              <a:t>Multiple bit error</a:t>
            </a:r>
          </a:p>
          <a:p>
            <a:pPr lvl="1" algn="just"/>
            <a:endParaRPr lang="en-GB" dirty="0"/>
          </a:p>
          <a:p>
            <a:pPr lvl="1" algn="just"/>
            <a:r>
              <a:rPr lang="en-GB" dirty="0"/>
              <a:t>Burst error</a:t>
            </a:r>
          </a:p>
          <a:p>
            <a:pPr algn="just"/>
            <a:endParaRPr lang="en-GB" dirty="0"/>
          </a:p>
          <a:p>
            <a:pPr algn="just"/>
            <a:endParaRPr lang="en-GB" dirty="0"/>
          </a:p>
        </p:txBody>
      </p:sp>
    </p:spTree>
    <p:extLst>
      <p:ext uri="{BB962C8B-B14F-4D97-AF65-F5344CB8AC3E}">
        <p14:creationId xmlns:p14="http://schemas.microsoft.com/office/powerpoint/2010/main" val="428366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89E3-750A-4681-81C0-8F2A09600F5E}"/>
              </a:ext>
            </a:extLst>
          </p:cNvPr>
          <p:cNvSpPr>
            <a:spLocks noGrp="1"/>
          </p:cNvSpPr>
          <p:nvPr>
            <p:ph type="title"/>
          </p:nvPr>
        </p:nvSpPr>
        <p:spPr/>
        <p:txBody>
          <a:bodyPr/>
          <a:lstStyle/>
          <a:p>
            <a:r>
              <a:rPr lang="en-GB" dirty="0"/>
              <a:t>Error Detection</a:t>
            </a:r>
          </a:p>
        </p:txBody>
      </p:sp>
      <p:sp>
        <p:nvSpPr>
          <p:cNvPr id="3" name="Content Placeholder 2">
            <a:extLst>
              <a:ext uri="{FF2B5EF4-FFF2-40B4-BE49-F238E27FC236}">
                <a16:creationId xmlns:a16="http://schemas.microsoft.com/office/drawing/2014/main" id="{CD9C88D8-05FD-44DD-9F5B-306361543733}"/>
              </a:ext>
            </a:extLst>
          </p:cNvPr>
          <p:cNvSpPr>
            <a:spLocks noGrp="1"/>
          </p:cNvSpPr>
          <p:nvPr>
            <p:ph idx="1"/>
          </p:nvPr>
        </p:nvSpPr>
        <p:spPr/>
        <p:txBody>
          <a:bodyPr>
            <a:normAutofit fontScale="92500" lnSpcReduction="20000"/>
          </a:bodyPr>
          <a:lstStyle/>
          <a:p>
            <a:pPr algn="just"/>
            <a:r>
              <a:rPr lang="en-US" dirty="0"/>
              <a:t>Errors in the received frames are detected using anyone of two methods: </a:t>
            </a:r>
          </a:p>
          <a:p>
            <a:pPr lvl="1" algn="just"/>
            <a:r>
              <a:rPr lang="en-US" dirty="0"/>
              <a:t>Parity Check and </a:t>
            </a:r>
          </a:p>
          <a:p>
            <a:pPr lvl="1" algn="just"/>
            <a:r>
              <a:rPr lang="en-US" dirty="0"/>
              <a:t>Cyclic Redundancy Check (CRC). </a:t>
            </a:r>
          </a:p>
          <a:p>
            <a:pPr algn="just"/>
            <a:endParaRPr lang="en-US" dirty="0"/>
          </a:p>
          <a:p>
            <a:pPr algn="just"/>
            <a:r>
              <a:rPr lang="en-US" dirty="0"/>
              <a:t>In both cases, few extra bits are sent along with actual data to confirm that bits received at other end are same as they were sent. </a:t>
            </a:r>
          </a:p>
          <a:p>
            <a:pPr algn="just"/>
            <a:endParaRPr lang="en-US" dirty="0"/>
          </a:p>
          <a:p>
            <a:pPr algn="just"/>
            <a:r>
              <a:rPr lang="en-US" dirty="0"/>
              <a:t>If the counter-check at receiver end fails, the bits are considered corrupted. </a:t>
            </a:r>
            <a:endParaRPr lang="en-GB" dirty="0"/>
          </a:p>
        </p:txBody>
      </p:sp>
    </p:spTree>
    <p:extLst>
      <p:ext uri="{BB962C8B-B14F-4D97-AF65-F5344CB8AC3E}">
        <p14:creationId xmlns:p14="http://schemas.microsoft.com/office/powerpoint/2010/main" val="2368704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FF85-FA78-4A93-8DCB-936AD6FAF447}"/>
              </a:ext>
            </a:extLst>
          </p:cNvPr>
          <p:cNvSpPr>
            <a:spLocks noGrp="1"/>
          </p:cNvSpPr>
          <p:nvPr>
            <p:ph type="title"/>
          </p:nvPr>
        </p:nvSpPr>
        <p:spPr/>
        <p:txBody>
          <a:bodyPr/>
          <a:lstStyle/>
          <a:p>
            <a:r>
              <a:rPr lang="en-GB" dirty="0"/>
              <a:t>Error Detection</a:t>
            </a:r>
          </a:p>
        </p:txBody>
      </p:sp>
      <p:sp>
        <p:nvSpPr>
          <p:cNvPr id="3" name="Content Placeholder 2">
            <a:extLst>
              <a:ext uri="{FF2B5EF4-FFF2-40B4-BE49-F238E27FC236}">
                <a16:creationId xmlns:a16="http://schemas.microsoft.com/office/drawing/2014/main" id="{C4669A1E-8BED-41FA-83C4-51C43BFCD551}"/>
              </a:ext>
            </a:extLst>
          </p:cNvPr>
          <p:cNvSpPr>
            <a:spLocks noGrp="1"/>
          </p:cNvSpPr>
          <p:nvPr>
            <p:ph idx="1"/>
          </p:nvPr>
        </p:nvSpPr>
        <p:spPr/>
        <p:txBody>
          <a:bodyPr>
            <a:normAutofit fontScale="92500" lnSpcReduction="20000"/>
          </a:bodyPr>
          <a:lstStyle/>
          <a:p>
            <a:pPr algn="just"/>
            <a:r>
              <a:rPr lang="en-GB" dirty="0"/>
              <a:t>Parity Check</a:t>
            </a:r>
          </a:p>
          <a:p>
            <a:pPr lvl="1" algn="just"/>
            <a:r>
              <a:rPr lang="en-US" dirty="0"/>
              <a:t>One extra bit is sent along with the original bits to make number of 1s either even in case of even parity, or odd in case of odd parity. </a:t>
            </a:r>
          </a:p>
          <a:p>
            <a:pPr lvl="1" algn="just"/>
            <a:endParaRPr lang="en-US" dirty="0"/>
          </a:p>
          <a:p>
            <a:pPr lvl="1" algn="just"/>
            <a:r>
              <a:rPr lang="en-US" dirty="0"/>
              <a:t>The sender while creating a frame counts the number of 1s in it. </a:t>
            </a:r>
          </a:p>
          <a:p>
            <a:pPr lvl="1" algn="just"/>
            <a:endParaRPr lang="en-US" dirty="0"/>
          </a:p>
          <a:p>
            <a:pPr lvl="1" algn="just"/>
            <a:r>
              <a:rPr lang="en-US" dirty="0"/>
              <a:t>For example, if even parity is used and number of 1s is even then one bit with value 0 is added.  This way number of 1s remains even. </a:t>
            </a:r>
          </a:p>
          <a:p>
            <a:pPr lvl="1" algn="just"/>
            <a:endParaRPr lang="en-US" dirty="0"/>
          </a:p>
          <a:p>
            <a:pPr lvl="1" algn="just"/>
            <a:endParaRPr lang="en-US" dirty="0"/>
          </a:p>
          <a:p>
            <a:pPr lvl="1" algn="just"/>
            <a:r>
              <a:rPr lang="en-US" dirty="0"/>
              <a:t>If the number of 1s is odd, to make it even a bit with value 1 is added. </a:t>
            </a:r>
            <a:r>
              <a:rPr lang="en-GB" dirty="0"/>
              <a:t> </a:t>
            </a:r>
          </a:p>
        </p:txBody>
      </p:sp>
      <p:pic>
        <p:nvPicPr>
          <p:cNvPr id="4" name="Picture 3">
            <a:extLst>
              <a:ext uri="{FF2B5EF4-FFF2-40B4-BE49-F238E27FC236}">
                <a16:creationId xmlns:a16="http://schemas.microsoft.com/office/drawing/2014/main" id="{A1A3101F-91D1-44A7-87B0-F2D97B941677}"/>
              </a:ext>
            </a:extLst>
          </p:cNvPr>
          <p:cNvPicPr>
            <a:picLocks noChangeAspect="1"/>
          </p:cNvPicPr>
          <p:nvPr/>
        </p:nvPicPr>
        <p:blipFill>
          <a:blip r:embed="rId2"/>
          <a:stretch>
            <a:fillRect/>
          </a:stretch>
        </p:blipFill>
        <p:spPr>
          <a:xfrm>
            <a:off x="4104237" y="4598065"/>
            <a:ext cx="3983525" cy="434566"/>
          </a:xfrm>
          <a:prstGeom prst="rect">
            <a:avLst/>
          </a:prstGeom>
        </p:spPr>
      </p:pic>
    </p:spTree>
    <p:extLst>
      <p:ext uri="{BB962C8B-B14F-4D97-AF65-F5344CB8AC3E}">
        <p14:creationId xmlns:p14="http://schemas.microsoft.com/office/powerpoint/2010/main" val="4018752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1E28-F314-49C1-8231-CBCDC6D8D020}"/>
              </a:ext>
            </a:extLst>
          </p:cNvPr>
          <p:cNvSpPr>
            <a:spLocks noGrp="1"/>
          </p:cNvSpPr>
          <p:nvPr>
            <p:ph type="title"/>
          </p:nvPr>
        </p:nvSpPr>
        <p:spPr/>
        <p:txBody>
          <a:bodyPr/>
          <a:lstStyle/>
          <a:p>
            <a:r>
              <a:rPr lang="en-GB" dirty="0"/>
              <a:t>Error Detection</a:t>
            </a:r>
          </a:p>
        </p:txBody>
      </p:sp>
      <p:sp>
        <p:nvSpPr>
          <p:cNvPr id="3" name="Content Placeholder 2">
            <a:extLst>
              <a:ext uri="{FF2B5EF4-FFF2-40B4-BE49-F238E27FC236}">
                <a16:creationId xmlns:a16="http://schemas.microsoft.com/office/drawing/2014/main" id="{34E5F96E-2E8B-48C3-866F-1F9FB34286D8}"/>
              </a:ext>
            </a:extLst>
          </p:cNvPr>
          <p:cNvSpPr>
            <a:spLocks noGrp="1"/>
          </p:cNvSpPr>
          <p:nvPr>
            <p:ph idx="1"/>
          </p:nvPr>
        </p:nvSpPr>
        <p:spPr/>
        <p:txBody>
          <a:bodyPr>
            <a:normAutofit fontScale="77500" lnSpcReduction="20000"/>
          </a:bodyPr>
          <a:lstStyle/>
          <a:p>
            <a:pPr algn="just"/>
            <a:r>
              <a:rPr lang="en-GB" dirty="0"/>
              <a:t>Parity Check</a:t>
            </a:r>
          </a:p>
          <a:p>
            <a:pPr lvl="1" algn="just"/>
            <a:r>
              <a:rPr lang="en-US" dirty="0"/>
              <a:t>The receiver counts the number of 1s in a frame. </a:t>
            </a:r>
          </a:p>
          <a:p>
            <a:pPr lvl="1" algn="just"/>
            <a:endParaRPr lang="en-US" dirty="0"/>
          </a:p>
          <a:p>
            <a:pPr lvl="1" algn="just"/>
            <a:r>
              <a:rPr lang="en-US" dirty="0"/>
              <a:t>If the count of 1s is even and even parity is used, the frame is considered to uncorrupted and is accepted. </a:t>
            </a:r>
          </a:p>
          <a:p>
            <a:pPr lvl="1" algn="just"/>
            <a:endParaRPr lang="en-US" dirty="0"/>
          </a:p>
          <a:p>
            <a:pPr lvl="1" algn="just"/>
            <a:r>
              <a:rPr lang="en-US" dirty="0"/>
              <a:t>If the count of 1s is odd and odd parity is used, the frame is still not corrupted. </a:t>
            </a:r>
          </a:p>
          <a:p>
            <a:pPr lvl="1" algn="just"/>
            <a:endParaRPr lang="en-US" dirty="0"/>
          </a:p>
          <a:p>
            <a:pPr lvl="1" algn="just"/>
            <a:r>
              <a:rPr lang="en-US" dirty="0"/>
              <a:t>If a single bit flips in transit, the receiver can detect it by counting the number of 1s. </a:t>
            </a:r>
          </a:p>
          <a:p>
            <a:pPr lvl="1" algn="just"/>
            <a:endParaRPr lang="en-US" dirty="0"/>
          </a:p>
          <a:p>
            <a:pPr lvl="1" algn="just"/>
            <a:r>
              <a:rPr lang="en-US" dirty="0"/>
              <a:t>But when more than one bits are erroneous, then it is very hard for the receiver to detect the error. </a:t>
            </a:r>
            <a:endParaRPr lang="en-GB" dirty="0"/>
          </a:p>
        </p:txBody>
      </p:sp>
    </p:spTree>
    <p:extLst>
      <p:ext uri="{BB962C8B-B14F-4D97-AF65-F5344CB8AC3E}">
        <p14:creationId xmlns:p14="http://schemas.microsoft.com/office/powerpoint/2010/main" val="3388644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3A40-5282-43BE-B0A8-6A8A0640A85D}"/>
              </a:ext>
            </a:extLst>
          </p:cNvPr>
          <p:cNvSpPr>
            <a:spLocks noGrp="1"/>
          </p:cNvSpPr>
          <p:nvPr>
            <p:ph type="title"/>
          </p:nvPr>
        </p:nvSpPr>
        <p:spPr/>
        <p:txBody>
          <a:bodyPr/>
          <a:lstStyle/>
          <a:p>
            <a:r>
              <a:rPr lang="en-GB" dirty="0"/>
              <a:t>Error Detection</a:t>
            </a:r>
          </a:p>
        </p:txBody>
      </p:sp>
      <p:sp>
        <p:nvSpPr>
          <p:cNvPr id="3" name="Content Placeholder 2">
            <a:extLst>
              <a:ext uri="{FF2B5EF4-FFF2-40B4-BE49-F238E27FC236}">
                <a16:creationId xmlns:a16="http://schemas.microsoft.com/office/drawing/2014/main" id="{6871A4E9-8A9E-4757-A0CA-DCE114D0619B}"/>
              </a:ext>
            </a:extLst>
          </p:cNvPr>
          <p:cNvSpPr>
            <a:spLocks noGrp="1"/>
          </p:cNvSpPr>
          <p:nvPr>
            <p:ph idx="1"/>
          </p:nvPr>
        </p:nvSpPr>
        <p:spPr/>
        <p:txBody>
          <a:bodyPr>
            <a:normAutofit fontScale="62500" lnSpcReduction="20000"/>
          </a:bodyPr>
          <a:lstStyle/>
          <a:p>
            <a:pPr algn="just"/>
            <a:r>
              <a:rPr lang="en-GB" b="1" dirty="0"/>
              <a:t>Cyclic Redundancy Check (CRC) </a:t>
            </a:r>
            <a:endParaRPr lang="en-GB" dirty="0"/>
          </a:p>
          <a:p>
            <a:pPr lvl="1" algn="just"/>
            <a:r>
              <a:rPr lang="en-US" dirty="0"/>
              <a:t>CRC is a different approach to detect errors in the received frame. </a:t>
            </a:r>
          </a:p>
          <a:p>
            <a:pPr lvl="1" algn="just"/>
            <a:endParaRPr lang="en-US" dirty="0"/>
          </a:p>
          <a:p>
            <a:pPr lvl="1" algn="just"/>
            <a:r>
              <a:rPr lang="en-US" dirty="0"/>
              <a:t>This technique involves binary division of the data bits being sent. </a:t>
            </a:r>
          </a:p>
          <a:p>
            <a:pPr lvl="1" algn="just"/>
            <a:endParaRPr lang="en-US" dirty="0"/>
          </a:p>
          <a:p>
            <a:pPr lvl="1" algn="just"/>
            <a:r>
              <a:rPr lang="en-US" dirty="0"/>
              <a:t>The divisor is generated using polynomials. </a:t>
            </a:r>
          </a:p>
          <a:p>
            <a:pPr lvl="1" algn="just"/>
            <a:endParaRPr lang="en-US" dirty="0"/>
          </a:p>
          <a:p>
            <a:pPr lvl="1" algn="just"/>
            <a:r>
              <a:rPr lang="en-US" dirty="0"/>
              <a:t>The sender performs a division operation on the bits being sent and calculates the remainder. </a:t>
            </a:r>
          </a:p>
          <a:p>
            <a:pPr lvl="1" algn="just"/>
            <a:endParaRPr lang="en-US" dirty="0"/>
          </a:p>
          <a:p>
            <a:pPr lvl="1" algn="just"/>
            <a:r>
              <a:rPr lang="en-US" dirty="0"/>
              <a:t>Before sending the actual bits, the sender adds the remainder at the end of the actual bits. </a:t>
            </a:r>
          </a:p>
          <a:p>
            <a:pPr lvl="1" algn="just"/>
            <a:endParaRPr lang="en-US" dirty="0"/>
          </a:p>
          <a:p>
            <a:pPr lvl="1" algn="just"/>
            <a:r>
              <a:rPr lang="en-US" dirty="0"/>
              <a:t>Actual data bits plus the remainder is called a codeword. </a:t>
            </a:r>
          </a:p>
          <a:p>
            <a:pPr lvl="1" algn="just"/>
            <a:endParaRPr lang="en-US" dirty="0"/>
          </a:p>
          <a:p>
            <a:pPr lvl="1" algn="just"/>
            <a:r>
              <a:rPr lang="en-US" dirty="0"/>
              <a:t>The sender transmits data bits as codewords. </a:t>
            </a:r>
            <a:endParaRPr lang="en-GB" dirty="0"/>
          </a:p>
        </p:txBody>
      </p:sp>
    </p:spTree>
    <p:extLst>
      <p:ext uri="{BB962C8B-B14F-4D97-AF65-F5344CB8AC3E}">
        <p14:creationId xmlns:p14="http://schemas.microsoft.com/office/powerpoint/2010/main" val="206162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A810-6979-459C-97ED-CC412EE9BD7F}"/>
              </a:ext>
            </a:extLst>
          </p:cNvPr>
          <p:cNvSpPr>
            <a:spLocks noGrp="1"/>
          </p:cNvSpPr>
          <p:nvPr>
            <p:ph type="title"/>
          </p:nvPr>
        </p:nvSpPr>
        <p:spPr/>
        <p:txBody>
          <a:bodyPr/>
          <a:lstStyle/>
          <a:p>
            <a:r>
              <a:rPr lang="en-GB" dirty="0"/>
              <a:t>Error Correction</a:t>
            </a:r>
          </a:p>
        </p:txBody>
      </p:sp>
      <p:sp>
        <p:nvSpPr>
          <p:cNvPr id="3" name="Content Placeholder 2">
            <a:extLst>
              <a:ext uri="{FF2B5EF4-FFF2-40B4-BE49-F238E27FC236}">
                <a16:creationId xmlns:a16="http://schemas.microsoft.com/office/drawing/2014/main" id="{A08926BD-3318-49F2-8446-BEDC4BADE4D0}"/>
              </a:ext>
            </a:extLst>
          </p:cNvPr>
          <p:cNvSpPr>
            <a:spLocks noGrp="1"/>
          </p:cNvSpPr>
          <p:nvPr>
            <p:ph idx="1"/>
          </p:nvPr>
        </p:nvSpPr>
        <p:spPr/>
        <p:txBody>
          <a:bodyPr/>
          <a:lstStyle/>
          <a:p>
            <a:r>
              <a:rPr lang="en-GB" dirty="0"/>
              <a:t>In the digital format, an error in data can be corrected using two methods:</a:t>
            </a:r>
          </a:p>
          <a:p>
            <a:endParaRPr lang="en-GB" dirty="0"/>
          </a:p>
          <a:p>
            <a:pPr lvl="1"/>
            <a:r>
              <a:rPr lang="en-GB" dirty="0"/>
              <a:t>Backward error correction</a:t>
            </a:r>
          </a:p>
          <a:p>
            <a:pPr lvl="1"/>
            <a:endParaRPr lang="en-GB" dirty="0"/>
          </a:p>
          <a:p>
            <a:pPr lvl="1"/>
            <a:r>
              <a:rPr lang="en-GB" dirty="0"/>
              <a:t>Forward error correction</a:t>
            </a:r>
          </a:p>
        </p:txBody>
      </p:sp>
    </p:spTree>
    <p:extLst>
      <p:ext uri="{BB962C8B-B14F-4D97-AF65-F5344CB8AC3E}">
        <p14:creationId xmlns:p14="http://schemas.microsoft.com/office/powerpoint/2010/main" val="75044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53E6-4D2C-4ACB-A838-A19409A4967A}"/>
              </a:ext>
            </a:extLst>
          </p:cNvPr>
          <p:cNvSpPr>
            <a:spLocks noGrp="1"/>
          </p:cNvSpPr>
          <p:nvPr>
            <p:ph type="title"/>
          </p:nvPr>
        </p:nvSpPr>
        <p:spPr/>
        <p:txBody>
          <a:bodyPr/>
          <a:lstStyle/>
          <a:p>
            <a:r>
              <a:rPr lang="en-GB" dirty="0"/>
              <a:t>Error Correction</a:t>
            </a:r>
          </a:p>
        </p:txBody>
      </p:sp>
      <p:sp>
        <p:nvSpPr>
          <p:cNvPr id="3" name="Content Placeholder 2">
            <a:extLst>
              <a:ext uri="{FF2B5EF4-FFF2-40B4-BE49-F238E27FC236}">
                <a16:creationId xmlns:a16="http://schemas.microsoft.com/office/drawing/2014/main" id="{A4D491CB-D63C-4768-9965-18BA0D6CE500}"/>
              </a:ext>
            </a:extLst>
          </p:cNvPr>
          <p:cNvSpPr>
            <a:spLocks noGrp="1"/>
          </p:cNvSpPr>
          <p:nvPr>
            <p:ph idx="1"/>
          </p:nvPr>
        </p:nvSpPr>
        <p:spPr/>
        <p:txBody>
          <a:bodyPr>
            <a:normAutofit fontScale="92500" lnSpcReduction="10000"/>
          </a:bodyPr>
          <a:lstStyle/>
          <a:p>
            <a:pPr algn="just"/>
            <a:r>
              <a:rPr lang="en-GB" dirty="0"/>
              <a:t>Backward Error Correction</a:t>
            </a:r>
          </a:p>
          <a:p>
            <a:pPr lvl="1" algn="just"/>
            <a:r>
              <a:rPr lang="en-US" dirty="0"/>
              <a:t>When the receiver detects an error in the data received, it requests back the sender to retransmit the data unit. </a:t>
            </a:r>
          </a:p>
          <a:p>
            <a:pPr lvl="1" algn="just"/>
            <a:endParaRPr lang="en-US" dirty="0"/>
          </a:p>
          <a:p>
            <a:pPr lvl="1" algn="just"/>
            <a:r>
              <a:rPr lang="en-US" dirty="0"/>
              <a:t>Backward Error Correction is simple and can only be efficiently used where retransmitting is not expensive. </a:t>
            </a:r>
          </a:p>
          <a:p>
            <a:pPr lvl="1" algn="just"/>
            <a:endParaRPr lang="en-US" dirty="0"/>
          </a:p>
          <a:p>
            <a:pPr lvl="1" algn="just"/>
            <a:r>
              <a:rPr lang="en-US" dirty="0"/>
              <a:t>For example, fiber optics cable and other guided media. </a:t>
            </a:r>
          </a:p>
          <a:p>
            <a:pPr lvl="1" algn="just"/>
            <a:endParaRPr lang="en-US" dirty="0"/>
          </a:p>
          <a:p>
            <a:pPr lvl="1" algn="just"/>
            <a:r>
              <a:rPr lang="en-US" dirty="0"/>
              <a:t>But in case of wireless transmission retransmitting may cost too much. </a:t>
            </a:r>
            <a:endParaRPr lang="en-GB" dirty="0"/>
          </a:p>
        </p:txBody>
      </p:sp>
    </p:spTree>
    <p:extLst>
      <p:ext uri="{BB962C8B-B14F-4D97-AF65-F5344CB8AC3E}">
        <p14:creationId xmlns:p14="http://schemas.microsoft.com/office/powerpoint/2010/main" val="2095387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177B-D2B8-4BB3-955E-2DA0D64D1140}"/>
              </a:ext>
            </a:extLst>
          </p:cNvPr>
          <p:cNvSpPr>
            <a:spLocks noGrp="1"/>
          </p:cNvSpPr>
          <p:nvPr>
            <p:ph type="title"/>
          </p:nvPr>
        </p:nvSpPr>
        <p:spPr/>
        <p:txBody>
          <a:bodyPr/>
          <a:lstStyle/>
          <a:p>
            <a:r>
              <a:rPr lang="en-GB" dirty="0"/>
              <a:t>Data Link Layer</a:t>
            </a:r>
          </a:p>
        </p:txBody>
      </p:sp>
      <p:sp>
        <p:nvSpPr>
          <p:cNvPr id="3" name="Content Placeholder 2">
            <a:extLst>
              <a:ext uri="{FF2B5EF4-FFF2-40B4-BE49-F238E27FC236}">
                <a16:creationId xmlns:a16="http://schemas.microsoft.com/office/drawing/2014/main" id="{F7071241-2185-4688-AE41-110200B3E9B5}"/>
              </a:ext>
            </a:extLst>
          </p:cNvPr>
          <p:cNvSpPr>
            <a:spLocks noGrp="1"/>
          </p:cNvSpPr>
          <p:nvPr>
            <p:ph idx="1"/>
          </p:nvPr>
        </p:nvSpPr>
        <p:spPr/>
        <p:txBody>
          <a:bodyPr>
            <a:normAutofit fontScale="85000" lnSpcReduction="20000"/>
          </a:bodyPr>
          <a:lstStyle/>
          <a:p>
            <a:pPr algn="just"/>
            <a:r>
              <a:rPr lang="en-GB" dirty="0"/>
              <a:t>Data link is the second layer of the OSI model;</a:t>
            </a:r>
          </a:p>
          <a:p>
            <a:pPr algn="just"/>
            <a:endParaRPr lang="en-GB" dirty="0"/>
          </a:p>
          <a:p>
            <a:pPr algn="just"/>
            <a:r>
              <a:rPr lang="en-GB" dirty="0"/>
              <a:t>This layer carries out complicated and complex functionalities to aid data communication.</a:t>
            </a:r>
          </a:p>
          <a:p>
            <a:pPr algn="just"/>
            <a:endParaRPr lang="en-GB" dirty="0"/>
          </a:p>
          <a:p>
            <a:pPr algn="just"/>
            <a:r>
              <a:rPr lang="en-GB" dirty="0"/>
              <a:t>The data link layer abstracts underlying hardware and presents itself as the medium to communicate with.</a:t>
            </a:r>
          </a:p>
          <a:p>
            <a:pPr algn="just"/>
            <a:endParaRPr lang="en-GB" dirty="0"/>
          </a:p>
          <a:p>
            <a:pPr algn="just"/>
            <a:r>
              <a:rPr lang="en-GB" dirty="0"/>
              <a:t>It functions between two devices that are directly connected in some form:</a:t>
            </a:r>
          </a:p>
          <a:p>
            <a:pPr lvl="1" algn="just"/>
            <a:r>
              <a:rPr lang="en-GB" dirty="0"/>
              <a:t>Point-to-point</a:t>
            </a:r>
          </a:p>
          <a:p>
            <a:pPr lvl="1" algn="just"/>
            <a:r>
              <a:rPr lang="en-GB" dirty="0"/>
              <a:t>Broadcast</a:t>
            </a:r>
          </a:p>
          <a:p>
            <a:pPr lvl="1" algn="just"/>
            <a:endParaRPr lang="en-GB" dirty="0"/>
          </a:p>
        </p:txBody>
      </p:sp>
    </p:spTree>
    <p:extLst>
      <p:ext uri="{BB962C8B-B14F-4D97-AF65-F5344CB8AC3E}">
        <p14:creationId xmlns:p14="http://schemas.microsoft.com/office/powerpoint/2010/main" val="4238377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EE59-728A-4A42-943F-B32115AD120C}"/>
              </a:ext>
            </a:extLst>
          </p:cNvPr>
          <p:cNvSpPr>
            <a:spLocks noGrp="1"/>
          </p:cNvSpPr>
          <p:nvPr>
            <p:ph type="title"/>
          </p:nvPr>
        </p:nvSpPr>
        <p:spPr/>
        <p:txBody>
          <a:bodyPr/>
          <a:lstStyle/>
          <a:p>
            <a:r>
              <a:rPr lang="en-GB" dirty="0"/>
              <a:t>Error Correction</a:t>
            </a:r>
          </a:p>
        </p:txBody>
      </p:sp>
      <p:sp>
        <p:nvSpPr>
          <p:cNvPr id="3" name="Content Placeholder 2">
            <a:extLst>
              <a:ext uri="{FF2B5EF4-FFF2-40B4-BE49-F238E27FC236}">
                <a16:creationId xmlns:a16="http://schemas.microsoft.com/office/drawing/2014/main" id="{D979621A-62F5-4EC4-A134-9A6E42A3D513}"/>
              </a:ext>
            </a:extLst>
          </p:cNvPr>
          <p:cNvSpPr>
            <a:spLocks noGrp="1"/>
          </p:cNvSpPr>
          <p:nvPr>
            <p:ph idx="1"/>
          </p:nvPr>
        </p:nvSpPr>
        <p:spPr/>
        <p:txBody>
          <a:bodyPr>
            <a:normAutofit fontScale="85000" lnSpcReduction="20000"/>
          </a:bodyPr>
          <a:lstStyle/>
          <a:p>
            <a:pPr algn="just"/>
            <a:r>
              <a:rPr lang="en-GB" dirty="0"/>
              <a:t>Forward Error Correction</a:t>
            </a:r>
          </a:p>
          <a:p>
            <a:pPr lvl="1" algn="just"/>
            <a:r>
              <a:rPr lang="en-US" dirty="0"/>
              <a:t>When the receiver detects some error in the data received, it executes error-correcting code, which helps it to auto-recover and to correct some kinds of errors. </a:t>
            </a:r>
          </a:p>
          <a:p>
            <a:pPr lvl="1" algn="just"/>
            <a:endParaRPr lang="en-US" dirty="0"/>
          </a:p>
          <a:p>
            <a:pPr lvl="1" algn="just"/>
            <a:r>
              <a:rPr lang="en-US" dirty="0"/>
              <a:t>To correct the error in data frame, the receiver must know exactly which bit in the frame is corrupted. </a:t>
            </a:r>
          </a:p>
          <a:p>
            <a:pPr lvl="1" algn="just"/>
            <a:endParaRPr lang="en-US" dirty="0"/>
          </a:p>
          <a:p>
            <a:pPr lvl="1" algn="just"/>
            <a:r>
              <a:rPr lang="en-US" dirty="0"/>
              <a:t>To locate the bit in error, redundant bits are used as parity bits for error detection. </a:t>
            </a:r>
          </a:p>
          <a:p>
            <a:pPr lvl="1" algn="just"/>
            <a:endParaRPr lang="en-US" dirty="0"/>
          </a:p>
          <a:p>
            <a:pPr lvl="1" algn="just"/>
            <a:r>
              <a:rPr lang="en-US" dirty="0"/>
              <a:t>For example, we take ASCII words (7 bits data), then there could be 8 kind of information we need: first seven bits to tell us which bit is in error and one more bit to tell that there is no error. </a:t>
            </a:r>
            <a:endParaRPr lang="en-GB" dirty="0"/>
          </a:p>
        </p:txBody>
      </p:sp>
    </p:spTree>
    <p:extLst>
      <p:ext uri="{BB962C8B-B14F-4D97-AF65-F5344CB8AC3E}">
        <p14:creationId xmlns:p14="http://schemas.microsoft.com/office/powerpoint/2010/main" val="1842690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9333-6304-4E43-B0E7-059F58491F63}"/>
              </a:ext>
            </a:extLst>
          </p:cNvPr>
          <p:cNvSpPr>
            <a:spLocks noGrp="1"/>
          </p:cNvSpPr>
          <p:nvPr>
            <p:ph type="title"/>
          </p:nvPr>
        </p:nvSpPr>
        <p:spPr/>
        <p:txBody>
          <a:bodyPr/>
          <a:lstStyle/>
          <a:p>
            <a:r>
              <a:rPr lang="en-GB" dirty="0"/>
              <a:t>Data Link Control and Protocols</a:t>
            </a:r>
          </a:p>
        </p:txBody>
      </p:sp>
      <p:sp>
        <p:nvSpPr>
          <p:cNvPr id="3" name="Content Placeholder 2">
            <a:extLst>
              <a:ext uri="{FF2B5EF4-FFF2-40B4-BE49-F238E27FC236}">
                <a16:creationId xmlns:a16="http://schemas.microsoft.com/office/drawing/2014/main" id="{E3E50FAB-A25F-49A2-9ED2-9561A7C3678A}"/>
              </a:ext>
            </a:extLst>
          </p:cNvPr>
          <p:cNvSpPr>
            <a:spLocks noGrp="1"/>
          </p:cNvSpPr>
          <p:nvPr>
            <p:ph idx="1"/>
          </p:nvPr>
        </p:nvSpPr>
        <p:spPr/>
        <p:txBody>
          <a:bodyPr>
            <a:normAutofit fontScale="70000" lnSpcReduction="20000"/>
          </a:bodyPr>
          <a:lstStyle/>
          <a:p>
            <a:r>
              <a:rPr lang="en-US" dirty="0"/>
              <a:t>The data-link layer is responsible for implementation of point-to-point flow and error control mechanism. </a:t>
            </a:r>
          </a:p>
          <a:p>
            <a:endParaRPr lang="en-US" dirty="0"/>
          </a:p>
          <a:p>
            <a:r>
              <a:rPr lang="en-US" b="1" dirty="0"/>
              <a:t>Flow Control</a:t>
            </a:r>
          </a:p>
          <a:p>
            <a:pPr lvl="1"/>
            <a:r>
              <a:rPr lang="en-US" dirty="0"/>
              <a:t>When a data frame (Layer-2 data) is sent from one host to another over a single medium, it is required that the sender and receiver should work at the same speed. </a:t>
            </a:r>
          </a:p>
          <a:p>
            <a:endParaRPr lang="en-US" dirty="0"/>
          </a:p>
          <a:p>
            <a:pPr lvl="1"/>
            <a:r>
              <a:rPr lang="en-US" dirty="0"/>
              <a:t>That is, sender sends at a speed on which the receiver can process and accept the data. </a:t>
            </a:r>
          </a:p>
          <a:p>
            <a:endParaRPr lang="en-US" dirty="0"/>
          </a:p>
          <a:p>
            <a:pPr lvl="1"/>
            <a:r>
              <a:rPr lang="en-US" dirty="0"/>
              <a:t>If sender is sending too fast the receiver may be overloaded, (swamped) and data may be lost. </a:t>
            </a:r>
          </a:p>
          <a:p>
            <a:endParaRPr lang="en-US" dirty="0"/>
          </a:p>
          <a:p>
            <a:pPr lvl="1"/>
            <a:r>
              <a:rPr lang="en-US" dirty="0"/>
              <a:t>Two types of mechanisms can be deployed to control the flow: </a:t>
            </a:r>
          </a:p>
          <a:p>
            <a:pPr lvl="2"/>
            <a:r>
              <a:rPr lang="en-GB" dirty="0"/>
              <a:t>Stop and Wait</a:t>
            </a:r>
          </a:p>
          <a:p>
            <a:pPr lvl="2"/>
            <a:r>
              <a:rPr lang="en-GB" dirty="0"/>
              <a:t>Sliding Window</a:t>
            </a:r>
          </a:p>
        </p:txBody>
      </p:sp>
    </p:spTree>
    <p:extLst>
      <p:ext uri="{BB962C8B-B14F-4D97-AF65-F5344CB8AC3E}">
        <p14:creationId xmlns:p14="http://schemas.microsoft.com/office/powerpoint/2010/main" val="664344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6F82-0E77-4843-8256-A2F48DF9869E}"/>
              </a:ext>
            </a:extLst>
          </p:cNvPr>
          <p:cNvSpPr>
            <a:spLocks noGrp="1"/>
          </p:cNvSpPr>
          <p:nvPr>
            <p:ph type="title"/>
          </p:nvPr>
        </p:nvSpPr>
        <p:spPr/>
        <p:txBody>
          <a:bodyPr/>
          <a:lstStyle/>
          <a:p>
            <a:r>
              <a:rPr lang="en-GB" dirty="0"/>
              <a:t>Flow Control</a:t>
            </a:r>
          </a:p>
        </p:txBody>
      </p:sp>
      <p:sp>
        <p:nvSpPr>
          <p:cNvPr id="3" name="Content Placeholder 2">
            <a:extLst>
              <a:ext uri="{FF2B5EF4-FFF2-40B4-BE49-F238E27FC236}">
                <a16:creationId xmlns:a16="http://schemas.microsoft.com/office/drawing/2014/main" id="{E90F89E3-38F9-4F90-A91F-5214F4F8FDBB}"/>
              </a:ext>
            </a:extLst>
          </p:cNvPr>
          <p:cNvSpPr>
            <a:spLocks noGrp="1"/>
          </p:cNvSpPr>
          <p:nvPr>
            <p:ph idx="1"/>
          </p:nvPr>
        </p:nvSpPr>
        <p:spPr/>
        <p:txBody>
          <a:bodyPr/>
          <a:lstStyle/>
          <a:p>
            <a:pPr marL="82296" indent="0">
              <a:buNone/>
            </a:pPr>
            <a:r>
              <a:rPr lang="en-GB" b="1" dirty="0"/>
              <a:t>Stop-and-Wait</a:t>
            </a:r>
          </a:p>
          <a:p>
            <a:pPr marL="82296" indent="0" algn="just">
              <a:buNone/>
            </a:pPr>
            <a:r>
              <a:rPr lang="en-US" dirty="0"/>
              <a:t>This flow control mechanism forces the sender after transmitting a data frame to stop and wait until the acknowledgement of the data-frame sent is received.</a:t>
            </a:r>
            <a:endParaRPr lang="en-GB" b="1" dirty="0"/>
          </a:p>
        </p:txBody>
      </p:sp>
      <p:pic>
        <p:nvPicPr>
          <p:cNvPr id="4" name="Content Placeholder 3">
            <a:extLst>
              <a:ext uri="{FF2B5EF4-FFF2-40B4-BE49-F238E27FC236}">
                <a16:creationId xmlns:a16="http://schemas.microsoft.com/office/drawing/2014/main" id="{F60807C7-9B9E-4605-8597-FF08000A7631}"/>
              </a:ext>
            </a:extLst>
          </p:cNvPr>
          <p:cNvPicPr>
            <a:picLocks noChangeAspect="1"/>
          </p:cNvPicPr>
          <p:nvPr/>
        </p:nvPicPr>
        <p:blipFill>
          <a:blip r:embed="rId3"/>
          <a:stretch>
            <a:fillRect/>
          </a:stretch>
        </p:blipFill>
        <p:spPr>
          <a:xfrm>
            <a:off x="5284089" y="3589439"/>
            <a:ext cx="3257550" cy="2971800"/>
          </a:xfrm>
          <a:prstGeom prst="rect">
            <a:avLst/>
          </a:prstGeom>
        </p:spPr>
      </p:pic>
    </p:spTree>
    <p:extLst>
      <p:ext uri="{BB962C8B-B14F-4D97-AF65-F5344CB8AC3E}">
        <p14:creationId xmlns:p14="http://schemas.microsoft.com/office/powerpoint/2010/main" val="1732747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4C98-9264-4E93-818D-8D6E2C1782B9}"/>
              </a:ext>
            </a:extLst>
          </p:cNvPr>
          <p:cNvSpPr>
            <a:spLocks noGrp="1"/>
          </p:cNvSpPr>
          <p:nvPr>
            <p:ph type="title"/>
          </p:nvPr>
        </p:nvSpPr>
        <p:spPr/>
        <p:txBody>
          <a:bodyPr/>
          <a:lstStyle/>
          <a:p>
            <a:r>
              <a:rPr lang="en-GB" dirty="0"/>
              <a:t>Flow Control</a:t>
            </a:r>
          </a:p>
        </p:txBody>
      </p:sp>
      <p:sp>
        <p:nvSpPr>
          <p:cNvPr id="3" name="Content Placeholder 2">
            <a:extLst>
              <a:ext uri="{FF2B5EF4-FFF2-40B4-BE49-F238E27FC236}">
                <a16:creationId xmlns:a16="http://schemas.microsoft.com/office/drawing/2014/main" id="{B8E2E2B0-2645-4491-9067-7DA610FFC102}"/>
              </a:ext>
            </a:extLst>
          </p:cNvPr>
          <p:cNvSpPr>
            <a:spLocks noGrp="1"/>
          </p:cNvSpPr>
          <p:nvPr>
            <p:ph idx="1"/>
          </p:nvPr>
        </p:nvSpPr>
        <p:spPr/>
        <p:txBody>
          <a:bodyPr>
            <a:normAutofit fontScale="85000" lnSpcReduction="20000"/>
          </a:bodyPr>
          <a:lstStyle/>
          <a:p>
            <a:r>
              <a:rPr lang="en-GB" b="1" dirty="0"/>
              <a:t>Stop-and-Wait</a:t>
            </a:r>
          </a:p>
          <a:p>
            <a:pPr lvl="1"/>
            <a:r>
              <a:rPr lang="en-GB" dirty="0"/>
              <a:t>Advantages</a:t>
            </a:r>
          </a:p>
          <a:p>
            <a:pPr lvl="2" fontAlgn="base"/>
            <a:r>
              <a:rPr lang="en-US" dirty="0"/>
              <a:t>The stop and wait method of error control is very easy and simple and each of the frames is checked and acknowledged well.</a:t>
            </a:r>
          </a:p>
          <a:p>
            <a:pPr lvl="2" fontAlgn="base"/>
            <a:endParaRPr lang="en-US" dirty="0"/>
          </a:p>
          <a:p>
            <a:pPr lvl="2" fontAlgn="base"/>
            <a:r>
              <a:rPr lang="en-US" dirty="0"/>
              <a:t>It can also be used for noisy channels.</a:t>
            </a:r>
          </a:p>
          <a:p>
            <a:pPr lvl="2" fontAlgn="base"/>
            <a:endParaRPr lang="en-US" dirty="0"/>
          </a:p>
          <a:p>
            <a:pPr lvl="2" fontAlgn="base"/>
            <a:r>
              <a:rPr lang="en-US" dirty="0"/>
              <a:t>This method is also very accurate.</a:t>
            </a:r>
          </a:p>
          <a:p>
            <a:pPr lvl="2"/>
            <a:endParaRPr lang="en-GB" dirty="0"/>
          </a:p>
          <a:p>
            <a:pPr lvl="1"/>
            <a:r>
              <a:rPr lang="en-GB" dirty="0"/>
              <a:t>Disadvantages</a:t>
            </a:r>
          </a:p>
          <a:p>
            <a:pPr lvl="2" fontAlgn="base"/>
            <a:r>
              <a:rPr lang="en-US" dirty="0"/>
              <a:t>This method is fairly slow.</a:t>
            </a:r>
          </a:p>
          <a:p>
            <a:pPr lvl="2" fontAlgn="base"/>
            <a:endParaRPr lang="en-US" dirty="0"/>
          </a:p>
          <a:p>
            <a:pPr lvl="2" fontAlgn="base"/>
            <a:r>
              <a:rPr lang="en-US" dirty="0"/>
              <a:t>In using this method, only one frame can be sent at a time.</a:t>
            </a:r>
          </a:p>
          <a:p>
            <a:pPr lvl="2" fontAlgn="base"/>
            <a:endParaRPr lang="en-US" dirty="0"/>
          </a:p>
          <a:p>
            <a:pPr lvl="2" fontAlgn="base"/>
            <a:r>
              <a:rPr lang="en-US" dirty="0"/>
              <a:t>It is very inefficient and makes the transmission process very slow.</a:t>
            </a:r>
          </a:p>
          <a:p>
            <a:pPr lvl="2"/>
            <a:endParaRPr lang="en-GB" dirty="0"/>
          </a:p>
          <a:p>
            <a:pPr lvl="2"/>
            <a:endParaRPr lang="en-GB" dirty="0"/>
          </a:p>
        </p:txBody>
      </p:sp>
    </p:spTree>
    <p:extLst>
      <p:ext uri="{BB962C8B-B14F-4D97-AF65-F5344CB8AC3E}">
        <p14:creationId xmlns:p14="http://schemas.microsoft.com/office/powerpoint/2010/main" val="1105840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5EB6-189C-4B57-B631-DD7CBEAAAB4C}"/>
              </a:ext>
            </a:extLst>
          </p:cNvPr>
          <p:cNvSpPr>
            <a:spLocks noGrp="1"/>
          </p:cNvSpPr>
          <p:nvPr>
            <p:ph type="title"/>
          </p:nvPr>
        </p:nvSpPr>
        <p:spPr/>
        <p:txBody>
          <a:bodyPr/>
          <a:lstStyle/>
          <a:p>
            <a:r>
              <a:rPr lang="en-GB" dirty="0"/>
              <a:t>Flow Control</a:t>
            </a:r>
          </a:p>
        </p:txBody>
      </p:sp>
      <p:sp>
        <p:nvSpPr>
          <p:cNvPr id="3" name="Content Placeholder 2">
            <a:extLst>
              <a:ext uri="{FF2B5EF4-FFF2-40B4-BE49-F238E27FC236}">
                <a16:creationId xmlns:a16="http://schemas.microsoft.com/office/drawing/2014/main" id="{40059BCE-160A-443C-9452-959EF0432E65}"/>
              </a:ext>
            </a:extLst>
          </p:cNvPr>
          <p:cNvSpPr>
            <a:spLocks noGrp="1"/>
          </p:cNvSpPr>
          <p:nvPr>
            <p:ph idx="1"/>
          </p:nvPr>
        </p:nvSpPr>
        <p:spPr/>
        <p:txBody>
          <a:bodyPr/>
          <a:lstStyle/>
          <a:p>
            <a:r>
              <a:rPr lang="en-GB" b="1" dirty="0"/>
              <a:t>Sliding Window</a:t>
            </a:r>
            <a:endParaRPr lang="en-US" b="1" dirty="0"/>
          </a:p>
          <a:p>
            <a:pPr lvl="1"/>
            <a:r>
              <a:rPr lang="en-US" dirty="0"/>
              <a:t>In this flow control mechanism, both sender and receiver agree on the number of data-frames after which the acknowledgement should be sent. </a:t>
            </a:r>
          </a:p>
          <a:p>
            <a:endParaRPr lang="en-US" dirty="0"/>
          </a:p>
          <a:p>
            <a:pPr lvl="1"/>
            <a:r>
              <a:rPr lang="en-US" dirty="0"/>
              <a:t>Unlike the stop and wait flow control mechanism that wastes resources, this protocol tries to make use of underlying resources as much as possible. </a:t>
            </a:r>
            <a:endParaRPr lang="en-GB" dirty="0"/>
          </a:p>
        </p:txBody>
      </p:sp>
    </p:spTree>
    <p:extLst>
      <p:ext uri="{BB962C8B-B14F-4D97-AF65-F5344CB8AC3E}">
        <p14:creationId xmlns:p14="http://schemas.microsoft.com/office/powerpoint/2010/main" val="1280343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4971-6DAB-4BB6-AFBE-2E356446F361}"/>
              </a:ext>
            </a:extLst>
          </p:cNvPr>
          <p:cNvSpPr>
            <a:spLocks noGrp="1"/>
          </p:cNvSpPr>
          <p:nvPr>
            <p:ph type="title"/>
          </p:nvPr>
        </p:nvSpPr>
        <p:spPr/>
        <p:txBody>
          <a:bodyPr/>
          <a:lstStyle/>
          <a:p>
            <a:r>
              <a:rPr lang="en-GB" dirty="0"/>
              <a:t>Error Control</a:t>
            </a:r>
          </a:p>
        </p:txBody>
      </p:sp>
      <p:sp>
        <p:nvSpPr>
          <p:cNvPr id="3" name="Content Placeholder 2">
            <a:extLst>
              <a:ext uri="{FF2B5EF4-FFF2-40B4-BE49-F238E27FC236}">
                <a16:creationId xmlns:a16="http://schemas.microsoft.com/office/drawing/2014/main" id="{E782EC4D-394C-44AE-A410-F54924E5205B}"/>
              </a:ext>
            </a:extLst>
          </p:cNvPr>
          <p:cNvSpPr>
            <a:spLocks noGrp="1"/>
          </p:cNvSpPr>
          <p:nvPr>
            <p:ph idx="1"/>
          </p:nvPr>
        </p:nvSpPr>
        <p:spPr/>
        <p:txBody>
          <a:bodyPr>
            <a:normAutofit fontScale="85000" lnSpcReduction="20000"/>
          </a:bodyPr>
          <a:lstStyle/>
          <a:p>
            <a:r>
              <a:rPr lang="en-US" dirty="0"/>
              <a:t>When data-frame is transmitted, there is a probability that data-frame may be lost in the transit or it is received corrupted. </a:t>
            </a:r>
          </a:p>
          <a:p>
            <a:endParaRPr lang="en-US" dirty="0"/>
          </a:p>
          <a:p>
            <a:r>
              <a:rPr lang="en-US" dirty="0"/>
              <a:t>In some cases, the receiver does not receive the correct data-frame and sender does not know anything about any loss. </a:t>
            </a:r>
          </a:p>
          <a:p>
            <a:endParaRPr lang="en-US" dirty="0"/>
          </a:p>
          <a:p>
            <a:r>
              <a:rPr lang="en-US" dirty="0"/>
              <a:t>In such case, both sender and receiver are equipped with some protocols which helps them to detect transit errors such as loss of data-frame. </a:t>
            </a:r>
          </a:p>
          <a:p>
            <a:endParaRPr lang="en-US" dirty="0"/>
          </a:p>
          <a:p>
            <a:r>
              <a:rPr lang="en-US" dirty="0"/>
              <a:t>Hence, either the sender retransmits the data-frame or the receiver may request to resend the previous data-frame. </a:t>
            </a:r>
            <a:endParaRPr lang="en-GB" dirty="0"/>
          </a:p>
        </p:txBody>
      </p:sp>
    </p:spTree>
    <p:extLst>
      <p:ext uri="{BB962C8B-B14F-4D97-AF65-F5344CB8AC3E}">
        <p14:creationId xmlns:p14="http://schemas.microsoft.com/office/powerpoint/2010/main" val="1244673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BA6CD-5534-4C7C-977C-82850D657082}"/>
              </a:ext>
            </a:extLst>
          </p:cNvPr>
          <p:cNvSpPr>
            <a:spLocks noGrp="1"/>
          </p:cNvSpPr>
          <p:nvPr>
            <p:ph type="title"/>
          </p:nvPr>
        </p:nvSpPr>
        <p:spPr/>
        <p:txBody>
          <a:bodyPr/>
          <a:lstStyle/>
          <a:p>
            <a:r>
              <a:rPr lang="en-GB" dirty="0"/>
              <a:t>Error Control</a:t>
            </a:r>
          </a:p>
        </p:txBody>
      </p:sp>
      <p:sp>
        <p:nvSpPr>
          <p:cNvPr id="3" name="Content Placeholder 2">
            <a:extLst>
              <a:ext uri="{FF2B5EF4-FFF2-40B4-BE49-F238E27FC236}">
                <a16:creationId xmlns:a16="http://schemas.microsoft.com/office/drawing/2014/main" id="{6861845A-8765-4CDF-BC98-B0F0B5007DE9}"/>
              </a:ext>
            </a:extLst>
          </p:cNvPr>
          <p:cNvSpPr>
            <a:spLocks noGrp="1"/>
          </p:cNvSpPr>
          <p:nvPr>
            <p:ph idx="1"/>
          </p:nvPr>
        </p:nvSpPr>
        <p:spPr/>
        <p:txBody>
          <a:bodyPr>
            <a:normAutofit/>
          </a:bodyPr>
          <a:lstStyle/>
          <a:p>
            <a:r>
              <a:rPr lang="en-US" dirty="0"/>
              <a:t>There are defined requirements for error control mechanism: </a:t>
            </a:r>
          </a:p>
          <a:p>
            <a:endParaRPr lang="en-US" dirty="0"/>
          </a:p>
          <a:p>
            <a:pPr lvl="1"/>
            <a:r>
              <a:rPr lang="en-US" b="1" dirty="0"/>
              <a:t>Error detection</a:t>
            </a:r>
          </a:p>
          <a:p>
            <a:pPr lvl="2"/>
            <a:r>
              <a:rPr lang="en-US" dirty="0"/>
              <a:t>The sender and receiver, either both or any, must ascertain that there is some error in the transit. </a:t>
            </a:r>
          </a:p>
          <a:p>
            <a:pPr lvl="2"/>
            <a:endParaRPr lang="en-US" dirty="0"/>
          </a:p>
          <a:p>
            <a:pPr lvl="1"/>
            <a:r>
              <a:rPr lang="en-US" b="1" dirty="0"/>
              <a:t>Positive ACK</a:t>
            </a:r>
          </a:p>
          <a:p>
            <a:pPr lvl="2"/>
            <a:r>
              <a:rPr lang="en-US" dirty="0"/>
              <a:t>When the receiver receives a correct frame, it should acknowledge it. </a:t>
            </a:r>
          </a:p>
          <a:p>
            <a:endParaRPr lang="en-GB" dirty="0"/>
          </a:p>
        </p:txBody>
      </p:sp>
    </p:spTree>
    <p:extLst>
      <p:ext uri="{BB962C8B-B14F-4D97-AF65-F5344CB8AC3E}">
        <p14:creationId xmlns:p14="http://schemas.microsoft.com/office/powerpoint/2010/main" val="875361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759AA-B978-458F-B412-487561BC0342}"/>
              </a:ext>
            </a:extLst>
          </p:cNvPr>
          <p:cNvSpPr>
            <a:spLocks noGrp="1"/>
          </p:cNvSpPr>
          <p:nvPr>
            <p:ph type="title"/>
          </p:nvPr>
        </p:nvSpPr>
        <p:spPr/>
        <p:txBody>
          <a:bodyPr/>
          <a:lstStyle/>
          <a:p>
            <a:r>
              <a:rPr lang="en-GB" dirty="0"/>
              <a:t>Error Control</a:t>
            </a:r>
          </a:p>
        </p:txBody>
      </p:sp>
      <p:sp>
        <p:nvSpPr>
          <p:cNvPr id="3" name="Content Placeholder 2">
            <a:extLst>
              <a:ext uri="{FF2B5EF4-FFF2-40B4-BE49-F238E27FC236}">
                <a16:creationId xmlns:a16="http://schemas.microsoft.com/office/drawing/2014/main" id="{E0306CFB-73AF-4AE9-9C3B-08EFD7E3C70E}"/>
              </a:ext>
            </a:extLst>
          </p:cNvPr>
          <p:cNvSpPr>
            <a:spLocks noGrp="1"/>
          </p:cNvSpPr>
          <p:nvPr>
            <p:ph idx="1"/>
          </p:nvPr>
        </p:nvSpPr>
        <p:spPr/>
        <p:txBody>
          <a:bodyPr>
            <a:normAutofit/>
          </a:bodyPr>
          <a:lstStyle/>
          <a:p>
            <a:pPr lvl="1" algn="just"/>
            <a:r>
              <a:rPr lang="en-US" b="1" dirty="0"/>
              <a:t>Negative ACK</a:t>
            </a:r>
          </a:p>
          <a:p>
            <a:pPr lvl="2" algn="just"/>
            <a:r>
              <a:rPr lang="en-US" dirty="0"/>
              <a:t>When the receiver receives a damaged frame or a duplicate frame, it sends a NACK back to the sender and the sender must retransmit the correct frame. </a:t>
            </a:r>
          </a:p>
          <a:p>
            <a:pPr lvl="2" algn="just"/>
            <a:endParaRPr lang="en-US" dirty="0"/>
          </a:p>
          <a:p>
            <a:pPr lvl="1" algn="just"/>
            <a:r>
              <a:rPr lang="en-US" b="1" dirty="0"/>
              <a:t>Retransmission</a:t>
            </a:r>
          </a:p>
          <a:p>
            <a:pPr lvl="2" algn="just"/>
            <a:r>
              <a:rPr lang="en-US" dirty="0"/>
              <a:t>The sender maintains a clock and sets a timeout period. </a:t>
            </a:r>
          </a:p>
          <a:p>
            <a:pPr lvl="2" algn="just"/>
            <a:endParaRPr lang="en-US" dirty="0"/>
          </a:p>
          <a:p>
            <a:pPr lvl="2" algn="just"/>
            <a:r>
              <a:rPr lang="en-US" dirty="0"/>
              <a:t>If an acknowledgement of a data-frame previously transmitted does not arrive before the timeout, the sender retransmits the frame, thinking that the frame or its acknowledgement is lost in transit. </a:t>
            </a:r>
          </a:p>
          <a:p>
            <a:pPr algn="just"/>
            <a:endParaRPr lang="en-GB" dirty="0"/>
          </a:p>
        </p:txBody>
      </p:sp>
    </p:spTree>
    <p:extLst>
      <p:ext uri="{BB962C8B-B14F-4D97-AF65-F5344CB8AC3E}">
        <p14:creationId xmlns:p14="http://schemas.microsoft.com/office/powerpoint/2010/main" val="2015447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41DB-8C48-4CC6-ABA1-7273E22F9B61}"/>
              </a:ext>
            </a:extLst>
          </p:cNvPr>
          <p:cNvSpPr>
            <a:spLocks noGrp="1"/>
          </p:cNvSpPr>
          <p:nvPr>
            <p:ph type="title"/>
          </p:nvPr>
        </p:nvSpPr>
        <p:spPr/>
        <p:txBody>
          <a:bodyPr/>
          <a:lstStyle/>
          <a:p>
            <a:r>
              <a:rPr lang="en-GB" dirty="0"/>
              <a:t>Error Control</a:t>
            </a:r>
          </a:p>
        </p:txBody>
      </p:sp>
      <p:sp>
        <p:nvSpPr>
          <p:cNvPr id="3" name="Content Placeholder 2">
            <a:extLst>
              <a:ext uri="{FF2B5EF4-FFF2-40B4-BE49-F238E27FC236}">
                <a16:creationId xmlns:a16="http://schemas.microsoft.com/office/drawing/2014/main" id="{76B2BEE4-3459-44F2-8299-1C057AADFB24}"/>
              </a:ext>
            </a:extLst>
          </p:cNvPr>
          <p:cNvSpPr>
            <a:spLocks noGrp="1"/>
          </p:cNvSpPr>
          <p:nvPr>
            <p:ph idx="1"/>
          </p:nvPr>
        </p:nvSpPr>
        <p:spPr/>
        <p:txBody>
          <a:bodyPr/>
          <a:lstStyle/>
          <a:p>
            <a:pPr algn="just"/>
            <a:r>
              <a:rPr lang="en-US" dirty="0"/>
              <a:t>There are three types of techniques used by data link layer to control the errors by Automatic Repeat Requests (ARQ): </a:t>
            </a:r>
          </a:p>
          <a:p>
            <a:pPr algn="just"/>
            <a:endParaRPr lang="en-US" dirty="0"/>
          </a:p>
          <a:p>
            <a:pPr lvl="1" algn="just"/>
            <a:r>
              <a:rPr lang="en-US" dirty="0"/>
              <a:t>Stop and Wait ARQ</a:t>
            </a:r>
          </a:p>
          <a:p>
            <a:pPr lvl="1" algn="just"/>
            <a:endParaRPr lang="en-US" dirty="0"/>
          </a:p>
          <a:p>
            <a:pPr lvl="1" algn="just"/>
            <a:r>
              <a:rPr lang="en-US" dirty="0"/>
              <a:t>Go-Back-N ARQ</a:t>
            </a:r>
          </a:p>
          <a:p>
            <a:pPr lvl="1" algn="just"/>
            <a:endParaRPr lang="en-US" dirty="0"/>
          </a:p>
          <a:p>
            <a:pPr lvl="1" algn="just"/>
            <a:r>
              <a:rPr lang="en-US" dirty="0"/>
              <a:t>Selective Repeat ARQ</a:t>
            </a:r>
            <a:endParaRPr lang="en-GB" dirty="0"/>
          </a:p>
        </p:txBody>
      </p:sp>
    </p:spTree>
    <p:extLst>
      <p:ext uri="{BB962C8B-B14F-4D97-AF65-F5344CB8AC3E}">
        <p14:creationId xmlns:p14="http://schemas.microsoft.com/office/powerpoint/2010/main" val="3218607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25D4-1E55-441B-A6A4-5F6D294E0212}"/>
              </a:ext>
            </a:extLst>
          </p:cNvPr>
          <p:cNvSpPr>
            <a:spLocks noGrp="1"/>
          </p:cNvSpPr>
          <p:nvPr>
            <p:ph type="title"/>
          </p:nvPr>
        </p:nvSpPr>
        <p:spPr/>
        <p:txBody>
          <a:bodyPr/>
          <a:lstStyle/>
          <a:p>
            <a:r>
              <a:rPr lang="en-GB" dirty="0"/>
              <a:t>Error Control</a:t>
            </a:r>
          </a:p>
        </p:txBody>
      </p:sp>
      <p:sp>
        <p:nvSpPr>
          <p:cNvPr id="3" name="Content Placeholder 2">
            <a:extLst>
              <a:ext uri="{FF2B5EF4-FFF2-40B4-BE49-F238E27FC236}">
                <a16:creationId xmlns:a16="http://schemas.microsoft.com/office/drawing/2014/main" id="{7830F290-3C27-4865-869D-E2FBE3AF7408}"/>
              </a:ext>
            </a:extLst>
          </p:cNvPr>
          <p:cNvSpPr>
            <a:spLocks noGrp="1"/>
          </p:cNvSpPr>
          <p:nvPr>
            <p:ph idx="1"/>
          </p:nvPr>
        </p:nvSpPr>
        <p:spPr/>
        <p:txBody>
          <a:bodyPr>
            <a:normAutofit fontScale="92500" lnSpcReduction="20000"/>
          </a:bodyPr>
          <a:lstStyle/>
          <a:p>
            <a:pPr algn="just"/>
            <a:r>
              <a:rPr lang="en-US" b="1" dirty="0"/>
              <a:t>Stop and Wait ARQ</a:t>
            </a:r>
          </a:p>
          <a:p>
            <a:pPr lvl="1" algn="just"/>
            <a:r>
              <a:rPr lang="en-US" dirty="0"/>
              <a:t>In stop and wait ARQ the following transitions occur:  </a:t>
            </a:r>
          </a:p>
          <a:p>
            <a:pPr lvl="2" algn="just"/>
            <a:r>
              <a:rPr lang="en-US" dirty="0"/>
              <a:t>The sender maintains a timeout counter. </a:t>
            </a:r>
          </a:p>
          <a:p>
            <a:pPr lvl="2" algn="just"/>
            <a:endParaRPr lang="en-US" dirty="0"/>
          </a:p>
          <a:p>
            <a:pPr lvl="2" algn="just"/>
            <a:r>
              <a:rPr lang="en-US" dirty="0"/>
              <a:t>When a frame is sent, the sender starts the timeout counter. </a:t>
            </a:r>
          </a:p>
          <a:p>
            <a:pPr lvl="2" algn="just"/>
            <a:endParaRPr lang="en-US" dirty="0"/>
          </a:p>
          <a:p>
            <a:pPr lvl="2" algn="just"/>
            <a:r>
              <a:rPr lang="en-US" dirty="0"/>
              <a:t>If acknowledgement of frame comes in time, the sender transmits the next frame in queue. </a:t>
            </a:r>
          </a:p>
          <a:p>
            <a:pPr lvl="2" algn="just"/>
            <a:endParaRPr lang="en-US" dirty="0"/>
          </a:p>
          <a:p>
            <a:pPr lvl="2" algn="just"/>
            <a:r>
              <a:rPr lang="en-US" dirty="0"/>
              <a:t>If acknowledgement does not come in time, the sender assumes that either the frame or its acknowledgement is lost in transit. Sender retransmits the frame and starts the timeout counter. </a:t>
            </a:r>
          </a:p>
          <a:p>
            <a:pPr lvl="2" algn="just"/>
            <a:endParaRPr lang="en-US" dirty="0"/>
          </a:p>
          <a:p>
            <a:pPr lvl="2" algn="just"/>
            <a:r>
              <a:rPr lang="en-US" dirty="0"/>
              <a:t>If a negative acknowledgement is received, the sender retransmits the frame. </a:t>
            </a:r>
          </a:p>
          <a:p>
            <a:pPr algn="just"/>
            <a:endParaRPr lang="en-GB" dirty="0"/>
          </a:p>
        </p:txBody>
      </p:sp>
    </p:spTree>
    <p:extLst>
      <p:ext uri="{BB962C8B-B14F-4D97-AF65-F5344CB8AC3E}">
        <p14:creationId xmlns:p14="http://schemas.microsoft.com/office/powerpoint/2010/main" val="55105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376B-D2EE-4F30-9D0E-4FE84218DD6A}"/>
              </a:ext>
            </a:extLst>
          </p:cNvPr>
          <p:cNvSpPr>
            <a:spLocks noGrp="1"/>
          </p:cNvSpPr>
          <p:nvPr>
            <p:ph type="title"/>
          </p:nvPr>
        </p:nvSpPr>
        <p:spPr/>
        <p:txBody>
          <a:bodyPr/>
          <a:lstStyle/>
          <a:p>
            <a:r>
              <a:rPr lang="en-GB" dirty="0"/>
              <a:t>Data Link Layer</a:t>
            </a:r>
          </a:p>
        </p:txBody>
      </p:sp>
      <p:sp>
        <p:nvSpPr>
          <p:cNvPr id="3" name="Content Placeholder 2">
            <a:extLst>
              <a:ext uri="{FF2B5EF4-FFF2-40B4-BE49-F238E27FC236}">
                <a16:creationId xmlns:a16="http://schemas.microsoft.com/office/drawing/2014/main" id="{2F9DA786-D005-4892-B4F0-667D61A6796A}"/>
              </a:ext>
            </a:extLst>
          </p:cNvPr>
          <p:cNvSpPr>
            <a:spLocks noGrp="1"/>
          </p:cNvSpPr>
          <p:nvPr>
            <p:ph idx="1"/>
          </p:nvPr>
        </p:nvSpPr>
        <p:spPr/>
        <p:txBody>
          <a:bodyPr>
            <a:normAutofit fontScale="85000" lnSpcReduction="20000"/>
          </a:bodyPr>
          <a:lstStyle/>
          <a:p>
            <a:pPr algn="just"/>
            <a:r>
              <a:rPr lang="en-GB" dirty="0"/>
              <a:t>Data link layer is responsible for converting data stream to signals, bit by bit and to send the signal over the underlying hardware/media.</a:t>
            </a:r>
          </a:p>
          <a:p>
            <a:pPr algn="just"/>
            <a:endParaRPr lang="en-GB" dirty="0"/>
          </a:p>
          <a:p>
            <a:pPr algn="just"/>
            <a:r>
              <a:rPr lang="en-GB" dirty="0"/>
              <a:t>The receiver picks data which are in the form of electrical signal from the hardware and assemble them in a recognisable frame format then handovers to upper layer.</a:t>
            </a:r>
          </a:p>
          <a:p>
            <a:pPr algn="just"/>
            <a:endParaRPr lang="en-GB" dirty="0"/>
          </a:p>
          <a:p>
            <a:pPr algn="just"/>
            <a:r>
              <a:rPr lang="en-GB" dirty="0"/>
              <a:t>Data link layer has two sub layers:</a:t>
            </a:r>
          </a:p>
          <a:p>
            <a:pPr lvl="1" algn="just"/>
            <a:r>
              <a:rPr lang="en-GB" dirty="0"/>
              <a:t>Logical link control: handles protocols, flow-control and error control.</a:t>
            </a:r>
          </a:p>
          <a:p>
            <a:pPr lvl="1" algn="just"/>
            <a:endParaRPr lang="en-GB" dirty="0"/>
          </a:p>
          <a:p>
            <a:pPr lvl="1" algn="just"/>
            <a:r>
              <a:rPr lang="en-GB" dirty="0"/>
              <a:t>Media access control: handles actual control of the media.</a:t>
            </a:r>
          </a:p>
        </p:txBody>
      </p:sp>
    </p:spTree>
    <p:extLst>
      <p:ext uri="{BB962C8B-B14F-4D97-AF65-F5344CB8AC3E}">
        <p14:creationId xmlns:p14="http://schemas.microsoft.com/office/powerpoint/2010/main" val="1845722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230B5-95F0-489D-9946-9FBB1003F7F4}"/>
              </a:ext>
            </a:extLst>
          </p:cNvPr>
          <p:cNvSpPr>
            <a:spLocks noGrp="1"/>
          </p:cNvSpPr>
          <p:nvPr>
            <p:ph type="title"/>
          </p:nvPr>
        </p:nvSpPr>
        <p:spPr/>
        <p:txBody>
          <a:bodyPr/>
          <a:lstStyle/>
          <a:p>
            <a:r>
              <a:rPr lang="en-GB" dirty="0"/>
              <a:t>Error Control</a:t>
            </a:r>
          </a:p>
        </p:txBody>
      </p:sp>
      <p:sp>
        <p:nvSpPr>
          <p:cNvPr id="5" name="Content Placeholder 4">
            <a:extLst>
              <a:ext uri="{FF2B5EF4-FFF2-40B4-BE49-F238E27FC236}">
                <a16:creationId xmlns:a16="http://schemas.microsoft.com/office/drawing/2014/main" id="{50E1B287-9B4F-4A88-AC5B-945E713B8B37}"/>
              </a:ext>
            </a:extLst>
          </p:cNvPr>
          <p:cNvSpPr>
            <a:spLocks noGrp="1"/>
          </p:cNvSpPr>
          <p:nvPr>
            <p:ph idx="1"/>
          </p:nvPr>
        </p:nvSpPr>
        <p:spPr/>
        <p:txBody>
          <a:bodyPr/>
          <a:lstStyle/>
          <a:p>
            <a:r>
              <a:rPr lang="en-US" b="1" dirty="0"/>
              <a:t>Stop and Wait ARQ</a:t>
            </a:r>
          </a:p>
          <a:p>
            <a:endParaRPr lang="en-GB" dirty="0"/>
          </a:p>
        </p:txBody>
      </p:sp>
      <p:pic>
        <p:nvPicPr>
          <p:cNvPr id="6" name="Content Placeholder 3">
            <a:extLst>
              <a:ext uri="{FF2B5EF4-FFF2-40B4-BE49-F238E27FC236}">
                <a16:creationId xmlns:a16="http://schemas.microsoft.com/office/drawing/2014/main" id="{C3A8F955-9BDC-4E19-B3F6-F87FCA77C025}"/>
              </a:ext>
            </a:extLst>
          </p:cNvPr>
          <p:cNvPicPr>
            <a:picLocks noChangeAspect="1"/>
          </p:cNvPicPr>
          <p:nvPr/>
        </p:nvPicPr>
        <p:blipFill>
          <a:blip r:embed="rId3"/>
          <a:stretch>
            <a:fillRect/>
          </a:stretch>
        </p:blipFill>
        <p:spPr>
          <a:xfrm>
            <a:off x="6376220" y="1594488"/>
            <a:ext cx="3210232" cy="4988874"/>
          </a:xfrm>
          <a:prstGeom prst="rect">
            <a:avLst/>
          </a:prstGeom>
        </p:spPr>
      </p:pic>
    </p:spTree>
    <p:extLst>
      <p:ext uri="{BB962C8B-B14F-4D97-AF65-F5344CB8AC3E}">
        <p14:creationId xmlns:p14="http://schemas.microsoft.com/office/powerpoint/2010/main" val="2520795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34EC-900F-4B9A-8EB2-79F8A286A9A9}"/>
              </a:ext>
            </a:extLst>
          </p:cNvPr>
          <p:cNvSpPr>
            <a:spLocks noGrp="1"/>
          </p:cNvSpPr>
          <p:nvPr>
            <p:ph type="title"/>
          </p:nvPr>
        </p:nvSpPr>
        <p:spPr/>
        <p:txBody>
          <a:bodyPr/>
          <a:lstStyle/>
          <a:p>
            <a:r>
              <a:rPr lang="en-GB" dirty="0"/>
              <a:t>Error Correction</a:t>
            </a:r>
          </a:p>
        </p:txBody>
      </p:sp>
      <p:sp>
        <p:nvSpPr>
          <p:cNvPr id="3" name="Content Placeholder 2">
            <a:extLst>
              <a:ext uri="{FF2B5EF4-FFF2-40B4-BE49-F238E27FC236}">
                <a16:creationId xmlns:a16="http://schemas.microsoft.com/office/drawing/2014/main" id="{0690065A-271C-45CC-BF73-CE3314C4686F}"/>
              </a:ext>
            </a:extLst>
          </p:cNvPr>
          <p:cNvSpPr>
            <a:spLocks noGrp="1"/>
          </p:cNvSpPr>
          <p:nvPr>
            <p:ph idx="1"/>
          </p:nvPr>
        </p:nvSpPr>
        <p:spPr/>
        <p:txBody>
          <a:bodyPr>
            <a:normAutofit fontScale="92500" lnSpcReduction="20000"/>
          </a:bodyPr>
          <a:lstStyle/>
          <a:p>
            <a:r>
              <a:rPr lang="en-GB" b="1" dirty="0"/>
              <a:t>Go-Back-N ARQ</a:t>
            </a:r>
          </a:p>
          <a:p>
            <a:pPr lvl="1"/>
            <a:r>
              <a:rPr lang="en-US" dirty="0"/>
              <a:t>In Go-Back-N ARQ method, both sender and receiver maintain a window. </a:t>
            </a:r>
          </a:p>
          <a:p>
            <a:pPr lvl="1"/>
            <a:endParaRPr lang="en-US" dirty="0"/>
          </a:p>
          <a:p>
            <a:pPr lvl="1"/>
            <a:r>
              <a:rPr lang="en-US" dirty="0"/>
              <a:t>The sending-window size enables the sender to send multiple frames without receiving the acknowledgement of the previous ones. </a:t>
            </a:r>
          </a:p>
          <a:p>
            <a:pPr lvl="1"/>
            <a:endParaRPr lang="en-US" dirty="0"/>
          </a:p>
          <a:p>
            <a:pPr lvl="1"/>
            <a:r>
              <a:rPr lang="en-US" dirty="0"/>
              <a:t>The receiving-window enables the receiver to receive multiple frames and acknowledge them. </a:t>
            </a:r>
          </a:p>
          <a:p>
            <a:pPr lvl="1"/>
            <a:endParaRPr lang="en-US" dirty="0"/>
          </a:p>
          <a:p>
            <a:pPr lvl="1"/>
            <a:r>
              <a:rPr lang="en-US" dirty="0"/>
              <a:t>The receiver keeps track of incoming frame’s sequence number. </a:t>
            </a:r>
            <a:endParaRPr lang="en-GB" dirty="0"/>
          </a:p>
        </p:txBody>
      </p:sp>
    </p:spTree>
    <p:extLst>
      <p:ext uri="{BB962C8B-B14F-4D97-AF65-F5344CB8AC3E}">
        <p14:creationId xmlns:p14="http://schemas.microsoft.com/office/powerpoint/2010/main" val="3794467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ACEB-EE28-458B-B0A5-CFADC0454ECF}"/>
              </a:ext>
            </a:extLst>
          </p:cNvPr>
          <p:cNvSpPr>
            <a:spLocks noGrp="1"/>
          </p:cNvSpPr>
          <p:nvPr>
            <p:ph type="title"/>
          </p:nvPr>
        </p:nvSpPr>
        <p:spPr/>
        <p:txBody>
          <a:bodyPr/>
          <a:lstStyle/>
          <a:p>
            <a:r>
              <a:rPr lang="en-GB" dirty="0"/>
              <a:t>Error Correction</a:t>
            </a:r>
          </a:p>
        </p:txBody>
      </p:sp>
      <p:sp>
        <p:nvSpPr>
          <p:cNvPr id="3" name="Content Placeholder 2">
            <a:extLst>
              <a:ext uri="{FF2B5EF4-FFF2-40B4-BE49-F238E27FC236}">
                <a16:creationId xmlns:a16="http://schemas.microsoft.com/office/drawing/2014/main" id="{47390BA1-499E-4374-A33D-D3337CC9C4C2}"/>
              </a:ext>
            </a:extLst>
          </p:cNvPr>
          <p:cNvSpPr>
            <a:spLocks noGrp="1"/>
          </p:cNvSpPr>
          <p:nvPr>
            <p:ph idx="1"/>
          </p:nvPr>
        </p:nvSpPr>
        <p:spPr/>
        <p:txBody>
          <a:bodyPr/>
          <a:lstStyle/>
          <a:p>
            <a:r>
              <a:rPr lang="en-GB" b="1" dirty="0"/>
              <a:t>Go-Back-N ARQ</a:t>
            </a:r>
          </a:p>
          <a:p>
            <a:endParaRPr lang="en-GB" dirty="0"/>
          </a:p>
        </p:txBody>
      </p:sp>
      <p:pic>
        <p:nvPicPr>
          <p:cNvPr id="4" name="Content Placeholder 5">
            <a:extLst>
              <a:ext uri="{FF2B5EF4-FFF2-40B4-BE49-F238E27FC236}">
                <a16:creationId xmlns:a16="http://schemas.microsoft.com/office/drawing/2014/main" id="{4DF2BF26-0C4E-4E38-9171-F75FF25D6F30}"/>
              </a:ext>
            </a:extLst>
          </p:cNvPr>
          <p:cNvPicPr>
            <a:picLocks noChangeAspect="1"/>
          </p:cNvPicPr>
          <p:nvPr/>
        </p:nvPicPr>
        <p:blipFill>
          <a:blip r:embed="rId2"/>
          <a:stretch>
            <a:fillRect/>
          </a:stretch>
        </p:blipFill>
        <p:spPr>
          <a:xfrm>
            <a:off x="5321172" y="2123460"/>
            <a:ext cx="4038600" cy="4629150"/>
          </a:xfrm>
          <a:prstGeom prst="rect">
            <a:avLst/>
          </a:prstGeom>
        </p:spPr>
      </p:pic>
    </p:spTree>
    <p:extLst>
      <p:ext uri="{BB962C8B-B14F-4D97-AF65-F5344CB8AC3E}">
        <p14:creationId xmlns:p14="http://schemas.microsoft.com/office/powerpoint/2010/main" val="2878901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0965-DB82-45C7-B264-794332B960FD}"/>
              </a:ext>
            </a:extLst>
          </p:cNvPr>
          <p:cNvSpPr>
            <a:spLocks noGrp="1"/>
          </p:cNvSpPr>
          <p:nvPr>
            <p:ph type="title"/>
          </p:nvPr>
        </p:nvSpPr>
        <p:spPr/>
        <p:txBody>
          <a:bodyPr/>
          <a:lstStyle/>
          <a:p>
            <a:r>
              <a:rPr lang="en-GB" dirty="0"/>
              <a:t>Error Control </a:t>
            </a:r>
          </a:p>
        </p:txBody>
      </p:sp>
      <p:sp>
        <p:nvSpPr>
          <p:cNvPr id="5" name="Content Placeholder 4">
            <a:extLst>
              <a:ext uri="{FF2B5EF4-FFF2-40B4-BE49-F238E27FC236}">
                <a16:creationId xmlns:a16="http://schemas.microsoft.com/office/drawing/2014/main" id="{7F685FF6-D2AD-43CC-8110-64D231E94980}"/>
              </a:ext>
            </a:extLst>
          </p:cNvPr>
          <p:cNvSpPr>
            <a:spLocks noGrp="1"/>
          </p:cNvSpPr>
          <p:nvPr>
            <p:ph idx="1"/>
          </p:nvPr>
        </p:nvSpPr>
        <p:spPr/>
        <p:txBody>
          <a:bodyPr>
            <a:normAutofit lnSpcReduction="10000"/>
          </a:bodyPr>
          <a:lstStyle/>
          <a:p>
            <a:r>
              <a:rPr lang="en-GB" b="1" dirty="0"/>
              <a:t>Go-Back-N ARQ</a:t>
            </a:r>
            <a:endParaRPr lang="en-US" dirty="0"/>
          </a:p>
          <a:p>
            <a:pPr lvl="1" algn="just"/>
            <a:r>
              <a:rPr lang="en-US" dirty="0"/>
              <a:t>When the sender sends all the frames through the window, it checks up to what sequence number it has received positive acknowledgement. </a:t>
            </a:r>
          </a:p>
          <a:p>
            <a:pPr lvl="1" algn="just"/>
            <a:endParaRPr lang="en-US" dirty="0"/>
          </a:p>
          <a:p>
            <a:pPr lvl="1" algn="just"/>
            <a:r>
              <a:rPr lang="en-US" dirty="0"/>
              <a:t>If all frames are positively acknowledged, then the sender sends next set of frames. </a:t>
            </a:r>
          </a:p>
          <a:p>
            <a:pPr lvl="1" algn="just"/>
            <a:endParaRPr lang="en-US" dirty="0"/>
          </a:p>
          <a:p>
            <a:pPr lvl="1" algn="just"/>
            <a:r>
              <a:rPr lang="en-US" dirty="0"/>
              <a:t>If the sender finds that it has received NACK or has not receive any ACK for a particular frame, it retransmits all the frames after which it does not receive any positive ACK. </a:t>
            </a:r>
            <a:endParaRPr lang="en-GB" dirty="0"/>
          </a:p>
        </p:txBody>
      </p:sp>
    </p:spTree>
    <p:extLst>
      <p:ext uri="{BB962C8B-B14F-4D97-AF65-F5344CB8AC3E}">
        <p14:creationId xmlns:p14="http://schemas.microsoft.com/office/powerpoint/2010/main" val="3350643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DEEF-6B4A-47F6-9391-667ADEB415EA}"/>
              </a:ext>
            </a:extLst>
          </p:cNvPr>
          <p:cNvSpPr>
            <a:spLocks noGrp="1"/>
          </p:cNvSpPr>
          <p:nvPr>
            <p:ph type="title"/>
          </p:nvPr>
        </p:nvSpPr>
        <p:spPr/>
        <p:txBody>
          <a:bodyPr/>
          <a:lstStyle/>
          <a:p>
            <a:r>
              <a:rPr lang="en-GB" dirty="0"/>
              <a:t>Error Correction</a:t>
            </a:r>
          </a:p>
        </p:txBody>
      </p:sp>
      <p:sp>
        <p:nvSpPr>
          <p:cNvPr id="3" name="Content Placeholder 2">
            <a:extLst>
              <a:ext uri="{FF2B5EF4-FFF2-40B4-BE49-F238E27FC236}">
                <a16:creationId xmlns:a16="http://schemas.microsoft.com/office/drawing/2014/main" id="{A948E75A-9F9A-4C13-9EE4-C84AE6BB5FD8}"/>
              </a:ext>
            </a:extLst>
          </p:cNvPr>
          <p:cNvSpPr>
            <a:spLocks noGrp="1"/>
          </p:cNvSpPr>
          <p:nvPr>
            <p:ph idx="1"/>
          </p:nvPr>
        </p:nvSpPr>
        <p:spPr/>
        <p:txBody>
          <a:bodyPr/>
          <a:lstStyle/>
          <a:p>
            <a:r>
              <a:rPr lang="en-GB" b="1" dirty="0"/>
              <a:t>Selective Repeat ARQ</a:t>
            </a:r>
          </a:p>
          <a:p>
            <a:pPr lvl="1"/>
            <a:r>
              <a:rPr lang="en-US" dirty="0"/>
              <a:t>In Selective-Repeat ARQ, the receiver while keeping track of sequence numbers, buffers the frames in memory and sends NACK for only frame which is missing or damaged. </a:t>
            </a:r>
          </a:p>
          <a:p>
            <a:pPr lvl="1"/>
            <a:endParaRPr lang="en-US" dirty="0"/>
          </a:p>
          <a:p>
            <a:pPr lvl="1"/>
            <a:r>
              <a:rPr lang="en-US" dirty="0"/>
              <a:t>The sender in this case, sends only packet for which NACK is received. </a:t>
            </a:r>
            <a:endParaRPr lang="en-GB" dirty="0"/>
          </a:p>
        </p:txBody>
      </p:sp>
    </p:spTree>
    <p:extLst>
      <p:ext uri="{BB962C8B-B14F-4D97-AF65-F5344CB8AC3E}">
        <p14:creationId xmlns:p14="http://schemas.microsoft.com/office/powerpoint/2010/main" val="1400790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116B-2398-46AF-B8BC-4585140C205D}"/>
              </a:ext>
            </a:extLst>
          </p:cNvPr>
          <p:cNvSpPr>
            <a:spLocks noGrp="1"/>
          </p:cNvSpPr>
          <p:nvPr>
            <p:ph type="title"/>
          </p:nvPr>
        </p:nvSpPr>
        <p:spPr/>
        <p:txBody>
          <a:bodyPr/>
          <a:lstStyle/>
          <a:p>
            <a:r>
              <a:rPr lang="en-GB" dirty="0"/>
              <a:t>Error Correction</a:t>
            </a:r>
          </a:p>
        </p:txBody>
      </p:sp>
      <p:sp>
        <p:nvSpPr>
          <p:cNvPr id="3" name="Content Placeholder 2">
            <a:extLst>
              <a:ext uri="{FF2B5EF4-FFF2-40B4-BE49-F238E27FC236}">
                <a16:creationId xmlns:a16="http://schemas.microsoft.com/office/drawing/2014/main" id="{80F4E899-92A4-4247-A6EE-F9A3606BB7D6}"/>
              </a:ext>
            </a:extLst>
          </p:cNvPr>
          <p:cNvSpPr>
            <a:spLocks noGrp="1"/>
          </p:cNvSpPr>
          <p:nvPr>
            <p:ph idx="1"/>
          </p:nvPr>
        </p:nvSpPr>
        <p:spPr/>
        <p:txBody>
          <a:bodyPr/>
          <a:lstStyle/>
          <a:p>
            <a:r>
              <a:rPr lang="en-GB" b="1" dirty="0"/>
              <a:t>Selective Repeat ARQ</a:t>
            </a:r>
          </a:p>
          <a:p>
            <a:endParaRPr lang="en-GB" dirty="0"/>
          </a:p>
        </p:txBody>
      </p:sp>
      <p:pic>
        <p:nvPicPr>
          <p:cNvPr id="4" name="Picture 3">
            <a:extLst>
              <a:ext uri="{FF2B5EF4-FFF2-40B4-BE49-F238E27FC236}">
                <a16:creationId xmlns:a16="http://schemas.microsoft.com/office/drawing/2014/main" id="{C6CAF2D5-EA0A-4756-AC5E-D95EE7BF7E7F}"/>
              </a:ext>
            </a:extLst>
          </p:cNvPr>
          <p:cNvPicPr>
            <a:picLocks noChangeAspect="1"/>
          </p:cNvPicPr>
          <p:nvPr/>
        </p:nvPicPr>
        <p:blipFill>
          <a:blip r:embed="rId2"/>
          <a:stretch>
            <a:fillRect/>
          </a:stretch>
        </p:blipFill>
        <p:spPr>
          <a:xfrm>
            <a:off x="6728183" y="1954212"/>
            <a:ext cx="3838575" cy="4629150"/>
          </a:xfrm>
          <a:prstGeom prst="rect">
            <a:avLst/>
          </a:prstGeom>
        </p:spPr>
      </p:pic>
    </p:spTree>
    <p:extLst>
      <p:ext uri="{BB962C8B-B14F-4D97-AF65-F5344CB8AC3E}">
        <p14:creationId xmlns:p14="http://schemas.microsoft.com/office/powerpoint/2010/main" val="1793653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3955-C0D2-4395-B2B5-B1AA80F4BED6}"/>
              </a:ext>
            </a:extLst>
          </p:cNvPr>
          <p:cNvSpPr>
            <a:spLocks noGrp="1"/>
          </p:cNvSpPr>
          <p:nvPr>
            <p:ph type="title"/>
          </p:nvPr>
        </p:nvSpPr>
        <p:spPr/>
        <p:txBody>
          <a:bodyPr/>
          <a:lstStyle/>
          <a:p>
            <a:r>
              <a:rPr lang="en-GB" dirty="0"/>
              <a:t>Data Link Layer Protocols</a:t>
            </a:r>
          </a:p>
        </p:txBody>
      </p:sp>
      <p:sp>
        <p:nvSpPr>
          <p:cNvPr id="3" name="Content Placeholder 2">
            <a:extLst>
              <a:ext uri="{FF2B5EF4-FFF2-40B4-BE49-F238E27FC236}">
                <a16:creationId xmlns:a16="http://schemas.microsoft.com/office/drawing/2014/main" id="{143441CE-217C-4099-AE34-9C985D955F11}"/>
              </a:ext>
            </a:extLst>
          </p:cNvPr>
          <p:cNvSpPr>
            <a:spLocks noGrp="1"/>
          </p:cNvSpPr>
          <p:nvPr>
            <p:ph idx="1"/>
          </p:nvPr>
        </p:nvSpPr>
        <p:spPr/>
        <p:txBody>
          <a:bodyPr/>
          <a:lstStyle/>
          <a:p>
            <a:r>
              <a:rPr lang="en-GB" dirty="0"/>
              <a:t>There are two important protocols in link layer. These are:</a:t>
            </a:r>
          </a:p>
          <a:p>
            <a:pPr lvl="1"/>
            <a:r>
              <a:rPr lang="en-GB" dirty="0"/>
              <a:t>Address Resolution Protocol (</a:t>
            </a:r>
            <a:r>
              <a:rPr lang="en-GB"/>
              <a:t>ARP)</a:t>
            </a:r>
          </a:p>
          <a:p>
            <a:pPr lvl="1"/>
            <a:endParaRPr lang="en-GB" dirty="0"/>
          </a:p>
          <a:p>
            <a:pPr lvl="1"/>
            <a:r>
              <a:rPr lang="en-GB" dirty="0"/>
              <a:t>Point to Point Protocol (PPP)</a:t>
            </a:r>
          </a:p>
        </p:txBody>
      </p:sp>
    </p:spTree>
    <p:extLst>
      <p:ext uri="{BB962C8B-B14F-4D97-AF65-F5344CB8AC3E}">
        <p14:creationId xmlns:p14="http://schemas.microsoft.com/office/powerpoint/2010/main" val="756999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C262-D68A-45C9-96B4-C6619F181B20}"/>
              </a:ext>
            </a:extLst>
          </p:cNvPr>
          <p:cNvSpPr>
            <a:spLocks noGrp="1"/>
          </p:cNvSpPr>
          <p:nvPr>
            <p:ph type="title"/>
          </p:nvPr>
        </p:nvSpPr>
        <p:spPr/>
        <p:txBody>
          <a:bodyPr/>
          <a:lstStyle/>
          <a:p>
            <a:r>
              <a:rPr lang="en-GB" dirty="0"/>
              <a:t>Link Layer Protocols</a:t>
            </a:r>
          </a:p>
        </p:txBody>
      </p:sp>
      <p:sp>
        <p:nvSpPr>
          <p:cNvPr id="3" name="Content Placeholder 2">
            <a:extLst>
              <a:ext uri="{FF2B5EF4-FFF2-40B4-BE49-F238E27FC236}">
                <a16:creationId xmlns:a16="http://schemas.microsoft.com/office/drawing/2014/main" id="{EBD85AC8-9BCE-47C4-BC02-FB7CB72E3052}"/>
              </a:ext>
            </a:extLst>
          </p:cNvPr>
          <p:cNvSpPr>
            <a:spLocks noGrp="1"/>
          </p:cNvSpPr>
          <p:nvPr>
            <p:ph idx="1"/>
          </p:nvPr>
        </p:nvSpPr>
        <p:spPr/>
        <p:txBody>
          <a:bodyPr>
            <a:normAutofit fontScale="70000" lnSpcReduction="20000"/>
          </a:bodyPr>
          <a:lstStyle/>
          <a:p>
            <a:pPr algn="just"/>
            <a:r>
              <a:rPr lang="en-GB" dirty="0"/>
              <a:t>ARP</a:t>
            </a:r>
          </a:p>
          <a:p>
            <a:pPr lvl="1" algn="just"/>
            <a:r>
              <a:rPr lang="en-US" altLang="zh-CN" dirty="0"/>
              <a:t>Data link layer forwarding relies on the knowledge of the MAC address of the destination.</a:t>
            </a:r>
          </a:p>
          <a:p>
            <a:pPr lvl="1" algn="just"/>
            <a:endParaRPr lang="en-US" altLang="zh-CN" dirty="0"/>
          </a:p>
          <a:p>
            <a:pPr lvl="1" algn="just"/>
            <a:r>
              <a:rPr lang="en-US" altLang="zh-CN" dirty="0"/>
              <a:t>Before transmission can occur, the source must be aware of the target MAC address to which data should be transmitted. </a:t>
            </a:r>
          </a:p>
          <a:p>
            <a:pPr lvl="1" algn="just"/>
            <a:endParaRPr lang="en-US" altLang="zh-CN" dirty="0"/>
          </a:p>
          <a:p>
            <a:pPr lvl="1" algn="just"/>
            <a:r>
              <a:rPr lang="en-US" altLang="zh-CN" dirty="0"/>
              <a:t>The Address Resolution Protocol (ARP) represents a critical part of the TCP/IP protocol suite that enables discovery of MAC forwarding addresses to facilitate IP reachability. </a:t>
            </a:r>
          </a:p>
          <a:p>
            <a:pPr lvl="1" algn="just"/>
            <a:endParaRPr lang="en-US" altLang="zh-CN" dirty="0"/>
          </a:p>
          <a:p>
            <a:pPr lvl="1" algn="just"/>
            <a:r>
              <a:rPr lang="en-US" altLang="zh-CN" dirty="0"/>
              <a:t>The Ethernet next hop must be discovered before data encapsulation can be completed.</a:t>
            </a:r>
          </a:p>
          <a:p>
            <a:pPr lvl="1" algn="just"/>
            <a:endParaRPr lang="en-GB" dirty="0"/>
          </a:p>
          <a:p>
            <a:pPr lvl="1" algn="just"/>
            <a:r>
              <a:rPr lang="en-GB" dirty="0"/>
              <a:t>This is achieved through the generation of an ARP packet.</a:t>
            </a:r>
          </a:p>
        </p:txBody>
      </p:sp>
    </p:spTree>
    <p:extLst>
      <p:ext uri="{BB962C8B-B14F-4D97-AF65-F5344CB8AC3E}">
        <p14:creationId xmlns:p14="http://schemas.microsoft.com/office/powerpoint/2010/main" val="963445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9286-ED0A-4CBF-AAC2-C133327C1B45}"/>
              </a:ext>
            </a:extLst>
          </p:cNvPr>
          <p:cNvSpPr>
            <a:spLocks noGrp="1"/>
          </p:cNvSpPr>
          <p:nvPr>
            <p:ph type="title"/>
          </p:nvPr>
        </p:nvSpPr>
        <p:spPr/>
        <p:txBody>
          <a:bodyPr/>
          <a:lstStyle/>
          <a:p>
            <a:r>
              <a:rPr lang="en-GB" dirty="0"/>
              <a:t>Link Layer Protocols</a:t>
            </a:r>
          </a:p>
        </p:txBody>
      </p:sp>
      <p:sp>
        <p:nvSpPr>
          <p:cNvPr id="5" name="Content Placeholder 4">
            <a:extLst>
              <a:ext uri="{FF2B5EF4-FFF2-40B4-BE49-F238E27FC236}">
                <a16:creationId xmlns:a16="http://schemas.microsoft.com/office/drawing/2014/main" id="{7218FD6B-49B9-43CC-B231-42854DD0218F}"/>
              </a:ext>
            </a:extLst>
          </p:cNvPr>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pPr marL="82296" indent="0" algn="ctr">
              <a:buNone/>
            </a:pPr>
            <a:r>
              <a:rPr lang="en-GB" dirty="0"/>
              <a:t>ARP Packet</a:t>
            </a:r>
          </a:p>
        </p:txBody>
      </p:sp>
      <p:pic>
        <p:nvPicPr>
          <p:cNvPr id="6" name="Content Placeholder 3">
            <a:extLst>
              <a:ext uri="{FF2B5EF4-FFF2-40B4-BE49-F238E27FC236}">
                <a16:creationId xmlns:a16="http://schemas.microsoft.com/office/drawing/2014/main" id="{EC78FBFA-D4F2-4F71-9A4C-CEAA0170ACA8}"/>
              </a:ext>
            </a:extLst>
          </p:cNvPr>
          <p:cNvPicPr>
            <a:picLocks noChangeAspect="1"/>
          </p:cNvPicPr>
          <p:nvPr/>
        </p:nvPicPr>
        <p:blipFill>
          <a:blip r:embed="rId2"/>
          <a:stretch>
            <a:fillRect/>
          </a:stretch>
        </p:blipFill>
        <p:spPr>
          <a:xfrm>
            <a:off x="4726781" y="2838450"/>
            <a:ext cx="4371975" cy="2388870"/>
          </a:xfrm>
          <a:prstGeom prst="rect">
            <a:avLst/>
          </a:prstGeom>
        </p:spPr>
      </p:pic>
    </p:spTree>
    <p:extLst>
      <p:ext uri="{BB962C8B-B14F-4D97-AF65-F5344CB8AC3E}">
        <p14:creationId xmlns:p14="http://schemas.microsoft.com/office/powerpoint/2010/main" val="2493114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434C-99C9-4620-B1D9-D622C410B2DA}"/>
              </a:ext>
            </a:extLst>
          </p:cNvPr>
          <p:cNvSpPr>
            <a:spLocks noGrp="1"/>
          </p:cNvSpPr>
          <p:nvPr>
            <p:ph type="title"/>
          </p:nvPr>
        </p:nvSpPr>
        <p:spPr/>
        <p:txBody>
          <a:bodyPr/>
          <a:lstStyle/>
          <a:p>
            <a:r>
              <a:rPr lang="en-GB" dirty="0"/>
              <a:t>Link Layer Protocols</a:t>
            </a:r>
          </a:p>
        </p:txBody>
      </p:sp>
      <p:sp>
        <p:nvSpPr>
          <p:cNvPr id="7" name="Content Placeholder 6">
            <a:extLst>
              <a:ext uri="{FF2B5EF4-FFF2-40B4-BE49-F238E27FC236}">
                <a16:creationId xmlns:a16="http://schemas.microsoft.com/office/drawing/2014/main" id="{228E2C84-825B-48A4-957F-2F40129248ED}"/>
              </a:ext>
            </a:extLst>
          </p:cNvPr>
          <p:cNvSpPr>
            <a:spLocks noGrp="1"/>
          </p:cNvSpPr>
          <p:nvPr>
            <p:ph idx="1"/>
          </p:nvPr>
        </p:nvSpPr>
        <p:spPr/>
        <p:txBody>
          <a:bodyPr>
            <a:normAutofit fontScale="70000" lnSpcReduction="20000"/>
          </a:bodyPr>
          <a:lstStyle/>
          <a:p>
            <a:r>
              <a:rPr lang="en-GB" dirty="0"/>
              <a:t>ARP</a:t>
            </a:r>
          </a:p>
          <a:p>
            <a:pPr lvl="1" algn="just"/>
            <a:r>
              <a:rPr lang="en-US" altLang="zh-CN" dirty="0"/>
              <a:t>The ARP packet is generated as part of the physical target address discovery process. </a:t>
            </a:r>
          </a:p>
          <a:p>
            <a:pPr algn="just"/>
            <a:endParaRPr lang="en-US" altLang="zh-CN" dirty="0"/>
          </a:p>
          <a:p>
            <a:pPr lvl="1" algn="just"/>
            <a:r>
              <a:rPr lang="en-US" altLang="zh-CN" dirty="0"/>
              <a:t>Initial discovery will contain partial information since the destination hardware address or MAC address is to be discovered. </a:t>
            </a:r>
          </a:p>
          <a:p>
            <a:pPr lvl="1" algn="just"/>
            <a:endParaRPr lang="en-US" altLang="zh-CN" dirty="0"/>
          </a:p>
          <a:p>
            <a:pPr lvl="1" algn="just"/>
            <a:r>
              <a:rPr lang="en-US" altLang="zh-CN" dirty="0"/>
              <a:t>The hardware type refers to Ethernet with the protocol type referring to IP, defining the technologies associated with the ARP discovery. </a:t>
            </a:r>
          </a:p>
          <a:p>
            <a:pPr lvl="1" algn="just"/>
            <a:endParaRPr lang="en-US" altLang="zh-CN" dirty="0"/>
          </a:p>
          <a:p>
            <a:pPr lvl="1" algn="just"/>
            <a:r>
              <a:rPr lang="en-US" altLang="zh-CN" dirty="0"/>
              <a:t>The hardware and protocol length identifies the address length for both the Ethernet MAC address and the IP address, and is defined in bytes.</a:t>
            </a:r>
          </a:p>
          <a:p>
            <a:pPr lvl="1" algn="just"/>
            <a:endParaRPr lang="en-US" altLang="zh-CN" dirty="0"/>
          </a:p>
          <a:p>
            <a:pPr lvl="1" algn="just"/>
            <a:r>
              <a:rPr lang="en-US" altLang="zh-CN" dirty="0"/>
              <a:t>The operation code specifies one of two states, where the ARP discovery is set as REQUEST for which reception of the ARP transmission by the destination will identify that a response should be generated. </a:t>
            </a:r>
          </a:p>
          <a:p>
            <a:pPr lvl="1" algn="just"/>
            <a:endParaRPr lang="en-US" altLang="zh-CN" dirty="0"/>
          </a:p>
          <a:p>
            <a:pPr lvl="1"/>
            <a:endParaRPr lang="en-GB" dirty="0"/>
          </a:p>
        </p:txBody>
      </p:sp>
    </p:spTree>
    <p:extLst>
      <p:ext uri="{BB962C8B-B14F-4D97-AF65-F5344CB8AC3E}">
        <p14:creationId xmlns:p14="http://schemas.microsoft.com/office/powerpoint/2010/main" val="299784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023B-626D-42F3-8F03-A04262E3FEA5}"/>
              </a:ext>
            </a:extLst>
          </p:cNvPr>
          <p:cNvSpPr>
            <a:spLocks noGrp="1"/>
          </p:cNvSpPr>
          <p:nvPr>
            <p:ph type="title"/>
          </p:nvPr>
        </p:nvSpPr>
        <p:spPr/>
        <p:txBody>
          <a:bodyPr/>
          <a:lstStyle/>
          <a:p>
            <a:r>
              <a:rPr lang="en-GB" dirty="0"/>
              <a:t>Functionalities of Data Link</a:t>
            </a:r>
          </a:p>
        </p:txBody>
      </p:sp>
      <p:sp>
        <p:nvSpPr>
          <p:cNvPr id="3" name="Content Placeholder 2">
            <a:extLst>
              <a:ext uri="{FF2B5EF4-FFF2-40B4-BE49-F238E27FC236}">
                <a16:creationId xmlns:a16="http://schemas.microsoft.com/office/drawing/2014/main" id="{68C5C162-D8BF-49C0-BB28-DD823F13572B}"/>
              </a:ext>
            </a:extLst>
          </p:cNvPr>
          <p:cNvSpPr>
            <a:spLocks noGrp="1"/>
          </p:cNvSpPr>
          <p:nvPr>
            <p:ph idx="1"/>
          </p:nvPr>
        </p:nvSpPr>
        <p:spPr/>
        <p:txBody>
          <a:bodyPr>
            <a:normAutofit fontScale="70000" lnSpcReduction="20000"/>
          </a:bodyPr>
          <a:lstStyle/>
          <a:p>
            <a:pPr algn="just"/>
            <a:r>
              <a:rPr lang="en-GB" dirty="0"/>
              <a:t>Data link layer performs many tasks for the upper layers. </a:t>
            </a:r>
          </a:p>
          <a:p>
            <a:pPr algn="just"/>
            <a:endParaRPr lang="en-GB" dirty="0"/>
          </a:p>
          <a:p>
            <a:pPr algn="just"/>
            <a:r>
              <a:rPr lang="en-GB" dirty="0"/>
              <a:t>Some of these tasks include:</a:t>
            </a:r>
          </a:p>
          <a:p>
            <a:pPr lvl="1" algn="just"/>
            <a:r>
              <a:rPr lang="en-GB" dirty="0"/>
              <a:t>Framing</a:t>
            </a:r>
          </a:p>
          <a:p>
            <a:pPr lvl="1" algn="just"/>
            <a:endParaRPr lang="en-GB" dirty="0"/>
          </a:p>
          <a:p>
            <a:pPr lvl="1" algn="just"/>
            <a:r>
              <a:rPr lang="en-GB" dirty="0"/>
              <a:t>Addressing </a:t>
            </a:r>
          </a:p>
          <a:p>
            <a:pPr lvl="1" algn="just"/>
            <a:endParaRPr lang="en-GB" dirty="0"/>
          </a:p>
          <a:p>
            <a:pPr lvl="1" algn="just"/>
            <a:r>
              <a:rPr lang="en-GB" dirty="0"/>
              <a:t>Synchronisation</a:t>
            </a:r>
          </a:p>
          <a:p>
            <a:pPr lvl="1" algn="just"/>
            <a:endParaRPr lang="en-GB" dirty="0"/>
          </a:p>
          <a:p>
            <a:pPr lvl="1" algn="just"/>
            <a:r>
              <a:rPr lang="en-GB" dirty="0"/>
              <a:t>Error control</a:t>
            </a:r>
          </a:p>
          <a:p>
            <a:pPr lvl="1" algn="just"/>
            <a:endParaRPr lang="en-GB" dirty="0"/>
          </a:p>
          <a:p>
            <a:pPr lvl="1" algn="just"/>
            <a:r>
              <a:rPr lang="en-GB" dirty="0"/>
              <a:t>Flow control</a:t>
            </a:r>
          </a:p>
          <a:p>
            <a:pPr lvl="1" algn="just"/>
            <a:endParaRPr lang="en-GB" dirty="0"/>
          </a:p>
          <a:p>
            <a:pPr lvl="1" algn="just"/>
            <a:r>
              <a:rPr lang="en-GB" dirty="0"/>
              <a:t>Multi access</a:t>
            </a:r>
          </a:p>
        </p:txBody>
      </p:sp>
    </p:spTree>
    <p:extLst>
      <p:ext uri="{BB962C8B-B14F-4D97-AF65-F5344CB8AC3E}">
        <p14:creationId xmlns:p14="http://schemas.microsoft.com/office/powerpoint/2010/main" val="3721481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BBCD-5275-4C6B-AA47-6A647DE9FAED}"/>
              </a:ext>
            </a:extLst>
          </p:cNvPr>
          <p:cNvSpPr>
            <a:spLocks noGrp="1"/>
          </p:cNvSpPr>
          <p:nvPr>
            <p:ph type="title"/>
          </p:nvPr>
        </p:nvSpPr>
        <p:spPr/>
        <p:txBody>
          <a:bodyPr/>
          <a:lstStyle/>
          <a:p>
            <a:r>
              <a:rPr lang="en-GB" dirty="0"/>
              <a:t>Link Layer Protocols</a:t>
            </a:r>
          </a:p>
        </p:txBody>
      </p:sp>
      <p:sp>
        <p:nvSpPr>
          <p:cNvPr id="3" name="Content Placeholder 2">
            <a:extLst>
              <a:ext uri="{FF2B5EF4-FFF2-40B4-BE49-F238E27FC236}">
                <a16:creationId xmlns:a16="http://schemas.microsoft.com/office/drawing/2014/main" id="{4457398E-ED2E-4C72-9CE2-3B889D40562B}"/>
              </a:ext>
            </a:extLst>
          </p:cNvPr>
          <p:cNvSpPr>
            <a:spLocks noGrp="1"/>
          </p:cNvSpPr>
          <p:nvPr>
            <p:ph idx="1"/>
          </p:nvPr>
        </p:nvSpPr>
        <p:spPr/>
        <p:txBody>
          <a:bodyPr>
            <a:normAutofit/>
          </a:bodyPr>
          <a:lstStyle/>
          <a:p>
            <a:r>
              <a:rPr lang="en-GB" dirty="0"/>
              <a:t>ARP</a:t>
            </a:r>
          </a:p>
          <a:p>
            <a:pPr lvl="1" algn="just"/>
            <a:r>
              <a:rPr lang="en-US" altLang="zh-CN" dirty="0"/>
              <a:t>The response will generate REPLY for which no further operation is necessary by the receiving host of this packet, and following which the ARP packet will be discarded. </a:t>
            </a:r>
          </a:p>
          <a:p>
            <a:pPr lvl="1" algn="just"/>
            <a:endParaRPr lang="en-US" altLang="zh-CN" dirty="0"/>
          </a:p>
          <a:p>
            <a:pPr lvl="1" algn="just"/>
            <a:r>
              <a:rPr lang="en-US" altLang="zh-CN" dirty="0"/>
              <a:t>The source hardware address refers to the MAC address of the sender on the physical segment to which ARP is generated. </a:t>
            </a:r>
          </a:p>
          <a:p>
            <a:pPr lvl="1" algn="just"/>
            <a:endParaRPr lang="en-US" altLang="zh-CN" dirty="0"/>
          </a:p>
          <a:p>
            <a:pPr lvl="1" algn="just"/>
            <a:r>
              <a:rPr lang="en-US" altLang="zh-CN" dirty="0"/>
              <a:t>The source protocol address refers to the IP address of the sender.</a:t>
            </a:r>
          </a:p>
          <a:p>
            <a:pPr lvl="1"/>
            <a:endParaRPr lang="en-GB" dirty="0"/>
          </a:p>
        </p:txBody>
      </p:sp>
    </p:spTree>
    <p:extLst>
      <p:ext uri="{BB962C8B-B14F-4D97-AF65-F5344CB8AC3E}">
        <p14:creationId xmlns:p14="http://schemas.microsoft.com/office/powerpoint/2010/main" val="2433972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BF71-1C1F-4C6C-A9F9-9CBC605DFB5D}"/>
              </a:ext>
            </a:extLst>
          </p:cNvPr>
          <p:cNvSpPr>
            <a:spLocks noGrp="1"/>
          </p:cNvSpPr>
          <p:nvPr>
            <p:ph type="title"/>
          </p:nvPr>
        </p:nvSpPr>
        <p:spPr/>
        <p:txBody>
          <a:bodyPr/>
          <a:lstStyle/>
          <a:p>
            <a:r>
              <a:rPr lang="en-GB" dirty="0"/>
              <a:t>Link Layer Protocols</a:t>
            </a:r>
          </a:p>
        </p:txBody>
      </p:sp>
      <p:sp>
        <p:nvSpPr>
          <p:cNvPr id="3" name="Content Placeholder 2">
            <a:extLst>
              <a:ext uri="{FF2B5EF4-FFF2-40B4-BE49-F238E27FC236}">
                <a16:creationId xmlns:a16="http://schemas.microsoft.com/office/drawing/2014/main" id="{B30C848A-8E4C-4739-8ABE-8B8C98319FD3}"/>
              </a:ext>
            </a:extLst>
          </p:cNvPr>
          <p:cNvSpPr>
            <a:spLocks noGrp="1"/>
          </p:cNvSpPr>
          <p:nvPr>
            <p:ph idx="1"/>
          </p:nvPr>
        </p:nvSpPr>
        <p:spPr/>
        <p:txBody>
          <a:bodyPr/>
          <a:lstStyle/>
          <a:p>
            <a:r>
              <a:rPr lang="en-GB" dirty="0"/>
              <a:t>ARP</a:t>
            </a:r>
          </a:p>
          <a:p>
            <a:pPr lvl="1" algn="just"/>
            <a:r>
              <a:rPr lang="en-US" altLang="zh-CN" dirty="0"/>
              <a:t>The destination hardware address specifies the physical (Ethernet) address to which data can be forwarded by the Ethernet protocol standards, however this information is not present in an ARP request, instead replaced by a value of 0. </a:t>
            </a:r>
          </a:p>
          <a:p>
            <a:pPr lvl="1" algn="just"/>
            <a:endParaRPr lang="en-US" altLang="zh-CN" dirty="0"/>
          </a:p>
          <a:p>
            <a:pPr lvl="1" algn="just"/>
            <a:r>
              <a:rPr lang="en-US" altLang="zh-CN" dirty="0"/>
              <a:t>The destination protocol address identifies the intended IP destination for which reachability over Ethernet is to be established.</a:t>
            </a:r>
            <a:endParaRPr lang="zh-CN" altLang="en-US" dirty="0"/>
          </a:p>
          <a:p>
            <a:pPr lvl="1"/>
            <a:endParaRPr lang="en-GB" dirty="0"/>
          </a:p>
        </p:txBody>
      </p:sp>
    </p:spTree>
    <p:extLst>
      <p:ext uri="{BB962C8B-B14F-4D97-AF65-F5344CB8AC3E}">
        <p14:creationId xmlns:p14="http://schemas.microsoft.com/office/powerpoint/2010/main" val="1617256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05F0-A4DE-4D69-BAE4-D544F2CD8275}"/>
              </a:ext>
            </a:extLst>
          </p:cNvPr>
          <p:cNvSpPr>
            <a:spLocks noGrp="1"/>
          </p:cNvSpPr>
          <p:nvPr>
            <p:ph type="title"/>
          </p:nvPr>
        </p:nvSpPr>
        <p:spPr/>
        <p:txBody>
          <a:bodyPr/>
          <a:lstStyle/>
          <a:p>
            <a:r>
              <a:rPr lang="en-GB" dirty="0"/>
              <a:t>Link Layer Protocols</a:t>
            </a:r>
          </a:p>
        </p:txBody>
      </p:sp>
      <p:sp>
        <p:nvSpPr>
          <p:cNvPr id="3" name="Content Placeholder 2">
            <a:extLst>
              <a:ext uri="{FF2B5EF4-FFF2-40B4-BE49-F238E27FC236}">
                <a16:creationId xmlns:a16="http://schemas.microsoft.com/office/drawing/2014/main" id="{1B9FF30C-2FE1-45DC-9090-C9926BBB59B9}"/>
              </a:ext>
            </a:extLst>
          </p:cNvPr>
          <p:cNvSpPr>
            <a:spLocks noGrp="1"/>
          </p:cNvSpPr>
          <p:nvPr>
            <p:ph idx="1"/>
          </p:nvPr>
        </p:nvSpPr>
        <p:spPr/>
        <p:txBody>
          <a:bodyPr>
            <a:normAutofit/>
          </a:bodyPr>
          <a:lstStyle/>
          <a:p>
            <a:pPr algn="just"/>
            <a:r>
              <a:rPr lang="en-US" altLang="zh-CN" dirty="0"/>
              <a:t>ARP Cache (</a:t>
            </a:r>
            <a:r>
              <a:rPr lang="en-US" altLang="zh-CN" dirty="0" err="1"/>
              <a:t>kash</a:t>
            </a:r>
            <a:r>
              <a:rPr lang="en-US" altLang="zh-CN" dirty="0"/>
              <a:t>)</a:t>
            </a:r>
          </a:p>
          <a:p>
            <a:pPr lvl="1" algn="just"/>
            <a:r>
              <a:rPr lang="en-US" altLang="zh-CN" dirty="0"/>
              <a:t>The ARP cache (pronounced as [</a:t>
            </a:r>
            <a:r>
              <a:rPr lang="en-US" altLang="zh-CN" dirty="0" err="1"/>
              <a:t>kash</a:t>
            </a:r>
            <a:r>
              <a:rPr lang="en-US" altLang="zh-CN" dirty="0"/>
              <a:t>]) is a table for association of host destination IP addresses and associated physical (MAC) addresses. </a:t>
            </a:r>
            <a:endParaRPr lang="en-GB" dirty="0"/>
          </a:p>
          <a:p>
            <a:pPr marL="402336" lvl="1" indent="0" algn="just">
              <a:buNone/>
            </a:pPr>
            <a:endParaRPr lang="en-US" altLang="zh-CN" dirty="0"/>
          </a:p>
          <a:p>
            <a:pPr lvl="1" algn="just"/>
            <a:r>
              <a:rPr lang="en-US" altLang="zh-CN" dirty="0"/>
              <a:t>Any host that is engaged in communication with a local or remote destination will first need to learn of the destination MAC via which communication can be established.</a:t>
            </a:r>
          </a:p>
          <a:p>
            <a:pPr algn="just"/>
            <a:endParaRPr lang="en-US" altLang="zh-CN" dirty="0"/>
          </a:p>
          <a:p>
            <a:endParaRPr lang="en-GB" dirty="0"/>
          </a:p>
        </p:txBody>
      </p:sp>
    </p:spTree>
    <p:extLst>
      <p:ext uri="{BB962C8B-B14F-4D97-AF65-F5344CB8AC3E}">
        <p14:creationId xmlns:p14="http://schemas.microsoft.com/office/powerpoint/2010/main" val="1700671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AFD9-1EEE-44C6-BB08-18015163BB5C}"/>
              </a:ext>
            </a:extLst>
          </p:cNvPr>
          <p:cNvSpPr>
            <a:spLocks noGrp="1"/>
          </p:cNvSpPr>
          <p:nvPr>
            <p:ph type="title"/>
          </p:nvPr>
        </p:nvSpPr>
        <p:spPr/>
        <p:txBody>
          <a:bodyPr/>
          <a:lstStyle/>
          <a:p>
            <a:r>
              <a:rPr lang="en-GB" dirty="0"/>
              <a:t>Link Layer Protocols</a:t>
            </a:r>
          </a:p>
        </p:txBody>
      </p:sp>
      <p:sp>
        <p:nvSpPr>
          <p:cNvPr id="3" name="Content Placeholder 2">
            <a:extLst>
              <a:ext uri="{FF2B5EF4-FFF2-40B4-BE49-F238E27FC236}">
                <a16:creationId xmlns:a16="http://schemas.microsoft.com/office/drawing/2014/main" id="{C56B80ED-F809-4DBC-A256-5372005FD755}"/>
              </a:ext>
            </a:extLst>
          </p:cNvPr>
          <p:cNvSpPr>
            <a:spLocks noGrp="1"/>
          </p:cNvSpPr>
          <p:nvPr>
            <p:ph idx="1"/>
          </p:nvPr>
        </p:nvSpPr>
        <p:spPr/>
        <p:txBody>
          <a:bodyPr>
            <a:normAutofit lnSpcReduction="10000"/>
          </a:bodyPr>
          <a:lstStyle/>
          <a:p>
            <a:r>
              <a:rPr lang="en-GB" dirty="0"/>
              <a:t>ARP Cache (</a:t>
            </a:r>
            <a:r>
              <a:rPr lang="en-GB" dirty="0" err="1"/>
              <a:t>kash</a:t>
            </a:r>
            <a:r>
              <a:rPr lang="en-GB" dirty="0"/>
              <a:t>)</a:t>
            </a:r>
          </a:p>
          <a:p>
            <a:pPr lvl="1" algn="just"/>
            <a:r>
              <a:rPr lang="en-US" altLang="zh-CN" dirty="0"/>
              <a:t>Learned addresses are used to populate the ARP cache table and remain active for a fixed period of time, during which the intended destination can be discovered without the need for addition ARP discovery processes. </a:t>
            </a:r>
          </a:p>
          <a:p>
            <a:pPr algn="just"/>
            <a:endParaRPr lang="en-US" altLang="zh-CN" dirty="0"/>
          </a:p>
          <a:p>
            <a:pPr lvl="1" algn="just"/>
            <a:r>
              <a:rPr lang="en-US" altLang="zh-CN" dirty="0"/>
              <a:t>Following a fixed period, the ARP cache table will remove ARP entries to maintain the ARP cache table’s integrity, since any change in the physical location of a destination host may result in the sending host inadvertently addressing data to a destination at which the destination host no longer resides.</a:t>
            </a:r>
          </a:p>
          <a:p>
            <a:pPr lvl="1"/>
            <a:endParaRPr lang="en-GB" dirty="0"/>
          </a:p>
        </p:txBody>
      </p:sp>
    </p:spTree>
    <p:extLst>
      <p:ext uri="{BB962C8B-B14F-4D97-AF65-F5344CB8AC3E}">
        <p14:creationId xmlns:p14="http://schemas.microsoft.com/office/powerpoint/2010/main" val="2429878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8AD8-E820-4C6D-9F60-6B5CDB2FF1BA}"/>
              </a:ext>
            </a:extLst>
          </p:cNvPr>
          <p:cNvSpPr>
            <a:spLocks noGrp="1"/>
          </p:cNvSpPr>
          <p:nvPr>
            <p:ph type="title"/>
          </p:nvPr>
        </p:nvSpPr>
        <p:spPr/>
        <p:txBody>
          <a:bodyPr/>
          <a:lstStyle/>
          <a:p>
            <a:r>
              <a:rPr lang="en-GB" dirty="0"/>
              <a:t>Link Layer Protocols</a:t>
            </a:r>
          </a:p>
        </p:txBody>
      </p:sp>
      <p:sp>
        <p:nvSpPr>
          <p:cNvPr id="3" name="Content Placeholder 2">
            <a:extLst>
              <a:ext uri="{FF2B5EF4-FFF2-40B4-BE49-F238E27FC236}">
                <a16:creationId xmlns:a16="http://schemas.microsoft.com/office/drawing/2014/main" id="{A6DBDD70-288B-453B-A1AE-F51F5ACBAE98}"/>
              </a:ext>
            </a:extLst>
          </p:cNvPr>
          <p:cNvSpPr>
            <a:spLocks noGrp="1"/>
          </p:cNvSpPr>
          <p:nvPr>
            <p:ph idx="1"/>
          </p:nvPr>
        </p:nvSpPr>
        <p:spPr/>
        <p:txBody>
          <a:bodyPr/>
          <a:lstStyle/>
          <a:p>
            <a:pPr algn="just"/>
            <a:r>
              <a:rPr lang="en-US" altLang="zh-CN" dirty="0"/>
              <a:t>ARP Cache (</a:t>
            </a:r>
            <a:r>
              <a:rPr lang="en-US" altLang="zh-CN" dirty="0" err="1"/>
              <a:t>kash</a:t>
            </a:r>
            <a:r>
              <a:rPr lang="en-US" altLang="zh-CN" dirty="0"/>
              <a:t>)</a:t>
            </a:r>
          </a:p>
          <a:p>
            <a:pPr lvl="1" algn="just"/>
            <a:r>
              <a:rPr lang="en-US" altLang="zh-CN" dirty="0"/>
              <a:t>The ARP cache lookup is the first operation that an end system will perform before determining whether it is necessary to generate an ARP request. </a:t>
            </a:r>
          </a:p>
          <a:p>
            <a:pPr algn="just"/>
            <a:endParaRPr lang="en-US" altLang="zh-CN" dirty="0"/>
          </a:p>
          <a:p>
            <a:pPr lvl="1" algn="just"/>
            <a:r>
              <a:rPr lang="en-US" altLang="zh-CN" dirty="0"/>
              <a:t>For destinations beyond the boundaries of the hosts own network, an ARP cache lookup is performed to discover the physical destination address of the gateway, via which the intended destination network can be reached.</a:t>
            </a:r>
            <a:endParaRPr lang="zh-CN" altLang="en-US" dirty="0"/>
          </a:p>
          <a:p>
            <a:endParaRPr lang="en-GB" dirty="0"/>
          </a:p>
        </p:txBody>
      </p:sp>
    </p:spTree>
    <p:extLst>
      <p:ext uri="{BB962C8B-B14F-4D97-AF65-F5344CB8AC3E}">
        <p14:creationId xmlns:p14="http://schemas.microsoft.com/office/powerpoint/2010/main" val="1831668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097F-75B8-49D4-B560-204770509D53}"/>
              </a:ext>
            </a:extLst>
          </p:cNvPr>
          <p:cNvSpPr>
            <a:spLocks noGrp="1"/>
          </p:cNvSpPr>
          <p:nvPr>
            <p:ph type="title"/>
          </p:nvPr>
        </p:nvSpPr>
        <p:spPr>
          <a:xfrm>
            <a:off x="1517904" y="2857500"/>
            <a:ext cx="9997440" cy="1143000"/>
          </a:xfrm>
        </p:spPr>
        <p:txBody>
          <a:bodyPr/>
          <a:lstStyle/>
          <a:p>
            <a:pPr algn="ctr"/>
            <a:r>
              <a:rPr lang="en-GB" dirty="0"/>
              <a:t>QUESTIONS!</a:t>
            </a:r>
          </a:p>
        </p:txBody>
      </p:sp>
    </p:spTree>
    <p:extLst>
      <p:ext uri="{BB962C8B-B14F-4D97-AF65-F5344CB8AC3E}">
        <p14:creationId xmlns:p14="http://schemas.microsoft.com/office/powerpoint/2010/main" val="196273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28B0-5E74-4997-8D76-5B907E220DC7}"/>
              </a:ext>
            </a:extLst>
          </p:cNvPr>
          <p:cNvSpPr>
            <a:spLocks noGrp="1"/>
          </p:cNvSpPr>
          <p:nvPr>
            <p:ph type="title"/>
          </p:nvPr>
        </p:nvSpPr>
        <p:spPr/>
        <p:txBody>
          <a:bodyPr/>
          <a:lstStyle/>
          <a:p>
            <a:r>
              <a:rPr lang="en-GB" dirty="0"/>
              <a:t>Functionalities of Data Link</a:t>
            </a:r>
          </a:p>
        </p:txBody>
      </p:sp>
      <p:sp>
        <p:nvSpPr>
          <p:cNvPr id="3" name="Content Placeholder 2">
            <a:extLst>
              <a:ext uri="{FF2B5EF4-FFF2-40B4-BE49-F238E27FC236}">
                <a16:creationId xmlns:a16="http://schemas.microsoft.com/office/drawing/2014/main" id="{4BFF8910-FCE6-4364-9DE6-D4463A1F620A}"/>
              </a:ext>
            </a:extLst>
          </p:cNvPr>
          <p:cNvSpPr>
            <a:spLocks noGrp="1"/>
          </p:cNvSpPr>
          <p:nvPr>
            <p:ph idx="1"/>
          </p:nvPr>
        </p:nvSpPr>
        <p:spPr/>
        <p:txBody>
          <a:bodyPr>
            <a:normAutofit lnSpcReduction="10000"/>
          </a:bodyPr>
          <a:lstStyle/>
          <a:p>
            <a:pPr algn="just"/>
            <a:r>
              <a:rPr lang="en-GB" dirty="0"/>
              <a:t>Framing</a:t>
            </a:r>
          </a:p>
          <a:p>
            <a:pPr lvl="1" algn="just"/>
            <a:r>
              <a:rPr lang="en-US" dirty="0"/>
              <a:t>Data-link layer takes packets from Network Layer and encapsulates them into Frames. </a:t>
            </a:r>
          </a:p>
          <a:p>
            <a:pPr lvl="1" algn="just"/>
            <a:endParaRPr lang="en-US" dirty="0"/>
          </a:p>
          <a:p>
            <a:pPr lvl="1" algn="just"/>
            <a:r>
              <a:rPr lang="en-US" dirty="0"/>
              <a:t>Then, it sends each frame bit-by-bit on the hardware. </a:t>
            </a:r>
          </a:p>
          <a:p>
            <a:pPr lvl="1" algn="just"/>
            <a:endParaRPr lang="en-US" dirty="0"/>
          </a:p>
          <a:p>
            <a:pPr lvl="1" algn="just"/>
            <a:r>
              <a:rPr lang="en-US" dirty="0"/>
              <a:t>At the receiving end, data link layer picks up signals from hardware and assembles them back into frames. </a:t>
            </a:r>
          </a:p>
          <a:p>
            <a:pPr lvl="1" algn="just"/>
            <a:endParaRPr lang="en-US" dirty="0"/>
          </a:p>
          <a:p>
            <a:pPr lvl="1" algn="just"/>
            <a:r>
              <a:rPr lang="en-US" dirty="0"/>
              <a:t>These frames are known as Ethernet frames.</a:t>
            </a:r>
            <a:endParaRPr lang="en-GB" dirty="0"/>
          </a:p>
          <a:p>
            <a:pPr algn="just"/>
            <a:endParaRPr lang="en-GB" dirty="0"/>
          </a:p>
          <a:p>
            <a:pPr algn="just"/>
            <a:endParaRPr lang="en-GB" dirty="0"/>
          </a:p>
          <a:p>
            <a:pPr algn="just"/>
            <a:endParaRPr lang="en-GB" dirty="0"/>
          </a:p>
          <a:p>
            <a:pPr algn="just"/>
            <a:endParaRPr lang="en-GB" dirty="0"/>
          </a:p>
        </p:txBody>
      </p:sp>
    </p:spTree>
    <p:extLst>
      <p:ext uri="{BB962C8B-B14F-4D97-AF65-F5344CB8AC3E}">
        <p14:creationId xmlns:p14="http://schemas.microsoft.com/office/powerpoint/2010/main" val="150003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AACD-FFE5-4494-956F-F2807C846C96}"/>
              </a:ext>
            </a:extLst>
          </p:cNvPr>
          <p:cNvSpPr>
            <a:spLocks noGrp="1"/>
          </p:cNvSpPr>
          <p:nvPr>
            <p:ph type="title"/>
          </p:nvPr>
        </p:nvSpPr>
        <p:spPr/>
        <p:txBody>
          <a:bodyPr/>
          <a:lstStyle/>
          <a:p>
            <a:r>
              <a:rPr lang="en-GB" dirty="0"/>
              <a:t>Functionalities of Data Link</a:t>
            </a:r>
          </a:p>
        </p:txBody>
      </p:sp>
      <p:sp>
        <p:nvSpPr>
          <p:cNvPr id="3" name="Content Placeholder 2">
            <a:extLst>
              <a:ext uri="{FF2B5EF4-FFF2-40B4-BE49-F238E27FC236}">
                <a16:creationId xmlns:a16="http://schemas.microsoft.com/office/drawing/2014/main" id="{91E777FA-B03E-483D-91FA-FB8970FD2A62}"/>
              </a:ext>
            </a:extLst>
          </p:cNvPr>
          <p:cNvSpPr>
            <a:spLocks noGrp="1"/>
          </p:cNvSpPr>
          <p:nvPr>
            <p:ph idx="1"/>
          </p:nvPr>
        </p:nvSpPr>
        <p:spPr/>
        <p:txBody>
          <a:bodyPr/>
          <a:lstStyle/>
          <a:p>
            <a:r>
              <a:rPr lang="en-GB" dirty="0"/>
              <a:t>Framing</a:t>
            </a:r>
          </a:p>
          <a:p>
            <a:pPr lvl="1"/>
            <a:r>
              <a:rPr lang="en-GB" dirty="0"/>
              <a:t>A frame consists of a header, data and the trailer.</a:t>
            </a:r>
          </a:p>
          <a:p>
            <a:pPr lvl="1"/>
            <a:endParaRPr lang="en-GB" dirty="0"/>
          </a:p>
          <a:p>
            <a:pPr lvl="1"/>
            <a:r>
              <a:rPr lang="en-GB" dirty="0"/>
              <a:t>The header carries the source and destination MAC addresses and the type of the frame in transit.</a:t>
            </a:r>
          </a:p>
          <a:p>
            <a:pPr lvl="1"/>
            <a:endParaRPr lang="en-GB" dirty="0"/>
          </a:p>
          <a:p>
            <a:pPr lvl="1"/>
            <a:r>
              <a:rPr lang="en-GB" dirty="0"/>
              <a:t>The data in the frame is the layer III data packet.</a:t>
            </a:r>
          </a:p>
          <a:p>
            <a:pPr lvl="1"/>
            <a:endParaRPr lang="en-GB" dirty="0"/>
          </a:p>
          <a:p>
            <a:pPr lvl="1"/>
            <a:r>
              <a:rPr lang="en-GB" dirty="0"/>
              <a:t>The trailer is necessary for error detection and correction.</a:t>
            </a:r>
          </a:p>
          <a:p>
            <a:pPr lvl="1"/>
            <a:endParaRPr lang="en-GB" dirty="0"/>
          </a:p>
        </p:txBody>
      </p:sp>
    </p:spTree>
    <p:extLst>
      <p:ext uri="{BB962C8B-B14F-4D97-AF65-F5344CB8AC3E}">
        <p14:creationId xmlns:p14="http://schemas.microsoft.com/office/powerpoint/2010/main" val="44819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3AC5-0512-45C0-BAD9-0D9ADB1AC9DC}"/>
              </a:ext>
            </a:extLst>
          </p:cNvPr>
          <p:cNvSpPr>
            <a:spLocks noGrp="1"/>
          </p:cNvSpPr>
          <p:nvPr>
            <p:ph type="title"/>
          </p:nvPr>
        </p:nvSpPr>
        <p:spPr/>
        <p:txBody>
          <a:bodyPr/>
          <a:lstStyle/>
          <a:p>
            <a:r>
              <a:rPr lang="en-GB" dirty="0"/>
              <a:t>Functionalities of Data Link</a:t>
            </a:r>
          </a:p>
        </p:txBody>
      </p:sp>
      <p:sp>
        <p:nvSpPr>
          <p:cNvPr id="3" name="Content Placeholder 2">
            <a:extLst>
              <a:ext uri="{FF2B5EF4-FFF2-40B4-BE49-F238E27FC236}">
                <a16:creationId xmlns:a16="http://schemas.microsoft.com/office/drawing/2014/main" id="{949BDD14-BE51-4A6D-AD10-82AD800360ED}"/>
              </a:ext>
            </a:extLst>
          </p:cNvPr>
          <p:cNvSpPr>
            <a:spLocks noGrp="1"/>
          </p:cNvSpPr>
          <p:nvPr>
            <p:ph idx="1"/>
          </p:nvPr>
        </p:nvSpPr>
        <p:spPr/>
        <p:txBody>
          <a:bodyPr>
            <a:normAutofit lnSpcReduction="10000"/>
          </a:bodyPr>
          <a:lstStyle/>
          <a:p>
            <a:pPr algn="just"/>
            <a:endParaRPr lang="en-US" dirty="0"/>
          </a:p>
          <a:p>
            <a:pPr algn="just"/>
            <a:r>
              <a:rPr lang="en-US" dirty="0"/>
              <a:t>Addressing</a:t>
            </a:r>
          </a:p>
          <a:p>
            <a:pPr lvl="1" algn="just"/>
            <a:r>
              <a:rPr lang="en-US" dirty="0"/>
              <a:t>Data-link layer provides layer-2 hardware addressing mechanism. </a:t>
            </a:r>
          </a:p>
          <a:p>
            <a:pPr lvl="1" algn="just"/>
            <a:endParaRPr lang="en-US" dirty="0"/>
          </a:p>
          <a:p>
            <a:pPr lvl="1" algn="just"/>
            <a:r>
              <a:rPr lang="en-US" dirty="0"/>
              <a:t>Hardware address is assumed to be unique on the link. </a:t>
            </a:r>
          </a:p>
          <a:p>
            <a:pPr lvl="1" algn="just"/>
            <a:endParaRPr lang="en-US" dirty="0"/>
          </a:p>
          <a:p>
            <a:pPr lvl="1" algn="just"/>
            <a:r>
              <a:rPr lang="en-US" dirty="0"/>
              <a:t>It is encoded into hardware at the time of manufacturing. </a:t>
            </a:r>
          </a:p>
          <a:p>
            <a:pPr lvl="1" algn="just"/>
            <a:endParaRPr lang="en-US" dirty="0"/>
          </a:p>
          <a:p>
            <a:pPr lvl="1" algn="just"/>
            <a:r>
              <a:rPr lang="en-US" dirty="0"/>
              <a:t>This address is referred to as MAC address.</a:t>
            </a:r>
            <a:endParaRPr lang="en-GB" dirty="0"/>
          </a:p>
        </p:txBody>
      </p:sp>
    </p:spTree>
    <p:extLst>
      <p:ext uri="{BB962C8B-B14F-4D97-AF65-F5344CB8AC3E}">
        <p14:creationId xmlns:p14="http://schemas.microsoft.com/office/powerpoint/2010/main" val="3634543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2079-AB45-4AA6-A869-B53E33E3D17A}"/>
              </a:ext>
            </a:extLst>
          </p:cNvPr>
          <p:cNvSpPr>
            <a:spLocks noGrp="1"/>
          </p:cNvSpPr>
          <p:nvPr>
            <p:ph type="title"/>
          </p:nvPr>
        </p:nvSpPr>
        <p:spPr/>
        <p:txBody>
          <a:bodyPr/>
          <a:lstStyle/>
          <a:p>
            <a:r>
              <a:rPr lang="en-GB" dirty="0"/>
              <a:t>Functionalities of Data Link</a:t>
            </a:r>
          </a:p>
        </p:txBody>
      </p:sp>
      <p:sp>
        <p:nvSpPr>
          <p:cNvPr id="9" name="Content Placeholder 8">
            <a:extLst>
              <a:ext uri="{FF2B5EF4-FFF2-40B4-BE49-F238E27FC236}">
                <a16:creationId xmlns:a16="http://schemas.microsoft.com/office/drawing/2014/main" id="{EB63467F-B2AA-48F1-B881-EF6BAC91F536}"/>
              </a:ext>
            </a:extLst>
          </p:cNvPr>
          <p:cNvSpPr>
            <a:spLocks noGrp="1"/>
          </p:cNvSpPr>
          <p:nvPr>
            <p:ph idx="1"/>
          </p:nvPr>
        </p:nvSpPr>
        <p:spPr/>
        <p:txBody>
          <a:bodyPr>
            <a:normAutofit lnSpcReduction="10000"/>
          </a:bodyPr>
          <a:lstStyle/>
          <a:p>
            <a:pPr algn="just"/>
            <a:r>
              <a:rPr lang="en-US" dirty="0"/>
              <a:t>Addressing</a:t>
            </a:r>
          </a:p>
          <a:p>
            <a:pPr lvl="1" algn="just"/>
            <a:r>
              <a:rPr lang="en-US" dirty="0"/>
              <a:t>A MAC address is a unique physical address assigned to each network adapter in a computer, or mobile device. </a:t>
            </a:r>
          </a:p>
          <a:p>
            <a:pPr algn="just"/>
            <a:endParaRPr lang="en-US" dirty="0"/>
          </a:p>
          <a:p>
            <a:pPr lvl="1" algn="just"/>
            <a:r>
              <a:rPr lang="en-US" dirty="0"/>
              <a:t>It is a 48 bit value, consisting of twelve hexadecimal characters. </a:t>
            </a:r>
          </a:p>
          <a:p>
            <a:pPr algn="just"/>
            <a:endParaRPr lang="en-US" dirty="0"/>
          </a:p>
          <a:p>
            <a:pPr lvl="1" algn="just"/>
            <a:r>
              <a:rPr lang="en-US" dirty="0"/>
              <a:t>The most common format for displaying a MAC address is using six groupings of two characters separated by a hyphen or colon:</a:t>
            </a:r>
          </a:p>
          <a:p>
            <a:pPr marL="658368" lvl="2" indent="0" algn="ctr">
              <a:buNone/>
            </a:pPr>
            <a:r>
              <a:rPr lang="en-US" dirty="0"/>
              <a:t>D4-BE-DP-8D-46-9A</a:t>
            </a:r>
            <a:endParaRPr lang="en-GB" dirty="0"/>
          </a:p>
        </p:txBody>
      </p:sp>
    </p:spTree>
    <p:extLst>
      <p:ext uri="{BB962C8B-B14F-4D97-AF65-F5344CB8AC3E}">
        <p14:creationId xmlns:p14="http://schemas.microsoft.com/office/powerpoint/2010/main" val="424478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3A5C-F913-48FE-97FE-D76E0E801AF4}"/>
              </a:ext>
            </a:extLst>
          </p:cNvPr>
          <p:cNvSpPr>
            <a:spLocks noGrp="1"/>
          </p:cNvSpPr>
          <p:nvPr>
            <p:ph type="title"/>
          </p:nvPr>
        </p:nvSpPr>
        <p:spPr/>
        <p:txBody>
          <a:bodyPr/>
          <a:lstStyle/>
          <a:p>
            <a:r>
              <a:rPr lang="en-GB" dirty="0"/>
              <a:t>Functionalities of Data Link</a:t>
            </a:r>
          </a:p>
        </p:txBody>
      </p:sp>
      <p:sp>
        <p:nvSpPr>
          <p:cNvPr id="3" name="Content Placeholder 2">
            <a:extLst>
              <a:ext uri="{FF2B5EF4-FFF2-40B4-BE49-F238E27FC236}">
                <a16:creationId xmlns:a16="http://schemas.microsoft.com/office/drawing/2014/main" id="{329A713A-9594-485E-B614-19590900444A}"/>
              </a:ext>
            </a:extLst>
          </p:cNvPr>
          <p:cNvSpPr>
            <a:spLocks noGrp="1"/>
          </p:cNvSpPr>
          <p:nvPr>
            <p:ph idx="1"/>
          </p:nvPr>
        </p:nvSpPr>
        <p:spPr/>
        <p:txBody>
          <a:bodyPr/>
          <a:lstStyle/>
          <a:p>
            <a:r>
              <a:rPr lang="en-GB" dirty="0"/>
              <a:t>Addressing</a:t>
            </a:r>
          </a:p>
        </p:txBody>
      </p:sp>
      <p:pic>
        <p:nvPicPr>
          <p:cNvPr id="4" name="Picture 2" descr="Computer Network | Introduction of MAC Address - Tutorialspoint.dev">
            <a:extLst>
              <a:ext uri="{FF2B5EF4-FFF2-40B4-BE49-F238E27FC236}">
                <a16:creationId xmlns:a16="http://schemas.microsoft.com/office/drawing/2014/main" id="{2314B09D-71B1-431C-848F-D5933845E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6465" y="2138516"/>
            <a:ext cx="4114799" cy="305291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MAC address - Wikipedia">
            <a:extLst>
              <a:ext uri="{FF2B5EF4-FFF2-40B4-BE49-F238E27FC236}">
                <a16:creationId xmlns:a16="http://schemas.microsoft.com/office/drawing/2014/main" id="{65D6B9D8-76A3-4A1F-8DD3-4B983AE9D590}"/>
              </a:ext>
            </a:extLst>
          </p:cNvPr>
          <p:cNvSpPr>
            <a:spLocks noChangeAspect="1" noChangeArrowheads="1"/>
          </p:cNvSpPr>
          <p:nvPr/>
        </p:nvSpPr>
        <p:spPr bwMode="auto">
          <a:xfrm>
            <a:off x="5959150" y="3276600"/>
            <a:ext cx="289249" cy="2596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291937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7345</TotalTime>
  <Words>3286</Words>
  <Application>Microsoft Office PowerPoint</Application>
  <PresentationFormat>Widescreen</PresentationFormat>
  <Paragraphs>386</Paragraphs>
  <Slides>45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Calibri</vt:lpstr>
      <vt:lpstr>等线</vt:lpstr>
      <vt:lpstr>Gill Sans MT</vt:lpstr>
      <vt:lpstr>华文中宋</vt:lpstr>
      <vt:lpstr>Verdana</vt:lpstr>
      <vt:lpstr>Wingdings 2</vt:lpstr>
      <vt:lpstr>Solstice</vt:lpstr>
      <vt:lpstr>Computer Communication Networks (CMP 206)</vt:lpstr>
      <vt:lpstr>Data Link Layer</vt:lpstr>
      <vt:lpstr>Data Link Layer</vt:lpstr>
      <vt:lpstr>Functionalities of Data Link</vt:lpstr>
      <vt:lpstr>Functionalities of Data Link</vt:lpstr>
      <vt:lpstr>Functionalities of Data Link</vt:lpstr>
      <vt:lpstr>Functionalities of Data Link</vt:lpstr>
      <vt:lpstr>Functionalities of Data Link</vt:lpstr>
      <vt:lpstr>Functionalities of Data Link</vt:lpstr>
      <vt:lpstr>Functionalities of Data Link</vt:lpstr>
      <vt:lpstr>Functionalities of Data Link</vt:lpstr>
      <vt:lpstr>Error Correction and Detection</vt:lpstr>
      <vt:lpstr>Types of Error</vt:lpstr>
      <vt:lpstr>Error Detection</vt:lpstr>
      <vt:lpstr>Error Detection</vt:lpstr>
      <vt:lpstr>Error Detection</vt:lpstr>
      <vt:lpstr>Error Detection</vt:lpstr>
      <vt:lpstr>Error Correction</vt:lpstr>
      <vt:lpstr>Error Correction</vt:lpstr>
      <vt:lpstr>Error Correction</vt:lpstr>
      <vt:lpstr>Data Link Control and Protocols</vt:lpstr>
      <vt:lpstr>Flow Control</vt:lpstr>
      <vt:lpstr>Flow Control</vt:lpstr>
      <vt:lpstr>Flow Control</vt:lpstr>
      <vt:lpstr>Error Control</vt:lpstr>
      <vt:lpstr>Error Control</vt:lpstr>
      <vt:lpstr>Error Control</vt:lpstr>
      <vt:lpstr>Error Control</vt:lpstr>
      <vt:lpstr>Error Control</vt:lpstr>
      <vt:lpstr>Error Control</vt:lpstr>
      <vt:lpstr>Error Correction</vt:lpstr>
      <vt:lpstr>Error Correction</vt:lpstr>
      <vt:lpstr>Error Control </vt:lpstr>
      <vt:lpstr>Error Correction</vt:lpstr>
      <vt:lpstr>Error Correction</vt:lpstr>
      <vt:lpstr>Data Link Layer Protocols</vt:lpstr>
      <vt:lpstr>Link Layer Protocols</vt:lpstr>
      <vt:lpstr>Link Layer Protocols</vt:lpstr>
      <vt:lpstr>Link Layer Protocols</vt:lpstr>
      <vt:lpstr>Link Layer Protocols</vt:lpstr>
      <vt:lpstr>Link Layer Protocols</vt:lpstr>
      <vt:lpstr>Link Layer Protocols</vt:lpstr>
      <vt:lpstr>Link Layer Protocols</vt:lpstr>
      <vt:lpstr>Link Layer Protocols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Buchi Chukwuma</cp:lastModifiedBy>
  <cp:revision>64</cp:revision>
  <dcterms:created xsi:type="dcterms:W3CDTF">2022-06-20T12:16:01Z</dcterms:created>
  <dcterms:modified xsi:type="dcterms:W3CDTF">2022-08-05T19:33:58Z</dcterms:modified>
</cp:coreProperties>
</file>