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326" r:id="rId3"/>
    <p:sldId id="327" r:id="rId4"/>
    <p:sldId id="329" r:id="rId5"/>
    <p:sldId id="330" r:id="rId6"/>
    <p:sldId id="331" r:id="rId7"/>
    <p:sldId id="332" r:id="rId8"/>
    <p:sldId id="333" r:id="rId9"/>
    <p:sldId id="334" r:id="rId10"/>
    <p:sldId id="335" r:id="rId11"/>
    <p:sldId id="336" r:id="rId12"/>
    <p:sldId id="337" r:id="rId13"/>
    <p:sldId id="338" r:id="rId14"/>
    <p:sldId id="328" r:id="rId15"/>
    <p:sldId id="339" r:id="rId16"/>
    <p:sldId id="258" r:id="rId17"/>
    <p:sldId id="340" r:id="rId18"/>
    <p:sldId id="341" r:id="rId19"/>
    <p:sldId id="342" r:id="rId20"/>
    <p:sldId id="343" r:id="rId21"/>
    <p:sldId id="344" r:id="rId22"/>
    <p:sldId id="345" r:id="rId23"/>
    <p:sldId id="346" r:id="rId24"/>
    <p:sldId id="347"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70" r:id="rId44"/>
    <p:sldId id="367" r:id="rId45"/>
    <p:sldId id="369" r:id="rId46"/>
    <p:sldId id="368" r:id="rId47"/>
    <p:sldId id="371" r:id="rId48"/>
    <p:sldId id="372" r:id="rId49"/>
    <p:sldId id="373" r:id="rId50"/>
    <p:sldId id="374" r:id="rId51"/>
    <p:sldId id="26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081"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1A74F-13C1-442E-A799-17D6B08A2915}" type="datetimeFigureOut">
              <a:rPr lang="en-GB" smtClean="0"/>
              <a:t>24/07/2022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856B4-18A5-4E14-897C-AC210365311D}" type="slidenum">
              <a:rPr lang="en-GB" smtClean="0"/>
              <a:t>‹#›</a:t>
            </a:fld>
            <a:endParaRPr lang="en-GB"/>
          </a:p>
        </p:txBody>
      </p:sp>
    </p:spTree>
    <p:extLst>
      <p:ext uri="{BB962C8B-B14F-4D97-AF65-F5344CB8AC3E}">
        <p14:creationId xmlns:p14="http://schemas.microsoft.com/office/powerpoint/2010/main" val="360921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sz="2400" dirty="0"/>
              <a:t>Each physical networking technology limits the amount of data that can fit in a frame</a:t>
            </a:r>
          </a:p>
          <a:p>
            <a:pPr lvl="1" algn="just"/>
            <a:r>
              <a:rPr lang="en-US" altLang="en-US" sz="2000" dirty="0"/>
              <a:t>Ethernet: 1500 octets</a:t>
            </a:r>
          </a:p>
          <a:p>
            <a:pPr lvl="1" algn="just"/>
            <a:r>
              <a:rPr lang="en-US" altLang="en-US" sz="2000" dirty="0"/>
              <a:t>FDDI: 4470 octets</a:t>
            </a:r>
          </a:p>
          <a:p>
            <a:pPr lvl="1" algn="just"/>
            <a:endParaRPr lang="en-US" altLang="en-US" sz="2000" dirty="0"/>
          </a:p>
          <a:p>
            <a:pPr algn="just"/>
            <a:r>
              <a:rPr lang="en-US" altLang="en-US" sz="2400" dirty="0"/>
              <a:t>This is called the network’s Maximum Transmission Unit (MTU).</a:t>
            </a:r>
          </a:p>
          <a:p>
            <a:pPr algn="just"/>
            <a:endParaRPr lang="en-US" altLang="en-US" sz="2400" dirty="0"/>
          </a:p>
          <a:p>
            <a:pPr algn="just"/>
            <a:r>
              <a:rPr lang="en-US" altLang="en-US" sz="2400" dirty="0"/>
              <a:t>Limiting datagrams to fit in the smallest possible MTU would make travelling across networks with a larger MTU inefficient</a:t>
            </a:r>
          </a:p>
          <a:p>
            <a:pPr algn="just"/>
            <a:endParaRPr lang="en-US" altLang="en-US" sz="2400" dirty="0"/>
          </a:p>
          <a:p>
            <a:pPr algn="just"/>
            <a:r>
              <a:rPr lang="en-US" altLang="en-US" sz="2400" dirty="0"/>
              <a:t>Allowing datagrams to be larger than a network’s MTU means that datagrams will not always fit in a single frame</a:t>
            </a:r>
          </a:p>
          <a:p>
            <a:pPr algn="just"/>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2</a:t>
            </a:fld>
            <a:endParaRPr lang="en-GB"/>
          </a:p>
        </p:txBody>
      </p:sp>
    </p:spTree>
    <p:extLst>
      <p:ext uri="{BB962C8B-B14F-4D97-AF65-F5344CB8AC3E}">
        <p14:creationId xmlns:p14="http://schemas.microsoft.com/office/powerpoint/2010/main" val="144625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A defining feature of IPv4 is its 32-bit addresses. Every host and router on the Internet has an IP address that can be used in the </a:t>
            </a:r>
            <a:r>
              <a:rPr lang="en-US" sz="1200" b="0" i="1" u="none" strike="noStrike" kern="1200" baseline="0" dirty="0">
                <a:solidFill>
                  <a:schemeClr val="tx1"/>
                </a:solidFill>
                <a:latin typeface="+mn-lt"/>
                <a:ea typeface="+mn-ea"/>
                <a:cs typeface="+mn-cs"/>
              </a:rPr>
              <a:t>Source address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Destination address </a:t>
            </a:r>
            <a:r>
              <a:rPr lang="en-US" sz="1200" b="0" i="0" u="none" strike="noStrike" kern="1200" baseline="0" dirty="0">
                <a:solidFill>
                  <a:schemeClr val="tx1"/>
                </a:solidFill>
                <a:latin typeface="+mn-lt"/>
                <a:ea typeface="+mn-ea"/>
                <a:cs typeface="+mn-cs"/>
              </a:rPr>
              <a:t>fields of IP packets. It is important to note that an IP address does not actually refer to a host. It really refers to a network interface, so if a host is on two networks, it must have two IP addresses. However, in practice, most hosts are on one network and thus have one IP address. In contrast, routers have multiple interfaces and thus multiple IP addresses.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462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Although all 32 bits define the IPv4 host address, a variable number of bits represent the host portion of the address. The number of bits used in this host portion determines the number of hosts within the network. In the previous example, the last octet, the lowest 8 bits, are the host portion. This means that the bits for the upper three octets represent the network portion.</a:t>
            </a:r>
          </a:p>
          <a:p>
            <a:r>
              <a:rPr lang="en-GB" sz="1200" kern="1200" dirty="0">
                <a:solidFill>
                  <a:schemeClr val="tx1"/>
                </a:solidFill>
                <a:effectLst/>
                <a:latin typeface="+mn-lt"/>
                <a:ea typeface="+mn-ea"/>
                <a:cs typeface="+mn-cs"/>
              </a:rPr>
              <a:t>You determine how many bits are required for the host portion based on the number of hosts that a network requires. If a particular network requires at least 200 hosts, you would need to use enough bits in the host portion to be able to represent at least 200 different bit patterns. To assign a unique address to 200 hosts, you would use the entire last octet. With 8 bits, a total of 256 different bit patterns can be achieved.</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7308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When a host needs information, the host sends a request, called a </a:t>
            </a:r>
            <a:r>
              <a:rPr lang="en-GB" sz="1200" i="1" kern="1200" dirty="0">
                <a:solidFill>
                  <a:schemeClr val="tx1"/>
                </a:solidFill>
                <a:effectLst/>
                <a:latin typeface="+mn-lt"/>
                <a:ea typeface="+mn-ea"/>
                <a:cs typeface="+mn-cs"/>
              </a:rPr>
              <a:t>query</a:t>
            </a:r>
            <a:r>
              <a:rPr lang="en-GB" sz="1200" kern="1200" dirty="0">
                <a:solidFill>
                  <a:schemeClr val="tx1"/>
                </a:solidFill>
                <a:effectLst/>
                <a:latin typeface="+mn-lt"/>
                <a:ea typeface="+mn-ea"/>
                <a:cs typeface="+mn-cs"/>
              </a:rPr>
              <a:t>, to the broadcast address. All hosts in the network receive and process this query. One or more of the hosts with the requested information will respond, typically using unicast. Similarly, when a host needs to send information to the hosts on a network, it creates and sends a broadcast packet with the information.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Unlike unicast, where the packets can be routed throughout the internetwork, broadcast packets are usually restricted to the local network and not forwarded by a router. This restriction is dependent on the configuration of the router that borders the network and the type of broadcast.</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There are two types of broadcasts: </a:t>
            </a:r>
            <a:r>
              <a:rPr lang="en-GB" sz="1200" b="1" i="1" kern="1200" dirty="0">
                <a:solidFill>
                  <a:schemeClr val="tx1"/>
                </a:solidFill>
                <a:effectLst/>
                <a:latin typeface="+mn-lt"/>
                <a:ea typeface="+mn-ea"/>
                <a:cs typeface="+mn-cs"/>
              </a:rPr>
              <a:t>directed broadcast </a:t>
            </a:r>
            <a:r>
              <a:rPr lang="en-GB" sz="1200" kern="1200" dirty="0">
                <a:solidFill>
                  <a:schemeClr val="tx1"/>
                </a:solidFill>
                <a:effectLst/>
                <a:latin typeface="+mn-lt"/>
                <a:ea typeface="+mn-ea"/>
                <a:cs typeface="+mn-cs"/>
              </a:rPr>
              <a:t>and </a:t>
            </a:r>
            <a:r>
              <a:rPr lang="en-GB" sz="1200" b="1" i="1" kern="1200" dirty="0">
                <a:solidFill>
                  <a:schemeClr val="tx1"/>
                </a:solidFill>
                <a:effectLst/>
                <a:latin typeface="+mn-lt"/>
                <a:ea typeface="+mn-ea"/>
                <a:cs typeface="+mn-cs"/>
              </a:rPr>
              <a:t>limited broadcast</a:t>
            </a:r>
            <a:r>
              <a:rPr lang="en-GB" sz="1200" kern="1200" dirty="0">
                <a:solidFill>
                  <a:schemeClr val="tx1"/>
                </a:solidFill>
                <a:effectLst/>
                <a:latin typeface="+mn-lt"/>
                <a:ea typeface="+mn-ea"/>
                <a:cs typeface="+mn-cs"/>
              </a:rPr>
              <a:t>. Each of these two types of broadcasts uses a different method of IPv4 addressing. </a:t>
            </a:r>
          </a:p>
          <a:p>
            <a:pPr algn="just"/>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846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Servers and peripherals are a concentration point for network traffic. There are many packets sent to and from the IPv4 addresses of these devices. When monitoring network traffic with a tool like Wireshark, a network administrator should be able to rapidly identify these devices. Using a consistent numbering system for these devices makes the identification easier.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 most internetworks, only a few devices are accessible by hosts outside the corporation. For the most part, these devices are usually servers of some type. As with all devices in a network that provides network resources, the IPv4 addresses for these devices should be static.</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 the case of servers accessible by the Internet, each of these must have a public space address associated with it. Additionally, variations in the address of one of these devices will make this device inaccessible from the Internet. In many cases, these devices are on a network that is numbered using private addresses. This means that the router or firewall at the perimeter of the network must be configured to translate the internal address of the server into a public address. Because of this additional configuration in the perimeter intermediary device, it is even more important that these devices have a predictable address.</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Intermediary devices are also a concentration point for network traffic. Almost all traffic within or between networks passes through some form of intermediary device. Therefore, these network devices provide an opportune location for network management, monitoring, and security.</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Most intermediary devices are assigned Layer 3 addresses, either for the device management or for device operation. Devices such as hubs, switches, and wireless access points do not require IPv4 addresses to operate as intermediary devices. However, to access these devices as hosts to configure, monitor, or troubleshoot network operation, they need to have addresses assigned.</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Because you need to know how to communicate with intermediary devices, they should have predictable addresses. Therefore, their addresses are typically assigned manually. Additionally, the addresses of these devices should be in a different range within the network block than user device addresses.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Unlike the other intermediary devices mentioned, routers and firewall devices have an IPv4 address assigned to each interface. Each interface is in a different network and serves as the gateway for the hosts in that network. Typically, the router interface uses either the lowest or the highest address in the network. This assignment should be uniform across all networks in the corporation so that network personnel will always know the gateway of the network no matter which network they are working on.</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Router and firewall interfaces are the concentration point for traffic entering and leaving the network. Because the hosts in each network use a router or firewall device interface as the gateway out of the network, many packets flow through these interfaces. Therefore, these devices can play a major role in network security by filtering packets based on source and/or destination IPv4 addresses. Grouping the different types of devices into logical addressing groups makes the assignment and operation of this packet filtering more efficient.</a:t>
            </a:r>
          </a:p>
          <a:p>
            <a:pPr algn="just"/>
            <a:endParaRPr lang="en-GB" dirty="0"/>
          </a:p>
          <a:p>
            <a:pPr algn="just"/>
            <a:r>
              <a:rPr lang="en-GB" sz="1200" kern="1200" dirty="0">
                <a:solidFill>
                  <a:schemeClr val="tx1"/>
                </a:solidFill>
                <a:effectLst/>
                <a:latin typeface="+mn-lt"/>
                <a:ea typeface="+mn-ea"/>
                <a:cs typeface="+mn-cs"/>
              </a:rPr>
              <a:t>When addresses for devices are grouped by similar functions, you can create rules to address the group of devices instead of having to create individual rules for each device. A single rule can be created using a summary address rather than an individual rule for the address of each device. This allows the devices to have fewer security rules, which greatly streamlines the security function.</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80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The IPv4 host address is logically ANDed with its subnet mask to determine the network address to which the host is associated. When this ANDing between the address and the subnet mask is performed, the result yields the network address. </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ANDing is one of three basic binary operations used in digital logic. The other two are OR and NOT. While all three are used in data networks, AND is used in determining the network address. Therefore, the discussion in this section is limited to logical AND. Logical AND is the comparison of two bits that yields the following results:</a:t>
            </a:r>
          </a:p>
          <a:p>
            <a:pPr algn="just"/>
            <a:r>
              <a:rPr lang="en-GB" sz="1200" kern="1200" dirty="0">
                <a:solidFill>
                  <a:schemeClr val="tx1"/>
                </a:solidFill>
                <a:effectLst/>
                <a:latin typeface="+mn-lt"/>
                <a:ea typeface="+mn-ea"/>
                <a:cs typeface="+mn-cs"/>
              </a:rPr>
              <a:t>1 AND 1 = 1</a:t>
            </a:r>
          </a:p>
          <a:p>
            <a:pPr algn="just"/>
            <a:r>
              <a:rPr lang="en-GB" sz="1200" kern="1200" dirty="0">
                <a:solidFill>
                  <a:schemeClr val="tx1"/>
                </a:solidFill>
                <a:effectLst/>
                <a:latin typeface="+mn-lt"/>
                <a:ea typeface="+mn-ea"/>
                <a:cs typeface="+mn-cs"/>
              </a:rPr>
              <a:t>1 AND 0 = 0</a:t>
            </a:r>
          </a:p>
          <a:p>
            <a:pPr algn="just"/>
            <a:r>
              <a:rPr lang="en-GB" sz="1200" kern="1200" dirty="0">
                <a:solidFill>
                  <a:schemeClr val="tx1"/>
                </a:solidFill>
                <a:effectLst/>
                <a:latin typeface="+mn-lt"/>
                <a:ea typeface="+mn-ea"/>
                <a:cs typeface="+mn-cs"/>
              </a:rPr>
              <a:t>0 AND 1 = 0</a:t>
            </a:r>
          </a:p>
          <a:p>
            <a:pPr algn="just"/>
            <a:r>
              <a:rPr lang="en-GB" sz="1200" kern="1200" dirty="0">
                <a:solidFill>
                  <a:schemeClr val="tx1"/>
                </a:solidFill>
                <a:effectLst/>
                <a:latin typeface="+mn-lt"/>
                <a:ea typeface="+mn-ea"/>
                <a:cs typeface="+mn-cs"/>
              </a:rPr>
              <a:t>0 AND 0 = 0</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The result from anything ANDed with a 1 yields a result that is the original bit. That is, 0 AND 1 is 0, and 1 AND 1 is 1. Consequently, anything ANDed with a 0 yields a 0. These properties of ANDing are used with the subnet mask to “mask” the host bits of an IPv4 address. Each bit of the address is ANDed with the corresponding bit of the subnet mask.</a:t>
            </a:r>
          </a:p>
          <a:p>
            <a:pPr algn="just"/>
            <a:endParaRPr lang="en-GB" sz="1200" kern="1200" dirty="0">
              <a:solidFill>
                <a:schemeClr val="tx1"/>
              </a:solidFill>
              <a:effectLst/>
              <a:latin typeface="+mn-lt"/>
              <a:ea typeface="+mn-ea"/>
              <a:cs typeface="+mn-cs"/>
            </a:endParaRPr>
          </a:p>
          <a:p>
            <a:pPr algn="just"/>
            <a:r>
              <a:rPr lang="en-GB" sz="1200" kern="1200" dirty="0">
                <a:solidFill>
                  <a:schemeClr val="tx1"/>
                </a:solidFill>
                <a:effectLst/>
                <a:latin typeface="+mn-lt"/>
                <a:ea typeface="+mn-ea"/>
                <a:cs typeface="+mn-cs"/>
              </a:rPr>
              <a:t>Because all the bits of the subnet mask that represent host bits are 0s, the host portion of the resulting network address becomes all 0s. Recall that an IPv4 address with all 0s in the host portion represents the network address. Likewise, all the bits of the subnet mask that indicate the network portion are 1s. When each of these 1s is ANDed with the corresponding bit of the address, the resulting bits are identical to the original address bits.</a:t>
            </a:r>
          </a:p>
          <a:p>
            <a:pPr algn="just"/>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26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t>Each network range contains two important addresses that are excluded from the assignable network range to hosts or other devices. The first of these excluded addresses is the network address that represents a given network as opposed to a specific host within the network. The network address is identifiable by referring to the host field of the network address, in which the binary values within this range are all set to 0, for which it should also be noted that an all 0 binary value may not always represent a 0 value in the dotted decimal notation.</a:t>
            </a:r>
          </a:p>
          <a:p>
            <a:pPr algn="just"/>
            <a:r>
              <a:rPr lang="en-US" altLang="zh-CN" dirty="0"/>
              <a:t>The second excluded address is the broadcast address that is used by the network layer to refer to any transmission that is expected to be sent to all destinations within a given network. The broadcast address is represented within the host field of the IP address where the binary values within this range are all set to 1. Host addresses make up the range that exists between the network and broadcast addresses.</a:t>
            </a:r>
          </a:p>
          <a:p>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59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76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512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51</a:t>
            </a:fld>
            <a:endParaRPr lang="en-GB"/>
          </a:p>
        </p:txBody>
      </p:sp>
    </p:spTree>
    <p:extLst>
      <p:ext uri="{BB962C8B-B14F-4D97-AF65-F5344CB8AC3E}">
        <p14:creationId xmlns:p14="http://schemas.microsoft.com/office/powerpoint/2010/main" val="45707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The IP header is used to support two key operations, routing and fragmentation. Routing is the mechanism that allows traffic from a given network to be forwarded to other networks, since the data link layer represents a single network for which network boundaries exist. Fragmentation refers to the breaking down of data into manageable blocks that can be transmitted over the network.</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688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Next comes an unused bit, which is surprising, as available real estate in the IP header is extremely scarce. As an April Fool’s joke, </a:t>
            </a:r>
            <a:r>
              <a:rPr lang="en-US" sz="1200" b="0" i="0" u="none" strike="noStrike" kern="1200" baseline="0" dirty="0" err="1">
                <a:solidFill>
                  <a:schemeClr val="tx1"/>
                </a:solidFill>
                <a:latin typeface="+mn-lt"/>
                <a:ea typeface="+mn-ea"/>
                <a:cs typeface="+mn-cs"/>
              </a:rPr>
              <a:t>Bellovin</a:t>
            </a:r>
            <a:r>
              <a:rPr lang="en-US" sz="1200" b="0" i="0" u="none" strike="noStrike" kern="1200" baseline="0" dirty="0">
                <a:solidFill>
                  <a:schemeClr val="tx1"/>
                </a:solidFill>
                <a:latin typeface="+mn-lt"/>
                <a:ea typeface="+mn-ea"/>
                <a:cs typeface="+mn-cs"/>
              </a:rPr>
              <a:t> (2003) proposed using this bit to detect malicious traffic. This would greatly simplify security, as packets with the ‘‘evil’’ bit set would be known to have been sent by attackers and could just be discarded. Unfortunately, network security is not this simple.</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457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Next comes an unused bit, which is surprising, as available real estate in the IP header is extremely scarce. As an April Fool’s joke, </a:t>
            </a:r>
            <a:r>
              <a:rPr lang="en-US" sz="1200" b="0" i="0" u="none" strike="noStrike" kern="1200" baseline="0" dirty="0" err="1">
                <a:solidFill>
                  <a:schemeClr val="tx1"/>
                </a:solidFill>
                <a:latin typeface="+mn-lt"/>
                <a:ea typeface="+mn-ea"/>
                <a:cs typeface="+mn-cs"/>
              </a:rPr>
              <a:t>Bellovin</a:t>
            </a:r>
            <a:r>
              <a:rPr lang="en-US" sz="1200" b="0" i="0" u="none" strike="noStrike" kern="1200" baseline="0" dirty="0">
                <a:solidFill>
                  <a:schemeClr val="tx1"/>
                </a:solidFill>
                <a:latin typeface="+mn-lt"/>
                <a:ea typeface="+mn-ea"/>
                <a:cs typeface="+mn-cs"/>
              </a:rPr>
              <a:t> (2003) proposed using this bit to detect malicious traffic. This would greatly simplify security, as packets with the ‘‘evil’’ bit set would be known to have been sent by attackers and could just be discarded. Unfortunately, network security is not this simple.</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897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73599"/>
          </a:xfrm>
        </p:spPr>
        <p:txBody>
          <a:bodyPr/>
          <a:lstStyle/>
          <a:p>
            <a:pPr algn="just"/>
            <a:r>
              <a:rPr lang="en-US" sz="900" dirty="0"/>
              <a:t>The </a:t>
            </a:r>
            <a:r>
              <a:rPr lang="en-US" sz="900" i="1" dirty="0"/>
              <a:t>Options </a:t>
            </a:r>
            <a:r>
              <a:rPr lang="en-US" sz="900" dirty="0"/>
              <a:t>field was designed to provide an escape to allow subsequent versions of the protocol to include information not present in the original design, to permit experimenters to try out new ideas, and to avoid allocating header bits to information that is rarely needed. The options are of variable length. Each begins with a 1-byte code identifying the option. Some options are followed by a 1-byte option length field, and then one or more data bytes.</a:t>
            </a:r>
          </a:p>
          <a:p>
            <a:pPr algn="just"/>
            <a:endParaRPr lang="en-US" sz="900" dirty="0"/>
          </a:p>
          <a:p>
            <a:pPr algn="just"/>
            <a:r>
              <a:rPr lang="en-US" sz="900" dirty="0"/>
              <a:t>The </a:t>
            </a:r>
            <a:r>
              <a:rPr lang="en-US" sz="900" i="1" dirty="0"/>
              <a:t>Security </a:t>
            </a:r>
            <a:r>
              <a:rPr lang="en-US" sz="900" dirty="0"/>
              <a:t>option tells how secret the information is. In theory, a military router might use this field to specify not to route packets through certain countries the military considers to be ‘‘bad guys.’’ In practice, all routers ignore it, so its only practical function is to help spies find the good stuff more easily. </a:t>
            </a:r>
          </a:p>
          <a:p>
            <a:pPr algn="just"/>
            <a:endParaRPr lang="en-US" sz="900" dirty="0"/>
          </a:p>
          <a:p>
            <a:pPr algn="just"/>
            <a:r>
              <a:rPr lang="en-US" sz="900" dirty="0"/>
              <a:t>The </a:t>
            </a:r>
            <a:r>
              <a:rPr lang="en-US" sz="900" i="1" dirty="0"/>
              <a:t>Strict source routing </a:t>
            </a:r>
            <a:r>
              <a:rPr lang="en-US" sz="900" dirty="0"/>
              <a:t>option gives the complete path from source to destination as a sequence of IP addresses. The  datagram is required to follow that exact route. It is most useful for system managers who need to send emergency packets when the routing tables have been corrupted, or for making timing measurements. </a:t>
            </a:r>
          </a:p>
          <a:p>
            <a:pPr algn="just"/>
            <a:endParaRPr lang="en-US" sz="900" dirty="0"/>
          </a:p>
          <a:p>
            <a:pPr algn="just"/>
            <a:r>
              <a:rPr lang="en-US" sz="900" dirty="0"/>
              <a:t>The </a:t>
            </a:r>
            <a:r>
              <a:rPr lang="en-US" sz="900" i="1" dirty="0"/>
              <a:t>Loose source routing </a:t>
            </a:r>
            <a:r>
              <a:rPr lang="en-US" sz="900" dirty="0"/>
              <a:t>option requires the packet to traverse the list of routers specified, in the order specified, but it is allowed to pass through other routers on the way. Normally, this option will provide only a few routers, to force a particular path. For example, to force a packet from London to Sydney to go west instead of east, this option might specify routers in New York, Los Angeles, and Honolulu. This option is most useful when political or economic considerations dictate passing through or avoiding certain countries.</a:t>
            </a:r>
          </a:p>
          <a:p>
            <a:pPr algn="just"/>
            <a:endParaRPr lang="en-US" sz="900" dirty="0"/>
          </a:p>
          <a:p>
            <a:pPr algn="just"/>
            <a:r>
              <a:rPr lang="en-US" sz="900" dirty="0"/>
              <a:t>The </a:t>
            </a:r>
            <a:r>
              <a:rPr lang="en-US" sz="900" i="1" dirty="0"/>
              <a:t>Record route </a:t>
            </a:r>
            <a:r>
              <a:rPr lang="en-US" sz="900" dirty="0"/>
              <a:t>option tells each router along the path to append its IP address to the </a:t>
            </a:r>
            <a:r>
              <a:rPr lang="en-US" sz="900" i="1" dirty="0"/>
              <a:t>Options </a:t>
            </a:r>
            <a:r>
              <a:rPr lang="en-US" sz="900" dirty="0"/>
              <a:t>field. This allows system managers to track down bugs in the routing algorithms (‘‘Why are packets from Houston to Dallas visiting Tokyo first?’’). When the ARPANET was first set up, no packet ever passed through more than nine routers, so 40 bytes of options was plenty. As mentioned above, now it is too small. </a:t>
            </a:r>
          </a:p>
          <a:p>
            <a:pPr algn="just"/>
            <a:endParaRPr lang="en-US" sz="900" dirty="0"/>
          </a:p>
          <a:p>
            <a:pPr algn="just"/>
            <a:r>
              <a:rPr lang="en-US" sz="900" dirty="0"/>
              <a:t>Finally, the </a:t>
            </a:r>
            <a:r>
              <a:rPr lang="en-US" sz="900" i="1" dirty="0"/>
              <a:t>Timestamp </a:t>
            </a:r>
            <a:r>
              <a:rPr lang="en-US" sz="900" dirty="0"/>
              <a:t>option is like the </a:t>
            </a:r>
            <a:r>
              <a:rPr lang="en-US" sz="900" i="1" dirty="0"/>
              <a:t>Record route </a:t>
            </a:r>
            <a:r>
              <a:rPr lang="en-US" sz="900" dirty="0"/>
              <a:t>option, except that in addition to recording its 32-bit IP address, each router also records a 32-bit timestamp. This option, too, is mostly useful for network measurement.</a:t>
            </a:r>
            <a:endParaRPr lang="en-GB" sz="9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0690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423939-E1A9-42C2-AB43-1005C677FC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79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1" u="none" strike="noStrike" kern="1200" baseline="0" dirty="0">
                <a:solidFill>
                  <a:schemeClr val="tx1"/>
                </a:solidFill>
                <a:latin typeface="+mn-lt"/>
                <a:ea typeface="+mn-ea"/>
                <a:cs typeface="+mn-cs"/>
              </a:rPr>
              <a:t>The Internet continues to grow at a phenomenal rate. This is reflected in the tremendous popularity of the World Wide Web (WWW), the opportunities that businesses see in reaching customers from virtual storefronts, and the emergence of new ways of doing business. It is clear that expanding business and public awareness will continue to increase demand for access to resources on the Internet.</a:t>
            </a:r>
          </a:p>
          <a:p>
            <a:pPr algn="just"/>
            <a:endParaRPr lang="en-US" sz="1200" b="0" i="1" u="none" strike="noStrike" kern="1200" baseline="0" dirty="0">
              <a:solidFill>
                <a:schemeClr val="tx1"/>
              </a:solidFill>
              <a:latin typeface="+mn-lt"/>
              <a:ea typeface="+mn-ea"/>
              <a:cs typeface="+mn-cs"/>
            </a:endParaRPr>
          </a:p>
          <a:p>
            <a:pPr algn="just"/>
            <a:endParaRPr lang="en-GB" dirty="0"/>
          </a:p>
          <a:p>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15</a:t>
            </a:fld>
            <a:endParaRPr lang="en-GB"/>
          </a:p>
        </p:txBody>
      </p:sp>
    </p:spTree>
    <p:extLst>
      <p:ext uri="{BB962C8B-B14F-4D97-AF65-F5344CB8AC3E}">
        <p14:creationId xmlns:p14="http://schemas.microsoft.com/office/powerpoint/2010/main" val="107341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are a few concepts you should be familiar with:</a:t>
            </a:r>
          </a:p>
          <a:p>
            <a:pPr algn="just"/>
            <a:r>
              <a:rPr lang="en-US" sz="1200" b="0" i="0" u="none" strike="noStrike" kern="1200" baseline="0" dirty="0">
                <a:solidFill>
                  <a:schemeClr val="tx1"/>
                </a:solidFill>
                <a:latin typeface="+mn-lt"/>
                <a:ea typeface="+mn-ea"/>
                <a:cs typeface="+mn-cs"/>
              </a:rPr>
              <a:t>■ An </a:t>
            </a:r>
            <a:r>
              <a:rPr lang="en-US" sz="1200" b="0" i="1" u="none" strike="noStrike" kern="1200" baseline="0" dirty="0">
                <a:solidFill>
                  <a:schemeClr val="tx1"/>
                </a:solidFill>
                <a:latin typeface="+mn-lt"/>
                <a:ea typeface="+mn-ea"/>
                <a:cs typeface="+mn-cs"/>
              </a:rPr>
              <a:t>IP address </a:t>
            </a:r>
            <a:r>
              <a:rPr lang="en-US" sz="1200" b="0" i="0" u="none" strike="noStrike" kern="1200" baseline="0" dirty="0">
                <a:solidFill>
                  <a:schemeClr val="tx1"/>
                </a:solidFill>
                <a:latin typeface="+mn-lt"/>
                <a:ea typeface="+mn-ea"/>
                <a:cs typeface="+mn-cs"/>
              </a:rPr>
              <a:t>is the means by which a device is identified by the IP protocol. An IP address can be assigned to a host or to a router interface. In the example in Figure 1-42, Host A is identified by IPv4 address 10.0.1.1, and Host B is identified by IPv4 address 10.0.2.2. IPv4 and IPv6 are different; we will look into the details of IPv4 and IPv6 addresses later in this section.</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routing table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routing database </a:t>
            </a:r>
            <a:r>
              <a:rPr lang="en-US" sz="1200" b="0" i="0" u="none" strike="noStrike" kern="1200" baseline="0" dirty="0">
                <a:solidFill>
                  <a:schemeClr val="tx1"/>
                </a:solidFill>
                <a:latin typeface="+mn-lt"/>
                <a:ea typeface="+mn-ea"/>
                <a:cs typeface="+mn-cs"/>
              </a:rPr>
              <a:t>is somewhat similar to the MAC address table discussed in the previous section. The routing table contains two main pieces of information: the destination IP or network and the next-hop IP address, which is the IP address of the next device where the IP packet should be sent.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A </a:t>
            </a:r>
            <a:r>
              <a:rPr lang="en-US" sz="1200" b="0" i="1" u="none" strike="noStrike" kern="1200" baseline="0" dirty="0">
                <a:solidFill>
                  <a:schemeClr val="tx1"/>
                </a:solidFill>
                <a:latin typeface="+mn-lt"/>
                <a:ea typeface="+mn-ea"/>
                <a:cs typeface="+mn-cs"/>
              </a:rPr>
              <a:t>default route </a:t>
            </a:r>
            <a:r>
              <a:rPr lang="en-US" sz="1200" b="0" i="0" u="none" strike="noStrike" kern="1200" baseline="0" dirty="0">
                <a:solidFill>
                  <a:schemeClr val="tx1"/>
                </a:solidFill>
                <a:latin typeface="+mn-lt"/>
                <a:ea typeface="+mn-ea"/>
                <a:cs typeface="+mn-cs"/>
              </a:rPr>
              <a:t>is a special entry in the routing table that says to forward all packets, regardless of the destination to a specific next hop.</a:t>
            </a:r>
          </a:p>
          <a:p>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Packet routing </a:t>
            </a:r>
            <a:r>
              <a:rPr lang="en-US" sz="1200" b="0" i="0" u="none" strike="noStrike" kern="1200" baseline="0" dirty="0">
                <a:solidFill>
                  <a:schemeClr val="tx1"/>
                </a:solidFill>
                <a:latin typeface="+mn-lt"/>
                <a:ea typeface="+mn-ea"/>
                <a:cs typeface="+mn-cs"/>
              </a:rPr>
              <a:t>refers to the action performed by the Layer 3 device to transmit a packet. When a packet reaches one interface of the device, the device will look up the routing table to see where the packet should be sent. If the information is found, the packet is sent to the next-hop device.</a:t>
            </a:r>
          </a:p>
          <a:p>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router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IP gateway </a:t>
            </a:r>
            <a:r>
              <a:rPr lang="en-US" sz="1200" b="0" i="0" u="none" strike="noStrike" kern="1200" baseline="0" dirty="0">
                <a:solidFill>
                  <a:schemeClr val="tx1"/>
                </a:solidFill>
                <a:latin typeface="+mn-lt"/>
                <a:ea typeface="+mn-ea"/>
                <a:cs typeface="+mn-cs"/>
              </a:rPr>
              <a:t>is a Layer 3 device that performs packet routing. It has two or more interfaces connected to a network segment—either a LAN segment or a WAN segment. Although a router is usually classified as Layer 3, most modern routers implement all layers of the TCP/IP model; however, their main function is to route packets at Layer 3. R1 and R2 in the example Figure are examples of routers.</a:t>
            </a:r>
            <a:endParaRPr lang="en-GB" dirty="0"/>
          </a:p>
        </p:txBody>
      </p:sp>
      <p:sp>
        <p:nvSpPr>
          <p:cNvPr id="4" name="Slide Number Placeholder 3"/>
          <p:cNvSpPr>
            <a:spLocks noGrp="1"/>
          </p:cNvSpPr>
          <p:nvPr>
            <p:ph type="sldNum" sz="quarter" idx="5"/>
          </p:nvPr>
        </p:nvSpPr>
        <p:spPr/>
        <p:txBody>
          <a:bodyPr/>
          <a:lstStyle/>
          <a:p>
            <a:fld id="{2E5856B4-18A5-4E14-897C-AC210365311D}" type="slidenum">
              <a:rPr lang="en-GB" smtClean="0"/>
              <a:t>16</a:t>
            </a:fld>
            <a:endParaRPr lang="en-GB"/>
          </a:p>
        </p:txBody>
      </p:sp>
    </p:spTree>
    <p:extLst>
      <p:ext uri="{BB962C8B-B14F-4D97-AF65-F5344CB8AC3E}">
        <p14:creationId xmlns:p14="http://schemas.microsoft.com/office/powerpoint/2010/main" val="410585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pPr/>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3113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87585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65030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14868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09783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43942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26367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74921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pPr/>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92157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75335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9A5712D-20C3-4649-A4A8-E11E9042E51C}" type="datetimeFigureOut">
              <a:rPr lang="en-GB" smtClean="0"/>
              <a:pPr/>
              <a:t>24/07/2022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41565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A5712D-20C3-4649-A4A8-E11E9042E51C}" type="datetimeFigureOut">
              <a:rPr lang="en-GB" smtClean="0"/>
              <a:pPr/>
              <a:t>24/07/2022</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AAC64-0889-4130-9C8F-277562A561CE}" type="slidenum">
              <a:rPr lang="en-GB" smtClean="0"/>
              <a:pPr/>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20311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404664"/>
            <a:ext cx="7772400" cy="2783307"/>
          </a:xfrm>
        </p:spPr>
        <p:txBody>
          <a:bodyPr>
            <a:noAutofit/>
          </a:bodyPr>
          <a:lstStyle/>
          <a:p>
            <a:pPr algn="ctr"/>
            <a:r>
              <a:rPr lang="en-GB" sz="4800" dirty="0"/>
              <a:t>Computer Communication Networks</a:t>
            </a:r>
            <a:br>
              <a:rPr lang="en-GB" sz="4800" dirty="0"/>
            </a:br>
            <a:r>
              <a:rPr lang="en-GB" sz="4800" i="1"/>
              <a:t>(CMP 206)</a:t>
            </a:r>
            <a:endParaRPr lang="en-GB" sz="4800" dirty="0"/>
          </a:p>
        </p:txBody>
      </p:sp>
      <p:sp>
        <p:nvSpPr>
          <p:cNvPr id="3" name="Subtitle 2"/>
          <p:cNvSpPr>
            <a:spLocks noGrp="1"/>
          </p:cNvSpPr>
          <p:nvPr>
            <p:ph type="subTitle" idx="1"/>
          </p:nvPr>
        </p:nvSpPr>
        <p:spPr>
          <a:xfrm>
            <a:off x="2956560" y="4700736"/>
            <a:ext cx="7406640" cy="1752600"/>
          </a:xfrm>
        </p:spPr>
        <p:txBody>
          <a:bodyPr/>
          <a:lstStyle/>
          <a:p>
            <a:r>
              <a:rPr lang="en-GB" dirty="0"/>
              <a:t>Compiled by </a:t>
            </a:r>
          </a:p>
          <a:p>
            <a:r>
              <a:rPr lang="en-GB" dirty="0"/>
              <a:t>Egena Onu,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0140-730D-421A-A27B-4AAD4E347FDD}"/>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128A3FD6-4033-4D4E-9C76-B2F9BB6E4CA3}"/>
              </a:ext>
            </a:extLst>
          </p:cNvPr>
          <p:cNvSpPr>
            <a:spLocks noGrp="1"/>
          </p:cNvSpPr>
          <p:nvPr>
            <p:ph idx="1"/>
          </p:nvPr>
        </p:nvSpPr>
        <p:spPr/>
        <p:txBody>
          <a:bodyPr>
            <a:normAutofit/>
          </a:bodyPr>
          <a:lstStyle/>
          <a:p>
            <a:pPr algn="just"/>
            <a:r>
              <a:rPr lang="en-GB" dirty="0"/>
              <a:t>MF (More Fragments)</a:t>
            </a:r>
          </a:p>
          <a:p>
            <a:pPr lvl="1" algn="just"/>
            <a:r>
              <a:rPr lang="en-GB" dirty="0"/>
              <a:t>MF is a 1-bit field that indicates when all fragments of a datagram have arrived.</a:t>
            </a:r>
          </a:p>
          <a:p>
            <a:pPr lvl="1" algn="just"/>
            <a:r>
              <a:rPr lang="en-GB" dirty="0"/>
              <a:t>All fragments except the last one has this bit set to 1.</a:t>
            </a:r>
          </a:p>
          <a:p>
            <a:pPr algn="just"/>
            <a:endParaRPr lang="en-GB" dirty="0"/>
          </a:p>
          <a:p>
            <a:pPr algn="just"/>
            <a:r>
              <a:rPr lang="en-GB" dirty="0"/>
              <a:t>Fragment Offset</a:t>
            </a:r>
          </a:p>
          <a:p>
            <a:pPr lvl="1" algn="just"/>
            <a:r>
              <a:rPr lang="en-GB" dirty="0"/>
              <a:t>Fragment Offset is a 13-bits field that indicates where in the current packet this fragment belongs.</a:t>
            </a:r>
          </a:p>
          <a:p>
            <a:pPr algn="just"/>
            <a:endParaRPr lang="en-GB" dirty="0"/>
          </a:p>
        </p:txBody>
      </p:sp>
    </p:spTree>
    <p:extLst>
      <p:ext uri="{BB962C8B-B14F-4D97-AF65-F5344CB8AC3E}">
        <p14:creationId xmlns:p14="http://schemas.microsoft.com/office/powerpoint/2010/main" val="81240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B807-6FDE-4FFF-8F9E-7F3A1072BA5A}"/>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6ED3AC2D-0217-42A0-A261-393798ED9EEE}"/>
              </a:ext>
            </a:extLst>
          </p:cNvPr>
          <p:cNvSpPr>
            <a:spLocks noGrp="1"/>
          </p:cNvSpPr>
          <p:nvPr>
            <p:ph idx="1"/>
          </p:nvPr>
        </p:nvSpPr>
        <p:spPr/>
        <p:txBody>
          <a:bodyPr>
            <a:normAutofit fontScale="77500" lnSpcReduction="20000"/>
          </a:bodyPr>
          <a:lstStyle/>
          <a:p>
            <a:pPr algn="just"/>
            <a:r>
              <a:rPr lang="en-GB" dirty="0"/>
              <a:t>Time to Live (TTL) </a:t>
            </a:r>
          </a:p>
          <a:p>
            <a:pPr lvl="1" algn="just"/>
            <a:r>
              <a:rPr lang="en-GB" dirty="0"/>
              <a:t>TTL is a counter used to limit packet lifetimes.</a:t>
            </a:r>
          </a:p>
          <a:p>
            <a:pPr lvl="1" algn="just"/>
            <a:endParaRPr lang="en-GB" dirty="0"/>
          </a:p>
          <a:p>
            <a:pPr lvl="1" algn="just"/>
            <a:r>
              <a:rPr lang="en-GB" dirty="0"/>
              <a:t>It counts time in seconds, allowing a maximum lifetime of 225 seconds.</a:t>
            </a:r>
          </a:p>
          <a:p>
            <a:pPr lvl="1" algn="just"/>
            <a:endParaRPr lang="en-GB" dirty="0"/>
          </a:p>
          <a:p>
            <a:pPr lvl="1" algn="just"/>
            <a:r>
              <a:rPr lang="en-GB" dirty="0"/>
              <a:t>This maximum is decremented on each hop and is decremented many times when a packet is queued for a long time in a router.</a:t>
            </a:r>
          </a:p>
          <a:p>
            <a:pPr lvl="1" algn="just"/>
            <a:endParaRPr lang="en-GB" dirty="0"/>
          </a:p>
          <a:p>
            <a:pPr lvl="1" algn="just"/>
            <a:r>
              <a:rPr lang="en-GB" dirty="0"/>
              <a:t>In practice, it just counts hops and the packet is discarded when the counter hits zero.</a:t>
            </a:r>
          </a:p>
          <a:p>
            <a:pPr lvl="1" algn="just"/>
            <a:endParaRPr lang="en-GB" dirty="0"/>
          </a:p>
          <a:p>
            <a:pPr lvl="1" algn="just"/>
            <a:r>
              <a:rPr lang="en-GB" dirty="0"/>
              <a:t>This feature prevents packets from wandering around forever.</a:t>
            </a:r>
          </a:p>
          <a:p>
            <a:pPr lvl="1" algn="just"/>
            <a:endParaRPr lang="en-GB" dirty="0"/>
          </a:p>
          <a:p>
            <a:pPr lvl="1" algn="just"/>
            <a:r>
              <a:rPr lang="en-GB" dirty="0"/>
              <a:t>When a packet is discarded, a warning message is sent to the sender.</a:t>
            </a:r>
          </a:p>
          <a:p>
            <a:pPr algn="just"/>
            <a:endParaRPr lang="en-GB" dirty="0"/>
          </a:p>
        </p:txBody>
      </p:sp>
    </p:spTree>
    <p:extLst>
      <p:ext uri="{BB962C8B-B14F-4D97-AF65-F5344CB8AC3E}">
        <p14:creationId xmlns:p14="http://schemas.microsoft.com/office/powerpoint/2010/main" val="17585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A4A8-7AB6-4229-AE94-F2C53F272218}"/>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6F83402C-ED7B-46D1-B51B-EF7B881A589D}"/>
              </a:ext>
            </a:extLst>
          </p:cNvPr>
          <p:cNvSpPr>
            <a:spLocks noGrp="1"/>
          </p:cNvSpPr>
          <p:nvPr>
            <p:ph idx="1"/>
          </p:nvPr>
        </p:nvSpPr>
        <p:spPr/>
        <p:txBody>
          <a:bodyPr>
            <a:normAutofit fontScale="85000" lnSpcReduction="20000"/>
          </a:bodyPr>
          <a:lstStyle/>
          <a:p>
            <a:pPr algn="just"/>
            <a:r>
              <a:rPr lang="en-GB" dirty="0"/>
              <a:t>Protocol</a:t>
            </a:r>
          </a:p>
          <a:p>
            <a:pPr lvl="1" algn="just"/>
            <a:r>
              <a:rPr lang="en-GB" dirty="0"/>
              <a:t>The protocol field indicates which transport layer protocol should handle the packet.</a:t>
            </a:r>
          </a:p>
          <a:p>
            <a:pPr lvl="1" algn="just"/>
            <a:r>
              <a:rPr lang="en-GB" dirty="0"/>
              <a:t>It is also an 8-bits field.</a:t>
            </a:r>
          </a:p>
          <a:p>
            <a:pPr algn="just"/>
            <a:endParaRPr lang="en-GB" dirty="0"/>
          </a:p>
          <a:p>
            <a:pPr algn="just"/>
            <a:r>
              <a:rPr lang="en-GB" dirty="0"/>
              <a:t>Header Checksum</a:t>
            </a:r>
          </a:p>
          <a:p>
            <a:pPr lvl="1" algn="just"/>
            <a:r>
              <a:rPr lang="en-GB" dirty="0"/>
              <a:t>Checksum is useful for detecting errors while the packet travels through the network.</a:t>
            </a:r>
          </a:p>
          <a:p>
            <a:pPr lvl="1" algn="just"/>
            <a:endParaRPr lang="en-GB" dirty="0"/>
          </a:p>
          <a:p>
            <a:pPr algn="just"/>
            <a:r>
              <a:rPr lang="en-GB" dirty="0"/>
              <a:t>Source and Destination Addresses</a:t>
            </a:r>
          </a:p>
          <a:p>
            <a:pPr lvl="1" algn="just"/>
            <a:r>
              <a:rPr lang="en-GB" dirty="0"/>
              <a:t>These are 32-bit fields used to indicate the addresses of the sender and the receiver.</a:t>
            </a:r>
          </a:p>
          <a:p>
            <a:pPr algn="just"/>
            <a:endParaRPr lang="en-GB" dirty="0"/>
          </a:p>
          <a:p>
            <a:pPr lvl="1" algn="just"/>
            <a:endParaRPr lang="en-GB" dirty="0"/>
          </a:p>
        </p:txBody>
      </p:sp>
    </p:spTree>
    <p:extLst>
      <p:ext uri="{BB962C8B-B14F-4D97-AF65-F5344CB8AC3E}">
        <p14:creationId xmlns:p14="http://schemas.microsoft.com/office/powerpoint/2010/main" val="246377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BD6-ABCD-4367-8D30-44F8B1B590CF}"/>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227E8163-5861-4B81-AEA3-A16743446648}"/>
              </a:ext>
            </a:extLst>
          </p:cNvPr>
          <p:cNvSpPr>
            <a:spLocks noGrp="1"/>
          </p:cNvSpPr>
          <p:nvPr>
            <p:ph idx="1"/>
          </p:nvPr>
        </p:nvSpPr>
        <p:spPr/>
        <p:txBody>
          <a:bodyPr>
            <a:normAutofit fontScale="77500" lnSpcReduction="20000"/>
          </a:bodyPr>
          <a:lstStyle/>
          <a:p>
            <a:pPr algn="just"/>
            <a:r>
              <a:rPr lang="en-GB" dirty="0"/>
              <a:t>Options</a:t>
            </a:r>
          </a:p>
          <a:p>
            <a:pPr lvl="1" algn="just"/>
            <a:r>
              <a:rPr lang="en-GB" dirty="0"/>
              <a:t>The 32-bit option field is designed to provide an escape to allow subsequent versions of the protocol to include information not present in the original design.</a:t>
            </a:r>
          </a:p>
          <a:p>
            <a:pPr lvl="1" algn="just"/>
            <a:endParaRPr lang="en-GB" dirty="0"/>
          </a:p>
          <a:p>
            <a:pPr lvl="1" algn="just"/>
            <a:r>
              <a:rPr lang="en-GB" dirty="0"/>
              <a:t>The options field is of variable length.</a:t>
            </a:r>
          </a:p>
          <a:p>
            <a:pPr lvl="1" algn="just"/>
            <a:endParaRPr lang="en-GB" dirty="0"/>
          </a:p>
          <a:p>
            <a:pPr lvl="1" algn="just"/>
            <a:r>
              <a:rPr lang="en-GB" dirty="0"/>
              <a:t>Each option begins with a 1-byte code identifying the option.</a:t>
            </a:r>
          </a:p>
          <a:p>
            <a:pPr lvl="1" algn="just"/>
            <a:endParaRPr lang="en-GB" dirty="0"/>
          </a:p>
          <a:p>
            <a:pPr lvl="1" algn="just"/>
            <a:r>
              <a:rPr lang="en-GB" dirty="0"/>
              <a:t>Some of the options include:</a:t>
            </a:r>
          </a:p>
          <a:p>
            <a:pPr lvl="2" algn="just"/>
            <a:r>
              <a:rPr lang="en-GB" dirty="0"/>
              <a:t>Security: specifies how secret the datagram is.</a:t>
            </a:r>
          </a:p>
          <a:p>
            <a:pPr lvl="2" algn="just"/>
            <a:r>
              <a:rPr lang="en-GB" dirty="0"/>
              <a:t>Strict source routing: give the complete path to be followed.</a:t>
            </a:r>
          </a:p>
          <a:p>
            <a:pPr lvl="2" algn="just"/>
            <a:r>
              <a:rPr lang="en-GB" dirty="0"/>
              <a:t>Loose source routing: gives a list of routers not to be missed.</a:t>
            </a:r>
          </a:p>
          <a:p>
            <a:pPr lvl="2" algn="just"/>
            <a:r>
              <a:rPr lang="en-GB" dirty="0"/>
              <a:t>Record route: makes each router append its IP address.</a:t>
            </a:r>
          </a:p>
          <a:p>
            <a:pPr lvl="2" algn="just"/>
            <a:r>
              <a:rPr lang="en-GB" dirty="0"/>
              <a:t>Timestamp: makes each router append its address and timestamp.</a:t>
            </a:r>
          </a:p>
          <a:p>
            <a:pPr algn="just"/>
            <a:endParaRPr lang="en-GB" dirty="0"/>
          </a:p>
        </p:txBody>
      </p:sp>
    </p:spTree>
    <p:extLst>
      <p:ext uri="{BB962C8B-B14F-4D97-AF65-F5344CB8AC3E}">
        <p14:creationId xmlns:p14="http://schemas.microsoft.com/office/powerpoint/2010/main" val="420391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CAE-92EF-4956-BAD7-2A312672F45E}"/>
              </a:ext>
            </a:extLst>
          </p:cNvPr>
          <p:cNvSpPr>
            <a:spLocks noGrp="1"/>
          </p:cNvSpPr>
          <p:nvPr>
            <p:ph type="title"/>
          </p:nvPr>
        </p:nvSpPr>
        <p:spPr/>
        <p:txBody>
          <a:bodyPr>
            <a:normAutofit/>
          </a:bodyPr>
          <a:lstStyle/>
          <a:p>
            <a:r>
              <a:rPr lang="en-GB" dirty="0"/>
              <a:t>Internet Control Message Protocol (ICMP)</a:t>
            </a:r>
          </a:p>
        </p:txBody>
      </p:sp>
      <p:sp>
        <p:nvSpPr>
          <p:cNvPr id="3" name="Content Placeholder 2">
            <a:extLst>
              <a:ext uri="{FF2B5EF4-FFF2-40B4-BE49-F238E27FC236}">
                <a16:creationId xmlns:a16="http://schemas.microsoft.com/office/drawing/2014/main" id="{D92B09C2-8A4D-40B6-91AA-32DC5D335983}"/>
              </a:ext>
            </a:extLst>
          </p:cNvPr>
          <p:cNvSpPr>
            <a:spLocks noGrp="1"/>
          </p:cNvSpPr>
          <p:nvPr>
            <p:ph idx="1"/>
          </p:nvPr>
        </p:nvSpPr>
        <p:spPr/>
        <p:txBody>
          <a:bodyPr>
            <a:normAutofit fontScale="92500" lnSpcReduction="10000"/>
          </a:bodyPr>
          <a:lstStyle/>
          <a:p>
            <a:pPr algn="just"/>
            <a:r>
              <a:rPr lang="en-US" altLang="zh-CN" dirty="0"/>
              <a:t>The ICMP is an integral part of IP designed to facilitate the transmission of notification messages between gateways and source hosts where requests for diagnostic information, support of routing, and as a means of reporting errors in datagram processing are needed. </a:t>
            </a:r>
          </a:p>
          <a:p>
            <a:pPr algn="just"/>
            <a:endParaRPr lang="en-US" altLang="zh-CN" dirty="0"/>
          </a:p>
          <a:p>
            <a:pPr algn="just"/>
            <a:r>
              <a:rPr lang="en-US" altLang="zh-CN" dirty="0"/>
              <a:t>The purpose of these control messages is to provide feedback about problems in the communication environment, and does not guarantee that a datagram will be delivered, or that a control message will be returned.</a:t>
            </a:r>
          </a:p>
          <a:p>
            <a:pPr algn="just"/>
            <a:endParaRPr lang="en-US" altLang="zh-CN" dirty="0"/>
          </a:p>
          <a:p>
            <a:pPr algn="just"/>
            <a:endParaRPr lang="zh-CN" altLang="en-US" dirty="0"/>
          </a:p>
          <a:p>
            <a:pPr algn="just"/>
            <a:endParaRPr lang="en-GB" dirty="0"/>
          </a:p>
        </p:txBody>
      </p:sp>
    </p:spTree>
    <p:extLst>
      <p:ext uri="{BB962C8B-B14F-4D97-AF65-F5344CB8AC3E}">
        <p14:creationId xmlns:p14="http://schemas.microsoft.com/office/powerpoint/2010/main" val="232304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31C4-C809-40E0-9A3D-C2073C1CAB48}"/>
              </a:ext>
            </a:extLst>
          </p:cNvPr>
          <p:cNvSpPr>
            <a:spLocks noGrp="1"/>
          </p:cNvSpPr>
          <p:nvPr>
            <p:ph type="title"/>
          </p:nvPr>
        </p:nvSpPr>
        <p:spPr>
          <a:xfrm>
            <a:off x="1432881" y="4569912"/>
            <a:ext cx="9997440" cy="1143000"/>
          </a:xfrm>
        </p:spPr>
        <p:txBody>
          <a:bodyPr/>
          <a:lstStyle/>
          <a:p>
            <a:r>
              <a:rPr lang="en-GB" dirty="0"/>
              <a:t>IPv4 Addressing</a:t>
            </a:r>
          </a:p>
        </p:txBody>
      </p:sp>
    </p:spTree>
    <p:extLst>
      <p:ext uri="{BB962C8B-B14F-4D97-AF65-F5344CB8AC3E}">
        <p14:creationId xmlns:p14="http://schemas.microsoft.com/office/powerpoint/2010/main" val="636238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B744-F1A7-48BF-8AC2-32E872B26C44}"/>
              </a:ext>
            </a:extLst>
          </p:cNvPr>
          <p:cNvSpPr>
            <a:spLocks noGrp="1"/>
          </p:cNvSpPr>
          <p:nvPr>
            <p:ph type="title"/>
          </p:nvPr>
        </p:nvSpPr>
        <p:spPr/>
        <p:txBody>
          <a:bodyPr/>
          <a:lstStyle/>
          <a:p>
            <a:r>
              <a:rPr lang="en-GB" dirty="0"/>
              <a:t>IP Addressing </a:t>
            </a:r>
          </a:p>
        </p:txBody>
      </p:sp>
      <p:sp>
        <p:nvSpPr>
          <p:cNvPr id="5" name="Content Placeholder 4">
            <a:extLst>
              <a:ext uri="{FF2B5EF4-FFF2-40B4-BE49-F238E27FC236}">
                <a16:creationId xmlns:a16="http://schemas.microsoft.com/office/drawing/2014/main" id="{B333E3EB-332F-4577-8B03-52D72F551003}"/>
              </a:ext>
            </a:extLst>
          </p:cNvPr>
          <p:cNvSpPr>
            <a:spLocks noGrp="1"/>
          </p:cNvSpPr>
          <p:nvPr>
            <p:ph idx="1"/>
          </p:nvPr>
        </p:nvSpPr>
        <p:spPr>
          <a:xfrm>
            <a:off x="1914144" y="1417638"/>
            <a:ext cx="9997440" cy="4800600"/>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pPr marL="82296" indent="0" algn="ctr">
              <a:buNone/>
            </a:pPr>
            <a:r>
              <a:rPr lang="en-GB" sz="1800" dirty="0"/>
              <a:t>A basic network topology</a:t>
            </a:r>
          </a:p>
        </p:txBody>
      </p:sp>
      <p:pic>
        <p:nvPicPr>
          <p:cNvPr id="6" name="Content Placeholder 3">
            <a:extLst>
              <a:ext uri="{FF2B5EF4-FFF2-40B4-BE49-F238E27FC236}">
                <a16:creationId xmlns:a16="http://schemas.microsoft.com/office/drawing/2014/main" id="{751B280B-5CAC-4663-9577-35897AA35980}"/>
              </a:ext>
            </a:extLst>
          </p:cNvPr>
          <p:cNvPicPr>
            <a:picLocks noChangeAspect="1"/>
          </p:cNvPicPr>
          <p:nvPr/>
        </p:nvPicPr>
        <p:blipFill>
          <a:blip r:embed="rId3"/>
          <a:stretch>
            <a:fillRect/>
          </a:stretch>
        </p:blipFill>
        <p:spPr>
          <a:xfrm>
            <a:off x="4104167" y="2583711"/>
            <a:ext cx="6744762" cy="2679405"/>
          </a:xfrm>
          <a:prstGeom prst="rect">
            <a:avLst/>
          </a:prstGeom>
        </p:spPr>
      </p:pic>
    </p:spTree>
    <p:extLst>
      <p:ext uri="{BB962C8B-B14F-4D97-AF65-F5344CB8AC3E}">
        <p14:creationId xmlns:p14="http://schemas.microsoft.com/office/powerpoint/2010/main" val="104173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FF9-E129-4012-9CA8-A30F2CFB4BB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7935FDD7-858C-43C1-936D-0436A76B2E65}"/>
              </a:ext>
            </a:extLst>
          </p:cNvPr>
          <p:cNvSpPr>
            <a:spLocks noGrp="1"/>
          </p:cNvSpPr>
          <p:nvPr>
            <p:ph idx="1"/>
          </p:nvPr>
        </p:nvSpPr>
        <p:spPr/>
        <p:txBody>
          <a:bodyPr>
            <a:normAutofit fontScale="92500" lnSpcReduction="20000"/>
          </a:bodyPr>
          <a:lstStyle/>
          <a:p>
            <a:pPr algn="just"/>
            <a:r>
              <a:rPr lang="en-GB" dirty="0"/>
              <a:t>Addressing is a key function of network layer protocols.</a:t>
            </a:r>
          </a:p>
          <a:p>
            <a:pPr algn="just"/>
            <a:endParaRPr lang="en-GB" dirty="0"/>
          </a:p>
          <a:p>
            <a:pPr algn="just"/>
            <a:r>
              <a:rPr lang="en-GB" dirty="0"/>
              <a:t> Addressing enables data communication between hosts on the same network or on different networks. </a:t>
            </a:r>
          </a:p>
          <a:p>
            <a:pPr algn="just"/>
            <a:endParaRPr lang="en-GB" dirty="0"/>
          </a:p>
          <a:p>
            <a:pPr algn="just"/>
            <a:r>
              <a:rPr lang="en-GB" dirty="0"/>
              <a:t>Internet Protocol version 4 (IPv4) provides hierarchical addressing for packets that carry your data. </a:t>
            </a:r>
          </a:p>
          <a:p>
            <a:pPr algn="just"/>
            <a:endParaRPr lang="en-GB" dirty="0"/>
          </a:p>
          <a:p>
            <a:pPr algn="just"/>
            <a:r>
              <a:rPr lang="en-GB" dirty="0"/>
              <a:t>Note that this section is mostly focused on the IPv4 because it is currently the most widely used network addressing protocol. </a:t>
            </a:r>
          </a:p>
        </p:txBody>
      </p:sp>
    </p:spTree>
    <p:extLst>
      <p:ext uri="{BB962C8B-B14F-4D97-AF65-F5344CB8AC3E}">
        <p14:creationId xmlns:p14="http://schemas.microsoft.com/office/powerpoint/2010/main" val="240162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D06-D0DD-4372-AE56-959854B80178}"/>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9C4E9AF-E3F7-484B-A758-563D37B5E493}"/>
              </a:ext>
            </a:extLst>
          </p:cNvPr>
          <p:cNvSpPr>
            <a:spLocks noGrp="1"/>
          </p:cNvSpPr>
          <p:nvPr>
            <p:ph idx="1"/>
          </p:nvPr>
        </p:nvSpPr>
        <p:spPr/>
        <p:txBody>
          <a:bodyPr>
            <a:normAutofit fontScale="92500" lnSpcReduction="10000"/>
          </a:bodyPr>
          <a:lstStyle/>
          <a:p>
            <a:pPr algn="just"/>
            <a:r>
              <a:rPr lang="en-GB" dirty="0"/>
              <a:t>Designing, implementing, and managing an effective IPv4 addressing plan ensures that networks can operate effectively and efficiently. </a:t>
            </a:r>
          </a:p>
          <a:p>
            <a:pPr algn="just"/>
            <a:endParaRPr lang="en-GB" dirty="0"/>
          </a:p>
          <a:p>
            <a:pPr algn="just"/>
            <a:r>
              <a:rPr lang="en-GB" dirty="0"/>
              <a:t>For data communications to take place between devices in a network, the devices must be uniquely addressed. </a:t>
            </a:r>
          </a:p>
          <a:p>
            <a:pPr algn="just"/>
            <a:endParaRPr lang="en-GB" dirty="0"/>
          </a:p>
          <a:p>
            <a:pPr algn="just"/>
            <a:r>
              <a:rPr lang="en-GB" dirty="0"/>
              <a:t>Managing the addressing of these devices and understanding the IPv4 address structure and its representation are therefore, essential.</a:t>
            </a:r>
          </a:p>
          <a:p>
            <a:pPr algn="just"/>
            <a:endParaRPr lang="en-GB" dirty="0"/>
          </a:p>
        </p:txBody>
      </p:sp>
    </p:spTree>
    <p:extLst>
      <p:ext uri="{BB962C8B-B14F-4D97-AF65-F5344CB8AC3E}">
        <p14:creationId xmlns:p14="http://schemas.microsoft.com/office/powerpoint/2010/main" val="412001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CD52-2CEB-4222-A98B-80C71629D120}"/>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8D56AA3D-6711-4F68-8E74-739CE308B32E}"/>
              </a:ext>
            </a:extLst>
          </p:cNvPr>
          <p:cNvSpPr>
            <a:spLocks noGrp="1"/>
          </p:cNvSpPr>
          <p:nvPr>
            <p:ph idx="1"/>
          </p:nvPr>
        </p:nvSpPr>
        <p:spPr/>
        <p:txBody>
          <a:bodyPr/>
          <a:lstStyle/>
          <a:p>
            <a:pPr algn="just"/>
            <a:r>
              <a:rPr lang="en-GB" dirty="0"/>
              <a:t>Each device on a network must be uniquely defined by a network layer address. </a:t>
            </a:r>
          </a:p>
          <a:p>
            <a:pPr algn="just"/>
            <a:endParaRPr lang="en-GB" dirty="0"/>
          </a:p>
          <a:p>
            <a:pPr algn="just"/>
            <a:r>
              <a:rPr lang="en-GB" dirty="0"/>
              <a:t>At this layer, the packets (datagrams) of the communication are also identified with the source and destination addresses of the two end systems. </a:t>
            </a:r>
          </a:p>
          <a:p>
            <a:pPr algn="just"/>
            <a:endParaRPr lang="en-GB" dirty="0"/>
          </a:p>
          <a:p>
            <a:pPr algn="just"/>
            <a:r>
              <a:rPr lang="en-GB" dirty="0"/>
              <a:t>With IPv4, each packet uses a 32-bit source address and a 32-bit destination address in the Layer 3 header.</a:t>
            </a:r>
          </a:p>
        </p:txBody>
      </p:sp>
    </p:spTree>
    <p:extLst>
      <p:ext uri="{BB962C8B-B14F-4D97-AF65-F5344CB8AC3E}">
        <p14:creationId xmlns:p14="http://schemas.microsoft.com/office/powerpoint/2010/main" val="101146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B2A6-9C4D-4628-AB15-F4999366DBF9}"/>
              </a:ext>
            </a:extLst>
          </p:cNvPr>
          <p:cNvSpPr>
            <a:spLocks noGrp="1"/>
          </p:cNvSpPr>
          <p:nvPr>
            <p:ph type="title"/>
          </p:nvPr>
        </p:nvSpPr>
        <p:spPr/>
        <p:txBody>
          <a:bodyPr/>
          <a:lstStyle/>
          <a:p>
            <a:r>
              <a:rPr lang="en-GB" dirty="0"/>
              <a:t>Network Layer (Layer 3)</a:t>
            </a:r>
          </a:p>
        </p:txBody>
      </p:sp>
      <p:sp>
        <p:nvSpPr>
          <p:cNvPr id="3" name="Content Placeholder 2">
            <a:extLst>
              <a:ext uri="{FF2B5EF4-FFF2-40B4-BE49-F238E27FC236}">
                <a16:creationId xmlns:a16="http://schemas.microsoft.com/office/drawing/2014/main" id="{E0CD934E-23D0-44ED-A8F9-ACFE048D8228}"/>
              </a:ext>
            </a:extLst>
          </p:cNvPr>
          <p:cNvSpPr>
            <a:spLocks noGrp="1"/>
          </p:cNvSpPr>
          <p:nvPr>
            <p:ph idx="1"/>
          </p:nvPr>
        </p:nvSpPr>
        <p:spPr/>
        <p:txBody>
          <a:bodyPr>
            <a:normAutofit fontScale="92500" lnSpcReduction="20000"/>
          </a:bodyPr>
          <a:lstStyle/>
          <a:p>
            <a:pPr algn="just"/>
            <a:r>
              <a:rPr lang="en-GB" dirty="0"/>
              <a:t>The Network Layer, otherwise known as the Internet Layer in the TCP/IP model is the layer that holds the internet architecture together.</a:t>
            </a:r>
          </a:p>
          <a:p>
            <a:pPr algn="just"/>
            <a:endParaRPr lang="en-GB" dirty="0"/>
          </a:p>
          <a:p>
            <a:pPr algn="just"/>
            <a:r>
              <a:rPr lang="en-GB" dirty="0"/>
              <a:t>The job of the network layer is to permit hosts to inject packets of data into any network and have them travel independently to their destinations.</a:t>
            </a:r>
          </a:p>
          <a:p>
            <a:pPr algn="just"/>
            <a:endParaRPr lang="en-GB" dirty="0"/>
          </a:p>
          <a:p>
            <a:pPr algn="just"/>
            <a:r>
              <a:rPr lang="en-GB" dirty="0"/>
              <a:t>The packets may arrive at their destinations in a different order than the were sent then reassemble into the order which they were sent.</a:t>
            </a:r>
          </a:p>
        </p:txBody>
      </p:sp>
    </p:spTree>
    <p:extLst>
      <p:ext uri="{BB962C8B-B14F-4D97-AF65-F5344CB8AC3E}">
        <p14:creationId xmlns:p14="http://schemas.microsoft.com/office/powerpoint/2010/main" val="338367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6ED6-ED89-4D2A-B470-F31BCB147BC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8188485F-5FBE-49D8-9EED-1ECE80210F0E}"/>
              </a:ext>
            </a:extLst>
          </p:cNvPr>
          <p:cNvSpPr>
            <a:spLocks noGrp="1"/>
          </p:cNvSpPr>
          <p:nvPr>
            <p:ph idx="1"/>
          </p:nvPr>
        </p:nvSpPr>
        <p:spPr/>
        <p:txBody>
          <a:bodyPr>
            <a:normAutofit fontScale="92500" lnSpcReduction="20000"/>
          </a:bodyPr>
          <a:lstStyle/>
          <a:p>
            <a:pPr algn="just"/>
            <a:r>
              <a:rPr lang="en-GB" dirty="0"/>
              <a:t>These addresses are represented in the data network as binary patterns. </a:t>
            </a:r>
          </a:p>
          <a:p>
            <a:pPr algn="just"/>
            <a:endParaRPr lang="en-GB" dirty="0"/>
          </a:p>
          <a:p>
            <a:pPr algn="just"/>
            <a:r>
              <a:rPr lang="en-GB" dirty="0"/>
              <a:t>Inside the devices, </a:t>
            </a:r>
            <a:r>
              <a:rPr lang="en-GB" i="1" dirty="0"/>
              <a:t>digital logic </a:t>
            </a:r>
            <a:r>
              <a:rPr lang="en-GB" dirty="0"/>
              <a:t>is applied for the interpretation of these addresses. </a:t>
            </a:r>
          </a:p>
          <a:p>
            <a:pPr algn="just"/>
            <a:endParaRPr lang="en-GB" dirty="0"/>
          </a:p>
          <a:p>
            <a:pPr algn="just"/>
            <a:r>
              <a:rPr lang="en-GB" dirty="0"/>
              <a:t>For the human network, a string of 32 bits is difficult to interpret and even more difficult to remember. </a:t>
            </a:r>
          </a:p>
          <a:p>
            <a:pPr algn="just"/>
            <a:endParaRPr lang="en-GB" dirty="0"/>
          </a:p>
          <a:p>
            <a:pPr algn="just"/>
            <a:r>
              <a:rPr lang="en-GB" dirty="0"/>
              <a:t>For this reason, IPv4 addresses are represented using </a:t>
            </a:r>
            <a:r>
              <a:rPr lang="en-GB" i="1" dirty="0"/>
              <a:t>dotted decimal </a:t>
            </a:r>
            <a:r>
              <a:rPr lang="en-GB" dirty="0"/>
              <a:t>format.</a:t>
            </a:r>
          </a:p>
          <a:p>
            <a:pPr algn="just"/>
            <a:endParaRPr lang="en-GB" dirty="0"/>
          </a:p>
        </p:txBody>
      </p:sp>
    </p:spTree>
    <p:extLst>
      <p:ext uri="{BB962C8B-B14F-4D97-AF65-F5344CB8AC3E}">
        <p14:creationId xmlns:p14="http://schemas.microsoft.com/office/powerpoint/2010/main" val="9454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EE4B-9489-4E1F-B146-458CAAE14D7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FF718D81-3AF1-4302-BB82-2CC7194A7A4D}"/>
              </a:ext>
            </a:extLst>
          </p:cNvPr>
          <p:cNvSpPr>
            <a:spLocks noGrp="1"/>
          </p:cNvSpPr>
          <p:nvPr>
            <p:ph idx="1"/>
          </p:nvPr>
        </p:nvSpPr>
        <p:spPr/>
        <p:txBody>
          <a:bodyPr>
            <a:normAutofit fontScale="92500" lnSpcReduction="20000"/>
          </a:bodyPr>
          <a:lstStyle/>
          <a:p>
            <a:pPr algn="just"/>
            <a:r>
              <a:rPr lang="en-GB" dirty="0"/>
              <a:t>IPv4 addresses are easier to remember, write, and verbally communicate than strings of 32 bits.</a:t>
            </a:r>
          </a:p>
          <a:p>
            <a:pPr algn="just"/>
            <a:endParaRPr lang="en-GB" dirty="0"/>
          </a:p>
          <a:p>
            <a:pPr algn="just"/>
            <a:r>
              <a:rPr lang="en-GB" dirty="0"/>
              <a:t> Representing IPv4 addresses as dotted decimals begins by separating the 32 bits of the address into bytes. </a:t>
            </a:r>
          </a:p>
          <a:p>
            <a:pPr algn="just"/>
            <a:endParaRPr lang="en-GB" dirty="0"/>
          </a:p>
          <a:p>
            <a:pPr algn="just"/>
            <a:r>
              <a:rPr lang="en-GB" dirty="0"/>
              <a:t>Each byte of the binary pattern, called an </a:t>
            </a:r>
            <a:r>
              <a:rPr lang="en-GB" i="1" dirty="0"/>
              <a:t>octet</a:t>
            </a:r>
            <a:r>
              <a:rPr lang="en-GB" dirty="0"/>
              <a:t>, is separated with a dot. </a:t>
            </a:r>
          </a:p>
          <a:p>
            <a:pPr algn="just"/>
            <a:endParaRPr lang="en-GB" dirty="0"/>
          </a:p>
          <a:p>
            <a:pPr algn="just"/>
            <a:r>
              <a:rPr lang="en-GB" dirty="0"/>
              <a:t>The bytes are called an octet, because each of the decimal numbers represents 1 byte, or 8 bits.</a:t>
            </a:r>
          </a:p>
          <a:p>
            <a:pPr algn="just"/>
            <a:endParaRPr lang="en-GB" dirty="0"/>
          </a:p>
        </p:txBody>
      </p:sp>
    </p:spTree>
    <p:extLst>
      <p:ext uri="{BB962C8B-B14F-4D97-AF65-F5344CB8AC3E}">
        <p14:creationId xmlns:p14="http://schemas.microsoft.com/office/powerpoint/2010/main" val="359111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1117-4378-4771-9992-5781D9FC6758}"/>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DF07272-9747-42D9-A5A8-A3229B243780}"/>
              </a:ext>
            </a:extLst>
          </p:cNvPr>
          <p:cNvSpPr>
            <a:spLocks noGrp="1"/>
          </p:cNvSpPr>
          <p:nvPr>
            <p:ph idx="1"/>
          </p:nvPr>
        </p:nvSpPr>
        <p:spPr/>
        <p:txBody>
          <a:bodyPr>
            <a:normAutofit fontScale="92500" lnSpcReduction="10000"/>
          </a:bodyPr>
          <a:lstStyle/>
          <a:p>
            <a:pPr algn="just"/>
            <a:r>
              <a:rPr lang="en-GB" dirty="0"/>
              <a:t>For example, the following address: </a:t>
            </a:r>
          </a:p>
          <a:p>
            <a:pPr lvl="1" algn="just"/>
            <a:r>
              <a:rPr lang="en-GB" dirty="0"/>
              <a:t>10101100000100000000010000010100 is expressed in dotted format as 10101100.00010000.00000100.00010100</a:t>
            </a:r>
          </a:p>
          <a:p>
            <a:pPr lvl="1" algn="just"/>
            <a:endParaRPr lang="en-GB" dirty="0"/>
          </a:p>
          <a:p>
            <a:pPr lvl="1" algn="just"/>
            <a:r>
              <a:rPr lang="en-GB" dirty="0"/>
              <a:t>And in decimal as 172.16.4.20. </a:t>
            </a:r>
          </a:p>
          <a:p>
            <a:pPr lvl="1" algn="just"/>
            <a:endParaRPr lang="en-GB" dirty="0"/>
          </a:p>
          <a:p>
            <a:pPr lvl="1" algn="just"/>
            <a:r>
              <a:rPr lang="en-GB" dirty="0"/>
              <a:t>Keep in mind that devices use binary logic. </a:t>
            </a:r>
          </a:p>
          <a:p>
            <a:pPr algn="just"/>
            <a:endParaRPr lang="en-GB" dirty="0"/>
          </a:p>
          <a:p>
            <a:pPr algn="just"/>
            <a:r>
              <a:rPr lang="en-GB" dirty="0"/>
              <a:t>The dotted decimal format makes it easier for people to use and remember addresses.</a:t>
            </a:r>
          </a:p>
          <a:p>
            <a:pPr algn="just"/>
            <a:endParaRPr lang="en-GB" dirty="0"/>
          </a:p>
        </p:txBody>
      </p:sp>
    </p:spTree>
    <p:extLst>
      <p:ext uri="{BB962C8B-B14F-4D97-AF65-F5344CB8AC3E}">
        <p14:creationId xmlns:p14="http://schemas.microsoft.com/office/powerpoint/2010/main" val="396617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21E-7272-446B-82A3-6A63400F8E3A}"/>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C2708B63-E444-4B6B-B555-7B40B49E6186}"/>
              </a:ext>
            </a:extLst>
          </p:cNvPr>
          <p:cNvSpPr>
            <a:spLocks noGrp="1"/>
          </p:cNvSpPr>
          <p:nvPr>
            <p:ph idx="1"/>
          </p:nvPr>
        </p:nvSpPr>
        <p:spPr/>
        <p:txBody>
          <a:bodyPr>
            <a:normAutofit fontScale="85000" lnSpcReduction="20000"/>
          </a:bodyPr>
          <a:lstStyle/>
          <a:p>
            <a:pPr algn="just"/>
            <a:r>
              <a:rPr lang="en-GB" dirty="0"/>
              <a:t>IPv4 addresses have two parts: the network portion and the host portion. </a:t>
            </a:r>
          </a:p>
          <a:p>
            <a:pPr algn="just"/>
            <a:endParaRPr lang="en-GB" dirty="0"/>
          </a:p>
          <a:p>
            <a:pPr algn="just"/>
            <a:r>
              <a:rPr lang="en-GB" dirty="0"/>
              <a:t>For each IPv4 address, some portion of the most significant bits, or </a:t>
            </a:r>
            <a:r>
              <a:rPr lang="en-GB" b="1" i="1" dirty="0"/>
              <a:t>high-order bits</a:t>
            </a:r>
            <a:r>
              <a:rPr lang="en-GB" dirty="0"/>
              <a:t>, represents the network address. </a:t>
            </a:r>
          </a:p>
          <a:p>
            <a:pPr algn="just"/>
            <a:endParaRPr lang="en-GB" dirty="0"/>
          </a:p>
          <a:p>
            <a:pPr algn="just"/>
            <a:r>
              <a:rPr lang="en-GB" dirty="0"/>
              <a:t>At Layer 3, a </a:t>
            </a:r>
            <a:r>
              <a:rPr lang="en-GB" i="1" dirty="0"/>
              <a:t>network </a:t>
            </a:r>
            <a:r>
              <a:rPr lang="en-GB" dirty="0"/>
              <a:t>is defined as a group of hosts that have identical bit patterns in the network address portion of their addresses. </a:t>
            </a:r>
          </a:p>
          <a:p>
            <a:pPr algn="just"/>
            <a:endParaRPr lang="en-GB" dirty="0"/>
          </a:p>
          <a:p>
            <a:pPr algn="just"/>
            <a:r>
              <a:rPr lang="en-GB" dirty="0"/>
              <a:t>That is, all the bits in the network portion of their addresses are identical.</a:t>
            </a:r>
          </a:p>
          <a:p>
            <a:pPr algn="just"/>
            <a:endParaRPr lang="en-GB" dirty="0"/>
          </a:p>
        </p:txBody>
      </p:sp>
    </p:spTree>
    <p:extLst>
      <p:ext uri="{BB962C8B-B14F-4D97-AF65-F5344CB8AC3E}">
        <p14:creationId xmlns:p14="http://schemas.microsoft.com/office/powerpoint/2010/main" val="215840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1AA-8BE5-4180-8A72-E752024F5030}"/>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6929A2A2-410F-4C8F-AB21-28F4BD16C084}"/>
              </a:ext>
            </a:extLst>
          </p:cNvPr>
          <p:cNvSpPr>
            <a:spLocks noGrp="1"/>
          </p:cNvSpPr>
          <p:nvPr>
            <p:ph idx="1"/>
          </p:nvPr>
        </p:nvSpPr>
        <p:spPr/>
        <p:txBody>
          <a:bodyPr/>
          <a:lstStyle/>
          <a:p>
            <a:pPr algn="just"/>
            <a:r>
              <a:rPr lang="en-GB" dirty="0"/>
              <a:t>In the following example, the two addresses have identical network portions. Therefore, hosts assigned these two addresses would be on the same logical network:</a:t>
            </a:r>
          </a:p>
          <a:p>
            <a:pPr marL="82296" indent="0" algn="just">
              <a:buNone/>
            </a:pPr>
            <a:r>
              <a:rPr lang="en-GB" b="1" dirty="0"/>
              <a:t>	172.16.4</a:t>
            </a:r>
            <a:r>
              <a:rPr lang="en-GB" dirty="0"/>
              <a:t>.20	 </a:t>
            </a:r>
            <a:r>
              <a:rPr lang="en-GB" b="1" dirty="0"/>
              <a:t>172.16.4</a:t>
            </a:r>
            <a:r>
              <a:rPr lang="en-GB" dirty="0"/>
              <a:t>.32</a:t>
            </a:r>
          </a:p>
          <a:p>
            <a:pPr marL="82296" indent="0" algn="just">
              <a:buNone/>
            </a:pPr>
            <a:r>
              <a:rPr lang="en-GB" b="1" dirty="0"/>
              <a:t>	network</a:t>
            </a:r>
            <a:r>
              <a:rPr lang="en-GB" dirty="0"/>
              <a:t> host 	 </a:t>
            </a:r>
            <a:r>
              <a:rPr lang="en-GB" b="1" dirty="0"/>
              <a:t>network</a:t>
            </a:r>
            <a:r>
              <a:rPr lang="en-GB" dirty="0"/>
              <a:t> host</a:t>
            </a:r>
          </a:p>
          <a:p>
            <a:pPr marL="82296" indent="0" algn="just">
              <a:buNone/>
            </a:pPr>
            <a:r>
              <a:rPr lang="en-GB" b="1" dirty="0"/>
              <a:t>       portion</a:t>
            </a:r>
            <a:r>
              <a:rPr lang="en-GB" dirty="0"/>
              <a:t> </a:t>
            </a:r>
            <a:r>
              <a:rPr lang="en-GB" dirty="0" err="1"/>
              <a:t>portion</a:t>
            </a:r>
            <a:r>
              <a:rPr lang="en-GB" dirty="0"/>
              <a:t> </a:t>
            </a:r>
            <a:r>
              <a:rPr lang="en-GB" b="1" dirty="0" err="1"/>
              <a:t>portion</a:t>
            </a:r>
            <a:r>
              <a:rPr lang="en-GB" dirty="0"/>
              <a:t> </a:t>
            </a:r>
            <a:r>
              <a:rPr lang="en-GB" dirty="0" err="1"/>
              <a:t>portion</a:t>
            </a:r>
            <a:endParaRPr lang="en-GB" dirty="0"/>
          </a:p>
          <a:p>
            <a:pPr algn="just"/>
            <a:endParaRPr lang="en-GB" dirty="0"/>
          </a:p>
          <a:p>
            <a:pPr algn="just"/>
            <a:endParaRPr lang="en-GB" dirty="0"/>
          </a:p>
        </p:txBody>
      </p:sp>
    </p:spTree>
    <p:extLst>
      <p:ext uri="{BB962C8B-B14F-4D97-AF65-F5344CB8AC3E}">
        <p14:creationId xmlns:p14="http://schemas.microsoft.com/office/powerpoint/2010/main" val="553941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475F-7F9D-489E-91D7-74C33151136D}"/>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61434B8C-D720-4DD2-928D-6E43CE568920}"/>
              </a:ext>
            </a:extLst>
          </p:cNvPr>
          <p:cNvSpPr>
            <a:spLocks noGrp="1"/>
          </p:cNvSpPr>
          <p:nvPr>
            <p:ph idx="1"/>
          </p:nvPr>
        </p:nvSpPr>
        <p:spPr/>
        <p:txBody>
          <a:bodyPr/>
          <a:lstStyle/>
          <a:p>
            <a:r>
              <a:rPr lang="en-GB" dirty="0"/>
              <a:t>Type of Addressing</a:t>
            </a:r>
          </a:p>
          <a:p>
            <a:pPr lvl="1"/>
            <a:endParaRPr lang="en-GB" dirty="0"/>
          </a:p>
          <a:p>
            <a:pPr lvl="1"/>
            <a:r>
              <a:rPr lang="en-GB" dirty="0"/>
              <a:t>In IPv4 data networks, hosts communicate in three (3) different ways.</a:t>
            </a:r>
          </a:p>
          <a:p>
            <a:pPr lvl="1"/>
            <a:endParaRPr lang="en-GB" dirty="0"/>
          </a:p>
          <a:p>
            <a:pPr lvl="1"/>
            <a:r>
              <a:rPr lang="en-GB" dirty="0"/>
              <a:t>These are </a:t>
            </a:r>
            <a:r>
              <a:rPr lang="en-GB" i="1" dirty="0"/>
              <a:t>unicast, broadcast </a:t>
            </a:r>
            <a:r>
              <a:rPr lang="en-GB" dirty="0"/>
              <a:t>and </a:t>
            </a:r>
            <a:r>
              <a:rPr lang="en-GB" i="1" dirty="0"/>
              <a:t>multicast.</a:t>
            </a:r>
            <a:endParaRPr lang="en-GB" sz="2400" dirty="0"/>
          </a:p>
        </p:txBody>
      </p:sp>
    </p:spTree>
    <p:extLst>
      <p:ext uri="{BB962C8B-B14F-4D97-AF65-F5344CB8AC3E}">
        <p14:creationId xmlns:p14="http://schemas.microsoft.com/office/powerpoint/2010/main" val="409483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AA28-B9E7-4A0E-A606-A01CBE8110FD}"/>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D416CF76-D7A0-4DAF-8B41-A2407E503A37}"/>
              </a:ext>
            </a:extLst>
          </p:cNvPr>
          <p:cNvSpPr>
            <a:spLocks noGrp="1"/>
          </p:cNvSpPr>
          <p:nvPr>
            <p:ph idx="1"/>
          </p:nvPr>
        </p:nvSpPr>
        <p:spPr/>
        <p:txBody>
          <a:bodyPr>
            <a:normAutofit fontScale="85000" lnSpcReduction="20000"/>
          </a:bodyPr>
          <a:lstStyle/>
          <a:p>
            <a:r>
              <a:rPr lang="en-GB" dirty="0"/>
              <a:t>Type of Addressing</a:t>
            </a:r>
          </a:p>
          <a:p>
            <a:pPr lvl="1"/>
            <a:r>
              <a:rPr lang="en-GB" dirty="0"/>
              <a:t>Unicast </a:t>
            </a:r>
          </a:p>
          <a:p>
            <a:pPr lvl="2"/>
            <a:r>
              <a:rPr lang="en-GB" dirty="0"/>
              <a:t>The most common type of communication is unicast. </a:t>
            </a:r>
          </a:p>
          <a:p>
            <a:pPr lvl="2"/>
            <a:endParaRPr lang="en-GB" dirty="0"/>
          </a:p>
          <a:p>
            <a:pPr lvl="2"/>
            <a:r>
              <a:rPr lang="en-GB" dirty="0"/>
              <a:t>This is the normal host-to-host communication in both a client/server and a peer-to-peer network. </a:t>
            </a:r>
          </a:p>
          <a:p>
            <a:pPr lvl="2"/>
            <a:endParaRPr lang="en-GB" dirty="0"/>
          </a:p>
          <a:p>
            <a:pPr lvl="2"/>
            <a:r>
              <a:rPr lang="en-GB" dirty="0"/>
              <a:t>For unicast communication, the host addresses assigned to the two end devices are used as the source and destination IPv4 addresses. </a:t>
            </a:r>
          </a:p>
          <a:p>
            <a:pPr lvl="2"/>
            <a:endParaRPr lang="en-GB" dirty="0"/>
          </a:p>
          <a:p>
            <a:pPr lvl="2"/>
            <a:r>
              <a:rPr lang="en-GB" dirty="0"/>
              <a:t>During the encapsulation process, the source host places its IPv4 address in the unicast packet header as the source host address and the IPv4 address of the destination host in the packet header as the destination address. </a:t>
            </a:r>
          </a:p>
          <a:p>
            <a:pPr lvl="2"/>
            <a:endParaRPr lang="en-GB" dirty="0"/>
          </a:p>
          <a:p>
            <a:pPr lvl="2"/>
            <a:r>
              <a:rPr lang="en-GB" dirty="0"/>
              <a:t>The communication using a unicast packet can be forwarded through an internetwork using the same addresses.</a:t>
            </a:r>
          </a:p>
        </p:txBody>
      </p:sp>
    </p:spTree>
    <p:extLst>
      <p:ext uri="{BB962C8B-B14F-4D97-AF65-F5344CB8AC3E}">
        <p14:creationId xmlns:p14="http://schemas.microsoft.com/office/powerpoint/2010/main" val="373738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B95-E82A-4D0C-B2A6-F6BD036668A9}"/>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97F2EFC5-9197-473C-B97F-0AFC360D6A5F}"/>
              </a:ext>
            </a:extLst>
          </p:cNvPr>
          <p:cNvSpPr>
            <a:spLocks noGrp="1"/>
          </p:cNvSpPr>
          <p:nvPr>
            <p:ph idx="1"/>
          </p:nvPr>
        </p:nvSpPr>
        <p:spPr/>
        <p:txBody>
          <a:bodyPr>
            <a:normAutofit fontScale="92500" lnSpcReduction="20000"/>
          </a:bodyPr>
          <a:lstStyle/>
          <a:p>
            <a:r>
              <a:rPr lang="en-GB" dirty="0"/>
              <a:t>Type of Addressing</a:t>
            </a:r>
          </a:p>
          <a:p>
            <a:pPr lvl="1"/>
            <a:r>
              <a:rPr lang="en-GB" dirty="0"/>
              <a:t>Broadcast</a:t>
            </a:r>
          </a:p>
          <a:p>
            <a:pPr lvl="2"/>
            <a:r>
              <a:rPr lang="en-GB" dirty="0"/>
              <a:t>Broadcast communication is the process of sending a packet from one host to all hosts in the network. </a:t>
            </a:r>
          </a:p>
          <a:p>
            <a:endParaRPr lang="en-GB" dirty="0"/>
          </a:p>
          <a:p>
            <a:pPr lvl="2"/>
            <a:r>
              <a:rPr lang="en-GB" dirty="0"/>
              <a:t>Unlike unicast communication, which uses the destination host address, broadcast and multicast communication use special addresses as the destination address. </a:t>
            </a:r>
          </a:p>
          <a:p>
            <a:endParaRPr lang="en-GB" dirty="0"/>
          </a:p>
          <a:p>
            <a:pPr lvl="2"/>
            <a:r>
              <a:rPr lang="en-GB" dirty="0"/>
              <a:t>This special address, called the </a:t>
            </a:r>
            <a:r>
              <a:rPr lang="en-GB" b="1" i="1" dirty="0"/>
              <a:t>broadcast address</a:t>
            </a:r>
            <a:r>
              <a:rPr lang="en-GB" dirty="0"/>
              <a:t>, allows all the receiving hosts to accept the packet. </a:t>
            </a:r>
          </a:p>
          <a:p>
            <a:pPr lvl="2"/>
            <a:endParaRPr lang="en-GB" dirty="0"/>
          </a:p>
          <a:p>
            <a:pPr lvl="2"/>
            <a:r>
              <a:rPr lang="en-GB" dirty="0"/>
              <a:t>When a host receives a packet with the broadcast address as the destination, it processes the packet as it would a packet to its unicast address. #</a:t>
            </a:r>
          </a:p>
          <a:p>
            <a:pPr lvl="2"/>
            <a:endParaRPr lang="en-GB" dirty="0"/>
          </a:p>
        </p:txBody>
      </p:sp>
    </p:spTree>
    <p:extLst>
      <p:ext uri="{BB962C8B-B14F-4D97-AF65-F5344CB8AC3E}">
        <p14:creationId xmlns:p14="http://schemas.microsoft.com/office/powerpoint/2010/main" val="127205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71FD-416E-4088-ACE7-FD639992D30B}"/>
              </a:ext>
            </a:extLst>
          </p:cNvPr>
          <p:cNvSpPr>
            <a:spLocks noGrp="1"/>
          </p:cNvSpPr>
          <p:nvPr>
            <p:ph type="title"/>
          </p:nvPr>
        </p:nvSpPr>
        <p:spPr/>
        <p:txBody>
          <a:bodyPr/>
          <a:lstStyle/>
          <a:p>
            <a:r>
              <a:rPr lang="en-GB" dirty="0"/>
              <a:t>IPv4 Addressing </a:t>
            </a:r>
          </a:p>
        </p:txBody>
      </p:sp>
      <p:sp>
        <p:nvSpPr>
          <p:cNvPr id="3" name="Content Placeholder 2">
            <a:extLst>
              <a:ext uri="{FF2B5EF4-FFF2-40B4-BE49-F238E27FC236}">
                <a16:creationId xmlns:a16="http://schemas.microsoft.com/office/drawing/2014/main" id="{F2E13F0A-22F9-499B-BE8C-37561285CB01}"/>
              </a:ext>
            </a:extLst>
          </p:cNvPr>
          <p:cNvSpPr>
            <a:spLocks noGrp="1"/>
          </p:cNvSpPr>
          <p:nvPr>
            <p:ph idx="1"/>
          </p:nvPr>
        </p:nvSpPr>
        <p:spPr/>
        <p:txBody>
          <a:bodyPr>
            <a:normAutofit fontScale="92500" lnSpcReduction="10000"/>
          </a:bodyPr>
          <a:lstStyle/>
          <a:p>
            <a:r>
              <a:rPr lang="en-GB" dirty="0"/>
              <a:t>Type of Addressing</a:t>
            </a:r>
          </a:p>
          <a:p>
            <a:pPr lvl="1"/>
            <a:r>
              <a:rPr lang="en-GB" dirty="0"/>
              <a:t>Broadcast</a:t>
            </a:r>
          </a:p>
          <a:p>
            <a:pPr lvl="2"/>
            <a:r>
              <a:rPr lang="en-GB" dirty="0"/>
              <a:t>Using these special addresses, broadcasts are generally restricted to the local network.</a:t>
            </a:r>
            <a:endParaRPr lang="en-GB" sz="2000" dirty="0"/>
          </a:p>
          <a:p>
            <a:pPr lvl="2"/>
            <a:endParaRPr lang="en-GB" dirty="0"/>
          </a:p>
          <a:p>
            <a:pPr lvl="2"/>
            <a:r>
              <a:rPr lang="en-GB" dirty="0"/>
              <a:t>Broadcast transmission is used for the location of special services/devices for which the address is not known or when a host needs to provide information to all the hosts on the network. </a:t>
            </a:r>
          </a:p>
          <a:p>
            <a:pPr lvl="2"/>
            <a:endParaRPr lang="en-GB" dirty="0"/>
          </a:p>
          <a:p>
            <a:pPr lvl="2"/>
            <a:r>
              <a:rPr lang="en-GB" dirty="0"/>
              <a:t>Some examples for using broadcast transmission are as follows: </a:t>
            </a:r>
          </a:p>
          <a:p>
            <a:pPr lvl="3"/>
            <a:r>
              <a:rPr lang="en-GB" dirty="0"/>
              <a:t>Mapping upper-layer addresses to lower-layer addresses</a:t>
            </a:r>
            <a:endParaRPr lang="en-GB" sz="1600" dirty="0"/>
          </a:p>
          <a:p>
            <a:pPr lvl="3"/>
            <a:r>
              <a:rPr lang="en-GB" dirty="0"/>
              <a:t>Requesting an address</a:t>
            </a:r>
            <a:endParaRPr lang="en-GB" sz="1600" dirty="0"/>
          </a:p>
          <a:p>
            <a:pPr lvl="3"/>
            <a:r>
              <a:rPr lang="en-GB" dirty="0"/>
              <a:t>Exchanging routing information by routing protocols</a:t>
            </a:r>
          </a:p>
          <a:p>
            <a:pPr lvl="2"/>
            <a:endParaRPr lang="en-GB" dirty="0"/>
          </a:p>
        </p:txBody>
      </p:sp>
    </p:spTree>
    <p:extLst>
      <p:ext uri="{BB962C8B-B14F-4D97-AF65-F5344CB8AC3E}">
        <p14:creationId xmlns:p14="http://schemas.microsoft.com/office/powerpoint/2010/main" val="323701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3F87-6A2C-4B67-BC68-E15D174D2415}"/>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23124360-F671-4DB8-92FA-5C6FCFBF1312}"/>
              </a:ext>
            </a:extLst>
          </p:cNvPr>
          <p:cNvSpPr>
            <a:spLocks noGrp="1"/>
          </p:cNvSpPr>
          <p:nvPr>
            <p:ph idx="1"/>
          </p:nvPr>
        </p:nvSpPr>
        <p:spPr/>
        <p:txBody>
          <a:bodyPr>
            <a:normAutofit fontScale="92500" lnSpcReduction="10000"/>
          </a:bodyPr>
          <a:lstStyle/>
          <a:p>
            <a:r>
              <a:rPr lang="en-GB" dirty="0"/>
              <a:t>Type of Addressing</a:t>
            </a:r>
          </a:p>
          <a:p>
            <a:pPr lvl="1"/>
            <a:r>
              <a:rPr lang="en-GB" dirty="0"/>
              <a:t>Multicast</a:t>
            </a:r>
          </a:p>
          <a:p>
            <a:pPr lvl="2"/>
            <a:r>
              <a:rPr lang="en-GB" dirty="0"/>
              <a:t>Multicast transmission is designed to conserve the bandwidth of the IPv4 network. </a:t>
            </a:r>
          </a:p>
          <a:p>
            <a:pPr lvl="2"/>
            <a:endParaRPr lang="en-GB" dirty="0"/>
          </a:p>
          <a:p>
            <a:pPr lvl="2"/>
            <a:r>
              <a:rPr lang="en-GB" dirty="0"/>
              <a:t>It reduces traffic by allowing a host to send a single packet to a selected set of hosts. </a:t>
            </a:r>
          </a:p>
          <a:p>
            <a:pPr lvl="2"/>
            <a:endParaRPr lang="en-GB" dirty="0"/>
          </a:p>
          <a:p>
            <a:pPr lvl="2"/>
            <a:r>
              <a:rPr lang="en-GB" dirty="0"/>
              <a:t>To reach multiple destination hosts using unicast communication, a source host would need to send an individual packet addressed to each host. </a:t>
            </a:r>
          </a:p>
          <a:p>
            <a:pPr lvl="2"/>
            <a:endParaRPr lang="en-GB" dirty="0"/>
          </a:p>
          <a:p>
            <a:pPr lvl="2"/>
            <a:r>
              <a:rPr lang="en-GB" dirty="0"/>
              <a:t>With multicast, the source host can send a single packet that can reach thousands of destination hosts.</a:t>
            </a:r>
            <a:endParaRPr lang="en-GB" sz="2000" dirty="0"/>
          </a:p>
        </p:txBody>
      </p:sp>
    </p:spTree>
    <p:extLst>
      <p:ext uri="{BB962C8B-B14F-4D97-AF65-F5344CB8AC3E}">
        <p14:creationId xmlns:p14="http://schemas.microsoft.com/office/powerpoint/2010/main" val="377844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0EAE-C256-4B78-AD0C-0260535B2AD2}"/>
              </a:ext>
            </a:extLst>
          </p:cNvPr>
          <p:cNvSpPr>
            <a:spLocks noGrp="1"/>
          </p:cNvSpPr>
          <p:nvPr>
            <p:ph type="title"/>
          </p:nvPr>
        </p:nvSpPr>
        <p:spPr/>
        <p:txBody>
          <a:bodyPr/>
          <a:lstStyle/>
          <a:p>
            <a:r>
              <a:rPr lang="en-GB" dirty="0"/>
              <a:t>Network Layer</a:t>
            </a:r>
          </a:p>
        </p:txBody>
      </p:sp>
      <p:sp>
        <p:nvSpPr>
          <p:cNvPr id="3" name="Content Placeholder 2">
            <a:extLst>
              <a:ext uri="{FF2B5EF4-FFF2-40B4-BE49-F238E27FC236}">
                <a16:creationId xmlns:a16="http://schemas.microsoft.com/office/drawing/2014/main" id="{78E6C696-563F-477E-9B43-D9488E845CC9}"/>
              </a:ext>
            </a:extLst>
          </p:cNvPr>
          <p:cNvSpPr>
            <a:spLocks noGrp="1"/>
          </p:cNvSpPr>
          <p:nvPr>
            <p:ph idx="1"/>
          </p:nvPr>
        </p:nvSpPr>
        <p:spPr/>
        <p:txBody>
          <a:bodyPr/>
          <a:lstStyle/>
          <a:p>
            <a:pPr algn="just"/>
            <a:r>
              <a:rPr lang="en-GB" dirty="0"/>
              <a:t>There are two protocols defined on the network layer to enable the forwarding and reception of data between devices on the internet:</a:t>
            </a:r>
          </a:p>
          <a:p>
            <a:pPr algn="just"/>
            <a:endParaRPr lang="en-GB" dirty="0"/>
          </a:p>
          <a:p>
            <a:pPr lvl="1" algn="just"/>
            <a:r>
              <a:rPr lang="en-GB" dirty="0"/>
              <a:t>Internet Protocol (IP)</a:t>
            </a:r>
          </a:p>
          <a:p>
            <a:pPr lvl="1" algn="just"/>
            <a:endParaRPr lang="en-GB" dirty="0"/>
          </a:p>
          <a:p>
            <a:pPr lvl="1" algn="just"/>
            <a:r>
              <a:rPr lang="en-GB" dirty="0"/>
              <a:t>Internet Control Message Protocol (ICMP)</a:t>
            </a:r>
          </a:p>
          <a:p>
            <a:pPr lvl="1" algn="just"/>
            <a:endParaRPr lang="en-GB" dirty="0"/>
          </a:p>
          <a:p>
            <a:pPr algn="just"/>
            <a:endParaRPr lang="en-GB" dirty="0"/>
          </a:p>
        </p:txBody>
      </p:sp>
    </p:spTree>
    <p:extLst>
      <p:ext uri="{BB962C8B-B14F-4D97-AF65-F5344CB8AC3E}">
        <p14:creationId xmlns:p14="http://schemas.microsoft.com/office/powerpoint/2010/main" val="250184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A7BA-43D6-47AC-AE74-434029CA773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9A09A07-EBFE-4EB7-BC3D-5F042578970C}"/>
              </a:ext>
            </a:extLst>
          </p:cNvPr>
          <p:cNvSpPr>
            <a:spLocks noGrp="1"/>
          </p:cNvSpPr>
          <p:nvPr>
            <p:ph idx="1"/>
          </p:nvPr>
        </p:nvSpPr>
        <p:spPr/>
        <p:txBody>
          <a:bodyPr/>
          <a:lstStyle/>
          <a:p>
            <a:r>
              <a:rPr lang="en-GB" dirty="0"/>
              <a:t>Type of Addressing</a:t>
            </a:r>
          </a:p>
          <a:p>
            <a:pPr lvl="1"/>
            <a:r>
              <a:rPr lang="en-GB" dirty="0"/>
              <a:t>Multicast</a:t>
            </a:r>
          </a:p>
          <a:p>
            <a:pPr lvl="2"/>
            <a:r>
              <a:rPr lang="en-GB" dirty="0"/>
              <a:t>The following are some examples of multicast transmission:</a:t>
            </a:r>
            <a:endParaRPr lang="en-GB" sz="2000" dirty="0"/>
          </a:p>
          <a:p>
            <a:pPr lvl="3"/>
            <a:r>
              <a:rPr lang="en-GB" dirty="0"/>
              <a:t>Video and audio broadcasts</a:t>
            </a:r>
          </a:p>
          <a:p>
            <a:pPr lvl="3"/>
            <a:endParaRPr lang="en-GB" sz="1600" dirty="0"/>
          </a:p>
          <a:p>
            <a:pPr lvl="3"/>
            <a:r>
              <a:rPr lang="en-GB" dirty="0"/>
              <a:t>Routing information exchange by some routing protocols</a:t>
            </a:r>
          </a:p>
          <a:p>
            <a:pPr lvl="3"/>
            <a:endParaRPr lang="en-GB" sz="1600" dirty="0"/>
          </a:p>
          <a:p>
            <a:pPr lvl="3"/>
            <a:r>
              <a:rPr lang="en-GB" dirty="0"/>
              <a:t>Distribution of software</a:t>
            </a:r>
          </a:p>
          <a:p>
            <a:pPr lvl="3"/>
            <a:endParaRPr lang="en-GB" sz="1600" dirty="0"/>
          </a:p>
          <a:p>
            <a:pPr lvl="3"/>
            <a:r>
              <a:rPr lang="en-GB" dirty="0"/>
              <a:t>News feeds</a:t>
            </a:r>
          </a:p>
          <a:p>
            <a:pPr lvl="2"/>
            <a:endParaRPr lang="en-GB" dirty="0"/>
          </a:p>
        </p:txBody>
      </p:sp>
    </p:spTree>
    <p:extLst>
      <p:ext uri="{BB962C8B-B14F-4D97-AF65-F5344CB8AC3E}">
        <p14:creationId xmlns:p14="http://schemas.microsoft.com/office/powerpoint/2010/main" val="3415133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CB7-4333-496F-A2B8-6392CD32F19F}"/>
              </a:ext>
            </a:extLst>
          </p:cNvPr>
          <p:cNvSpPr>
            <a:spLocks noGrp="1"/>
          </p:cNvSpPr>
          <p:nvPr>
            <p:ph type="title"/>
          </p:nvPr>
        </p:nvSpPr>
        <p:spPr/>
        <p:txBody>
          <a:bodyPr/>
          <a:lstStyle/>
          <a:p>
            <a:r>
              <a:rPr lang="en-GB" dirty="0"/>
              <a:t>IPv4 Addressing </a:t>
            </a:r>
          </a:p>
        </p:txBody>
      </p:sp>
      <p:sp>
        <p:nvSpPr>
          <p:cNvPr id="3" name="Content Placeholder 2">
            <a:extLst>
              <a:ext uri="{FF2B5EF4-FFF2-40B4-BE49-F238E27FC236}">
                <a16:creationId xmlns:a16="http://schemas.microsoft.com/office/drawing/2014/main" id="{2847E964-E569-4559-9A6B-48C3FD5D63C1}"/>
              </a:ext>
            </a:extLst>
          </p:cNvPr>
          <p:cNvSpPr>
            <a:spLocks noGrp="1"/>
          </p:cNvSpPr>
          <p:nvPr>
            <p:ph idx="1"/>
          </p:nvPr>
        </p:nvSpPr>
        <p:spPr/>
        <p:txBody>
          <a:bodyPr/>
          <a:lstStyle/>
          <a:p>
            <a:r>
              <a:rPr lang="en-GB" dirty="0"/>
              <a:t>Type of Address</a:t>
            </a:r>
          </a:p>
          <a:p>
            <a:pPr lvl="1"/>
            <a:r>
              <a:rPr lang="en-GB" dirty="0"/>
              <a:t>In an IPv4 network, there are three types of addresses: </a:t>
            </a:r>
          </a:p>
          <a:p>
            <a:pPr lvl="2"/>
            <a:r>
              <a:rPr lang="en-GB" i="1" dirty="0"/>
              <a:t>Network address</a:t>
            </a:r>
          </a:p>
          <a:p>
            <a:pPr lvl="2"/>
            <a:r>
              <a:rPr lang="en-GB" i="1" dirty="0"/>
              <a:t>Broadcast address </a:t>
            </a:r>
            <a:r>
              <a:rPr lang="en-GB" dirty="0"/>
              <a:t>and </a:t>
            </a:r>
          </a:p>
          <a:p>
            <a:pPr lvl="2"/>
            <a:r>
              <a:rPr lang="en-GB" i="1" dirty="0"/>
              <a:t>Host address.</a:t>
            </a:r>
            <a:endParaRPr lang="en-GB" dirty="0"/>
          </a:p>
          <a:p>
            <a:pPr lvl="1"/>
            <a:endParaRPr lang="en-GB" dirty="0"/>
          </a:p>
        </p:txBody>
      </p:sp>
    </p:spTree>
    <p:extLst>
      <p:ext uri="{BB962C8B-B14F-4D97-AF65-F5344CB8AC3E}">
        <p14:creationId xmlns:p14="http://schemas.microsoft.com/office/powerpoint/2010/main" val="2062789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CA2-3E62-4C95-BEBE-76ABFE442ABA}"/>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A6AB61F8-B382-4F72-845C-41B2FD3DEF5C}"/>
              </a:ext>
            </a:extLst>
          </p:cNvPr>
          <p:cNvSpPr>
            <a:spLocks noGrp="1"/>
          </p:cNvSpPr>
          <p:nvPr>
            <p:ph idx="1"/>
          </p:nvPr>
        </p:nvSpPr>
        <p:spPr/>
        <p:txBody>
          <a:bodyPr>
            <a:normAutofit fontScale="92500" lnSpcReduction="20000"/>
          </a:bodyPr>
          <a:lstStyle/>
          <a:p>
            <a:r>
              <a:rPr lang="en-GB" dirty="0"/>
              <a:t>Type of Address</a:t>
            </a:r>
          </a:p>
          <a:p>
            <a:pPr lvl="1"/>
            <a:r>
              <a:rPr lang="en-GB" dirty="0"/>
              <a:t>Network Address</a:t>
            </a:r>
          </a:p>
          <a:p>
            <a:pPr lvl="2"/>
            <a:r>
              <a:rPr lang="en-GB" dirty="0"/>
              <a:t>The network address is a standard way to refer to a network. </a:t>
            </a:r>
          </a:p>
          <a:p>
            <a:pPr lvl="2"/>
            <a:endParaRPr lang="en-GB" dirty="0"/>
          </a:p>
          <a:p>
            <a:pPr lvl="2"/>
            <a:r>
              <a:rPr lang="en-GB" dirty="0"/>
              <a:t>This address cannot be assigned to a device and is, therefore, not used as an address for communication in the network. </a:t>
            </a:r>
          </a:p>
          <a:p>
            <a:pPr lvl="2"/>
            <a:endParaRPr lang="en-GB" dirty="0"/>
          </a:p>
          <a:p>
            <a:pPr lvl="2"/>
            <a:r>
              <a:rPr lang="en-GB" dirty="0"/>
              <a:t>It is only used as a reference to the network. </a:t>
            </a:r>
          </a:p>
          <a:p>
            <a:pPr lvl="2"/>
            <a:endParaRPr lang="en-GB" dirty="0"/>
          </a:p>
          <a:p>
            <a:pPr lvl="2"/>
            <a:r>
              <a:rPr lang="en-GB" dirty="0"/>
              <a:t>Within the IPv4 address range of a network, the lowest address is reserved for the network address. </a:t>
            </a:r>
          </a:p>
          <a:p>
            <a:pPr lvl="2"/>
            <a:endParaRPr lang="en-GB" dirty="0"/>
          </a:p>
          <a:p>
            <a:pPr lvl="2"/>
            <a:r>
              <a:rPr lang="en-GB" dirty="0"/>
              <a:t>This address has a 0 for each host bit in the host portion of the address.</a:t>
            </a:r>
          </a:p>
        </p:txBody>
      </p:sp>
    </p:spTree>
    <p:extLst>
      <p:ext uri="{BB962C8B-B14F-4D97-AF65-F5344CB8AC3E}">
        <p14:creationId xmlns:p14="http://schemas.microsoft.com/office/powerpoint/2010/main" val="3775226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6E6-B013-4D4D-86BA-04498609DC1B}"/>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D36B2600-C435-4A8B-9DD8-09B91DEE5EF0}"/>
              </a:ext>
            </a:extLst>
          </p:cNvPr>
          <p:cNvSpPr>
            <a:spLocks noGrp="1"/>
          </p:cNvSpPr>
          <p:nvPr>
            <p:ph idx="1"/>
          </p:nvPr>
        </p:nvSpPr>
        <p:spPr/>
        <p:txBody>
          <a:bodyPr>
            <a:normAutofit fontScale="77500" lnSpcReduction="20000"/>
          </a:bodyPr>
          <a:lstStyle/>
          <a:p>
            <a:r>
              <a:rPr lang="en-GB" dirty="0"/>
              <a:t>Type of Address</a:t>
            </a:r>
          </a:p>
          <a:p>
            <a:pPr lvl="1"/>
            <a:r>
              <a:rPr lang="en-GB" dirty="0"/>
              <a:t>Broadcast Address</a:t>
            </a:r>
          </a:p>
          <a:p>
            <a:pPr lvl="2"/>
            <a:r>
              <a:rPr lang="en-GB" dirty="0"/>
              <a:t>The IPv4 broadcast address within a network is the directed broadcast address. </a:t>
            </a:r>
          </a:p>
          <a:p>
            <a:pPr lvl="2"/>
            <a:endParaRPr lang="en-GB" dirty="0"/>
          </a:p>
          <a:p>
            <a:pPr lvl="2"/>
            <a:r>
              <a:rPr lang="en-GB" dirty="0"/>
              <a:t>Unlike the network address, this address is used in communication to all the hosts in a network. </a:t>
            </a:r>
          </a:p>
          <a:p>
            <a:pPr lvl="2"/>
            <a:endParaRPr lang="en-GB" dirty="0"/>
          </a:p>
          <a:p>
            <a:pPr lvl="2"/>
            <a:r>
              <a:rPr lang="en-GB" dirty="0"/>
              <a:t>This special address for each network allows a single packet to communicate to all the hosts in that network. </a:t>
            </a:r>
          </a:p>
          <a:p>
            <a:pPr lvl="2"/>
            <a:endParaRPr lang="en-GB" dirty="0"/>
          </a:p>
          <a:p>
            <a:pPr lvl="2"/>
            <a:r>
              <a:rPr lang="en-GB" dirty="0"/>
              <a:t>To send data to all hosts in a network, a host can send a single packet that is addressed to the broadcast address of the network. </a:t>
            </a:r>
          </a:p>
          <a:p>
            <a:pPr lvl="2"/>
            <a:endParaRPr lang="en-GB" dirty="0"/>
          </a:p>
          <a:p>
            <a:pPr lvl="2"/>
            <a:r>
              <a:rPr lang="en-GB" dirty="0"/>
              <a:t>The broadcast address uses the highest address in the network range. </a:t>
            </a:r>
          </a:p>
          <a:p>
            <a:pPr lvl="2"/>
            <a:endParaRPr lang="en-GB" dirty="0"/>
          </a:p>
          <a:p>
            <a:pPr lvl="2"/>
            <a:r>
              <a:rPr lang="en-GB" dirty="0"/>
              <a:t>This is the address in which the bits in the host portion are all 1s.</a:t>
            </a:r>
          </a:p>
          <a:p>
            <a:pPr lvl="2"/>
            <a:endParaRPr lang="en-GB" dirty="0"/>
          </a:p>
        </p:txBody>
      </p:sp>
    </p:spTree>
    <p:extLst>
      <p:ext uri="{BB962C8B-B14F-4D97-AF65-F5344CB8AC3E}">
        <p14:creationId xmlns:p14="http://schemas.microsoft.com/office/powerpoint/2010/main" val="3844486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DE9D-AA63-4667-992F-D72D12F6DBB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E86213EA-10B1-4889-9AE2-8F4908D61E03}"/>
              </a:ext>
            </a:extLst>
          </p:cNvPr>
          <p:cNvSpPr>
            <a:spLocks noGrp="1"/>
          </p:cNvSpPr>
          <p:nvPr>
            <p:ph idx="1"/>
          </p:nvPr>
        </p:nvSpPr>
        <p:spPr/>
        <p:txBody>
          <a:bodyPr/>
          <a:lstStyle/>
          <a:p>
            <a:r>
              <a:rPr lang="en-GB" dirty="0"/>
              <a:t>Type of Address</a:t>
            </a:r>
          </a:p>
          <a:p>
            <a:pPr lvl="1"/>
            <a:r>
              <a:rPr lang="en-GB" dirty="0"/>
              <a:t>Host Address</a:t>
            </a:r>
          </a:p>
          <a:p>
            <a:pPr lvl="2"/>
            <a:r>
              <a:rPr lang="en-GB" dirty="0"/>
              <a:t>In an IP data network, every end device requires a unique unicast address to deliver a packet to that host. </a:t>
            </a:r>
          </a:p>
          <a:p>
            <a:pPr lvl="2"/>
            <a:endParaRPr lang="en-GB" dirty="0"/>
          </a:p>
          <a:p>
            <a:pPr lvl="2"/>
            <a:r>
              <a:rPr lang="en-GB" dirty="0"/>
              <a:t>In IPv4 addresses, you can assign the values between the network address and the broadcast address to the devices in that network. </a:t>
            </a:r>
          </a:p>
          <a:p>
            <a:pPr lvl="2"/>
            <a:endParaRPr lang="en-GB" dirty="0"/>
          </a:p>
          <a:p>
            <a:pPr lvl="2"/>
            <a:r>
              <a:rPr lang="en-GB" dirty="0"/>
              <a:t>These are called the host addresses. </a:t>
            </a:r>
          </a:p>
          <a:p>
            <a:pPr lvl="2"/>
            <a:endParaRPr lang="en-GB" dirty="0"/>
          </a:p>
        </p:txBody>
      </p:sp>
    </p:spTree>
    <p:extLst>
      <p:ext uri="{BB962C8B-B14F-4D97-AF65-F5344CB8AC3E}">
        <p14:creationId xmlns:p14="http://schemas.microsoft.com/office/powerpoint/2010/main" val="319612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6151-AF81-40CF-95C9-B1C27607F959}"/>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BF32D1C-1BAA-4C96-B562-40469AD56F3F}"/>
              </a:ext>
            </a:extLst>
          </p:cNvPr>
          <p:cNvSpPr>
            <a:spLocks noGrp="1"/>
          </p:cNvSpPr>
          <p:nvPr>
            <p:ph idx="1"/>
          </p:nvPr>
        </p:nvSpPr>
        <p:spPr/>
        <p:txBody>
          <a:bodyPr/>
          <a:lstStyle/>
          <a:p>
            <a:r>
              <a:rPr lang="en-GB" dirty="0"/>
              <a:t>IPv4 Address Classes</a:t>
            </a:r>
          </a:p>
          <a:p>
            <a:pPr lvl="1"/>
            <a:r>
              <a:rPr lang="en-GB" dirty="0"/>
              <a:t>There are three popular IPv4 address classes defined by RFC 1700. These include:</a:t>
            </a:r>
          </a:p>
          <a:p>
            <a:pPr lvl="2"/>
            <a:r>
              <a:rPr lang="en-GB" dirty="0"/>
              <a:t>Class A</a:t>
            </a:r>
          </a:p>
          <a:p>
            <a:pPr lvl="2"/>
            <a:r>
              <a:rPr lang="en-GB" dirty="0"/>
              <a:t>Class B</a:t>
            </a:r>
          </a:p>
          <a:p>
            <a:pPr lvl="2"/>
            <a:r>
              <a:rPr lang="en-GB" dirty="0"/>
              <a:t>Class C</a:t>
            </a:r>
          </a:p>
        </p:txBody>
      </p:sp>
    </p:spTree>
    <p:extLst>
      <p:ext uri="{BB962C8B-B14F-4D97-AF65-F5344CB8AC3E}">
        <p14:creationId xmlns:p14="http://schemas.microsoft.com/office/powerpoint/2010/main" val="2895629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9D45-FE50-47F1-BC95-B1A978C476AC}"/>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0B1FC66-267B-4036-8C1E-0CA7AF782F4A}"/>
              </a:ext>
            </a:extLst>
          </p:cNvPr>
          <p:cNvSpPr>
            <a:spLocks noGrp="1"/>
          </p:cNvSpPr>
          <p:nvPr>
            <p:ph idx="1"/>
          </p:nvPr>
        </p:nvSpPr>
        <p:spPr/>
        <p:txBody>
          <a:bodyPr>
            <a:normAutofit fontScale="92500" lnSpcReduction="10000"/>
          </a:bodyPr>
          <a:lstStyle/>
          <a:p>
            <a:r>
              <a:rPr lang="en-GB" dirty="0"/>
              <a:t>IPv4 Address Classes</a:t>
            </a:r>
          </a:p>
          <a:p>
            <a:pPr lvl="1"/>
            <a:r>
              <a:rPr lang="en-GB" dirty="0"/>
              <a:t>Class A</a:t>
            </a:r>
          </a:p>
          <a:p>
            <a:pPr lvl="2"/>
            <a:r>
              <a:rPr lang="en-GB" dirty="0"/>
              <a:t>The class A address block was designed to support extremely large networks with more than 16 million host addresses. </a:t>
            </a:r>
          </a:p>
          <a:p>
            <a:pPr lvl="2"/>
            <a:endParaRPr lang="en-GB" dirty="0"/>
          </a:p>
          <a:p>
            <a:pPr lvl="2"/>
            <a:r>
              <a:rPr lang="en-GB" dirty="0"/>
              <a:t>Class A IPv4 addresses used a fixed /8 prefix with the first octet to indicate the network address. </a:t>
            </a:r>
          </a:p>
          <a:p>
            <a:pPr lvl="2"/>
            <a:endParaRPr lang="en-GB" dirty="0"/>
          </a:p>
          <a:p>
            <a:pPr lvl="2"/>
            <a:r>
              <a:rPr lang="en-GB" dirty="0"/>
              <a:t>The remaining three octets were used for host addresses.</a:t>
            </a:r>
          </a:p>
          <a:p>
            <a:pPr lvl="2"/>
            <a:endParaRPr lang="en-GB" dirty="0"/>
          </a:p>
          <a:p>
            <a:pPr lvl="2"/>
            <a:r>
              <a:rPr lang="en-GB" dirty="0"/>
              <a:t>To reserve address space for the remaining address classes, all class A addresses required that the most significant bit of the high-order octet be a 0. </a:t>
            </a:r>
          </a:p>
        </p:txBody>
      </p:sp>
    </p:spTree>
    <p:extLst>
      <p:ext uri="{BB962C8B-B14F-4D97-AF65-F5344CB8AC3E}">
        <p14:creationId xmlns:p14="http://schemas.microsoft.com/office/powerpoint/2010/main" val="166542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C8F4-F481-4C75-8E7D-ADC2BA4840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FC4A04B-EFAF-4F69-B522-FBCCDE6FF68A}"/>
              </a:ext>
            </a:extLst>
          </p:cNvPr>
          <p:cNvSpPr>
            <a:spLocks noGrp="1"/>
          </p:cNvSpPr>
          <p:nvPr>
            <p:ph idx="1"/>
          </p:nvPr>
        </p:nvSpPr>
        <p:spPr/>
        <p:txBody>
          <a:bodyPr/>
          <a:lstStyle/>
          <a:p>
            <a:r>
              <a:rPr lang="en-GB" dirty="0"/>
              <a:t>IPv4 Address Classes</a:t>
            </a:r>
          </a:p>
          <a:p>
            <a:pPr lvl="1"/>
            <a:r>
              <a:rPr lang="en-GB" dirty="0"/>
              <a:t>Class A</a:t>
            </a:r>
          </a:p>
          <a:p>
            <a:pPr lvl="2"/>
            <a:r>
              <a:rPr lang="en-GB" dirty="0"/>
              <a:t>This meant that there were only 128 possible class A networks, 0.0.0.0 /8 to 127.0.0.0 /8, before taking out the reserved address blocks. </a:t>
            </a:r>
          </a:p>
          <a:p>
            <a:pPr lvl="2"/>
            <a:endParaRPr lang="en-GB" dirty="0"/>
          </a:p>
          <a:p>
            <a:pPr lvl="2"/>
            <a:r>
              <a:rPr lang="en-GB" dirty="0"/>
              <a:t>Even though the class A addresses reserved one-half of the address space, because of their limit of 128 networks, they could only be allocated to approximately 120 companies or organizations.</a:t>
            </a:r>
          </a:p>
        </p:txBody>
      </p:sp>
    </p:spTree>
    <p:extLst>
      <p:ext uri="{BB962C8B-B14F-4D97-AF65-F5344CB8AC3E}">
        <p14:creationId xmlns:p14="http://schemas.microsoft.com/office/powerpoint/2010/main" val="1309372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normAutofit fontScale="92500" lnSpcReduction="10000"/>
          </a:bodyPr>
          <a:lstStyle/>
          <a:p>
            <a:r>
              <a:rPr lang="en-GB" dirty="0"/>
              <a:t>IPv4 Address Classes</a:t>
            </a:r>
          </a:p>
          <a:p>
            <a:pPr lvl="1"/>
            <a:r>
              <a:rPr lang="en-GB" dirty="0"/>
              <a:t>Class B</a:t>
            </a:r>
          </a:p>
          <a:p>
            <a:pPr lvl="2"/>
            <a:r>
              <a:rPr lang="en-GB" dirty="0"/>
              <a:t>Class B address space was designed to support the needs of moderate- to large-size networks with more than 65,000 hosts. </a:t>
            </a:r>
          </a:p>
          <a:p>
            <a:pPr lvl="2"/>
            <a:endParaRPr lang="en-GB" dirty="0"/>
          </a:p>
          <a:p>
            <a:pPr lvl="2"/>
            <a:r>
              <a:rPr lang="en-GB" dirty="0"/>
              <a:t>A class B IP address used the two high-order octets to indicate the network address. </a:t>
            </a:r>
          </a:p>
          <a:p>
            <a:pPr lvl="2"/>
            <a:endParaRPr lang="en-GB" dirty="0"/>
          </a:p>
          <a:p>
            <a:pPr lvl="2"/>
            <a:r>
              <a:rPr lang="en-GB" dirty="0"/>
              <a:t>The other two octets specified host addresses. </a:t>
            </a:r>
          </a:p>
          <a:p>
            <a:pPr lvl="2"/>
            <a:endParaRPr lang="en-GB" dirty="0"/>
          </a:p>
          <a:p>
            <a:pPr lvl="2"/>
            <a:r>
              <a:rPr lang="en-GB" dirty="0"/>
              <a:t>As with class A, address space for the remaining address classes needed to be reserved.</a:t>
            </a:r>
            <a:endParaRPr lang="en-GB" sz="2000" dirty="0"/>
          </a:p>
          <a:p>
            <a:pPr lvl="2"/>
            <a:endParaRPr lang="en-GB" dirty="0"/>
          </a:p>
        </p:txBody>
      </p:sp>
    </p:spTree>
    <p:extLst>
      <p:ext uri="{BB962C8B-B14F-4D97-AF65-F5344CB8AC3E}">
        <p14:creationId xmlns:p14="http://schemas.microsoft.com/office/powerpoint/2010/main" val="1811625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lstStyle/>
          <a:p>
            <a:r>
              <a:rPr lang="en-GB" dirty="0"/>
              <a:t>IPv4 Address Classes</a:t>
            </a:r>
          </a:p>
          <a:p>
            <a:pPr lvl="1"/>
            <a:r>
              <a:rPr lang="en-GB" dirty="0"/>
              <a:t>Class B</a:t>
            </a:r>
          </a:p>
          <a:p>
            <a:pPr lvl="2"/>
            <a:r>
              <a:rPr lang="en-GB" dirty="0"/>
              <a:t>For class B addresses, the most significant 2 bits of the high-order octet were 10. </a:t>
            </a:r>
          </a:p>
          <a:p>
            <a:pPr lvl="2"/>
            <a:endParaRPr lang="en-GB" dirty="0"/>
          </a:p>
          <a:p>
            <a:pPr lvl="2"/>
            <a:r>
              <a:rPr lang="en-GB" dirty="0"/>
              <a:t>This restricted the address block for class B to 128.0.0.0 /16 to 191.255.0.0 /16. </a:t>
            </a:r>
          </a:p>
          <a:p>
            <a:pPr lvl="2"/>
            <a:endParaRPr lang="en-GB" dirty="0"/>
          </a:p>
          <a:p>
            <a:pPr lvl="2"/>
            <a:r>
              <a:rPr lang="en-GB" dirty="0"/>
              <a:t>Class B had slightly more efficient allocation of addresses than class A because it equally divided 25 percent of the total IPv4 address space among approximately 16,000 networks.</a:t>
            </a:r>
            <a:endParaRPr lang="en-GB" sz="2000" dirty="0"/>
          </a:p>
          <a:p>
            <a:pPr lvl="2"/>
            <a:endParaRPr lang="en-GB" dirty="0"/>
          </a:p>
        </p:txBody>
      </p:sp>
    </p:spTree>
    <p:extLst>
      <p:ext uri="{BB962C8B-B14F-4D97-AF65-F5344CB8AC3E}">
        <p14:creationId xmlns:p14="http://schemas.microsoft.com/office/powerpoint/2010/main" val="406820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471C-ABEC-4699-B52F-58ACF111A5F1}"/>
              </a:ext>
            </a:extLst>
          </p:cNvPr>
          <p:cNvSpPr>
            <a:spLocks noGrp="1"/>
          </p:cNvSpPr>
          <p:nvPr>
            <p:ph type="title"/>
          </p:nvPr>
        </p:nvSpPr>
        <p:spPr/>
        <p:txBody>
          <a:bodyPr>
            <a:normAutofit/>
          </a:bodyPr>
          <a:lstStyle/>
          <a:p>
            <a:r>
              <a:rPr lang="en-GB" dirty="0"/>
              <a:t>Internet Protocol (IP)</a:t>
            </a:r>
          </a:p>
        </p:txBody>
      </p:sp>
      <p:sp>
        <p:nvSpPr>
          <p:cNvPr id="3" name="Content Placeholder 2">
            <a:extLst>
              <a:ext uri="{FF2B5EF4-FFF2-40B4-BE49-F238E27FC236}">
                <a16:creationId xmlns:a16="http://schemas.microsoft.com/office/drawing/2014/main" id="{84A71581-ED59-45C2-B564-268B10A23B79}"/>
              </a:ext>
            </a:extLst>
          </p:cNvPr>
          <p:cNvSpPr>
            <a:spLocks noGrp="1"/>
          </p:cNvSpPr>
          <p:nvPr>
            <p:ph idx="1"/>
          </p:nvPr>
        </p:nvSpPr>
        <p:spPr/>
        <p:txBody>
          <a:bodyPr>
            <a:normAutofit lnSpcReduction="10000"/>
          </a:bodyPr>
          <a:lstStyle/>
          <a:p>
            <a:pPr algn="just"/>
            <a:r>
              <a:rPr lang="en-GB" dirty="0"/>
              <a:t>IP is the protocol used to address data packets on the internet as the move from device to device.</a:t>
            </a:r>
          </a:p>
          <a:p>
            <a:pPr algn="just"/>
            <a:endParaRPr lang="en-GB" dirty="0"/>
          </a:p>
          <a:p>
            <a:pPr algn="just"/>
            <a:r>
              <a:rPr lang="en-US" dirty="0"/>
              <a:t>IP provides several features, most importantly, addressing and routing.</a:t>
            </a:r>
            <a:endParaRPr lang="en-GB" dirty="0"/>
          </a:p>
          <a:p>
            <a:pPr algn="just"/>
            <a:endParaRPr lang="en-GB" dirty="0"/>
          </a:p>
          <a:p>
            <a:pPr algn="just"/>
            <a:r>
              <a:rPr lang="en-GB" dirty="0"/>
              <a:t>There are two versions of IP currently in use:</a:t>
            </a:r>
          </a:p>
          <a:p>
            <a:pPr lvl="1" algn="just"/>
            <a:r>
              <a:rPr lang="en-GB" dirty="0"/>
              <a:t>IPv4</a:t>
            </a:r>
          </a:p>
          <a:p>
            <a:pPr lvl="1" algn="just"/>
            <a:r>
              <a:rPr lang="en-GB" dirty="0"/>
              <a:t>IPv6</a:t>
            </a:r>
          </a:p>
          <a:p>
            <a:pPr algn="just"/>
            <a:endParaRPr lang="en-GB" dirty="0"/>
          </a:p>
          <a:p>
            <a:pPr algn="just"/>
            <a:endParaRPr lang="en-GB" dirty="0"/>
          </a:p>
        </p:txBody>
      </p:sp>
    </p:spTree>
    <p:extLst>
      <p:ext uri="{BB962C8B-B14F-4D97-AF65-F5344CB8AC3E}">
        <p14:creationId xmlns:p14="http://schemas.microsoft.com/office/powerpoint/2010/main" val="1327840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normAutofit fontScale="92500" lnSpcReduction="10000"/>
          </a:bodyPr>
          <a:lstStyle/>
          <a:p>
            <a:r>
              <a:rPr lang="en-GB" dirty="0"/>
              <a:t>IPv4 Address Classes</a:t>
            </a:r>
          </a:p>
          <a:p>
            <a:pPr lvl="1"/>
            <a:r>
              <a:rPr lang="en-GB" dirty="0"/>
              <a:t>Class C</a:t>
            </a:r>
          </a:p>
          <a:p>
            <a:pPr lvl="2"/>
            <a:r>
              <a:rPr lang="en-GB" dirty="0"/>
              <a:t>The class C address space is the most commonly available of the historic address classes.</a:t>
            </a:r>
          </a:p>
          <a:p>
            <a:pPr lvl="2"/>
            <a:endParaRPr lang="en-GB" dirty="0"/>
          </a:p>
          <a:p>
            <a:pPr lvl="2"/>
            <a:r>
              <a:rPr lang="en-GB" dirty="0"/>
              <a:t> This address space is intended to provide addresses for small networks with a maximum of 254 hosts.</a:t>
            </a:r>
          </a:p>
          <a:p>
            <a:pPr lvl="2"/>
            <a:endParaRPr lang="en-GB" dirty="0"/>
          </a:p>
          <a:p>
            <a:pPr lvl="2"/>
            <a:r>
              <a:rPr lang="en-GB" dirty="0"/>
              <a:t>The Class C address blocks used a /24 prefix. </a:t>
            </a:r>
          </a:p>
          <a:p>
            <a:pPr lvl="2"/>
            <a:endParaRPr lang="en-GB" dirty="0"/>
          </a:p>
          <a:p>
            <a:pPr lvl="2"/>
            <a:r>
              <a:rPr lang="en-GB" dirty="0"/>
              <a:t>This prefix meant that a class C network used only the last octet as host addresses, with the three high-order octets used to indicate the network address.</a:t>
            </a:r>
            <a:endParaRPr lang="en-GB" sz="2800" dirty="0"/>
          </a:p>
        </p:txBody>
      </p:sp>
    </p:spTree>
    <p:extLst>
      <p:ext uri="{BB962C8B-B14F-4D97-AF65-F5344CB8AC3E}">
        <p14:creationId xmlns:p14="http://schemas.microsoft.com/office/powerpoint/2010/main" val="1091021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75-D3FF-40FE-89FD-F90CAC882B5F}"/>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B3572BE-A6B7-44F9-8A63-965C1D9FAFD4}"/>
              </a:ext>
            </a:extLst>
          </p:cNvPr>
          <p:cNvSpPr>
            <a:spLocks noGrp="1"/>
          </p:cNvSpPr>
          <p:nvPr>
            <p:ph idx="1"/>
          </p:nvPr>
        </p:nvSpPr>
        <p:spPr/>
        <p:txBody>
          <a:bodyPr/>
          <a:lstStyle/>
          <a:p>
            <a:r>
              <a:rPr lang="en-GB" dirty="0"/>
              <a:t>IPv4 Address Classes</a:t>
            </a:r>
          </a:p>
          <a:p>
            <a:pPr lvl="1"/>
            <a:r>
              <a:rPr lang="en-GB" dirty="0"/>
              <a:t>Class C</a:t>
            </a:r>
          </a:p>
          <a:p>
            <a:pPr lvl="2"/>
            <a:r>
              <a:rPr lang="en-GB" dirty="0"/>
              <a:t>Class C address blocks set aside address space for class D (multicast) and class E (experimental) by using a fixed value of 110 for the three most significant bits of the high-order octet. </a:t>
            </a:r>
          </a:p>
          <a:p>
            <a:pPr lvl="2"/>
            <a:endParaRPr lang="en-GB" dirty="0"/>
          </a:p>
          <a:p>
            <a:pPr lvl="2"/>
            <a:r>
              <a:rPr lang="en-GB" dirty="0"/>
              <a:t>This restricted the address block for class C to 192.0.0.0 /16 to 223.255.255.0 /16. </a:t>
            </a:r>
          </a:p>
          <a:p>
            <a:pPr lvl="2"/>
            <a:endParaRPr lang="en-GB" dirty="0"/>
          </a:p>
          <a:p>
            <a:pPr lvl="2"/>
            <a:r>
              <a:rPr lang="en-GB" dirty="0"/>
              <a:t>Although it occupied only 12.5 percent of the total IPv4 address space, it could provide addresses to 2 million networks.</a:t>
            </a:r>
          </a:p>
          <a:p>
            <a:pPr lvl="1"/>
            <a:endParaRPr lang="en-GB" dirty="0"/>
          </a:p>
        </p:txBody>
      </p:sp>
    </p:spTree>
    <p:extLst>
      <p:ext uri="{BB962C8B-B14F-4D97-AF65-F5344CB8AC3E}">
        <p14:creationId xmlns:p14="http://schemas.microsoft.com/office/powerpoint/2010/main" val="1396907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6B7D-801B-4766-BE0C-357046D7A3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46960FE5-3AA4-4FC9-BDC0-DCCE716AFC33}"/>
              </a:ext>
            </a:extLst>
          </p:cNvPr>
          <p:cNvSpPr>
            <a:spLocks noGrp="1"/>
          </p:cNvSpPr>
          <p:nvPr>
            <p:ph idx="1"/>
          </p:nvPr>
        </p:nvSpPr>
        <p:spPr/>
        <p:txBody>
          <a:bodyPr>
            <a:normAutofit fontScale="92500" lnSpcReduction="10000"/>
          </a:bodyPr>
          <a:lstStyle/>
          <a:p>
            <a:r>
              <a:rPr lang="en-GB" dirty="0"/>
              <a:t>Address Assignment</a:t>
            </a:r>
          </a:p>
          <a:p>
            <a:pPr lvl="1"/>
            <a:r>
              <a:rPr lang="en-GB" dirty="0"/>
              <a:t>Hosts are associated with an IPv4 network by a common network portion of the address. </a:t>
            </a:r>
          </a:p>
          <a:p>
            <a:pPr lvl="1"/>
            <a:endParaRPr lang="en-GB" dirty="0"/>
          </a:p>
          <a:p>
            <a:pPr lvl="1"/>
            <a:r>
              <a:rPr lang="en-GB" dirty="0"/>
              <a:t>Within the network, there are different types of hosts, such as:</a:t>
            </a:r>
            <a:endParaRPr lang="en-GB" sz="2400" dirty="0"/>
          </a:p>
          <a:p>
            <a:pPr lvl="2"/>
            <a:r>
              <a:rPr lang="en-GB" dirty="0"/>
              <a:t>End devices for users</a:t>
            </a:r>
            <a:endParaRPr lang="en-GB" sz="2000" dirty="0"/>
          </a:p>
          <a:p>
            <a:pPr lvl="2"/>
            <a:endParaRPr lang="en-GB" dirty="0"/>
          </a:p>
          <a:p>
            <a:pPr lvl="2"/>
            <a:r>
              <a:rPr lang="en-GB" dirty="0"/>
              <a:t>Servers and peripherals</a:t>
            </a:r>
            <a:endParaRPr lang="en-GB" sz="2000" dirty="0"/>
          </a:p>
          <a:p>
            <a:pPr lvl="2"/>
            <a:endParaRPr lang="en-GB" dirty="0"/>
          </a:p>
          <a:p>
            <a:pPr lvl="2"/>
            <a:r>
              <a:rPr lang="en-GB" dirty="0"/>
              <a:t>Hosts that are accessible from the Internet</a:t>
            </a:r>
            <a:endParaRPr lang="en-GB" sz="2000" dirty="0"/>
          </a:p>
          <a:p>
            <a:pPr lvl="2"/>
            <a:endParaRPr lang="en-GB" dirty="0"/>
          </a:p>
          <a:p>
            <a:pPr lvl="2"/>
            <a:r>
              <a:rPr lang="en-GB" dirty="0"/>
              <a:t>Intermediary devices</a:t>
            </a:r>
            <a:endParaRPr lang="en-GB" sz="2000" dirty="0"/>
          </a:p>
          <a:p>
            <a:pPr lvl="1"/>
            <a:endParaRPr lang="en-GB" dirty="0"/>
          </a:p>
        </p:txBody>
      </p:sp>
    </p:spTree>
    <p:extLst>
      <p:ext uri="{BB962C8B-B14F-4D97-AF65-F5344CB8AC3E}">
        <p14:creationId xmlns:p14="http://schemas.microsoft.com/office/powerpoint/2010/main" val="1728318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6B7D-801B-4766-BE0C-357046D7A3F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46960FE5-3AA4-4FC9-BDC0-DCCE716AFC33}"/>
              </a:ext>
            </a:extLst>
          </p:cNvPr>
          <p:cNvSpPr>
            <a:spLocks noGrp="1"/>
          </p:cNvSpPr>
          <p:nvPr>
            <p:ph idx="1"/>
          </p:nvPr>
        </p:nvSpPr>
        <p:spPr/>
        <p:txBody>
          <a:bodyPr>
            <a:normAutofit fontScale="92500" lnSpcReduction="10000"/>
          </a:bodyPr>
          <a:lstStyle/>
          <a:p>
            <a:r>
              <a:rPr lang="en-GB" dirty="0"/>
              <a:t>Address Assignment</a:t>
            </a:r>
          </a:p>
          <a:p>
            <a:pPr lvl="1"/>
            <a:r>
              <a:rPr lang="en-GB" dirty="0"/>
              <a:t>Hosts are associated with an IPv4 network by a common network portion of the address. </a:t>
            </a:r>
          </a:p>
          <a:p>
            <a:pPr lvl="1"/>
            <a:endParaRPr lang="en-GB" dirty="0"/>
          </a:p>
          <a:p>
            <a:pPr lvl="1"/>
            <a:r>
              <a:rPr lang="en-GB" dirty="0"/>
              <a:t>Within the network, there are different types of hosts, such as:</a:t>
            </a:r>
            <a:endParaRPr lang="en-GB" sz="2400" dirty="0"/>
          </a:p>
          <a:p>
            <a:pPr lvl="2"/>
            <a:r>
              <a:rPr lang="en-GB" dirty="0"/>
              <a:t>End devices for users</a:t>
            </a:r>
            <a:endParaRPr lang="en-GB" sz="2000" dirty="0"/>
          </a:p>
          <a:p>
            <a:pPr lvl="2"/>
            <a:endParaRPr lang="en-GB" dirty="0"/>
          </a:p>
          <a:p>
            <a:pPr lvl="2"/>
            <a:r>
              <a:rPr lang="en-GB" dirty="0"/>
              <a:t>Servers and peripherals</a:t>
            </a:r>
            <a:endParaRPr lang="en-GB" sz="2000" dirty="0"/>
          </a:p>
          <a:p>
            <a:pPr lvl="2"/>
            <a:endParaRPr lang="en-GB" dirty="0"/>
          </a:p>
          <a:p>
            <a:pPr lvl="2"/>
            <a:r>
              <a:rPr lang="en-GB" dirty="0"/>
              <a:t>Hosts that are accessible from the Internet</a:t>
            </a:r>
            <a:endParaRPr lang="en-GB" sz="2000" dirty="0"/>
          </a:p>
          <a:p>
            <a:pPr lvl="2"/>
            <a:endParaRPr lang="en-GB" dirty="0"/>
          </a:p>
          <a:p>
            <a:pPr lvl="2"/>
            <a:r>
              <a:rPr lang="en-GB" dirty="0"/>
              <a:t>Intermediary devices</a:t>
            </a:r>
            <a:endParaRPr lang="en-GB" sz="2000" dirty="0"/>
          </a:p>
          <a:p>
            <a:pPr lvl="1"/>
            <a:endParaRPr lang="en-GB" dirty="0"/>
          </a:p>
        </p:txBody>
      </p:sp>
    </p:spTree>
    <p:extLst>
      <p:ext uri="{BB962C8B-B14F-4D97-AF65-F5344CB8AC3E}">
        <p14:creationId xmlns:p14="http://schemas.microsoft.com/office/powerpoint/2010/main" val="1661410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fontScale="77500" lnSpcReduction="20000"/>
          </a:bodyPr>
          <a:lstStyle/>
          <a:p>
            <a:r>
              <a:rPr lang="en-GB" dirty="0"/>
              <a:t>Address Assignment</a:t>
            </a:r>
          </a:p>
          <a:p>
            <a:pPr lvl="1"/>
            <a:r>
              <a:rPr lang="en-GB" dirty="0"/>
              <a:t>Each of these different device types should be allocated to a logical block of addresses </a:t>
            </a:r>
            <a:r>
              <a:rPr lang="en-GB" i="1" dirty="0"/>
              <a:t>within </a:t>
            </a:r>
            <a:r>
              <a:rPr lang="en-GB" dirty="0"/>
              <a:t>the address range of the network. </a:t>
            </a:r>
          </a:p>
          <a:p>
            <a:pPr lvl="1"/>
            <a:endParaRPr lang="en-GB" dirty="0"/>
          </a:p>
          <a:p>
            <a:pPr lvl="1"/>
            <a:r>
              <a:rPr lang="en-GB" dirty="0"/>
              <a:t>An important part of planning an IPv4 addressing scheme is deciding when private addresses are to be used and where they are to be applied.</a:t>
            </a:r>
          </a:p>
          <a:p>
            <a:pPr lvl="1"/>
            <a:endParaRPr lang="en-GB" sz="2400" dirty="0"/>
          </a:p>
          <a:p>
            <a:pPr lvl="1"/>
            <a:r>
              <a:rPr lang="en-GB" dirty="0"/>
              <a:t>Any network resource, such as a server or a printer, should have a static IPv4 address. </a:t>
            </a:r>
          </a:p>
          <a:p>
            <a:pPr lvl="1"/>
            <a:endParaRPr lang="en-GB" dirty="0"/>
          </a:p>
          <a:p>
            <a:pPr lvl="1"/>
            <a:r>
              <a:rPr lang="en-GB" dirty="0"/>
              <a:t>The client hosts access these resources using the IPv4 addresses of these devices. </a:t>
            </a:r>
          </a:p>
          <a:p>
            <a:pPr lvl="1"/>
            <a:endParaRPr lang="en-GB" dirty="0"/>
          </a:p>
          <a:p>
            <a:pPr lvl="1"/>
            <a:r>
              <a:rPr lang="en-GB" dirty="0"/>
              <a:t>Therefore, predictable addresses for each of these servers and peripherals are necessary. </a:t>
            </a:r>
            <a:endParaRPr lang="en-GB" sz="2400" dirty="0"/>
          </a:p>
          <a:p>
            <a:pPr lvl="1"/>
            <a:endParaRPr lang="en-GB" dirty="0"/>
          </a:p>
        </p:txBody>
      </p:sp>
    </p:spTree>
    <p:extLst>
      <p:ext uri="{BB962C8B-B14F-4D97-AF65-F5344CB8AC3E}">
        <p14:creationId xmlns:p14="http://schemas.microsoft.com/office/powerpoint/2010/main" val="4091235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fontScale="85000" lnSpcReduction="20000"/>
          </a:bodyPr>
          <a:lstStyle/>
          <a:p>
            <a:r>
              <a:rPr lang="en-GB" dirty="0"/>
              <a:t>Calculating IPv4 Addresses</a:t>
            </a:r>
          </a:p>
          <a:p>
            <a:pPr lvl="1"/>
            <a:r>
              <a:rPr lang="en-GB" dirty="0"/>
              <a:t>To work with IPv4 networks, you need to be able to develop and determine proper addressing. </a:t>
            </a:r>
          </a:p>
          <a:p>
            <a:pPr lvl="1"/>
            <a:endParaRPr lang="en-GB" dirty="0"/>
          </a:p>
          <a:p>
            <a:pPr lvl="1"/>
            <a:r>
              <a:rPr lang="en-GB" dirty="0"/>
              <a:t>These skills include the ability to determine whether a particular host is on a network, determine the addresses in a particular network, and determine how to divide an addressing scheme for an internetwork. </a:t>
            </a:r>
          </a:p>
          <a:p>
            <a:pPr lvl="1"/>
            <a:endParaRPr lang="en-GB" sz="2400" dirty="0"/>
          </a:p>
          <a:p>
            <a:pPr lvl="1"/>
            <a:r>
              <a:rPr lang="en-GB" dirty="0"/>
              <a:t>Inside data network devices, digital logic is applied for their interpretation of the addresses. </a:t>
            </a:r>
          </a:p>
          <a:p>
            <a:pPr lvl="1"/>
            <a:endParaRPr lang="en-GB" dirty="0"/>
          </a:p>
          <a:p>
            <a:pPr lvl="1"/>
            <a:r>
              <a:rPr lang="en-GB" dirty="0"/>
              <a:t>When creating or forwarding an IPv4 packet, the destination network address must be extracted from the destination address. This is done by a logic called </a:t>
            </a:r>
            <a:r>
              <a:rPr lang="en-GB" b="1" i="1" dirty="0"/>
              <a:t>AND</a:t>
            </a:r>
            <a:r>
              <a:rPr lang="en-GB" dirty="0"/>
              <a:t>.</a:t>
            </a:r>
            <a:endParaRPr lang="en-GB" sz="2400" dirty="0"/>
          </a:p>
          <a:p>
            <a:pPr lvl="1"/>
            <a:endParaRPr lang="en-GB" dirty="0"/>
          </a:p>
        </p:txBody>
      </p:sp>
    </p:spTree>
    <p:extLst>
      <p:ext uri="{BB962C8B-B14F-4D97-AF65-F5344CB8AC3E}">
        <p14:creationId xmlns:p14="http://schemas.microsoft.com/office/powerpoint/2010/main" val="2200898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pic>
        <p:nvPicPr>
          <p:cNvPr id="6" name="Content Placeholder 3">
            <a:extLst>
              <a:ext uri="{FF2B5EF4-FFF2-40B4-BE49-F238E27FC236}">
                <a16:creationId xmlns:a16="http://schemas.microsoft.com/office/drawing/2014/main" id="{23805E8F-30F3-4339-BBD5-6B3E3165266A}"/>
              </a:ext>
            </a:extLst>
          </p:cNvPr>
          <p:cNvPicPr>
            <a:picLocks noGrp="1" noChangeAspect="1"/>
          </p:cNvPicPr>
          <p:nvPr>
            <p:ph idx="1"/>
          </p:nvPr>
        </p:nvPicPr>
        <p:blipFill>
          <a:blip r:embed="rId2"/>
          <a:stretch>
            <a:fillRect/>
          </a:stretch>
        </p:blipFill>
        <p:spPr>
          <a:xfrm>
            <a:off x="3807928" y="2475095"/>
            <a:ext cx="5574899" cy="3960000"/>
          </a:xfrm>
          <a:prstGeom prst="rect">
            <a:avLst/>
          </a:prstGeom>
        </p:spPr>
      </p:pic>
    </p:spTree>
    <p:extLst>
      <p:ext uri="{BB962C8B-B14F-4D97-AF65-F5344CB8AC3E}">
        <p14:creationId xmlns:p14="http://schemas.microsoft.com/office/powerpoint/2010/main" val="1439810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3321-43F1-426C-97CC-ACC3B75EFD7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10FB1E6C-E0A0-4F89-8C1A-C3C992DD4E13}"/>
              </a:ext>
            </a:extLst>
          </p:cNvPr>
          <p:cNvSpPr>
            <a:spLocks noGrp="1"/>
          </p:cNvSpPr>
          <p:nvPr>
            <p:ph idx="1"/>
          </p:nvPr>
        </p:nvSpPr>
        <p:spPr/>
        <p:txBody>
          <a:bodyPr>
            <a:normAutofit lnSpcReduction="10000"/>
          </a:bodyPr>
          <a:lstStyle/>
          <a:p>
            <a:r>
              <a:rPr lang="en-GB" dirty="0"/>
              <a:t>Calculating IPv4 Address</a:t>
            </a:r>
          </a:p>
          <a:p>
            <a:pPr lvl="1"/>
            <a:r>
              <a:rPr lang="en-GB" dirty="0"/>
              <a:t>The address calculation process requires you to examine these addresses in binary. Calculating the address assignments requires the following steps:</a:t>
            </a:r>
          </a:p>
          <a:p>
            <a:pPr lvl="2"/>
            <a:r>
              <a:rPr lang="en-GB" dirty="0"/>
              <a:t>Step One: Calculate the Network Address</a:t>
            </a:r>
          </a:p>
          <a:p>
            <a:pPr lvl="3"/>
            <a:r>
              <a:rPr lang="en-GB" dirty="0"/>
              <a:t>Determine the network address. </a:t>
            </a:r>
          </a:p>
          <a:p>
            <a:pPr lvl="3"/>
            <a:endParaRPr lang="en-GB" dirty="0"/>
          </a:p>
          <a:p>
            <a:pPr lvl="3"/>
            <a:r>
              <a:rPr lang="en-GB" dirty="0"/>
              <a:t>The network address is the lowest address in the address block. </a:t>
            </a:r>
          </a:p>
          <a:p>
            <a:pPr lvl="3"/>
            <a:endParaRPr lang="en-GB" dirty="0"/>
          </a:p>
          <a:p>
            <a:pPr lvl="3"/>
            <a:r>
              <a:rPr lang="en-GB" dirty="0"/>
              <a:t>To represent a network address, all the host bits are 0. </a:t>
            </a:r>
          </a:p>
          <a:p>
            <a:pPr lvl="3"/>
            <a:endParaRPr lang="en-GB" dirty="0"/>
          </a:p>
          <a:p>
            <a:pPr lvl="3"/>
            <a:r>
              <a:rPr lang="en-GB" dirty="0"/>
              <a:t>With a 25-bit prefix, the last 7 bits are host bits and are 0s.</a:t>
            </a:r>
          </a:p>
          <a:p>
            <a:pPr marL="923544" lvl="3" indent="0">
              <a:buNone/>
            </a:pPr>
            <a:endParaRPr lang="en-GB" dirty="0"/>
          </a:p>
          <a:p>
            <a:pPr lvl="1"/>
            <a:endParaRPr lang="en-GB" dirty="0"/>
          </a:p>
        </p:txBody>
      </p:sp>
    </p:spTree>
    <p:extLst>
      <p:ext uri="{BB962C8B-B14F-4D97-AF65-F5344CB8AC3E}">
        <p14:creationId xmlns:p14="http://schemas.microsoft.com/office/powerpoint/2010/main" val="3045600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A0F0-15F8-4456-986F-D1803AB8EAB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5ABADC1B-4430-426F-9639-0361E66F79CD}"/>
              </a:ext>
            </a:extLst>
          </p:cNvPr>
          <p:cNvSpPr>
            <a:spLocks noGrp="1"/>
          </p:cNvSpPr>
          <p:nvPr>
            <p:ph idx="1"/>
          </p:nvPr>
        </p:nvSpPr>
        <p:spPr/>
        <p:txBody>
          <a:bodyPr/>
          <a:lstStyle/>
          <a:p>
            <a:r>
              <a:rPr lang="en-GB" dirty="0"/>
              <a:t>Calculating IPv4 Address</a:t>
            </a:r>
          </a:p>
          <a:p>
            <a:pPr lvl="2"/>
            <a:r>
              <a:rPr lang="en-GB" dirty="0"/>
              <a:t>Step Two: Calculate the lowest Host Address</a:t>
            </a:r>
          </a:p>
          <a:p>
            <a:pPr lvl="3"/>
            <a:r>
              <a:rPr lang="en-GB" dirty="0"/>
              <a:t>Next, you should calculate the lowest host address. </a:t>
            </a:r>
          </a:p>
          <a:p>
            <a:pPr lvl="3"/>
            <a:endParaRPr lang="en-GB" dirty="0"/>
          </a:p>
          <a:p>
            <a:pPr lvl="3"/>
            <a:r>
              <a:rPr lang="en-GB" dirty="0"/>
              <a:t>This is always 1 greater than the network address. </a:t>
            </a:r>
          </a:p>
          <a:p>
            <a:pPr lvl="3"/>
            <a:endParaRPr lang="en-GB" dirty="0"/>
          </a:p>
          <a:p>
            <a:pPr lvl="3"/>
            <a:r>
              <a:rPr lang="en-GB" dirty="0"/>
              <a:t>Therefore, using binary counting, you increment the 1s bit, making the last host bit a 1.</a:t>
            </a:r>
          </a:p>
          <a:p>
            <a:pPr lvl="3"/>
            <a:endParaRPr lang="en-GB" dirty="0"/>
          </a:p>
        </p:txBody>
      </p:sp>
    </p:spTree>
    <p:extLst>
      <p:ext uri="{BB962C8B-B14F-4D97-AF65-F5344CB8AC3E}">
        <p14:creationId xmlns:p14="http://schemas.microsoft.com/office/powerpoint/2010/main" val="3128513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0AAB-AD45-4CDB-93B8-5724DEC9803E}"/>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7739395E-524B-4836-BC3C-9EE624A1AD81}"/>
              </a:ext>
            </a:extLst>
          </p:cNvPr>
          <p:cNvSpPr>
            <a:spLocks noGrp="1"/>
          </p:cNvSpPr>
          <p:nvPr>
            <p:ph idx="1"/>
          </p:nvPr>
        </p:nvSpPr>
        <p:spPr/>
        <p:txBody>
          <a:bodyPr>
            <a:normAutofit lnSpcReduction="10000"/>
          </a:bodyPr>
          <a:lstStyle/>
          <a:p>
            <a:r>
              <a:rPr lang="en-GB" dirty="0"/>
              <a:t>Calculating IPv4 Address</a:t>
            </a:r>
          </a:p>
          <a:p>
            <a:pPr lvl="1"/>
            <a:r>
              <a:rPr lang="en-GB" dirty="0"/>
              <a:t>Step Three:</a:t>
            </a:r>
          </a:p>
          <a:p>
            <a:pPr lvl="2"/>
            <a:r>
              <a:rPr lang="en-GB" dirty="0"/>
              <a:t>Although it can seem a little out of sequence, it is often easier to calculate the broadcast address before calculating the highest host address. </a:t>
            </a:r>
          </a:p>
          <a:p>
            <a:pPr lvl="2"/>
            <a:endParaRPr lang="en-GB" dirty="0"/>
          </a:p>
          <a:p>
            <a:pPr lvl="2"/>
            <a:r>
              <a:rPr lang="en-GB" dirty="0"/>
              <a:t>The broadcast address of a network is the highest address in the address block. </a:t>
            </a:r>
          </a:p>
          <a:p>
            <a:pPr lvl="2"/>
            <a:endParaRPr lang="en-GB" dirty="0"/>
          </a:p>
          <a:p>
            <a:pPr lvl="2"/>
            <a:r>
              <a:rPr lang="en-GB" dirty="0"/>
              <a:t>It requires all the host bits to be set. </a:t>
            </a:r>
          </a:p>
          <a:p>
            <a:pPr lvl="2"/>
            <a:endParaRPr lang="en-GB" dirty="0"/>
          </a:p>
          <a:p>
            <a:pPr lvl="2"/>
            <a:r>
              <a:rPr lang="en-GB" dirty="0"/>
              <a:t>Therefore, all seven host bits used in this example network are 1s.</a:t>
            </a:r>
          </a:p>
          <a:p>
            <a:pPr lvl="2"/>
            <a:endParaRPr lang="en-GB" dirty="0"/>
          </a:p>
        </p:txBody>
      </p:sp>
    </p:spTree>
    <p:extLst>
      <p:ext uri="{BB962C8B-B14F-4D97-AF65-F5344CB8AC3E}">
        <p14:creationId xmlns:p14="http://schemas.microsoft.com/office/powerpoint/2010/main" val="123273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0121-D764-40A7-9AA9-71C8686F2F03}"/>
              </a:ext>
            </a:extLst>
          </p:cNvPr>
          <p:cNvSpPr>
            <a:spLocks noGrp="1"/>
          </p:cNvSpPr>
          <p:nvPr>
            <p:ph type="title"/>
          </p:nvPr>
        </p:nvSpPr>
        <p:spPr/>
        <p:txBody>
          <a:bodyPr/>
          <a:lstStyle/>
          <a:p>
            <a:r>
              <a:rPr lang="en-GB" dirty="0"/>
              <a:t>IPv4</a:t>
            </a:r>
          </a:p>
        </p:txBody>
      </p:sp>
      <p:sp>
        <p:nvSpPr>
          <p:cNvPr id="3" name="Content Placeholder 2">
            <a:extLst>
              <a:ext uri="{FF2B5EF4-FFF2-40B4-BE49-F238E27FC236}">
                <a16:creationId xmlns:a16="http://schemas.microsoft.com/office/drawing/2014/main" id="{11BCF4C0-DCDA-4D1C-AAE6-067407E35092}"/>
              </a:ext>
            </a:extLst>
          </p:cNvPr>
          <p:cNvSpPr>
            <a:spLocks noGrp="1"/>
          </p:cNvSpPr>
          <p:nvPr>
            <p:ph idx="1"/>
          </p:nvPr>
        </p:nvSpPr>
        <p:spPr/>
        <p:txBody>
          <a:bodyPr>
            <a:normAutofit fontScale="92500" lnSpcReduction="10000"/>
          </a:bodyPr>
          <a:lstStyle/>
          <a:p>
            <a:pPr algn="just"/>
            <a:r>
              <a:rPr lang="en-GB" dirty="0"/>
              <a:t>An IPv4 datagram consists of a header part and a body or payload part.</a:t>
            </a:r>
          </a:p>
          <a:p>
            <a:pPr algn="just"/>
            <a:endParaRPr lang="en-GB" dirty="0"/>
          </a:p>
          <a:p>
            <a:pPr algn="just"/>
            <a:r>
              <a:rPr lang="en-GB" dirty="0"/>
              <a:t>The header has a 20-byte fixed part and a variable-length optional part.</a:t>
            </a:r>
          </a:p>
          <a:p>
            <a:pPr algn="just"/>
            <a:endParaRPr lang="en-GB" dirty="0"/>
          </a:p>
          <a:p>
            <a:pPr algn="just"/>
            <a:endParaRPr lang="en-GB" dirty="0"/>
          </a:p>
          <a:p>
            <a:pPr algn="just"/>
            <a:endParaRPr lang="en-GB" dirty="0"/>
          </a:p>
          <a:p>
            <a:pPr algn="just"/>
            <a:r>
              <a:rPr lang="en-GB" dirty="0"/>
              <a:t>The bits are transmitted from left to right and top to bottom.</a:t>
            </a:r>
          </a:p>
        </p:txBody>
      </p:sp>
      <p:pic>
        <p:nvPicPr>
          <p:cNvPr id="4" name="Picture 3">
            <a:extLst>
              <a:ext uri="{FF2B5EF4-FFF2-40B4-BE49-F238E27FC236}">
                <a16:creationId xmlns:a16="http://schemas.microsoft.com/office/drawing/2014/main" id="{B40834E4-1444-496B-80E6-9CD517B8005D}"/>
              </a:ext>
            </a:extLst>
          </p:cNvPr>
          <p:cNvPicPr>
            <a:picLocks noChangeAspect="1"/>
          </p:cNvPicPr>
          <p:nvPr/>
        </p:nvPicPr>
        <p:blipFill>
          <a:blip r:embed="rId3"/>
          <a:stretch>
            <a:fillRect/>
          </a:stretch>
        </p:blipFill>
        <p:spPr>
          <a:xfrm>
            <a:off x="3167061" y="4057650"/>
            <a:ext cx="6669000" cy="648000"/>
          </a:xfrm>
          <a:prstGeom prst="rect">
            <a:avLst/>
          </a:prstGeom>
        </p:spPr>
      </p:pic>
    </p:spTree>
    <p:extLst>
      <p:ext uri="{BB962C8B-B14F-4D97-AF65-F5344CB8AC3E}">
        <p14:creationId xmlns:p14="http://schemas.microsoft.com/office/powerpoint/2010/main" val="3841692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7345-FCE9-4DED-98BD-5C541A23BD57}"/>
              </a:ext>
            </a:extLst>
          </p:cNvPr>
          <p:cNvSpPr>
            <a:spLocks noGrp="1"/>
          </p:cNvSpPr>
          <p:nvPr>
            <p:ph type="title"/>
          </p:nvPr>
        </p:nvSpPr>
        <p:spPr/>
        <p:txBody>
          <a:bodyPr/>
          <a:lstStyle/>
          <a:p>
            <a:r>
              <a:rPr lang="en-GB" dirty="0"/>
              <a:t>IPv4 Addressing</a:t>
            </a:r>
          </a:p>
        </p:txBody>
      </p:sp>
      <p:sp>
        <p:nvSpPr>
          <p:cNvPr id="3" name="Content Placeholder 2">
            <a:extLst>
              <a:ext uri="{FF2B5EF4-FFF2-40B4-BE49-F238E27FC236}">
                <a16:creationId xmlns:a16="http://schemas.microsoft.com/office/drawing/2014/main" id="{BD67129F-4D60-414C-87CE-A69F042C7067}"/>
              </a:ext>
            </a:extLst>
          </p:cNvPr>
          <p:cNvSpPr>
            <a:spLocks noGrp="1"/>
          </p:cNvSpPr>
          <p:nvPr>
            <p:ph idx="1"/>
          </p:nvPr>
        </p:nvSpPr>
        <p:spPr/>
        <p:txBody>
          <a:bodyPr/>
          <a:lstStyle/>
          <a:p>
            <a:r>
              <a:rPr lang="en-GB" dirty="0"/>
              <a:t>Calculating IPv4 Address</a:t>
            </a:r>
          </a:p>
          <a:p>
            <a:pPr lvl="1"/>
            <a:r>
              <a:rPr lang="en-GB" dirty="0"/>
              <a:t>Step 4: Calculate the Highest Host Address</a:t>
            </a:r>
          </a:p>
          <a:p>
            <a:pPr lvl="2"/>
            <a:r>
              <a:rPr lang="en-GB" dirty="0"/>
              <a:t>After determining the broadcast address, you can easily determine the highest host address. It is 1 less than the broadcast address</a:t>
            </a:r>
          </a:p>
          <a:p>
            <a:pPr lvl="2"/>
            <a:endParaRPr lang="en-GB" dirty="0"/>
          </a:p>
          <a:p>
            <a:pPr lvl="1"/>
            <a:r>
              <a:rPr lang="en-GB" dirty="0"/>
              <a:t>Step 5: Determine the Host Address Range</a:t>
            </a:r>
          </a:p>
          <a:p>
            <a:pPr lvl="2"/>
            <a:r>
              <a:rPr lang="en-GB" dirty="0"/>
              <a:t>Finally, you need to determine the host range for the network. </a:t>
            </a:r>
          </a:p>
          <a:p>
            <a:pPr lvl="2"/>
            <a:endParaRPr lang="en-GB" dirty="0"/>
          </a:p>
          <a:p>
            <a:pPr lvl="2"/>
            <a:r>
              <a:rPr lang="en-GB" dirty="0"/>
              <a:t>The host range of the network includes all the addresses from the lowest host address to the highest host address inclusive.</a:t>
            </a:r>
          </a:p>
          <a:p>
            <a:pPr lvl="2"/>
            <a:endParaRPr lang="en-GB" dirty="0"/>
          </a:p>
          <a:p>
            <a:endParaRPr lang="en-GB" dirty="0"/>
          </a:p>
          <a:p>
            <a:endParaRPr lang="en-GB" dirty="0"/>
          </a:p>
          <a:p>
            <a:pPr lvl="2"/>
            <a:endParaRPr lang="en-GB" dirty="0"/>
          </a:p>
        </p:txBody>
      </p:sp>
    </p:spTree>
    <p:extLst>
      <p:ext uri="{BB962C8B-B14F-4D97-AF65-F5344CB8AC3E}">
        <p14:creationId xmlns:p14="http://schemas.microsoft.com/office/powerpoint/2010/main" val="2064994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D68F-CD2B-4FD6-84B1-3E6A1B05FF1E}"/>
              </a:ext>
            </a:extLst>
          </p:cNvPr>
          <p:cNvSpPr>
            <a:spLocks noGrp="1"/>
          </p:cNvSpPr>
          <p:nvPr>
            <p:ph type="title"/>
          </p:nvPr>
        </p:nvSpPr>
        <p:spPr>
          <a:xfrm>
            <a:off x="1722758" y="2857500"/>
            <a:ext cx="9997440" cy="1143000"/>
          </a:xfrm>
        </p:spPr>
        <p:txBody>
          <a:bodyPr/>
          <a:lstStyle/>
          <a:p>
            <a:pPr algn="ctr"/>
            <a:r>
              <a:rPr lang="en-GB" dirty="0"/>
              <a:t>Question!!!</a:t>
            </a:r>
          </a:p>
        </p:txBody>
      </p:sp>
    </p:spTree>
    <p:extLst>
      <p:ext uri="{BB962C8B-B14F-4D97-AF65-F5344CB8AC3E}">
        <p14:creationId xmlns:p14="http://schemas.microsoft.com/office/powerpoint/2010/main" val="392064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F21D-4189-460F-AA19-6D4816B2ECA7}"/>
              </a:ext>
            </a:extLst>
          </p:cNvPr>
          <p:cNvSpPr>
            <a:spLocks noGrp="1"/>
          </p:cNvSpPr>
          <p:nvPr>
            <p:ph type="title"/>
          </p:nvPr>
        </p:nvSpPr>
        <p:spPr/>
        <p:txBody>
          <a:bodyPr/>
          <a:lstStyle/>
          <a:p>
            <a:r>
              <a:rPr lang="en-GB" dirty="0"/>
              <a:t>IPv4</a:t>
            </a:r>
          </a:p>
        </p:txBody>
      </p:sp>
      <p:sp>
        <p:nvSpPr>
          <p:cNvPr id="3" name="Content Placeholder 2">
            <a:extLst>
              <a:ext uri="{FF2B5EF4-FFF2-40B4-BE49-F238E27FC236}">
                <a16:creationId xmlns:a16="http://schemas.microsoft.com/office/drawing/2014/main" id="{16278D06-EF5D-4C7C-87C8-7647F306AA0D}"/>
              </a:ext>
            </a:extLst>
          </p:cNvPr>
          <p:cNvSpPr>
            <a:spLocks noGrp="1"/>
          </p:cNvSpPr>
          <p:nvPr>
            <p:ph idx="1"/>
          </p:nvPr>
        </p:nvSpPr>
        <p:spPr>
          <a:xfrm>
            <a:off x="1914144" y="1447800"/>
            <a:ext cx="9997440" cy="5135562"/>
          </a:xfrm>
        </p:spPr>
        <p:txBody>
          <a:bodyPr/>
          <a:lstStyle/>
          <a:p>
            <a:pPr algn="just"/>
            <a:r>
              <a:rPr lang="en-GB" dirty="0"/>
              <a:t>IPv4 header is as described in this in this picture showing all of its components that allows for accurate data delivery:</a:t>
            </a:r>
          </a:p>
          <a:p>
            <a:pPr marL="82296" indent="0" algn="just">
              <a:buNone/>
            </a:pPr>
            <a:endParaRPr lang="en-GB" dirty="0"/>
          </a:p>
          <a:p>
            <a:pPr marL="82296" indent="0" algn="just">
              <a:buNone/>
            </a:pPr>
            <a:r>
              <a:rPr lang="en-GB" dirty="0"/>
              <a:t> </a:t>
            </a:r>
          </a:p>
        </p:txBody>
      </p:sp>
      <p:pic>
        <p:nvPicPr>
          <p:cNvPr id="5" name="Picture 4">
            <a:extLst>
              <a:ext uri="{FF2B5EF4-FFF2-40B4-BE49-F238E27FC236}">
                <a16:creationId xmlns:a16="http://schemas.microsoft.com/office/drawing/2014/main" id="{B4B74DFD-7EAA-4751-B2C5-D70AD161A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071811"/>
            <a:ext cx="8278701" cy="3672000"/>
          </a:xfrm>
          <a:prstGeom prst="rect">
            <a:avLst/>
          </a:prstGeom>
        </p:spPr>
      </p:pic>
    </p:spTree>
    <p:extLst>
      <p:ext uri="{BB962C8B-B14F-4D97-AF65-F5344CB8AC3E}">
        <p14:creationId xmlns:p14="http://schemas.microsoft.com/office/powerpoint/2010/main" val="31840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849-8A1E-4CCB-98CC-EF823F31B4BB}"/>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D06975FD-C2A0-47AD-88F0-38FF90B2577F}"/>
              </a:ext>
            </a:extLst>
          </p:cNvPr>
          <p:cNvSpPr>
            <a:spLocks noGrp="1"/>
          </p:cNvSpPr>
          <p:nvPr>
            <p:ph idx="1"/>
          </p:nvPr>
        </p:nvSpPr>
        <p:spPr/>
        <p:txBody>
          <a:bodyPr/>
          <a:lstStyle/>
          <a:p>
            <a:pPr algn="just"/>
            <a:r>
              <a:rPr lang="en-GB" dirty="0"/>
              <a:t>Version </a:t>
            </a:r>
          </a:p>
          <a:p>
            <a:pPr lvl="1" algn="just"/>
            <a:r>
              <a:rPr lang="en-GB" dirty="0"/>
              <a:t>This is a 4-bits field that keeps track of which version of the protocol the datagram/packet belongs to.</a:t>
            </a:r>
          </a:p>
          <a:p>
            <a:pPr algn="just"/>
            <a:endParaRPr lang="en-GB" dirty="0"/>
          </a:p>
          <a:p>
            <a:pPr algn="just"/>
            <a:r>
              <a:rPr lang="en-GB" dirty="0"/>
              <a:t>Differentiated Service (DS)</a:t>
            </a:r>
          </a:p>
          <a:p>
            <a:pPr lvl="1" algn="just"/>
            <a:r>
              <a:rPr lang="en-GB" dirty="0"/>
              <a:t>DS occupies 8 bits of the packet/IP header.</a:t>
            </a:r>
          </a:p>
          <a:p>
            <a:pPr lvl="1" algn="just"/>
            <a:r>
              <a:rPr lang="en-GB" dirty="0"/>
              <a:t>It was originally referred to as the </a:t>
            </a:r>
            <a:r>
              <a:rPr lang="en-GB" i="1" dirty="0"/>
              <a:t>type of service </a:t>
            </a:r>
            <a:r>
              <a:rPr lang="en-GB" dirty="0"/>
              <a:t>field.</a:t>
            </a:r>
          </a:p>
          <a:p>
            <a:pPr lvl="1" algn="just"/>
            <a:r>
              <a:rPr lang="en-GB" dirty="0"/>
              <a:t>It distinguishes between different classes of service therefore allowing for various combination of reliability and speed.</a:t>
            </a:r>
          </a:p>
          <a:p>
            <a:pPr algn="just"/>
            <a:endParaRPr lang="en-GB" dirty="0"/>
          </a:p>
        </p:txBody>
      </p:sp>
    </p:spTree>
    <p:extLst>
      <p:ext uri="{BB962C8B-B14F-4D97-AF65-F5344CB8AC3E}">
        <p14:creationId xmlns:p14="http://schemas.microsoft.com/office/powerpoint/2010/main" val="424565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2F32-7091-45E3-B584-5CB0575DBA86}"/>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2431860D-F6EC-4715-92FA-9B6CE5082140}"/>
              </a:ext>
            </a:extLst>
          </p:cNvPr>
          <p:cNvSpPr>
            <a:spLocks noGrp="1"/>
          </p:cNvSpPr>
          <p:nvPr>
            <p:ph idx="1"/>
          </p:nvPr>
        </p:nvSpPr>
        <p:spPr/>
        <p:txBody>
          <a:bodyPr>
            <a:normAutofit lnSpcReduction="10000"/>
          </a:bodyPr>
          <a:lstStyle/>
          <a:p>
            <a:pPr algn="just"/>
            <a:r>
              <a:rPr lang="en-GB" dirty="0"/>
              <a:t>Total Length</a:t>
            </a:r>
          </a:p>
          <a:p>
            <a:pPr lvl="1" algn="just"/>
            <a:r>
              <a:rPr lang="en-GB" dirty="0"/>
              <a:t>This 16-bits field says the total length of everything in the packet, including the datagram (both header and data)</a:t>
            </a:r>
          </a:p>
          <a:p>
            <a:pPr lvl="1" algn="just"/>
            <a:r>
              <a:rPr lang="en-GB" dirty="0"/>
              <a:t>The maximum length is 65,535 bytes.</a:t>
            </a:r>
          </a:p>
          <a:p>
            <a:pPr lvl="1" algn="just"/>
            <a:endParaRPr lang="en-GB" dirty="0"/>
          </a:p>
          <a:p>
            <a:pPr algn="just"/>
            <a:r>
              <a:rPr lang="en-GB" dirty="0"/>
              <a:t>Identification</a:t>
            </a:r>
          </a:p>
          <a:p>
            <a:pPr lvl="1" algn="just"/>
            <a:r>
              <a:rPr lang="en-GB" dirty="0"/>
              <a:t>The 16-bits identification field allow the destination host to determine which packet a newly arrived fragment belongs to.</a:t>
            </a:r>
          </a:p>
          <a:p>
            <a:pPr lvl="1" algn="just"/>
            <a:r>
              <a:rPr lang="en-GB" dirty="0"/>
              <a:t>All the fragments of a packet contains the same identification value.</a:t>
            </a:r>
          </a:p>
          <a:p>
            <a:pPr algn="just"/>
            <a:endParaRPr lang="en-GB" dirty="0"/>
          </a:p>
        </p:txBody>
      </p:sp>
    </p:spTree>
    <p:extLst>
      <p:ext uri="{BB962C8B-B14F-4D97-AF65-F5344CB8AC3E}">
        <p14:creationId xmlns:p14="http://schemas.microsoft.com/office/powerpoint/2010/main" val="376070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613-86EC-4176-BF83-DE254399BBA6}"/>
              </a:ext>
            </a:extLst>
          </p:cNvPr>
          <p:cNvSpPr>
            <a:spLocks noGrp="1"/>
          </p:cNvSpPr>
          <p:nvPr>
            <p:ph type="title"/>
          </p:nvPr>
        </p:nvSpPr>
        <p:spPr/>
        <p:txBody>
          <a:bodyPr/>
          <a:lstStyle/>
          <a:p>
            <a:r>
              <a:rPr lang="en-GB" dirty="0"/>
              <a:t>IPv4 Header Fields</a:t>
            </a:r>
          </a:p>
        </p:txBody>
      </p:sp>
      <p:sp>
        <p:nvSpPr>
          <p:cNvPr id="3" name="Content Placeholder 2">
            <a:extLst>
              <a:ext uri="{FF2B5EF4-FFF2-40B4-BE49-F238E27FC236}">
                <a16:creationId xmlns:a16="http://schemas.microsoft.com/office/drawing/2014/main" id="{9A3F7960-7A3F-474B-898F-3EAD85872681}"/>
              </a:ext>
            </a:extLst>
          </p:cNvPr>
          <p:cNvSpPr>
            <a:spLocks noGrp="1"/>
          </p:cNvSpPr>
          <p:nvPr>
            <p:ph idx="1"/>
          </p:nvPr>
        </p:nvSpPr>
        <p:spPr/>
        <p:txBody>
          <a:bodyPr>
            <a:normAutofit fontScale="85000" lnSpcReduction="20000"/>
          </a:bodyPr>
          <a:lstStyle/>
          <a:p>
            <a:pPr algn="just"/>
            <a:r>
              <a:rPr lang="en-GB" dirty="0"/>
              <a:t>DF (Don’t Fragment)</a:t>
            </a:r>
          </a:p>
          <a:p>
            <a:pPr lvl="1" algn="just"/>
            <a:r>
              <a:rPr lang="en-GB" dirty="0"/>
              <a:t>Is a 1-bit field related to fragmentation.</a:t>
            </a:r>
          </a:p>
          <a:p>
            <a:pPr lvl="1" algn="just"/>
            <a:endParaRPr lang="en-GB" dirty="0"/>
          </a:p>
          <a:p>
            <a:pPr lvl="1" algn="just"/>
            <a:r>
              <a:rPr lang="en-GB" dirty="0"/>
              <a:t>This field is an order to the routers to not fragment the packet.</a:t>
            </a:r>
          </a:p>
          <a:p>
            <a:pPr lvl="1" algn="just"/>
            <a:endParaRPr lang="en-GB" dirty="0"/>
          </a:p>
          <a:p>
            <a:pPr lvl="1" algn="just"/>
            <a:r>
              <a:rPr lang="en-GB" dirty="0"/>
              <a:t>It is originally intended to support devices incapable of putting the pieces back together again.</a:t>
            </a:r>
          </a:p>
          <a:p>
            <a:pPr lvl="1" algn="just"/>
            <a:endParaRPr lang="en-GB" dirty="0"/>
          </a:p>
          <a:p>
            <a:pPr lvl="1" algn="just"/>
            <a:r>
              <a:rPr lang="en-GB" dirty="0"/>
              <a:t>It is now mostly used as part of the process to discover the path an MTU can travel along without being fragmented.</a:t>
            </a:r>
          </a:p>
          <a:p>
            <a:pPr lvl="1" algn="just"/>
            <a:endParaRPr lang="en-GB" dirty="0"/>
          </a:p>
          <a:p>
            <a:pPr lvl="1" algn="just"/>
            <a:r>
              <a:rPr lang="en-GB" dirty="0"/>
              <a:t>By setting the DF field to 1, the sender knows it will either arrive in one piece, or an error message will be returned to the sender.</a:t>
            </a:r>
          </a:p>
          <a:p>
            <a:pPr algn="just"/>
            <a:endParaRPr lang="en-GB" dirty="0"/>
          </a:p>
        </p:txBody>
      </p:sp>
    </p:spTree>
    <p:extLst>
      <p:ext uri="{BB962C8B-B14F-4D97-AF65-F5344CB8AC3E}">
        <p14:creationId xmlns:p14="http://schemas.microsoft.com/office/powerpoint/2010/main" val="1370456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5849</Words>
  <Application>Microsoft Office PowerPoint</Application>
  <PresentationFormat>Widescreen</PresentationFormat>
  <Paragraphs>514</Paragraphs>
  <Slides>51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等线</vt:lpstr>
      <vt:lpstr>Gill Sans MT</vt:lpstr>
      <vt:lpstr>华文中宋</vt:lpstr>
      <vt:lpstr>Verdana</vt:lpstr>
      <vt:lpstr>Wingdings 2</vt:lpstr>
      <vt:lpstr>Solstice</vt:lpstr>
      <vt:lpstr>Computer Communication Networks (CMP 206)</vt:lpstr>
      <vt:lpstr>Network Layer (Layer 3)</vt:lpstr>
      <vt:lpstr>Network Layer</vt:lpstr>
      <vt:lpstr>Internet Protocol (IP)</vt:lpstr>
      <vt:lpstr>IPv4</vt:lpstr>
      <vt:lpstr>IPv4</vt:lpstr>
      <vt:lpstr>IPv4 Header Fields</vt:lpstr>
      <vt:lpstr>IPv4 Header Fields</vt:lpstr>
      <vt:lpstr>IPv4 Header Fields</vt:lpstr>
      <vt:lpstr>IPv4 Header Fields</vt:lpstr>
      <vt:lpstr>IPv4 Header Fields</vt:lpstr>
      <vt:lpstr>IPv4 Header Fields</vt:lpstr>
      <vt:lpstr>IPv4 Header Fields</vt:lpstr>
      <vt:lpstr>Internet Control Message Protocol (ICMP)</vt:lpstr>
      <vt:lpstr>IPv4 Addressing</vt:lpstr>
      <vt:lpstr>IP Addressing </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 </vt:lpstr>
      <vt:lpstr>IPv4 Addressing</vt:lpstr>
      <vt:lpstr>IPv4 Addressing</vt:lpstr>
      <vt:lpstr>IPv4 Addressing </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IPv4 Addressing</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Buchi Chukwuma</cp:lastModifiedBy>
  <cp:revision>20</cp:revision>
  <dcterms:created xsi:type="dcterms:W3CDTF">2022-07-18T12:19:46Z</dcterms:created>
  <dcterms:modified xsi:type="dcterms:W3CDTF">2022-07-24T18:46:14Z</dcterms:modified>
</cp:coreProperties>
</file>