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bookmarkIdSeed="2"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6983" autoAdjust="0"/>
    <p:restoredTop sz="94660"/>
  </p:normalViewPr>
  <p:slideViewPr>
    <p:cSldViewPr snapToGrid="0">
      <p:cViewPr>
        <p:scale>
          <a:sx n="50" d="100"/>
          <a:sy n="50" d="100"/>
        </p:scale>
        <p:origin x="726" y="51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tableStyles" Target="tableStyles.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15" name=""/>
        <p:cNvGrpSpPr/>
        <p:nvPr/>
      </p:nvGrpSpPr>
      <p:grpSpPr>
        <a:xfrm>
          <a:off x="0" y="0"/>
          <a:ext cx="0" cy="0"/>
          <a:chOff x="0" y="0"/>
          <a:chExt cx="0" cy="0"/>
        </a:xfrm>
      </p:grpSpPr>
      <p:sp>
        <p:nvSpPr>
          <p:cNvPr id="104874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4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4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5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5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63" name=""/>
        <p:cNvGrpSpPr/>
        <p:nvPr/>
      </p:nvGrpSpPr>
      <p:grpSpPr>
        <a:xfrm>
          <a:off x="0" y="0"/>
          <a:ext cx="0" cy="0"/>
          <a:chOff x="0" y="0"/>
          <a:chExt cx="0" cy="0"/>
        </a:xfrm>
      </p:grpSpPr>
      <p:grpSp>
        <p:nvGrpSpPr>
          <p:cNvPr id="64"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0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0"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11"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12" name="Date Placeholder 3"/>
          <p:cNvSpPr>
            <a:spLocks noGrp="1"/>
          </p:cNvSpPr>
          <p:nvPr>
            <p:ph type="dt" sz="half" idx="10"/>
          </p:nvPr>
        </p:nvSpPr>
        <p:spPr/>
        <p:txBody>
          <a:bodyPr/>
          <a:p>
            <a:fld id="{7EB5C7F3-0A5B-4700-90C0-D0A0E780751C}" type="datetimeFigureOut">
              <a:rPr lang="en-US" smtClean="0"/>
              <a:t>12/10/2020</a:t>
            </a:fld>
            <a:endParaRPr lang="en-US"/>
          </a:p>
        </p:txBody>
      </p:sp>
      <p:sp>
        <p:nvSpPr>
          <p:cNvPr id="1048613" name="Footer Placeholder 4"/>
          <p:cNvSpPr>
            <a:spLocks noGrp="1"/>
          </p:cNvSpPr>
          <p:nvPr>
            <p:ph type="ftr" sz="quarter" idx="11"/>
          </p:nvPr>
        </p:nvSpPr>
        <p:spPr/>
        <p:txBody>
          <a:bodyPr/>
          <a:p>
            <a:endParaRPr lang="en-US"/>
          </a:p>
        </p:txBody>
      </p:sp>
      <p:sp>
        <p:nvSpPr>
          <p:cNvPr id="1048614" name="Slide Number Placeholder 5"/>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09" name=""/>
        <p:cNvGrpSpPr/>
        <p:nvPr/>
      </p:nvGrpSpPr>
      <p:grpSpPr>
        <a:xfrm>
          <a:off x="0" y="0"/>
          <a:ext cx="0" cy="0"/>
          <a:chOff x="0" y="0"/>
          <a:chExt cx="0" cy="0"/>
        </a:xfrm>
      </p:grpSpPr>
      <p:sp>
        <p:nvSpPr>
          <p:cNvPr id="104871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71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20" name="Date Placeholder 3"/>
          <p:cNvSpPr>
            <a:spLocks noGrp="1"/>
          </p:cNvSpPr>
          <p:nvPr>
            <p:ph type="dt" sz="half" idx="10"/>
          </p:nvPr>
        </p:nvSpPr>
        <p:spPr/>
        <p:txBody>
          <a:bodyPr/>
          <a:p>
            <a:fld id="{7EB5C7F3-0A5B-4700-90C0-D0A0E780751C}" type="datetimeFigureOut">
              <a:rPr lang="en-US" smtClean="0"/>
              <a:t>12/10/2020</a:t>
            </a:fld>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02" name=""/>
        <p:cNvGrpSpPr/>
        <p:nvPr/>
      </p:nvGrpSpPr>
      <p:grpSpPr>
        <a:xfrm>
          <a:off x="0" y="0"/>
          <a:ext cx="0" cy="0"/>
          <a:chOff x="0" y="0"/>
          <a:chExt cx="0" cy="0"/>
        </a:xfrm>
      </p:grpSpPr>
      <p:sp>
        <p:nvSpPr>
          <p:cNvPr id="104867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7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1" name="Date Placeholder 3"/>
          <p:cNvSpPr>
            <a:spLocks noGrp="1"/>
          </p:cNvSpPr>
          <p:nvPr>
            <p:ph type="dt" sz="half" idx="10"/>
          </p:nvPr>
        </p:nvSpPr>
        <p:spPr/>
        <p:txBody>
          <a:bodyPr/>
          <a:p>
            <a:fld id="{7EB5C7F3-0A5B-4700-90C0-D0A0E780751C}" type="datetimeFigureOut">
              <a:rPr lang="en-US" smtClean="0"/>
              <a:t>12/10/2020</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699A6337-F25F-40E4-86D0-D2A7DE1FBB95}" type="slidenum">
              <a:rPr lang="en-US" smtClean="0"/>
              <a:t>‹#›</a:t>
            </a:fld>
            <a:endParaRPr lang="en-US"/>
          </a:p>
        </p:txBody>
      </p:sp>
      <p:sp>
        <p:nvSpPr>
          <p:cNvPr id="104868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08" name=""/>
        <p:cNvGrpSpPr/>
        <p:nvPr/>
      </p:nvGrpSpPr>
      <p:grpSpPr>
        <a:xfrm>
          <a:off x="0" y="0"/>
          <a:ext cx="0" cy="0"/>
          <a:chOff x="0" y="0"/>
          <a:chExt cx="0" cy="0"/>
        </a:xfrm>
      </p:grpSpPr>
      <p:sp>
        <p:nvSpPr>
          <p:cNvPr id="104871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71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15" name="Date Placeholder 3"/>
          <p:cNvSpPr>
            <a:spLocks noGrp="1"/>
          </p:cNvSpPr>
          <p:nvPr>
            <p:ph type="dt" sz="half" idx="10"/>
          </p:nvPr>
        </p:nvSpPr>
        <p:spPr/>
        <p:txBody>
          <a:bodyPr/>
          <a:p>
            <a:fld id="{7EB5C7F3-0A5B-4700-90C0-D0A0E780751C}" type="datetimeFigureOut">
              <a:rPr lang="en-US" smtClean="0"/>
              <a:t>12/10/2020</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01" name=""/>
        <p:cNvGrpSpPr/>
        <p:nvPr/>
      </p:nvGrpSpPr>
      <p:grpSpPr>
        <a:xfrm>
          <a:off x="0" y="0"/>
          <a:ext cx="0" cy="0"/>
          <a:chOff x="0" y="0"/>
          <a:chExt cx="0" cy="0"/>
        </a:xfrm>
      </p:grpSpPr>
      <p:sp>
        <p:nvSpPr>
          <p:cNvPr id="104867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7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67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73" name="Date Placeholder 3"/>
          <p:cNvSpPr>
            <a:spLocks noGrp="1"/>
          </p:cNvSpPr>
          <p:nvPr>
            <p:ph type="dt" sz="half" idx="10"/>
          </p:nvPr>
        </p:nvSpPr>
        <p:spPr/>
        <p:txBody>
          <a:bodyPr/>
          <a:p>
            <a:fld id="{7EB5C7F3-0A5B-4700-90C0-D0A0E780751C}" type="datetimeFigureOut">
              <a:rPr lang="en-US" smtClean="0"/>
              <a:t>12/10/2020</a:t>
            </a:fld>
            <a:endParaRPr lang="en-US"/>
          </a:p>
        </p:txBody>
      </p:sp>
      <p:sp>
        <p:nvSpPr>
          <p:cNvPr id="1048674" name="Footer Placeholder 4"/>
          <p:cNvSpPr>
            <a:spLocks noGrp="1"/>
          </p:cNvSpPr>
          <p:nvPr>
            <p:ph type="ftr" sz="quarter" idx="11"/>
          </p:nvPr>
        </p:nvSpPr>
        <p:spPr/>
        <p:txBody>
          <a:bodyPr/>
          <a:p>
            <a:endParaRPr lang="en-US"/>
          </a:p>
        </p:txBody>
      </p:sp>
      <p:sp>
        <p:nvSpPr>
          <p:cNvPr id="1048675" name="Slide Number Placeholder 5"/>
          <p:cNvSpPr>
            <a:spLocks noGrp="1"/>
          </p:cNvSpPr>
          <p:nvPr>
            <p:ph type="sldNum" sz="quarter" idx="12"/>
          </p:nvPr>
        </p:nvSpPr>
        <p:spPr/>
        <p:txBody>
          <a:bodyPr/>
          <a:p>
            <a:fld id="{699A6337-F25F-40E4-86D0-D2A7DE1FBB95}" type="slidenum">
              <a:rPr lang="en-US" smtClean="0"/>
              <a:t>‹#›</a:t>
            </a:fld>
            <a:endParaRPr lang="en-US"/>
          </a:p>
        </p:txBody>
      </p:sp>
      <p:sp>
        <p:nvSpPr>
          <p:cNvPr id="104867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11" name=""/>
        <p:cNvGrpSpPr/>
        <p:nvPr/>
      </p:nvGrpSpPr>
      <p:grpSpPr>
        <a:xfrm>
          <a:off x="0" y="0"/>
          <a:ext cx="0" cy="0"/>
          <a:chOff x="0" y="0"/>
          <a:chExt cx="0" cy="0"/>
        </a:xfrm>
      </p:grpSpPr>
      <p:sp>
        <p:nvSpPr>
          <p:cNvPr id="104872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73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Click to edit Master text styles</a:t>
            </a:r>
          </a:p>
        </p:txBody>
      </p:sp>
      <p:sp>
        <p:nvSpPr>
          <p:cNvPr id="104873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732" name="Date Placeholder 3"/>
          <p:cNvSpPr>
            <a:spLocks noGrp="1"/>
          </p:cNvSpPr>
          <p:nvPr>
            <p:ph type="dt" sz="half" idx="10"/>
          </p:nvPr>
        </p:nvSpPr>
        <p:spPr/>
        <p:txBody>
          <a:bodyPr/>
          <a:p>
            <a:fld id="{7EB5C7F3-0A5B-4700-90C0-D0A0E780751C}" type="datetimeFigureOut">
              <a:rPr lang="en-US" smtClean="0"/>
              <a:t>12/10/2020</a:t>
            </a:fld>
            <a:endParaRPr lang="en-US"/>
          </a:p>
        </p:txBody>
      </p:sp>
      <p:sp>
        <p:nvSpPr>
          <p:cNvPr id="1048733" name="Footer Placeholder 4"/>
          <p:cNvSpPr>
            <a:spLocks noGrp="1"/>
          </p:cNvSpPr>
          <p:nvPr>
            <p:ph type="ftr" sz="quarter" idx="11"/>
          </p:nvPr>
        </p:nvSpPr>
        <p:spPr/>
        <p:txBody>
          <a:bodyPr/>
          <a:p>
            <a:endParaRPr lang="en-US"/>
          </a:p>
        </p:txBody>
      </p:sp>
      <p:sp>
        <p:nvSpPr>
          <p:cNvPr id="1048734" name="Slide Number Placeholder 5"/>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4" name=""/>
        <p:cNvGrpSpPr/>
        <p:nvPr/>
      </p:nvGrpSpPr>
      <p:grpSpPr>
        <a:xfrm>
          <a:off x="0" y="0"/>
          <a:ext cx="0" cy="0"/>
          <a:chOff x="0" y="0"/>
          <a:chExt cx="0" cy="0"/>
        </a:xfrm>
      </p:grpSpPr>
      <p:sp>
        <p:nvSpPr>
          <p:cNvPr id="1048692" name="Title 1"/>
          <p:cNvSpPr>
            <a:spLocks noGrp="1"/>
          </p:cNvSpPr>
          <p:nvPr>
            <p:ph type="title"/>
          </p:nvPr>
        </p:nvSpPr>
        <p:spPr/>
        <p:txBody>
          <a:bodyPr/>
          <a:p>
            <a:r>
              <a:rPr lang="en-US" smtClean="0"/>
              <a:t>Click to edit Master title style</a:t>
            </a:r>
            <a:endParaRPr dirty="0" lang="en-US"/>
          </a:p>
        </p:txBody>
      </p:sp>
      <p:sp>
        <p:nvSpPr>
          <p:cNvPr id="104869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4" name="Date Placeholder 3"/>
          <p:cNvSpPr>
            <a:spLocks noGrp="1"/>
          </p:cNvSpPr>
          <p:nvPr>
            <p:ph type="dt" sz="half" idx="10"/>
          </p:nvPr>
        </p:nvSpPr>
        <p:spPr/>
        <p:txBody>
          <a:bodyPr/>
          <a:p>
            <a:fld id="{7EB5C7F3-0A5B-4700-90C0-D0A0E780751C}" type="datetimeFigureOut">
              <a:rPr lang="en-US" smtClean="0"/>
              <a:t>12/10/2020</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3" name=""/>
        <p:cNvGrpSpPr/>
        <p:nvPr/>
      </p:nvGrpSpPr>
      <p:grpSpPr>
        <a:xfrm>
          <a:off x="0" y="0"/>
          <a:ext cx="0" cy="0"/>
          <a:chOff x="0" y="0"/>
          <a:chExt cx="0" cy="0"/>
        </a:xfrm>
      </p:grpSpPr>
      <p:sp>
        <p:nvSpPr>
          <p:cNvPr id="1048741"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42" name="Vertical Text Placeholder 2"/>
          <p:cNvSpPr>
            <a:spLocks noGrp="1"/>
          </p:cNvSpPr>
          <p:nvPr>
            <p:ph type="body" orient="vert" idx="1"/>
          </p:nvPr>
        </p:nvSpPr>
        <p:spPr>
          <a:xfrm>
            <a:off x="677335" y="609600"/>
            <a:ext cx="7060150" cy="525145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Date Placeholder 3"/>
          <p:cNvSpPr>
            <a:spLocks noGrp="1"/>
          </p:cNvSpPr>
          <p:nvPr>
            <p:ph type="dt" sz="half" idx="10"/>
          </p:nvPr>
        </p:nvSpPr>
        <p:spPr/>
        <p:txBody>
          <a:bodyPr/>
          <a:p>
            <a:fld id="{7EB5C7F3-0A5B-4700-90C0-D0A0E780751C}" type="datetimeFigureOut">
              <a:rPr lang="en-US" smtClean="0"/>
              <a:t>12/10/2020</a:t>
            </a:fld>
            <a:endParaRPr lang="en-US"/>
          </a:p>
        </p:txBody>
      </p:sp>
      <p:sp>
        <p:nvSpPr>
          <p:cNvPr id="1048744" name="Footer Placeholder 4"/>
          <p:cNvSpPr>
            <a:spLocks noGrp="1"/>
          </p:cNvSpPr>
          <p:nvPr>
            <p:ph type="ftr" sz="quarter" idx="11"/>
          </p:nvPr>
        </p:nvSpPr>
        <p:spPr/>
        <p:txBody>
          <a:bodyPr/>
          <a:p>
            <a:endParaRPr lang="en-US"/>
          </a:p>
        </p:txBody>
      </p:sp>
      <p:sp>
        <p:nvSpPr>
          <p:cNvPr id="1048745" name="Slide Number Placeholder 5"/>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59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1" name="Date Placeholder 3"/>
          <p:cNvSpPr>
            <a:spLocks noGrp="1"/>
          </p:cNvSpPr>
          <p:nvPr>
            <p:ph type="dt" sz="half" idx="10"/>
          </p:nvPr>
        </p:nvSpPr>
        <p:spPr/>
        <p:txBody>
          <a:bodyPr/>
          <a:p>
            <a:fld id="{7EB5C7F3-0A5B-4700-90C0-D0A0E780751C}" type="datetimeFigureOut">
              <a:rPr lang="en-US" smtClean="0"/>
              <a:t>12/10/2020</a:t>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5" name=""/>
        <p:cNvGrpSpPr/>
        <p:nvPr/>
      </p:nvGrpSpPr>
      <p:grpSpPr>
        <a:xfrm>
          <a:off x="0" y="0"/>
          <a:ext cx="0" cy="0"/>
          <a:chOff x="0" y="0"/>
          <a:chExt cx="0" cy="0"/>
        </a:xfrm>
      </p:grpSpPr>
      <p:sp>
        <p:nvSpPr>
          <p:cNvPr id="1048697"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9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99" name="Date Placeholder 3"/>
          <p:cNvSpPr>
            <a:spLocks noGrp="1"/>
          </p:cNvSpPr>
          <p:nvPr>
            <p:ph type="dt" sz="half" idx="10"/>
          </p:nvPr>
        </p:nvSpPr>
        <p:spPr/>
        <p:txBody>
          <a:bodyPr/>
          <a:p>
            <a:fld id="{7EB5C7F3-0A5B-4700-90C0-D0A0E780751C}" type="datetimeFigureOut">
              <a:rPr lang="en-US" smtClean="0"/>
              <a:t>12/10/2020</a:t>
            </a:fld>
            <a:endParaRPr lang="en-US"/>
          </a:p>
        </p:txBody>
      </p:sp>
      <p:sp>
        <p:nvSpPr>
          <p:cNvPr id="1048700" name="Footer Placeholder 4"/>
          <p:cNvSpPr>
            <a:spLocks noGrp="1"/>
          </p:cNvSpPr>
          <p:nvPr>
            <p:ph type="ftr" sz="quarter" idx="11"/>
          </p:nvPr>
        </p:nvSpPr>
        <p:spPr/>
        <p:txBody>
          <a:bodyPr/>
          <a:p>
            <a:endParaRPr lang="en-US"/>
          </a:p>
        </p:txBody>
      </p:sp>
      <p:sp>
        <p:nvSpPr>
          <p:cNvPr id="1048701" name="Slide Number Placeholder 5"/>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0" name=""/>
        <p:cNvGrpSpPr/>
        <p:nvPr/>
      </p:nvGrpSpPr>
      <p:grpSpPr>
        <a:xfrm>
          <a:off x="0" y="0"/>
          <a:ext cx="0" cy="0"/>
          <a:chOff x="0" y="0"/>
          <a:chExt cx="0" cy="0"/>
        </a:xfrm>
      </p:grpSpPr>
      <p:sp>
        <p:nvSpPr>
          <p:cNvPr id="1048723" name="Title 1"/>
          <p:cNvSpPr>
            <a:spLocks noGrp="1"/>
          </p:cNvSpPr>
          <p:nvPr>
            <p:ph type="title"/>
          </p:nvPr>
        </p:nvSpPr>
        <p:spPr/>
        <p:txBody>
          <a:bodyPr/>
          <a:p>
            <a:r>
              <a:rPr lang="en-US" smtClean="0"/>
              <a:t>Click to edit Master title style</a:t>
            </a:r>
            <a:endParaRPr dirty="0" lang="en-US"/>
          </a:p>
        </p:txBody>
      </p:sp>
      <p:sp>
        <p:nvSpPr>
          <p:cNvPr id="1048724" name="Content Placeholder 2"/>
          <p:cNvSpPr>
            <a:spLocks noGrp="1"/>
          </p:cNvSpPr>
          <p:nvPr>
            <p:ph sz="half" idx="1"/>
          </p:nvPr>
        </p:nvSpPr>
        <p:spPr>
          <a:xfrm>
            <a:off x="677334" y="2160589"/>
            <a:ext cx="4184035" cy="3880772"/>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5" name="Content Placeholder 3"/>
          <p:cNvSpPr>
            <a:spLocks noGrp="1"/>
          </p:cNvSpPr>
          <p:nvPr>
            <p:ph sz="half" idx="2"/>
          </p:nvPr>
        </p:nvSpPr>
        <p:spPr>
          <a:xfrm>
            <a:off x="5089970" y="2160589"/>
            <a:ext cx="4184034" cy="3880773"/>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6" name="Date Placeholder 4"/>
          <p:cNvSpPr>
            <a:spLocks noGrp="1"/>
          </p:cNvSpPr>
          <p:nvPr>
            <p:ph type="dt" sz="half" idx="10"/>
          </p:nvPr>
        </p:nvSpPr>
        <p:spPr/>
        <p:txBody>
          <a:bodyPr/>
          <a:p>
            <a:fld id="{7EB5C7F3-0A5B-4700-90C0-D0A0E780751C}" type="datetimeFigureOut">
              <a:rPr lang="en-US" smtClean="0"/>
              <a:t>12/10/2020</a:t>
            </a:fld>
            <a:endParaRPr lang="en-US"/>
          </a:p>
        </p:txBody>
      </p:sp>
      <p:sp>
        <p:nvSpPr>
          <p:cNvPr id="1048727" name="Footer Placeholder 5"/>
          <p:cNvSpPr>
            <a:spLocks noGrp="1"/>
          </p:cNvSpPr>
          <p:nvPr>
            <p:ph type="ftr" sz="quarter" idx="11"/>
          </p:nvPr>
        </p:nvSpPr>
        <p:spPr/>
        <p:txBody>
          <a:bodyPr/>
          <a:p>
            <a:endParaRPr lang="en-US"/>
          </a:p>
        </p:txBody>
      </p:sp>
      <p:sp>
        <p:nvSpPr>
          <p:cNvPr id="1048728" name="Slide Number Placeholder 6"/>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6" name=""/>
        <p:cNvGrpSpPr/>
        <p:nvPr/>
      </p:nvGrpSpPr>
      <p:grpSpPr>
        <a:xfrm>
          <a:off x="0" y="0"/>
          <a:ext cx="0" cy="0"/>
          <a:chOff x="0" y="0"/>
          <a:chExt cx="0" cy="0"/>
        </a:xfrm>
      </p:grpSpPr>
      <p:sp>
        <p:nvSpPr>
          <p:cNvPr id="1048702" name="Title 1"/>
          <p:cNvSpPr>
            <a:spLocks noGrp="1"/>
          </p:cNvSpPr>
          <p:nvPr>
            <p:ph type="title"/>
          </p:nvPr>
        </p:nvSpPr>
        <p:spPr/>
        <p:txBody>
          <a:bodyPr/>
          <a:p>
            <a:r>
              <a:rPr lang="en-US" smtClean="0"/>
              <a:t>Click to edit Master title style</a:t>
            </a:r>
            <a:endParaRPr dirty="0" lang="en-US"/>
          </a:p>
        </p:txBody>
      </p:sp>
      <p:sp>
        <p:nvSpPr>
          <p:cNvPr id="104870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4" name="Content Placeholder 3"/>
          <p:cNvSpPr>
            <a:spLocks noGrp="1"/>
          </p:cNvSpPr>
          <p:nvPr>
            <p:ph sz="half" idx="2"/>
          </p:nvPr>
        </p:nvSpPr>
        <p:spPr>
          <a:xfrm>
            <a:off x="675745" y="2737245"/>
            <a:ext cx="4185623"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6" name="Content Placeholder 5"/>
          <p:cNvSpPr>
            <a:spLocks noGrp="1"/>
          </p:cNvSpPr>
          <p:nvPr>
            <p:ph sz="quarter" idx="4"/>
          </p:nvPr>
        </p:nvSpPr>
        <p:spPr>
          <a:xfrm>
            <a:off x="5088384" y="2737245"/>
            <a:ext cx="4185617" cy="330411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7" name="Date Placeholder 6"/>
          <p:cNvSpPr>
            <a:spLocks noGrp="1"/>
          </p:cNvSpPr>
          <p:nvPr>
            <p:ph type="dt" sz="half" idx="10"/>
          </p:nvPr>
        </p:nvSpPr>
        <p:spPr/>
        <p:txBody>
          <a:bodyPr/>
          <a:p>
            <a:fld id="{7EB5C7F3-0A5B-4700-90C0-D0A0E780751C}" type="datetimeFigureOut">
              <a:rPr lang="en-US" smtClean="0"/>
              <a:t>12/10/2020</a:t>
            </a:fld>
            <a:endParaRPr lang="en-US"/>
          </a:p>
        </p:txBody>
      </p:sp>
      <p:sp>
        <p:nvSpPr>
          <p:cNvPr id="1048708" name="Footer Placeholder 7"/>
          <p:cNvSpPr>
            <a:spLocks noGrp="1"/>
          </p:cNvSpPr>
          <p:nvPr>
            <p:ph type="ftr" sz="quarter" idx="11"/>
          </p:nvPr>
        </p:nvSpPr>
        <p:spPr/>
        <p:txBody>
          <a:bodyPr/>
          <a:p>
            <a:endParaRPr lang="en-US"/>
          </a:p>
        </p:txBody>
      </p:sp>
      <p:sp>
        <p:nvSpPr>
          <p:cNvPr id="1048709" name="Slide Number Placeholder 8"/>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0" name=""/>
        <p:cNvGrpSpPr/>
        <p:nvPr/>
      </p:nvGrpSpPr>
      <p:grpSpPr>
        <a:xfrm>
          <a:off x="0" y="0"/>
          <a:ext cx="0" cy="0"/>
          <a:chOff x="0" y="0"/>
          <a:chExt cx="0" cy="0"/>
        </a:xfrm>
      </p:grpSpPr>
      <p:sp>
        <p:nvSpPr>
          <p:cNvPr id="1048666"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67" name="Date Placeholder 2"/>
          <p:cNvSpPr>
            <a:spLocks noGrp="1"/>
          </p:cNvSpPr>
          <p:nvPr>
            <p:ph type="dt" sz="half" idx="10"/>
          </p:nvPr>
        </p:nvSpPr>
        <p:spPr/>
        <p:txBody>
          <a:bodyPr/>
          <a:p>
            <a:fld id="{7EB5C7F3-0A5B-4700-90C0-D0A0E780751C}" type="datetimeFigureOut">
              <a:rPr lang="en-US" smtClean="0"/>
              <a:t>12/10/2020</a:t>
            </a:fld>
            <a:endParaRPr lang="en-US"/>
          </a:p>
        </p:txBody>
      </p:sp>
      <p:sp>
        <p:nvSpPr>
          <p:cNvPr id="1048668" name="Footer Placeholder 3"/>
          <p:cNvSpPr>
            <a:spLocks noGrp="1"/>
          </p:cNvSpPr>
          <p:nvPr>
            <p:ph type="ftr" sz="quarter" idx="11"/>
          </p:nvPr>
        </p:nvSpPr>
        <p:spPr/>
        <p:txBody>
          <a:bodyPr/>
          <a:p>
            <a:endParaRPr lang="en-US"/>
          </a:p>
        </p:txBody>
      </p:sp>
      <p:sp>
        <p:nvSpPr>
          <p:cNvPr id="1048669" name="Slide Number Placeholder 4"/>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7" name=""/>
        <p:cNvGrpSpPr/>
        <p:nvPr/>
      </p:nvGrpSpPr>
      <p:grpSpPr>
        <a:xfrm>
          <a:off x="0" y="0"/>
          <a:ext cx="0" cy="0"/>
          <a:chOff x="0" y="0"/>
          <a:chExt cx="0" cy="0"/>
        </a:xfrm>
      </p:grpSpPr>
      <p:sp>
        <p:nvSpPr>
          <p:cNvPr id="1048710" name="Date Placeholder 1"/>
          <p:cNvSpPr>
            <a:spLocks noGrp="1"/>
          </p:cNvSpPr>
          <p:nvPr>
            <p:ph type="dt" sz="half" idx="10"/>
          </p:nvPr>
        </p:nvSpPr>
        <p:spPr/>
        <p:txBody>
          <a:bodyPr/>
          <a:p>
            <a:fld id="{7EB5C7F3-0A5B-4700-90C0-D0A0E780751C}" type="datetimeFigureOut">
              <a:rPr lang="en-US" smtClean="0"/>
              <a:t>12/10/2020</a:t>
            </a:fld>
            <a:endParaRPr lang="en-US"/>
          </a:p>
        </p:txBody>
      </p:sp>
      <p:sp>
        <p:nvSpPr>
          <p:cNvPr id="1048711" name="Footer Placeholder 2"/>
          <p:cNvSpPr>
            <a:spLocks noGrp="1"/>
          </p:cNvSpPr>
          <p:nvPr>
            <p:ph type="ftr" sz="quarter" idx="11"/>
          </p:nvPr>
        </p:nvSpPr>
        <p:spPr/>
        <p:txBody>
          <a:bodyPr/>
          <a:p>
            <a:endParaRPr lang="en-US"/>
          </a:p>
        </p:txBody>
      </p:sp>
      <p:sp>
        <p:nvSpPr>
          <p:cNvPr id="1048712" name="Slide Number Placeholder 3"/>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2" name=""/>
        <p:cNvGrpSpPr/>
        <p:nvPr/>
      </p:nvGrpSpPr>
      <p:grpSpPr>
        <a:xfrm>
          <a:off x="0" y="0"/>
          <a:ext cx="0" cy="0"/>
          <a:chOff x="0" y="0"/>
          <a:chExt cx="0" cy="0"/>
        </a:xfrm>
      </p:grpSpPr>
      <p:sp>
        <p:nvSpPr>
          <p:cNvPr id="1048735"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36" name="Content Placeholder 2"/>
          <p:cNvSpPr>
            <a:spLocks noGrp="1"/>
          </p:cNvSpPr>
          <p:nvPr>
            <p:ph idx="1"/>
          </p:nvPr>
        </p:nvSpPr>
        <p:spPr>
          <a:xfrm>
            <a:off x="4760461" y="514924"/>
            <a:ext cx="4513541" cy="5526437"/>
          </a:xfrm>
        </p:spPr>
        <p:txBody>
          <a:bodyPr>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Click to edit Master text styles</a:t>
            </a:r>
          </a:p>
        </p:txBody>
      </p:sp>
      <p:sp>
        <p:nvSpPr>
          <p:cNvPr id="1048738" name="Date Placeholder 4"/>
          <p:cNvSpPr>
            <a:spLocks noGrp="1"/>
          </p:cNvSpPr>
          <p:nvPr>
            <p:ph type="dt" sz="half" idx="10"/>
          </p:nvPr>
        </p:nvSpPr>
        <p:spPr/>
        <p:txBody>
          <a:bodyPr/>
          <a:p>
            <a:fld id="{7EB5C7F3-0A5B-4700-90C0-D0A0E780751C}" type="datetimeFigureOut">
              <a:rPr lang="en-US" smtClean="0"/>
              <a:t>12/10/2020</a:t>
            </a:fld>
            <a:endParaRPr lang="en-US"/>
          </a:p>
        </p:txBody>
      </p:sp>
      <p:sp>
        <p:nvSpPr>
          <p:cNvPr id="1048739" name="Footer Placeholder 5"/>
          <p:cNvSpPr>
            <a:spLocks noGrp="1"/>
          </p:cNvSpPr>
          <p:nvPr>
            <p:ph type="ftr" sz="quarter" idx="11"/>
          </p:nvPr>
        </p:nvSpPr>
        <p:spPr/>
        <p:txBody>
          <a:bodyPr/>
          <a:p>
            <a:endParaRPr lang="en-US"/>
          </a:p>
        </p:txBody>
      </p:sp>
      <p:sp>
        <p:nvSpPr>
          <p:cNvPr id="1048740" name="Slide Number Placeholder 6"/>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3" name=""/>
        <p:cNvGrpSpPr/>
        <p:nvPr/>
      </p:nvGrpSpPr>
      <p:grpSpPr>
        <a:xfrm>
          <a:off x="0" y="0"/>
          <a:ext cx="0" cy="0"/>
          <a:chOff x="0" y="0"/>
          <a:chExt cx="0" cy="0"/>
        </a:xfrm>
      </p:grpSpPr>
      <p:sp>
        <p:nvSpPr>
          <p:cNvPr id="1048686"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8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9" name="Date Placeholder 4"/>
          <p:cNvSpPr>
            <a:spLocks noGrp="1"/>
          </p:cNvSpPr>
          <p:nvPr>
            <p:ph type="dt" sz="half" idx="10"/>
          </p:nvPr>
        </p:nvSpPr>
        <p:spPr/>
        <p:txBody>
          <a:bodyPr/>
          <a:p>
            <a:fld id="{7EB5C7F3-0A5B-4700-90C0-D0A0E780751C}" type="datetimeFigureOut">
              <a:rPr lang="en-US" smtClean="0"/>
              <a:t>12/10/2020</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699A6337-F25F-40E4-86D0-D2A7DE1FBB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7EB5C7F3-0A5B-4700-90C0-D0A0E780751C}" type="datetimeFigureOut">
              <a:rPr lang="en-US" smtClean="0"/>
              <a:t>12/10/2020</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699A6337-F25F-40E4-86D0-D2A7DE1FBB95}"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5" name="Title 1"/>
          <p:cNvSpPr>
            <a:spLocks noGrp="1"/>
          </p:cNvSpPr>
          <p:nvPr>
            <p:ph type="ctrTitle"/>
          </p:nvPr>
        </p:nvSpPr>
        <p:spPr>
          <a:xfrm>
            <a:off x="-1" y="423081"/>
            <a:ext cx="12050973" cy="3086882"/>
          </a:xfrm>
        </p:spPr>
        <p:txBody>
          <a:bodyPr>
            <a:normAutofit/>
          </a:bodyPr>
          <a:p>
            <a:r>
              <a:rPr b="1" dirty="0" lang="en-US">
                <a:latin typeface="Times New Roman" panose="02020603050405020304" pitchFamily="18" charset="0"/>
                <a:cs typeface="Times New Roman" panose="02020603050405020304" pitchFamily="18" charset="0"/>
              </a:rPr>
              <a:t>Properties of Gases and Gas Laws</a:t>
            </a:r>
            <a:r>
              <a:rPr dirty="0" lang="en-US"/>
              <a:t/>
            </a:r>
            <a:br>
              <a:rPr dirty="0" lang="en-US"/>
            </a:br>
            <a:endParaRPr dirty="0" lang="en-US"/>
          </a:p>
        </p:txBody>
      </p:sp>
      <p:sp>
        <p:nvSpPr>
          <p:cNvPr id="1048616" name="Subtitle 2"/>
          <p:cNvSpPr>
            <a:spLocks noGrp="1"/>
          </p:cNvSpPr>
          <p:nvPr>
            <p:ph type="subTitle" idx="1"/>
          </p:nvPr>
        </p:nvSpPr>
        <p:spPr/>
        <p:txBody>
          <a:bodyPr>
            <a:normAutofit/>
          </a:bodyPr>
          <a:p>
            <a:r>
              <a:rPr dirty="0" sz="2800" lang="en-US" smtClean="0">
                <a:solidFill>
                  <a:srgbClr val="FFC000"/>
                </a:solidFill>
              </a:rPr>
              <a:t>ABDULLAHI </a:t>
            </a:r>
            <a:r>
              <a:rPr dirty="0" sz="2800" lang="en-US" err="1" smtClean="0">
                <a:solidFill>
                  <a:srgbClr val="FFC000"/>
                </a:solidFill>
              </a:rPr>
              <a:t>Danjuma</a:t>
            </a:r>
            <a:r>
              <a:rPr dirty="0" sz="2800" lang="en-US" smtClean="0">
                <a:solidFill>
                  <a:srgbClr val="FFC000"/>
                </a:solidFill>
              </a:rPr>
              <a:t> </a:t>
            </a:r>
            <a:r>
              <a:rPr dirty="0" sz="2800" lang="en-US" err="1">
                <a:solidFill>
                  <a:srgbClr val="FFC000"/>
                </a:solidFill>
              </a:rPr>
              <a:t>K</a:t>
            </a:r>
            <a:r>
              <a:rPr dirty="0" sz="2800" lang="en-US" err="1" smtClean="0">
                <a:solidFill>
                  <a:srgbClr val="FFC000"/>
                </a:solidFill>
              </a:rPr>
              <a:t>assim</a:t>
            </a:r>
            <a:endParaRPr dirty="0" sz="2800" lang="en-US">
              <a:solidFill>
                <a:srgbClr val="FFC000"/>
              </a:solidFil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23" name="Rectangle 1"/>
          <p:cNvSpPr>
            <a:spLocks noGrp="1" noChangeArrowheads="1"/>
          </p:cNvSpPr>
          <p:nvPr>
            <p:ph idx="1"/>
          </p:nvPr>
        </p:nvSpPr>
        <p:spPr bwMode="auto">
          <a:xfrm>
            <a:off x="0" y="472597"/>
            <a:ext cx="12192000" cy="923886"/>
          </a:xfrm>
          <a:prstGeom prst="rect"/>
          <a:solidFill>
            <a:srgbClr val="FFFFFF"/>
          </a:solidFill>
          <a:ln>
            <a:noFill/>
          </a:ln>
          <a:effectLst/>
        </p:spPr>
        <p:txBody>
          <a:bodyPr anchor="ctr" anchorCtr="0" bIns="61893" compatLnSpc="1" lIns="0" numCol="1" rIns="0" tIns="61893" vert="horz" wrap="square">
            <a:prstTxWarp prst="textNoShape"/>
            <a:spAutoFit/>
          </a:bodyPr>
          <a:p>
            <a:pPr algn="just" defTabSz="914400" eaLnBrk="0" fontAlgn="base" hangingPunct="0" indent="-350838" latinLnBrk="0" lvl="0" marL="463550" marR="0" rtl="0">
              <a:lnSpc>
                <a:spcPct val="100000"/>
              </a:lnSpc>
              <a:spcBef>
                <a:spcPct val="0"/>
              </a:spcBef>
              <a:spcAft>
                <a:spcPct val="0"/>
              </a:spcAft>
              <a:buClrTx/>
              <a:buSzTx/>
              <a:buFont typeface="Wingdings" panose="05000000000000000000" pitchFamily="2" charset="2"/>
              <a:buChar char="q"/>
            </a:pPr>
            <a:r>
              <a:rPr altLang="en-US" baseline="0" b="0" cap="none" dirty="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Pressure is exerted by a gas due to kinetic energy of its molecules.</a:t>
            </a:r>
          </a:p>
          <a:p>
            <a:pPr algn="just" defTabSz="914400" eaLnBrk="0" fontAlgn="base" hangingPunct="0" indent="-350838" latinLnBrk="0" lvl="0" marL="463550" marR="0" rtl="0">
              <a:lnSpc>
                <a:spcPct val="100000"/>
              </a:lnSpc>
              <a:spcBef>
                <a:spcPct val="0"/>
              </a:spcBef>
              <a:spcAft>
                <a:spcPct val="0"/>
              </a:spcAft>
              <a:buClrTx/>
              <a:buSzTx/>
              <a:buFont typeface="Wingdings" panose="05000000000000000000" pitchFamily="2" charset="2"/>
              <a:buChar char="q"/>
            </a:pPr>
            <a:r>
              <a:rPr altLang="en-US" baseline="0" b="0" cap="none" dirty="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As temperature increases, the kinetic energy of molecules increases, which results in increase in pressure of the gas. So, pressure of any gas is directly proportional to its temperature.</a:t>
            </a:r>
            <a:endParaRPr altLang="en-US" baseline="0" b="0" cap="none" dirty="0" sz="5400" i="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97159" name="Picture 4"/>
          <p:cNvPicPr>
            <a:picLocks noChangeAspect="1"/>
          </p:cNvPicPr>
          <p:nvPr/>
        </p:nvPicPr>
        <p:blipFill>
          <a:blip xmlns:r="http://schemas.openxmlformats.org/officeDocument/2006/relationships" r:embed="rId1"/>
          <a:stretch>
            <a:fillRect/>
          </a:stretch>
        </p:blipFill>
        <p:spPr>
          <a:xfrm>
            <a:off x="253218" y="2116223"/>
            <a:ext cx="11099409" cy="3114675"/>
          </a:xfrm>
          <a:prstGeom prst="rect"/>
        </p:spPr>
      </p:pic>
      <p:pic>
        <p:nvPicPr>
          <p:cNvPr id="2097160" name="Picture 6"/>
          <p:cNvPicPr>
            <a:picLocks noChangeAspect="1"/>
          </p:cNvPicPr>
          <p:nvPr/>
        </p:nvPicPr>
        <p:blipFill>
          <a:blip xmlns:r="http://schemas.openxmlformats.org/officeDocument/2006/relationships" r:embed="rId2"/>
          <a:stretch>
            <a:fillRect/>
          </a:stretch>
        </p:blipFill>
        <p:spPr>
          <a:xfrm>
            <a:off x="422032" y="5174627"/>
            <a:ext cx="10930596" cy="1683373"/>
          </a:xfrm>
          <a:prstGeom prst="rect"/>
        </p:spPr>
      </p:pic>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24" name="Content Placeholder 2"/>
          <p:cNvSpPr>
            <a:spLocks noGrp="1"/>
          </p:cNvSpPr>
          <p:nvPr>
            <p:ph idx="1"/>
          </p:nvPr>
        </p:nvSpPr>
        <p:spPr>
          <a:xfrm>
            <a:off x="0" y="245660"/>
            <a:ext cx="11353800" cy="5931303"/>
          </a:xfrm>
        </p:spPr>
        <p:txBody>
          <a:bodyPr/>
          <a:p>
            <a:pPr algn="just" indent="0" marL="0">
              <a:buNone/>
            </a:pPr>
            <a:r>
              <a:rPr b="1" dirty="0" lang="en-US">
                <a:latin typeface="Times New Roman" panose="02020603050405020304" pitchFamily="18" charset="0"/>
                <a:cs typeface="Times New Roman" panose="02020603050405020304" pitchFamily="18" charset="0"/>
              </a:rPr>
              <a:t>4. Temperature (T):</a:t>
            </a:r>
            <a:endParaRPr dirty="0" lang="en-US">
              <a:latin typeface="Times New Roman" panose="02020603050405020304" pitchFamily="18" charset="0"/>
              <a:cs typeface="Times New Roman" panose="02020603050405020304" pitchFamily="18" charset="0"/>
            </a:endParaRPr>
          </a:p>
          <a:p>
            <a:pPr algn="just"/>
            <a:r>
              <a:rPr dirty="0" lang="en-US">
                <a:latin typeface="Times New Roman" panose="02020603050405020304" pitchFamily="18" charset="0"/>
                <a:cs typeface="Times New Roman" panose="02020603050405020304" pitchFamily="18" charset="0"/>
              </a:rPr>
              <a:t>Temperature is defined as the degree of hotness. The SI unit of temperature is Kelvin.  </a:t>
            </a:r>
            <a:r>
              <a:rPr baseline="30000" dirty="0" lang="en-US" err="1">
                <a:latin typeface="Times New Roman" panose="02020603050405020304" pitchFamily="18" charset="0"/>
                <a:cs typeface="Times New Roman" panose="02020603050405020304" pitchFamily="18" charset="0"/>
              </a:rPr>
              <a:t>o</a:t>
            </a:r>
            <a:r>
              <a:rPr dirty="0" lang="en-US" err="1">
                <a:latin typeface="Times New Roman" panose="02020603050405020304" pitchFamily="18" charset="0"/>
                <a:cs typeface="Times New Roman" panose="02020603050405020304" pitchFamily="18" charset="0"/>
              </a:rPr>
              <a:t>C</a:t>
            </a:r>
            <a:r>
              <a:rPr dirty="0" lang="en-US">
                <a:latin typeface="Times New Roman" panose="02020603050405020304" pitchFamily="18" charset="0"/>
                <a:cs typeface="Times New Roman" panose="02020603050405020304" pitchFamily="18" charset="0"/>
              </a:rPr>
              <a:t> and </a:t>
            </a:r>
            <a:r>
              <a:rPr baseline="30000" dirty="0" lang="en-US" err="1">
                <a:latin typeface="Times New Roman" panose="02020603050405020304" pitchFamily="18" charset="0"/>
                <a:cs typeface="Times New Roman" panose="02020603050405020304" pitchFamily="18" charset="0"/>
              </a:rPr>
              <a:t>o</a:t>
            </a:r>
            <a:r>
              <a:rPr dirty="0" lang="en-US" err="1">
                <a:latin typeface="Times New Roman" panose="02020603050405020304" pitchFamily="18" charset="0"/>
                <a:cs typeface="Times New Roman" panose="02020603050405020304" pitchFamily="18" charset="0"/>
              </a:rPr>
              <a:t>F</a:t>
            </a:r>
            <a:r>
              <a:rPr dirty="0" lang="en-US">
                <a:latin typeface="Times New Roman" panose="02020603050405020304" pitchFamily="18" charset="0"/>
                <a:cs typeface="Times New Roman" panose="02020603050405020304" pitchFamily="18" charset="0"/>
              </a:rPr>
              <a:t> are the two other units used for measuring temperature. On the Celsius scale water freezes at 0°C and boils at 100°C where as in the Kelvin scale water freezes at 273 K and boils at 373 K. </a:t>
            </a:r>
            <a:r>
              <a:rPr dirty="0" lang="en-US"/>
              <a:t> </a:t>
            </a:r>
          </a:p>
        </p:txBody>
      </p:sp>
      <p:pic>
        <p:nvPicPr>
          <p:cNvPr id="2097161" name="Picture 3"/>
          <p:cNvPicPr>
            <a:picLocks noChangeAspect="1"/>
          </p:cNvPicPr>
          <p:nvPr/>
        </p:nvPicPr>
        <p:blipFill>
          <a:blip xmlns:r="http://schemas.openxmlformats.org/officeDocument/2006/relationships" r:embed="rId1"/>
          <a:stretch>
            <a:fillRect/>
          </a:stretch>
        </p:blipFill>
        <p:spPr>
          <a:xfrm>
            <a:off x="3753135" y="3123560"/>
            <a:ext cx="4653886" cy="1462088"/>
          </a:xfrm>
          <a:prstGeom prst="rect"/>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25" name="Title 1"/>
          <p:cNvSpPr>
            <a:spLocks noGrp="1"/>
          </p:cNvSpPr>
          <p:nvPr>
            <p:ph type="title"/>
          </p:nvPr>
        </p:nvSpPr>
        <p:spPr>
          <a:xfrm>
            <a:off x="0" y="0"/>
            <a:ext cx="12192000" cy="1325563"/>
          </a:xfrm>
        </p:spPr>
        <p:txBody>
          <a:bodyPr/>
          <a:p>
            <a:pPr algn="ctr"/>
            <a:r>
              <a:rPr b="1" dirty="0" lang="en-US">
                <a:latin typeface="Times New Roman" panose="02020603050405020304" pitchFamily="18" charset="0"/>
                <a:cs typeface="Times New Roman" panose="02020603050405020304" pitchFamily="18" charset="0"/>
              </a:rPr>
              <a:t>Gas Laws</a:t>
            </a:r>
            <a:endParaRPr dirty="0" lang="en-US">
              <a:latin typeface="Times New Roman" panose="02020603050405020304" pitchFamily="18" charset="0"/>
              <a:cs typeface="Times New Roman" panose="02020603050405020304" pitchFamily="18" charset="0"/>
            </a:endParaRPr>
          </a:p>
        </p:txBody>
      </p:sp>
      <p:sp>
        <p:nvSpPr>
          <p:cNvPr id="1048626" name="Content Placeholder 2"/>
          <p:cNvSpPr>
            <a:spLocks noGrp="1"/>
          </p:cNvSpPr>
          <p:nvPr>
            <p:ph idx="1"/>
          </p:nvPr>
        </p:nvSpPr>
        <p:spPr>
          <a:xfrm>
            <a:off x="0" y="920750"/>
            <a:ext cx="12192000" cy="4351338"/>
          </a:xfrm>
        </p:spPr>
        <p:txBody>
          <a:bodyPr/>
          <a:p>
            <a:pPr algn="just" indent="-463550" marL="463550">
              <a:buNone/>
            </a:pPr>
            <a:r>
              <a:rPr b="1" dirty="0" lang="en-US" smtClean="0">
                <a:latin typeface="Times New Roman" panose="02020603050405020304" pitchFamily="18" charset="0"/>
                <a:cs typeface="Times New Roman" panose="02020603050405020304" pitchFamily="18" charset="0"/>
              </a:rPr>
              <a:t>	Boyle’s </a:t>
            </a:r>
            <a:r>
              <a:rPr b="1" dirty="0" lang="en-US">
                <a:latin typeface="Times New Roman" panose="02020603050405020304" pitchFamily="18" charset="0"/>
                <a:cs typeface="Times New Roman" panose="02020603050405020304" pitchFamily="18" charset="0"/>
              </a:rPr>
              <a:t>Law </a:t>
            </a:r>
            <a:endParaRPr dirty="0" lang="en-US" smtClean="0">
              <a:latin typeface="Times New Roman" panose="02020603050405020304" pitchFamily="18" charset="0"/>
              <a:cs typeface="Times New Roman" panose="02020603050405020304" pitchFamily="18" charset="0"/>
            </a:endParaRPr>
          </a:p>
          <a:p>
            <a:pPr algn="just" eaLnBrk="0" fontAlgn="base" hangingPunct="0" indent="-463550" lvl="0" marL="463550">
              <a:lnSpc>
                <a:spcPct val="100000"/>
              </a:lnSpc>
              <a:spcBef>
                <a:spcPct val="0"/>
              </a:spcBef>
              <a:spcAft>
                <a:spcPct val="0"/>
              </a:spcAft>
              <a:buNone/>
            </a:pPr>
            <a:r>
              <a:rPr altLang="en-US" baseline="0" b="0" cap="none" dirty="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In 1662, Robert Boyle discovered that there existed a relation between the pressure and the volume of a fixed amount of gas at a fixed temperature. In his experiment, he discovered that the product of Pressure &amp; Volume of a fixed amount of gas at a fixed temperature was approximately a constant. So, Boyle’s low states that </a:t>
            </a:r>
          </a:p>
          <a:p>
            <a:pPr algn="just" eaLnBrk="0" fontAlgn="base" hangingPunct="0" indent="-463550" lvl="0" marL="463550">
              <a:lnSpc>
                <a:spcPct val="100000"/>
              </a:lnSpc>
              <a:spcBef>
                <a:spcPct val="0"/>
              </a:spcBef>
              <a:spcAft>
                <a:spcPct val="0"/>
              </a:spcAft>
              <a:buNone/>
            </a:pPr>
            <a:r>
              <a:rPr altLang="en-US" baseline="0" b="0" cap="none" dirty="0" i="1"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”At constant temperature, the pressure of a fixed amount (i.e., number of moles n) of gas varies inversely with its volume”.</a:t>
            </a:r>
            <a:endParaRPr altLang="en-US" baseline="0" b="0" cap="none" dirty="0" sz="5400" i="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just" indent="0" marL="0">
              <a:buNone/>
            </a:pPr>
            <a:endParaRPr dirty="0" lang="en-US">
              <a:latin typeface="Times New Roman" panose="02020603050405020304" pitchFamily="18" charset="0"/>
              <a:cs typeface="Times New Roman" panose="02020603050405020304" pitchFamily="18" charset="0"/>
            </a:endParaRPr>
          </a:p>
        </p:txBody>
      </p:sp>
      <p:sp>
        <p:nvSpPr>
          <p:cNvPr id="1048627" name="Rectangle 1"/>
          <p:cNvSpPr>
            <a:spLocks noChangeArrowheads="1"/>
          </p:cNvSpPr>
          <p:nvPr/>
        </p:nvSpPr>
        <p:spPr bwMode="auto">
          <a:xfrm>
            <a:off x="6095967" y="90100"/>
            <a:ext cx="65" cy="276999"/>
          </a:xfrm>
          <a:prstGeom prst="rect"/>
          <a:solidFill>
            <a:srgbClr val="FFFFFF"/>
          </a:solidFill>
          <a:ln>
            <a:noFill/>
          </a:ln>
          <a:effectLst/>
        </p:spPr>
        <p:txBody>
          <a:bodyPr anchor="ctr" anchorCtr="0" bIns="0" compatLnSpc="1" lIns="0" numCol="1" rIns="0" tIns="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pic>
        <p:nvPicPr>
          <p:cNvPr id="2097162" name="Picture 5"/>
          <p:cNvPicPr>
            <a:picLocks noChangeAspect="1"/>
          </p:cNvPicPr>
          <p:nvPr/>
        </p:nvPicPr>
        <p:blipFill>
          <a:blip xmlns:r="http://schemas.openxmlformats.org/officeDocument/2006/relationships" r:embed="rId1"/>
          <a:stretch>
            <a:fillRect/>
          </a:stretch>
        </p:blipFill>
        <p:spPr>
          <a:xfrm>
            <a:off x="1941342" y="4417254"/>
            <a:ext cx="6879101" cy="2440745"/>
          </a:xfrm>
          <a:prstGeom prst="rect"/>
        </p:spPr>
      </p:pic>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28" name="Title 1"/>
          <p:cNvSpPr>
            <a:spLocks noGrp="1"/>
          </p:cNvSpPr>
          <p:nvPr>
            <p:ph type="title"/>
          </p:nvPr>
        </p:nvSpPr>
        <p:spPr>
          <a:xfrm>
            <a:off x="0" y="0"/>
            <a:ext cx="12192000" cy="1325563"/>
          </a:xfrm>
        </p:spPr>
        <p:txBody>
          <a:bodyPr/>
          <a:p>
            <a:pPr algn="ctr"/>
            <a:r>
              <a:rPr b="1" dirty="0" lang="en-US" smtClean="0">
                <a:latin typeface="Times New Roman" panose="02020603050405020304" pitchFamily="18" charset="0"/>
                <a:cs typeface="Times New Roman" panose="02020603050405020304" pitchFamily="18" charset="0"/>
              </a:rPr>
              <a:t>Boyle’s Law (Cont.)</a:t>
            </a:r>
            <a:endParaRPr dirty="0" lang="en-US"/>
          </a:p>
        </p:txBody>
      </p:sp>
      <p:pic>
        <p:nvPicPr>
          <p:cNvPr id="2097163" name="Content Placeholder 3"/>
          <p:cNvPicPr>
            <a:picLocks noChangeAspect="1" noGrp="1"/>
          </p:cNvPicPr>
          <p:nvPr>
            <p:ph idx="1"/>
          </p:nvPr>
        </p:nvPicPr>
        <p:blipFill>
          <a:blip xmlns:r="http://schemas.openxmlformats.org/officeDocument/2006/relationships" r:embed="rId1"/>
          <a:stretch>
            <a:fillRect/>
          </a:stretch>
        </p:blipFill>
        <p:spPr>
          <a:xfrm>
            <a:off x="217940" y="4012190"/>
            <a:ext cx="4121834" cy="2593260"/>
          </a:xfrm>
          <a:prstGeom prst="rect"/>
        </p:spPr>
      </p:pic>
      <p:sp>
        <p:nvSpPr>
          <p:cNvPr id="1048629" name="Rectangle 1"/>
          <p:cNvSpPr>
            <a:spLocks noChangeArrowheads="1"/>
          </p:cNvSpPr>
          <p:nvPr/>
        </p:nvSpPr>
        <p:spPr bwMode="auto">
          <a:xfrm>
            <a:off x="0" y="1212928"/>
            <a:ext cx="12070080" cy="2489199"/>
          </a:xfrm>
          <a:prstGeom prst="rect"/>
          <a:solidFill>
            <a:srgbClr val="FFFFFF"/>
          </a:solidFill>
          <a:ln>
            <a:noFill/>
          </a:ln>
          <a:effectLst/>
        </p:spPr>
        <p:txBody>
          <a:bodyPr anchor="ctr" anchorCtr="0" bIns="0" compatLnSpc="1" lIns="0" numCol="1" rIns="0" tIns="0" vert="horz" wrap="square">
            <a:prstTxWarp prst="textNoShape"/>
            <a:spAutoFit/>
          </a:bodyPr>
          <a:p>
            <a:pPr algn="just" defTabSz="914400" eaLnBrk="0" fontAlgn="base" hangingPunct="0" indent="-463550" latinLnBrk="0" lvl="0" marL="463550" marR="0" rtl="0">
              <a:lnSpc>
                <a:spcPct val="100000"/>
              </a:lnSpc>
              <a:spcBef>
                <a:spcPct val="0"/>
              </a:spcBef>
              <a:spcAft>
                <a:spcPct val="0"/>
              </a:spcAft>
              <a:buClrTx/>
              <a:buSzTx/>
              <a:buFontTx/>
              <a:buNone/>
            </a:pP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It means that at constant temperature, product of pressure and volume of a fixed amount of gas is constant.</a:t>
            </a:r>
          </a:p>
          <a:p>
            <a:pPr algn="just" defTabSz="914400" eaLnBrk="0" fontAlgn="base" hangingPunct="0" indent="-463550" latinLnBrk="0" lvl="0" marL="463550" marR="0" rtl="0">
              <a:lnSpc>
                <a:spcPct val="100000"/>
              </a:lnSpc>
              <a:spcBef>
                <a:spcPct val="0"/>
              </a:spcBef>
              <a:spcAft>
                <a:spcPct val="0"/>
              </a:spcAft>
              <a:buClrTx/>
              <a:buSzTx/>
              <a:buFontTx/>
              <a:buNone/>
            </a:pP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If a fixed amount of gas at constant temperature T occupying volume V</a:t>
            </a:r>
            <a:r>
              <a:rPr altLang="en-US" baseline="-30000" b="0" cap="none" dirty="0" sz="20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1</a:t>
            </a: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at pressure P</a:t>
            </a:r>
            <a:r>
              <a:rPr altLang="en-US" baseline="-30000" b="0" cap="none" dirty="0" sz="20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1</a:t>
            </a: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undergoes expansion, so that volume becomes V</a:t>
            </a:r>
            <a:r>
              <a:rPr altLang="en-US" baseline="-30000" b="0" cap="none" dirty="0" sz="20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2</a:t>
            </a: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and pressure becomes P</a:t>
            </a:r>
            <a:r>
              <a:rPr altLang="en-US" baseline="-30000" b="0" cap="none" dirty="0" sz="20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2</a:t>
            </a: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a:t>
            </a:r>
            <a:endParaRPr altLang="en-US" baseline="0" b="0" cap="none" dirty="0" sz="6000" i="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97164" name="Picture 6"/>
          <p:cNvPicPr>
            <a:picLocks noChangeAspect="1"/>
          </p:cNvPicPr>
          <p:nvPr/>
        </p:nvPicPr>
        <p:blipFill>
          <a:blip xmlns:r="http://schemas.openxmlformats.org/officeDocument/2006/relationships" r:embed="rId2"/>
          <a:stretch>
            <a:fillRect/>
          </a:stretch>
        </p:blipFill>
        <p:spPr>
          <a:xfrm>
            <a:off x="4557712" y="4026258"/>
            <a:ext cx="3854768" cy="2346407"/>
          </a:xfrm>
          <a:prstGeom prst="rect"/>
        </p:spPr>
      </p:pic>
      <p:pic>
        <p:nvPicPr>
          <p:cNvPr id="2097165" name="Picture 8"/>
          <p:cNvPicPr>
            <a:picLocks noChangeAspect="1"/>
          </p:cNvPicPr>
          <p:nvPr/>
        </p:nvPicPr>
        <p:blipFill>
          <a:blip xmlns:r="http://schemas.openxmlformats.org/officeDocument/2006/relationships" r:embed="rId3"/>
          <a:stretch>
            <a:fillRect/>
          </a:stretch>
        </p:blipFill>
        <p:spPr>
          <a:xfrm>
            <a:off x="8647454" y="4026258"/>
            <a:ext cx="2803648" cy="1750376"/>
          </a:xfrm>
          <a:prstGeom prst="rect"/>
        </p:spPr>
      </p:pic>
      <p:pic>
        <p:nvPicPr>
          <p:cNvPr id="2097166" name="Picture 9"/>
          <p:cNvPicPr>
            <a:picLocks noChangeAspect="1"/>
          </p:cNvPicPr>
          <p:nvPr/>
        </p:nvPicPr>
        <p:blipFill>
          <a:blip xmlns:r="http://schemas.openxmlformats.org/officeDocument/2006/relationships" r:embed="rId4"/>
          <a:stretch>
            <a:fillRect/>
          </a:stretch>
        </p:blipFill>
        <p:spPr>
          <a:xfrm>
            <a:off x="4339774" y="6095002"/>
            <a:ext cx="7968761" cy="789778"/>
          </a:xfrm>
          <a:prstGeom prst="rect"/>
        </p:spPr>
      </p:pic>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30" name="Title 1"/>
          <p:cNvSpPr>
            <a:spLocks noGrp="1"/>
          </p:cNvSpPr>
          <p:nvPr>
            <p:ph type="title"/>
          </p:nvPr>
        </p:nvSpPr>
        <p:spPr/>
        <p:txBody>
          <a:bodyPr/>
          <a:p>
            <a:endParaRPr lang="en-US"/>
          </a:p>
        </p:txBody>
      </p:sp>
      <p:sp>
        <p:nvSpPr>
          <p:cNvPr id="1048631" name="Content Placeholder 2"/>
          <p:cNvSpPr>
            <a:spLocks noGrp="1"/>
          </p:cNvSpPr>
          <p:nvPr>
            <p:ph idx="1"/>
          </p:nvPr>
        </p:nvSpPr>
        <p:spPr/>
        <p:txBody>
          <a:bodyPr/>
          <a:p>
            <a:endParaRPr lang="en-US"/>
          </a:p>
        </p:txBody>
      </p:sp>
      <p:pic>
        <p:nvPicPr>
          <p:cNvPr id="2097167" name="Picture 4"/>
          <p:cNvPicPr>
            <a:picLocks noChangeAspect="1"/>
          </p:cNvPicPr>
          <p:nvPr/>
        </p:nvPicPr>
        <p:blipFill>
          <a:blip xmlns:r="http://schemas.openxmlformats.org/officeDocument/2006/relationships" r:embed="rId1"/>
          <a:stretch>
            <a:fillRect/>
          </a:stretch>
        </p:blipFill>
        <p:spPr>
          <a:xfrm>
            <a:off x="1771650" y="4586287"/>
            <a:ext cx="8096250" cy="704850"/>
          </a:xfrm>
          <a:prstGeom prst="rect"/>
        </p:spPr>
      </p:pic>
      <p:pic>
        <p:nvPicPr>
          <p:cNvPr id="2097168" name="Picture 5"/>
          <p:cNvPicPr>
            <a:picLocks noChangeAspect="1"/>
          </p:cNvPicPr>
          <p:nvPr/>
        </p:nvPicPr>
        <p:blipFill>
          <a:blip xmlns:r="http://schemas.openxmlformats.org/officeDocument/2006/relationships" r:embed="rId2"/>
          <a:stretch>
            <a:fillRect/>
          </a:stretch>
        </p:blipFill>
        <p:spPr>
          <a:xfrm>
            <a:off x="5191125" y="3257550"/>
            <a:ext cx="1809750" cy="342900"/>
          </a:xfrm>
          <a:prstGeom prst="rect"/>
        </p:spPr>
      </p:pic>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32" name="Title 1"/>
          <p:cNvSpPr>
            <a:spLocks noGrp="1"/>
          </p:cNvSpPr>
          <p:nvPr>
            <p:ph type="title"/>
          </p:nvPr>
        </p:nvSpPr>
        <p:spPr>
          <a:xfrm>
            <a:off x="838200" y="1"/>
            <a:ext cx="11353800" cy="717452"/>
          </a:xfrm>
        </p:spPr>
        <p:txBody>
          <a:bodyPr>
            <a:normAutofit/>
          </a:bodyPr>
          <a:p>
            <a:pPr eaLnBrk="0" fontAlgn="base" hangingPunct="0" lvl="0">
              <a:lnSpc>
                <a:spcPct val="100000"/>
              </a:lnSpc>
              <a:spcAft>
                <a:spcPct val="0"/>
              </a:spcAft>
            </a:pPr>
            <a:r>
              <a:rPr altLang="en-US" baseline="0" b="1" cap="none" dirty="0" sz="3200" i="0" kumimoji="0" lang="en-US" normalizeH="0" strike="noStrike" u="none" smtClean="0">
                <a:ln>
                  <a:noFill/>
                </a:ln>
                <a:solidFill>
                  <a:srgbClr val="4C4C4C"/>
                </a:solidFill>
                <a:effectLst/>
                <a:latin typeface="Open Sans"/>
              </a:rPr>
              <a:t>Graphical Representation of Boyle’s Law :</a:t>
            </a:r>
          </a:p>
        </p:txBody>
      </p:sp>
      <p:sp>
        <p:nvSpPr>
          <p:cNvPr id="1048633" name="Content Placeholder 2"/>
          <p:cNvSpPr>
            <a:spLocks noGrp="1"/>
          </p:cNvSpPr>
          <p:nvPr>
            <p:ph idx="1"/>
          </p:nvPr>
        </p:nvSpPr>
        <p:spPr>
          <a:xfrm>
            <a:off x="0" y="872197"/>
            <a:ext cx="12192000" cy="5304766"/>
          </a:xfrm>
        </p:spPr>
        <p:txBody>
          <a:bodyPr/>
          <a:p>
            <a:pPr algn="just" eaLnBrk="0" fontAlgn="base" hangingPunct="0" indent="-463550" lvl="0" marL="463550">
              <a:lnSpc>
                <a:spcPct val="100000"/>
              </a:lnSpc>
              <a:spcBef>
                <a:spcPct val="0"/>
              </a:spcBef>
              <a:spcAft>
                <a:spcPct val="0"/>
              </a:spcAft>
              <a:buFontTx/>
              <a:buChar char="•"/>
            </a:pP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A plot of </a:t>
            </a:r>
            <a:r>
              <a:rPr altLang="en-US" baseline="0" b="0" cap="none" dirty="0" sz="3200" i="1"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P </a:t>
            </a: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versus 1/</a:t>
            </a:r>
            <a:r>
              <a:rPr altLang="en-US" baseline="0" b="0" cap="none" dirty="0" sz="3200" i="1"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V </a:t>
            </a: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at constant temperature for a fixed mass of gas would be a straight line passing through the origin.</a:t>
            </a:r>
          </a:p>
          <a:p>
            <a:pPr algn="just" eaLnBrk="0" fontAlgn="base" hangingPunct="0" indent="-463550" lvl="0" marL="463550">
              <a:lnSpc>
                <a:spcPct val="100000"/>
              </a:lnSpc>
              <a:spcBef>
                <a:spcPct val="0"/>
              </a:spcBef>
              <a:spcAft>
                <a:spcPct val="0"/>
              </a:spcAft>
              <a:buFontTx/>
              <a:buChar char="•"/>
            </a:pP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A plot of </a:t>
            </a:r>
            <a:r>
              <a:rPr altLang="en-US" baseline="0" b="0" cap="none" dirty="0" sz="3200" i="1"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P</a:t>
            </a: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versus </a:t>
            </a:r>
            <a:r>
              <a:rPr altLang="en-US" baseline="0" b="0" cap="none" dirty="0" sz="3200" i="1"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V</a:t>
            </a:r>
            <a:r>
              <a:rPr altLang="en-US" baseline="0" b="0" cap="none" dirty="0" sz="32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at constant temperature for a fixed mass of a gas would be a rectangular hyperbola.</a:t>
            </a:r>
          </a:p>
          <a:p>
            <a:pPr algn="just" indent="-463550" marL="463550"/>
            <a:endParaRPr dirty="0" lang="en-US" smtClean="0">
              <a:latin typeface="Times New Roman" panose="02020603050405020304" pitchFamily="18" charset="0"/>
              <a:cs typeface="Times New Roman" panose="02020603050405020304" pitchFamily="18" charset="0"/>
            </a:endParaRPr>
          </a:p>
        </p:txBody>
      </p:sp>
      <p:sp>
        <p:nvSpPr>
          <p:cNvPr id="1048634" name="Rectangle 1"/>
          <p:cNvSpPr>
            <a:spLocks noChangeArrowheads="1"/>
          </p:cNvSpPr>
          <p:nvPr/>
        </p:nvSpPr>
        <p:spPr bwMode="auto">
          <a:xfrm>
            <a:off x="0" y="90101"/>
            <a:ext cx="65" cy="276999"/>
          </a:xfrm>
          <a:prstGeom prst="rect"/>
          <a:solidFill>
            <a:srgbClr val="FFFFFF"/>
          </a:solidFill>
          <a:ln>
            <a:noFill/>
          </a:ln>
          <a:effectLst/>
        </p:spPr>
        <p:txBody>
          <a:bodyPr anchor="ctr" anchorCtr="0" bIns="0" compatLnSpc="1" lIns="0" numCol="1" rIns="0" tIns="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pic>
        <p:nvPicPr>
          <p:cNvPr id="2097169" name="Picture 4"/>
          <p:cNvPicPr>
            <a:picLocks noChangeAspect="1"/>
          </p:cNvPicPr>
          <p:nvPr/>
        </p:nvPicPr>
        <p:blipFill>
          <a:blip xmlns:r="http://schemas.openxmlformats.org/officeDocument/2006/relationships" r:embed="rId1"/>
          <a:stretch>
            <a:fillRect/>
          </a:stretch>
        </p:blipFill>
        <p:spPr>
          <a:xfrm>
            <a:off x="253218" y="3010486"/>
            <a:ext cx="11057207" cy="3847514"/>
          </a:xfrm>
          <a:prstGeom prst="rect"/>
        </p:spPr>
      </p:pic>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635" name="Content Placeholder 2"/>
          <p:cNvSpPr>
            <a:spLocks noGrp="1"/>
          </p:cNvSpPr>
          <p:nvPr>
            <p:ph idx="1"/>
          </p:nvPr>
        </p:nvSpPr>
        <p:spPr>
          <a:xfrm>
            <a:off x="0" y="314325"/>
            <a:ext cx="12192000" cy="5862638"/>
          </a:xfrm>
        </p:spPr>
        <p:txBody>
          <a:bodyPr/>
          <a:p>
            <a:pPr>
              <a:buFont typeface="Wingdings" panose="05000000000000000000" pitchFamily="2" charset="2"/>
              <a:buChar char="§"/>
            </a:pPr>
            <a:r>
              <a:rPr dirty="0" sz="3600" lang="en-US" smtClean="0">
                <a:latin typeface="Times New Roman" panose="02020603050405020304" pitchFamily="18" charset="0"/>
                <a:cs typeface="Times New Roman" panose="02020603050405020304" pitchFamily="18" charset="0"/>
              </a:rPr>
              <a:t>A plot of </a:t>
            </a:r>
            <a:r>
              <a:rPr dirty="0" sz="3600" i="1" lang="en-US" smtClean="0">
                <a:latin typeface="Times New Roman" panose="02020603050405020304" pitchFamily="18" charset="0"/>
                <a:cs typeface="Times New Roman" panose="02020603050405020304" pitchFamily="18" charset="0"/>
              </a:rPr>
              <a:t>P (</a:t>
            </a:r>
            <a:r>
              <a:rPr dirty="0" sz="3600" lang="en-US" smtClean="0">
                <a:latin typeface="Times New Roman" panose="02020603050405020304" pitchFamily="18" charset="0"/>
                <a:cs typeface="Times New Roman" panose="02020603050405020304" pitchFamily="18" charset="0"/>
              </a:rPr>
              <a:t>or </a:t>
            </a:r>
            <a:r>
              <a:rPr dirty="0" sz="3600" i="1" lang="en-US" smtClean="0">
                <a:latin typeface="Times New Roman" panose="02020603050405020304" pitchFamily="18" charset="0"/>
                <a:cs typeface="Times New Roman" panose="02020603050405020304" pitchFamily="18" charset="0"/>
              </a:rPr>
              <a:t>V </a:t>
            </a:r>
            <a:r>
              <a:rPr dirty="0" sz="3600" lang="en-US" smtClean="0">
                <a:latin typeface="Times New Roman" panose="02020603050405020304" pitchFamily="18" charset="0"/>
                <a:cs typeface="Times New Roman" panose="02020603050405020304" pitchFamily="18" charset="0"/>
              </a:rPr>
              <a:t>) versus </a:t>
            </a:r>
            <a:r>
              <a:rPr dirty="0" sz="3600" i="1" lang="en-US" smtClean="0">
                <a:latin typeface="Times New Roman" panose="02020603050405020304" pitchFamily="18" charset="0"/>
                <a:cs typeface="Times New Roman" panose="02020603050405020304" pitchFamily="18" charset="0"/>
              </a:rPr>
              <a:t>PV</a:t>
            </a:r>
            <a:r>
              <a:rPr dirty="0" sz="3600" lang="en-US" smtClean="0">
                <a:latin typeface="Times New Roman" panose="02020603050405020304" pitchFamily="18" charset="0"/>
                <a:cs typeface="Times New Roman" panose="02020603050405020304" pitchFamily="18" charset="0"/>
              </a:rPr>
              <a:t> at constant temperature for a fixed mass of a gas is a straight line parallel to the </a:t>
            </a:r>
            <a:r>
              <a:rPr dirty="0" sz="3600" i="1" lang="en-US" smtClean="0">
                <a:latin typeface="Times New Roman" panose="02020603050405020304" pitchFamily="18" charset="0"/>
                <a:cs typeface="Times New Roman" panose="02020603050405020304" pitchFamily="18" charset="0"/>
              </a:rPr>
              <a:t>PV axis.</a:t>
            </a:r>
            <a:endParaRPr dirty="0" sz="3600" lang="en-US" smtClean="0">
              <a:latin typeface="Times New Roman" panose="02020603050405020304" pitchFamily="18" charset="0"/>
              <a:cs typeface="Times New Roman" panose="02020603050405020304" pitchFamily="18" charset="0"/>
            </a:endParaRPr>
          </a:p>
          <a:p>
            <a:pPr indent="0" marL="0">
              <a:buNone/>
            </a:pPr>
            <a:endParaRPr dirty="0" lang="en-US"/>
          </a:p>
        </p:txBody>
      </p:sp>
      <p:pic>
        <p:nvPicPr>
          <p:cNvPr id="2097170" name="Picture 3"/>
          <p:cNvPicPr>
            <a:picLocks noChangeAspect="1"/>
          </p:cNvPicPr>
          <p:nvPr/>
        </p:nvPicPr>
        <p:blipFill>
          <a:blip xmlns:r="http://schemas.openxmlformats.org/officeDocument/2006/relationships" r:embed="rId1"/>
          <a:stretch>
            <a:fillRect/>
          </a:stretch>
        </p:blipFill>
        <p:spPr>
          <a:xfrm>
            <a:off x="1231804" y="1517773"/>
            <a:ext cx="6386732" cy="3868615"/>
          </a:xfrm>
          <a:prstGeom prst="rect"/>
        </p:spPr>
      </p:pic>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a:off x="0" y="0"/>
          <a:ext cx="0" cy="0"/>
          <a:chOff x="0" y="0"/>
          <a:chExt cx="0" cy="0"/>
        </a:xfrm>
      </p:grpSpPr>
      <p:sp>
        <p:nvSpPr>
          <p:cNvPr id="1048636" name="Title 1"/>
          <p:cNvSpPr>
            <a:spLocks noGrp="1"/>
          </p:cNvSpPr>
          <p:nvPr>
            <p:ph type="title"/>
          </p:nvPr>
        </p:nvSpPr>
        <p:spPr/>
        <p:txBody>
          <a:bodyPr/>
          <a:p>
            <a:endParaRPr lang="en-US"/>
          </a:p>
        </p:txBody>
      </p:sp>
      <p:pic>
        <p:nvPicPr>
          <p:cNvPr id="2097171" name="Picture 3"/>
          <p:cNvPicPr>
            <a:picLocks noChangeAspect="1"/>
          </p:cNvPicPr>
          <p:nvPr/>
        </p:nvPicPr>
        <p:blipFill>
          <a:blip xmlns:r="http://schemas.openxmlformats.org/officeDocument/2006/relationships" r:embed="rId1"/>
          <a:stretch>
            <a:fillRect/>
          </a:stretch>
        </p:blipFill>
        <p:spPr>
          <a:xfrm>
            <a:off x="2419350" y="1495425"/>
            <a:ext cx="7353300" cy="3867150"/>
          </a:xfrm>
          <a:prstGeom prst="rect"/>
        </p:spPr>
      </p:pic>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37" name="Title 1"/>
          <p:cNvSpPr>
            <a:spLocks noGrp="1"/>
          </p:cNvSpPr>
          <p:nvPr>
            <p:ph type="title"/>
          </p:nvPr>
        </p:nvSpPr>
        <p:spPr>
          <a:xfrm>
            <a:off x="0" y="103163"/>
            <a:ext cx="11043138" cy="1320800"/>
          </a:xfrm>
        </p:spPr>
        <p:txBody>
          <a:bodyPr/>
          <a:p>
            <a:pPr algn="ctr"/>
            <a:r>
              <a:rPr b="1" dirty="0" lang="en-US"/>
              <a:t>Charles’s Law</a:t>
            </a:r>
            <a:endParaRPr dirty="0" lang="en-US"/>
          </a:p>
        </p:txBody>
      </p:sp>
      <p:sp>
        <p:nvSpPr>
          <p:cNvPr id="1048638" name="Rectangle 1"/>
          <p:cNvSpPr>
            <a:spLocks noGrp="1" noChangeArrowheads="1"/>
          </p:cNvSpPr>
          <p:nvPr>
            <p:ph idx="1"/>
          </p:nvPr>
        </p:nvSpPr>
        <p:spPr bwMode="auto">
          <a:xfrm>
            <a:off x="159433" y="1306393"/>
            <a:ext cx="10368795" cy="3251201"/>
          </a:xfrm>
          <a:prstGeom prst="rect"/>
          <a:solidFill>
            <a:srgbClr val="FFFFFF"/>
          </a:solidFill>
          <a:ln>
            <a:noFill/>
          </a:ln>
          <a:effectLst/>
        </p:spPr>
        <p:txBody>
          <a:bodyPr anchor="ctr" anchorCtr="0" bIns="0" compatLnSpc="1" lIns="0" numCol="1" rIns="0" tIns="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3200" i="0" kumimoji="0" lang="en-US" normalizeH="0" strike="noStrike" u="none" smtClean="0">
                <a:ln>
                  <a:noFill/>
                </a:ln>
                <a:solidFill>
                  <a:srgbClr val="4C4C4C"/>
                </a:solidFill>
                <a:effectLst/>
                <a:latin typeface="Open Sans"/>
              </a:rPr>
              <a:t>In 1787, Jacques Charles discovered that if the pressure is kept constant, the volume of a gas sample increases linearly with the temperature for a fixed amount of gas. This law led to the idea of temperature. The unit of temperature used is Kelvin. Charles’s law states that</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800" i="1" kumimoji="0" lang="en-US" normalizeH="0" strike="noStrike" u="none" smtClean="0">
                <a:ln>
                  <a:noFill/>
                </a:ln>
                <a:solidFill>
                  <a:srgbClr val="4C4C4C"/>
                </a:solidFill>
                <a:effectLst/>
                <a:latin typeface="Open Sans"/>
              </a:rPr>
              <a:t>”At constant pressure, the volume of a given mass of a gas is directly proportional to its absolute temperature”</a:t>
            </a:r>
            <a:endParaRPr altLang="en-US" baseline="0" b="0" cap="none" dirty="0" sz="6000" i="0" kumimoji="0" lang="en-US" normalizeH="0" strike="noStrike" u="none" smtClean="0">
              <a:ln>
                <a:noFill/>
              </a:ln>
              <a:solidFill>
                <a:schemeClr val="tx1"/>
              </a:solidFill>
              <a:effectLst/>
              <a:latin typeface="Arial" panose="020B0604020202020204" pitchFamily="34" charset="0"/>
            </a:endParaRPr>
          </a:p>
        </p:txBody>
      </p:sp>
      <p:pic>
        <p:nvPicPr>
          <p:cNvPr id="2097172" name="Picture 6"/>
          <p:cNvPicPr>
            <a:picLocks noChangeAspect="1"/>
          </p:cNvPicPr>
          <p:nvPr/>
        </p:nvPicPr>
        <p:blipFill>
          <a:blip xmlns:r="http://schemas.openxmlformats.org/officeDocument/2006/relationships" r:embed="rId1"/>
          <a:stretch>
            <a:fillRect/>
          </a:stretch>
        </p:blipFill>
        <p:spPr>
          <a:xfrm>
            <a:off x="3572461" y="4246320"/>
            <a:ext cx="3752850" cy="2981325"/>
          </a:xfrm>
          <a:prstGeom prst="rect"/>
        </p:spPr>
      </p:pic>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pic>
        <p:nvPicPr>
          <p:cNvPr id="2097173" name="Content Placeholder 3"/>
          <p:cNvPicPr>
            <a:picLocks noChangeAspect="1" noGrp="1"/>
          </p:cNvPicPr>
          <p:nvPr>
            <p:ph idx="1"/>
          </p:nvPr>
        </p:nvPicPr>
        <p:blipFill>
          <a:blip xmlns:r="http://schemas.openxmlformats.org/officeDocument/2006/relationships" r:embed="rId1"/>
          <a:stretch>
            <a:fillRect/>
          </a:stretch>
        </p:blipFill>
        <p:spPr>
          <a:xfrm>
            <a:off x="285751" y="631798"/>
            <a:ext cx="8501062" cy="2064826"/>
          </a:xfrm>
          <a:prstGeom prst="rect"/>
        </p:spPr>
      </p:pic>
      <p:sp>
        <p:nvSpPr>
          <p:cNvPr id="1048639" name="Rectangle 4"/>
          <p:cNvSpPr/>
          <p:nvPr/>
        </p:nvSpPr>
        <p:spPr>
          <a:xfrm>
            <a:off x="140677" y="3195290"/>
            <a:ext cx="10466363" cy="1132839"/>
          </a:xfrm>
          <a:prstGeom prst="rect"/>
        </p:spPr>
        <p:txBody>
          <a:bodyPr wrap="square">
            <a:spAutoFit/>
          </a:bodyPr>
          <a:p>
            <a:pPr algn="just"/>
            <a:r>
              <a:rPr dirty="0" sz="2800" lang="en-US">
                <a:solidFill>
                  <a:srgbClr val="4C4C4C"/>
                </a:solidFill>
                <a:latin typeface="Times New Roman" panose="02020603050405020304" pitchFamily="18" charset="0"/>
                <a:cs typeface="Times New Roman" panose="02020603050405020304" pitchFamily="18" charset="0"/>
              </a:rPr>
              <a:t>Hence, if  at constant pressure the volume of a gas </a:t>
            </a:r>
            <a:r>
              <a:rPr dirty="0" sz="2800" i="1" lang="en-US">
                <a:solidFill>
                  <a:srgbClr val="4C4C4C"/>
                </a:solidFill>
                <a:latin typeface="Times New Roman" panose="02020603050405020304" pitchFamily="18" charset="0"/>
                <a:cs typeface="Times New Roman" panose="02020603050405020304" pitchFamily="18" charset="0"/>
              </a:rPr>
              <a:t>V</a:t>
            </a:r>
            <a:r>
              <a:rPr baseline="-25000" dirty="0" sz="2800" i="1" lang="en-US">
                <a:solidFill>
                  <a:srgbClr val="4C4C4C"/>
                </a:solidFill>
                <a:latin typeface="Times New Roman" panose="02020603050405020304" pitchFamily="18" charset="0"/>
                <a:cs typeface="Times New Roman" panose="02020603050405020304" pitchFamily="18" charset="0"/>
              </a:rPr>
              <a:t>1</a:t>
            </a:r>
            <a:r>
              <a:rPr baseline="-25000" dirty="0" sz="2800" lang="en-US">
                <a:solidFill>
                  <a:srgbClr val="4C4C4C"/>
                </a:solidFill>
                <a:latin typeface="Times New Roman" panose="02020603050405020304" pitchFamily="18" charset="0"/>
                <a:cs typeface="Times New Roman" panose="02020603050405020304" pitchFamily="18" charset="0"/>
              </a:rPr>
              <a:t> </a:t>
            </a:r>
            <a:r>
              <a:rPr dirty="0" sz="2800" lang="en-US">
                <a:solidFill>
                  <a:srgbClr val="4C4C4C"/>
                </a:solidFill>
                <a:latin typeface="Times New Roman" panose="02020603050405020304" pitchFamily="18" charset="0"/>
                <a:cs typeface="Times New Roman" panose="02020603050405020304" pitchFamily="18" charset="0"/>
              </a:rPr>
              <a:t> at temperature </a:t>
            </a:r>
            <a:r>
              <a:rPr dirty="0" sz="2800" i="1" lang="en-US">
                <a:solidFill>
                  <a:srgbClr val="4C4C4C"/>
                </a:solidFill>
                <a:latin typeface="Times New Roman" panose="02020603050405020304" pitchFamily="18" charset="0"/>
                <a:cs typeface="Times New Roman" panose="02020603050405020304" pitchFamily="18" charset="0"/>
              </a:rPr>
              <a:t>T</a:t>
            </a:r>
            <a:r>
              <a:rPr baseline="-25000" dirty="0" sz="2800" i="1" lang="en-US">
                <a:solidFill>
                  <a:srgbClr val="4C4C4C"/>
                </a:solidFill>
                <a:latin typeface="Times New Roman" panose="02020603050405020304" pitchFamily="18" charset="0"/>
                <a:cs typeface="Times New Roman" panose="02020603050405020304" pitchFamily="18" charset="0"/>
              </a:rPr>
              <a:t>1</a:t>
            </a:r>
            <a:r>
              <a:rPr dirty="0" sz="2800" lang="en-US">
                <a:solidFill>
                  <a:srgbClr val="4C4C4C"/>
                </a:solidFill>
                <a:latin typeface="Times New Roman" panose="02020603050405020304" pitchFamily="18" charset="0"/>
                <a:cs typeface="Times New Roman" panose="02020603050405020304" pitchFamily="18" charset="0"/>
              </a:rPr>
              <a:t> change to </a:t>
            </a:r>
            <a:r>
              <a:rPr dirty="0" sz="2800" i="1" lang="en-US">
                <a:solidFill>
                  <a:srgbClr val="4C4C4C"/>
                </a:solidFill>
                <a:latin typeface="Times New Roman" panose="02020603050405020304" pitchFamily="18" charset="0"/>
                <a:cs typeface="Times New Roman" panose="02020603050405020304" pitchFamily="18" charset="0"/>
              </a:rPr>
              <a:t>V</a:t>
            </a:r>
            <a:r>
              <a:rPr baseline="-25000" dirty="0" sz="2800" i="1" lang="en-US">
                <a:solidFill>
                  <a:srgbClr val="4C4C4C"/>
                </a:solidFill>
                <a:latin typeface="Times New Roman" panose="02020603050405020304" pitchFamily="18" charset="0"/>
                <a:cs typeface="Times New Roman" panose="02020603050405020304" pitchFamily="18" charset="0"/>
              </a:rPr>
              <a:t>1</a:t>
            </a:r>
            <a:r>
              <a:rPr baseline="-25000" dirty="0" sz="2800" lang="en-US">
                <a:solidFill>
                  <a:srgbClr val="4C4C4C"/>
                </a:solidFill>
                <a:latin typeface="Times New Roman" panose="02020603050405020304" pitchFamily="18" charset="0"/>
                <a:cs typeface="Times New Roman" panose="02020603050405020304" pitchFamily="18" charset="0"/>
              </a:rPr>
              <a:t> </a:t>
            </a:r>
            <a:r>
              <a:rPr dirty="0" sz="2800" lang="en-US">
                <a:solidFill>
                  <a:srgbClr val="4C4C4C"/>
                </a:solidFill>
                <a:latin typeface="Times New Roman" panose="02020603050405020304" pitchFamily="18" charset="0"/>
                <a:cs typeface="Times New Roman" panose="02020603050405020304" pitchFamily="18" charset="0"/>
              </a:rPr>
              <a:t> at  </a:t>
            </a:r>
            <a:r>
              <a:rPr dirty="0" sz="2800" i="1" lang="en-US">
                <a:solidFill>
                  <a:srgbClr val="4C4C4C"/>
                </a:solidFill>
                <a:latin typeface="Times New Roman" panose="02020603050405020304" pitchFamily="18" charset="0"/>
                <a:cs typeface="Times New Roman" panose="02020603050405020304" pitchFamily="18" charset="0"/>
              </a:rPr>
              <a:t>T</a:t>
            </a:r>
            <a:r>
              <a:rPr baseline="-25000" dirty="0" sz="2800" i="1" lang="en-US">
                <a:solidFill>
                  <a:srgbClr val="4C4C4C"/>
                </a:solidFill>
                <a:latin typeface="Times New Roman" panose="02020603050405020304" pitchFamily="18" charset="0"/>
                <a:cs typeface="Times New Roman" panose="02020603050405020304" pitchFamily="18" charset="0"/>
              </a:rPr>
              <a:t>2 </a:t>
            </a:r>
            <a:r>
              <a:rPr dirty="0" sz="2800" lang="en-US">
                <a:solidFill>
                  <a:srgbClr val="4C4C4C"/>
                </a:solidFill>
                <a:latin typeface="Times New Roman" panose="02020603050405020304" pitchFamily="18" charset="0"/>
                <a:cs typeface="Times New Roman" panose="02020603050405020304" pitchFamily="18" charset="0"/>
              </a:rPr>
              <a:t>we have</a:t>
            </a:r>
            <a:endParaRPr dirty="0" lang="en-US">
              <a:latin typeface="Times New Roman" panose="02020603050405020304" pitchFamily="18" charset="0"/>
              <a:cs typeface="Times New Roman" panose="02020603050405020304" pitchFamily="18" charset="0"/>
            </a:endParaRPr>
          </a:p>
        </p:txBody>
      </p:sp>
      <p:pic>
        <p:nvPicPr>
          <p:cNvPr id="2097174" name="Picture 5"/>
          <p:cNvPicPr>
            <a:picLocks noChangeAspect="1"/>
          </p:cNvPicPr>
          <p:nvPr/>
        </p:nvPicPr>
        <p:blipFill>
          <a:blip xmlns:r="http://schemas.openxmlformats.org/officeDocument/2006/relationships" r:embed="rId1"/>
          <a:stretch>
            <a:fillRect/>
          </a:stretch>
        </p:blipFill>
        <p:spPr>
          <a:xfrm>
            <a:off x="500063" y="4314826"/>
            <a:ext cx="7616995" cy="2382814"/>
          </a:xfrm>
          <a:prstGeom prst="rect"/>
        </p:spPr>
      </p:pic>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598" name="Title 1"/>
          <p:cNvSpPr>
            <a:spLocks noGrp="1"/>
          </p:cNvSpPr>
          <p:nvPr>
            <p:ph type="title"/>
          </p:nvPr>
        </p:nvSpPr>
        <p:spPr>
          <a:xfrm>
            <a:off x="138952" y="1"/>
            <a:ext cx="12053047" cy="801858"/>
          </a:xfrm>
        </p:spPr>
        <p:txBody>
          <a:bodyPr/>
          <a:p>
            <a:pPr algn="ctr"/>
            <a:r>
              <a:rPr b="1" dirty="0" lang="en-US">
                <a:latin typeface="Times New Roman" panose="02020603050405020304" pitchFamily="18" charset="0"/>
                <a:cs typeface="Times New Roman" panose="02020603050405020304" pitchFamily="18" charset="0"/>
              </a:rPr>
              <a:t>Introduction - phases of matter </a:t>
            </a:r>
          </a:p>
        </p:txBody>
      </p:sp>
      <p:sp>
        <p:nvSpPr>
          <p:cNvPr id="1048599" name="Content Placeholder 2"/>
          <p:cNvSpPr>
            <a:spLocks noGrp="1"/>
          </p:cNvSpPr>
          <p:nvPr>
            <p:ph idx="1"/>
          </p:nvPr>
        </p:nvSpPr>
        <p:spPr>
          <a:xfrm>
            <a:off x="0" y="981636"/>
            <a:ext cx="11353800" cy="5876364"/>
          </a:xfrm>
        </p:spPr>
        <p:txBody>
          <a:bodyPr>
            <a:normAutofit fontScale="94444" lnSpcReduction="10000"/>
          </a:bodyPr>
          <a:p>
            <a:pPr algn="just" indent="-457200" marL="457200">
              <a:buNone/>
            </a:pPr>
            <a:r>
              <a:rPr dirty="0" sz="3600" lang="en-US">
                <a:latin typeface="Times New Roman" panose="02020603050405020304" pitchFamily="18" charset="0"/>
                <a:cs typeface="Times New Roman" panose="02020603050405020304" pitchFamily="18" charset="0"/>
              </a:rPr>
              <a:t>There are four major phases of matter: </a:t>
            </a:r>
            <a:endParaRPr dirty="0" sz="3600" lang="en-US" smtClean="0">
              <a:latin typeface="Times New Roman" panose="02020603050405020304" pitchFamily="18" charset="0"/>
              <a:cs typeface="Times New Roman" panose="02020603050405020304" pitchFamily="18" charset="0"/>
            </a:endParaRPr>
          </a:p>
          <a:p>
            <a:pPr algn="just" indent="-457200" marL="457200">
              <a:buFont typeface="Wingdings" panose="05000000000000000000" pitchFamily="2" charset="2"/>
              <a:buChar char="Ø"/>
            </a:pPr>
            <a:r>
              <a:rPr dirty="0" sz="3600" lang="en-US" smtClean="0">
                <a:latin typeface="Times New Roman" panose="02020603050405020304" pitchFamily="18" charset="0"/>
                <a:cs typeface="Times New Roman" panose="02020603050405020304" pitchFamily="18" charset="0"/>
              </a:rPr>
              <a:t>solids</a:t>
            </a:r>
            <a:r>
              <a:rPr dirty="0" sz="3600" lang="en-US">
                <a:latin typeface="Times New Roman" panose="02020603050405020304" pitchFamily="18" charset="0"/>
                <a:cs typeface="Times New Roman" panose="02020603050405020304" pitchFamily="18" charset="0"/>
              </a:rPr>
              <a:t>, </a:t>
            </a:r>
            <a:endParaRPr dirty="0" sz="3600" lang="en-US" smtClean="0">
              <a:latin typeface="Times New Roman" panose="02020603050405020304" pitchFamily="18" charset="0"/>
              <a:cs typeface="Times New Roman" panose="02020603050405020304" pitchFamily="18" charset="0"/>
            </a:endParaRPr>
          </a:p>
          <a:p>
            <a:pPr algn="just" indent="-457200" marL="457200">
              <a:buFont typeface="Wingdings" panose="05000000000000000000" pitchFamily="2" charset="2"/>
              <a:buChar char="Ø"/>
            </a:pPr>
            <a:r>
              <a:rPr dirty="0" sz="3600" lang="en-US" smtClean="0">
                <a:latin typeface="Times New Roman" panose="02020603050405020304" pitchFamily="18" charset="0"/>
                <a:cs typeface="Times New Roman" panose="02020603050405020304" pitchFamily="18" charset="0"/>
              </a:rPr>
              <a:t>liquids</a:t>
            </a:r>
            <a:r>
              <a:rPr dirty="0" sz="3600" lang="en-US">
                <a:latin typeface="Times New Roman" panose="02020603050405020304" pitchFamily="18" charset="0"/>
                <a:cs typeface="Times New Roman" panose="02020603050405020304" pitchFamily="18" charset="0"/>
              </a:rPr>
              <a:t>, </a:t>
            </a:r>
            <a:endParaRPr dirty="0" sz="3600" lang="en-US" smtClean="0">
              <a:latin typeface="Times New Roman" panose="02020603050405020304" pitchFamily="18" charset="0"/>
              <a:cs typeface="Times New Roman" panose="02020603050405020304" pitchFamily="18" charset="0"/>
            </a:endParaRPr>
          </a:p>
          <a:p>
            <a:pPr algn="just" indent="-457200" marL="457200">
              <a:buFont typeface="Wingdings" panose="05000000000000000000" pitchFamily="2" charset="2"/>
              <a:buChar char="Ø"/>
            </a:pPr>
            <a:r>
              <a:rPr dirty="0" sz="3600" lang="en-US" smtClean="0">
                <a:latin typeface="Times New Roman" panose="02020603050405020304" pitchFamily="18" charset="0"/>
                <a:cs typeface="Times New Roman" panose="02020603050405020304" pitchFamily="18" charset="0"/>
              </a:rPr>
              <a:t>gases </a:t>
            </a:r>
            <a:r>
              <a:rPr dirty="0" sz="3600" lang="en-US">
                <a:latin typeface="Times New Roman" panose="02020603050405020304" pitchFamily="18" charset="0"/>
                <a:cs typeface="Times New Roman" panose="02020603050405020304" pitchFamily="18" charset="0"/>
              </a:rPr>
              <a:t>and </a:t>
            </a:r>
            <a:endParaRPr dirty="0" sz="3600" lang="en-US" smtClean="0">
              <a:latin typeface="Times New Roman" panose="02020603050405020304" pitchFamily="18" charset="0"/>
              <a:cs typeface="Times New Roman" panose="02020603050405020304" pitchFamily="18" charset="0"/>
            </a:endParaRPr>
          </a:p>
          <a:p>
            <a:pPr algn="just" indent="-457200" marL="457200">
              <a:buFont typeface="Wingdings" panose="05000000000000000000" pitchFamily="2" charset="2"/>
              <a:buChar char="Ø"/>
            </a:pPr>
            <a:r>
              <a:rPr dirty="0" sz="3600" lang="en-US" smtClean="0">
                <a:latin typeface="Times New Roman" panose="02020603050405020304" pitchFamily="18" charset="0"/>
                <a:cs typeface="Times New Roman" panose="02020603050405020304" pitchFamily="18" charset="0"/>
              </a:rPr>
              <a:t>plasmas</a:t>
            </a:r>
            <a:r>
              <a:rPr dirty="0" sz="3600" lang="en-US">
                <a:latin typeface="Times New Roman" panose="02020603050405020304" pitchFamily="18" charset="0"/>
                <a:cs typeface="Times New Roman" panose="02020603050405020304" pitchFamily="18" charset="0"/>
              </a:rPr>
              <a:t>.   </a:t>
            </a:r>
            <a:endParaRPr dirty="0" sz="3600" lang="en-US" smtClean="0">
              <a:latin typeface="Times New Roman" panose="02020603050405020304" pitchFamily="18" charset="0"/>
              <a:cs typeface="Times New Roman" panose="02020603050405020304" pitchFamily="18" charset="0"/>
            </a:endParaRPr>
          </a:p>
          <a:p>
            <a:pPr algn="just" indent="-457200" marL="457200"/>
            <a:r>
              <a:rPr dirty="0" sz="3600" lang="en-US" smtClean="0">
                <a:latin typeface="Times New Roman" panose="02020603050405020304" pitchFamily="18" charset="0"/>
                <a:cs typeface="Times New Roman" panose="02020603050405020304" pitchFamily="18" charset="0"/>
              </a:rPr>
              <a:t>Starting </a:t>
            </a:r>
            <a:r>
              <a:rPr dirty="0" sz="3600" lang="en-US">
                <a:latin typeface="Times New Roman" panose="02020603050405020304" pitchFamily="18" charset="0"/>
                <a:cs typeface="Times New Roman" panose="02020603050405020304" pitchFamily="18" charset="0"/>
              </a:rPr>
              <a:t>from a solid at a temperature below its melting point, we can move through these phases by increasing the temperature.  </a:t>
            </a:r>
            <a:endParaRPr dirty="0" sz="3600" lang="en-US" smtClean="0">
              <a:latin typeface="Times New Roman" panose="02020603050405020304" pitchFamily="18" charset="0"/>
              <a:cs typeface="Times New Roman" panose="02020603050405020304" pitchFamily="18" charset="0"/>
            </a:endParaRPr>
          </a:p>
          <a:p>
            <a:pPr algn="just" indent="-457200" marL="457200"/>
            <a:r>
              <a:rPr dirty="0" sz="3600" lang="en-US" smtClean="0">
                <a:latin typeface="Times New Roman" panose="02020603050405020304" pitchFamily="18" charset="0"/>
                <a:cs typeface="Times New Roman" panose="02020603050405020304" pitchFamily="18" charset="0"/>
              </a:rPr>
              <a:t>First</a:t>
            </a:r>
            <a:r>
              <a:rPr dirty="0" sz="3600" lang="en-US">
                <a:latin typeface="Times New Roman" panose="02020603050405020304" pitchFamily="18" charset="0"/>
                <a:cs typeface="Times New Roman" panose="02020603050405020304" pitchFamily="18" charset="0"/>
              </a:rPr>
              <a:t>, we overcome the bonds or intermolecular forces locking the atoms into the solid structure, and the solid melts.  </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40" name="Title 1"/>
          <p:cNvSpPr>
            <a:spLocks noGrp="1"/>
          </p:cNvSpPr>
          <p:nvPr>
            <p:ph type="title"/>
          </p:nvPr>
        </p:nvSpPr>
        <p:spPr/>
        <p:txBody>
          <a:bodyPr/>
          <a:p>
            <a:endParaRPr lang="en-US"/>
          </a:p>
        </p:txBody>
      </p:sp>
      <p:pic>
        <p:nvPicPr>
          <p:cNvPr id="2097175" name="Content Placeholder 3"/>
          <p:cNvPicPr>
            <a:picLocks noChangeAspect="1" noGrp="1"/>
          </p:cNvPicPr>
          <p:nvPr>
            <p:ph idx="1"/>
          </p:nvPr>
        </p:nvPicPr>
        <p:blipFill>
          <a:blip xmlns:r="http://schemas.openxmlformats.org/officeDocument/2006/relationships" r:embed="rId1"/>
          <a:stretch>
            <a:fillRect/>
          </a:stretch>
        </p:blipFill>
        <p:spPr>
          <a:xfrm>
            <a:off x="438849" y="3767577"/>
            <a:ext cx="3150512" cy="2169569"/>
          </a:xfrm>
          <a:prstGeom prst="rect"/>
        </p:spPr>
      </p:pic>
      <p:sp>
        <p:nvSpPr>
          <p:cNvPr id="1048641" name="Rectangle 1"/>
          <p:cNvSpPr>
            <a:spLocks noChangeArrowheads="1"/>
          </p:cNvSpPr>
          <p:nvPr/>
        </p:nvSpPr>
        <p:spPr bwMode="auto">
          <a:xfrm>
            <a:off x="246750" y="2398911"/>
            <a:ext cx="9488093" cy="1107996"/>
          </a:xfrm>
          <a:prstGeom prst="rect"/>
          <a:solidFill>
            <a:srgbClr val="FFFFFF"/>
          </a:solidFill>
          <a:ln>
            <a:noFill/>
          </a:ln>
          <a:effectLst/>
        </p:spPr>
        <p:txBody>
          <a:bodyPr anchor="ctr" anchorCtr="0" bIns="0" compatLnSpc="1" lIns="0" numCol="1" rIns="0" tIns="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This equation is known as </a:t>
            </a:r>
            <a:r>
              <a:rPr altLang="en-US" baseline="0" b="1" cap="none" dirty="0" sz="2400" i="0" kumimoji="0" lang="en-US" normalizeH="0" err="1" strike="noStrike" u="none" smtClean="0">
                <a:ln>
                  <a:noFill/>
                </a:ln>
                <a:solidFill>
                  <a:srgbClr val="4C4C4C"/>
                </a:solidFill>
                <a:effectLst/>
                <a:latin typeface="Times New Roman" panose="02020603050405020304" pitchFamily="18" charset="0"/>
                <a:cs typeface="Times New Roman" panose="02020603050405020304" pitchFamily="18" charset="0"/>
              </a:rPr>
              <a:t>Charle’s</a:t>
            </a:r>
            <a:r>
              <a:rPr altLang="en-US" baseline="0" b="1" cap="none" dirty="0" sz="24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Law equation or formula.</a:t>
            </a:r>
            <a:endParaRPr altLang="en-US" baseline="0" b="0" cap="none" dirty="0" sz="24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For each degree change in temperature, the volume of sample of a gas changes by the fraction of 1/273.5 of its volume at 0 </a:t>
            </a:r>
            <a:r>
              <a:rPr altLang="en-US" baseline="30000" b="0" cap="none" dirty="0" sz="2400" i="0" kumimoji="0" lang="en-US" normalizeH="0" err="1" strike="noStrike" u="none" smtClean="0">
                <a:ln>
                  <a:noFill/>
                </a:ln>
                <a:solidFill>
                  <a:srgbClr val="4C4C4C"/>
                </a:solidFill>
                <a:effectLst/>
                <a:latin typeface="Times New Roman" panose="02020603050405020304" pitchFamily="18" charset="0"/>
                <a:cs typeface="Times New Roman" panose="02020603050405020304" pitchFamily="18" charset="0"/>
              </a:rPr>
              <a:t>o</a:t>
            </a:r>
            <a:r>
              <a:rPr altLang="en-US" baseline="0" b="0" cap="none" dirty="0" sz="2400" i="0" kumimoji="0" lang="en-US" normalizeH="0" err="1" strike="noStrike" u="none" smtClean="0">
                <a:ln>
                  <a:noFill/>
                </a:ln>
                <a:solidFill>
                  <a:srgbClr val="4C4C4C"/>
                </a:solidFill>
                <a:effectLst/>
                <a:latin typeface="Times New Roman" panose="02020603050405020304" pitchFamily="18" charset="0"/>
                <a:cs typeface="Times New Roman" panose="02020603050405020304" pitchFamily="18" charset="0"/>
              </a:rPr>
              <a:t>C.</a:t>
            </a:r>
            <a:endParaRPr altLang="en-US" baseline="0" b="0" cap="none" dirty="0" sz="4800" i="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97176" name="Picture 6"/>
          <p:cNvPicPr>
            <a:picLocks noChangeAspect="1"/>
          </p:cNvPicPr>
          <p:nvPr/>
        </p:nvPicPr>
        <p:blipFill>
          <a:blip xmlns:r="http://schemas.openxmlformats.org/officeDocument/2006/relationships" r:embed="rId2"/>
          <a:stretch>
            <a:fillRect/>
          </a:stretch>
        </p:blipFill>
        <p:spPr>
          <a:xfrm>
            <a:off x="4339625" y="4081475"/>
            <a:ext cx="4934377" cy="2565353"/>
          </a:xfrm>
          <a:prstGeom prst="rect"/>
        </p:spPr>
      </p:pic>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42" name="Content Placeholder 2"/>
          <p:cNvSpPr>
            <a:spLocks noGrp="1"/>
          </p:cNvSpPr>
          <p:nvPr>
            <p:ph idx="1"/>
          </p:nvPr>
        </p:nvSpPr>
        <p:spPr>
          <a:xfrm>
            <a:off x="0" y="714375"/>
            <a:ext cx="9274002" cy="5326987"/>
          </a:xfrm>
        </p:spPr>
        <p:txBody>
          <a:bodyPr>
            <a:noAutofit/>
          </a:bodyPr>
          <a:p>
            <a:pPr algn="just"/>
            <a:r>
              <a:rPr dirty="0" sz="4000" lang="en-US"/>
              <a:t>The temperature of -273 </a:t>
            </a:r>
            <a:r>
              <a:rPr baseline="30000" dirty="0" sz="4000" lang="en-US"/>
              <a:t>O</a:t>
            </a:r>
            <a:r>
              <a:rPr dirty="0" sz="4000" lang="en-US"/>
              <a:t>C, at which the volume of a gas would theoretically be reduced to zero, is called </a:t>
            </a:r>
            <a:r>
              <a:rPr b="1" dirty="0" sz="4000" lang="en-US"/>
              <a:t>absolute zero. </a:t>
            </a:r>
            <a:r>
              <a:rPr dirty="0" sz="4000" lang="en-US"/>
              <a:t>At absolute zero temperature, the volume, pressure, kinetic energy and heat content of a gas is zero.</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43" name="Content Placeholder 2"/>
          <p:cNvSpPr>
            <a:spLocks noGrp="1"/>
          </p:cNvSpPr>
          <p:nvPr>
            <p:ph idx="1"/>
          </p:nvPr>
        </p:nvSpPr>
        <p:spPr>
          <a:xfrm>
            <a:off x="141878" y="565231"/>
            <a:ext cx="9389660" cy="3609542"/>
          </a:xfrm>
        </p:spPr>
        <p:txBody>
          <a:bodyPr>
            <a:normAutofit/>
          </a:bodyPr>
          <a:p>
            <a:pPr algn="just" indent="-463550" marL="463550">
              <a:buNone/>
            </a:pPr>
            <a:r>
              <a:rPr altLang="en-US" dirty="0" sz="2000" lang="en-US">
                <a:solidFill>
                  <a:srgbClr val="4C4C4C"/>
                </a:solidFill>
                <a:latin typeface="Times New Roman" panose="02020603050405020304" pitchFamily="18" charset="0"/>
                <a:cs typeface="Times New Roman" panose="02020603050405020304" pitchFamily="18" charset="0"/>
              </a:rPr>
              <a:t>1. </a:t>
            </a:r>
            <a:r>
              <a:rPr altLang="en-US" dirty="0" sz="2000" lang="en-US" smtClean="0">
                <a:solidFill>
                  <a:srgbClr val="4C4C4C"/>
                </a:solidFill>
                <a:latin typeface="Times New Roman" panose="02020603050405020304" pitchFamily="18" charset="0"/>
                <a:cs typeface="Times New Roman" panose="02020603050405020304" pitchFamily="18" charset="0"/>
              </a:rPr>
              <a:t>	For </a:t>
            </a:r>
            <a:r>
              <a:rPr altLang="en-US" dirty="0" sz="2000" lang="en-US">
                <a:solidFill>
                  <a:srgbClr val="4C4C4C"/>
                </a:solidFill>
                <a:latin typeface="Times New Roman" panose="02020603050405020304" pitchFamily="18" charset="0"/>
                <a:cs typeface="Times New Roman" panose="02020603050405020304" pitchFamily="18" charset="0"/>
              </a:rPr>
              <a:t>a definite mass of the gas a plot of </a:t>
            </a:r>
            <a:r>
              <a:rPr altLang="en-US" dirty="0" sz="2000" i="1" lang="en-US">
                <a:solidFill>
                  <a:srgbClr val="4C4C4C"/>
                </a:solidFill>
                <a:latin typeface="Times New Roman" panose="02020603050405020304" pitchFamily="18" charset="0"/>
                <a:cs typeface="Times New Roman" panose="02020603050405020304" pitchFamily="18" charset="0"/>
              </a:rPr>
              <a:t>V</a:t>
            </a:r>
            <a:r>
              <a:rPr altLang="en-US" dirty="0" sz="2000" lang="en-US">
                <a:solidFill>
                  <a:srgbClr val="4C4C4C"/>
                </a:solidFill>
                <a:latin typeface="Times New Roman" panose="02020603050405020304" pitchFamily="18" charset="0"/>
                <a:cs typeface="Times New Roman" panose="02020603050405020304" pitchFamily="18" charset="0"/>
              </a:rPr>
              <a:t> vs </a:t>
            </a:r>
            <a:r>
              <a:rPr altLang="en-US" dirty="0" sz="2000" i="1" lang="en-US">
                <a:solidFill>
                  <a:srgbClr val="4C4C4C"/>
                </a:solidFill>
                <a:latin typeface="Times New Roman" panose="02020603050405020304" pitchFamily="18" charset="0"/>
                <a:cs typeface="Times New Roman" panose="02020603050405020304" pitchFamily="18" charset="0"/>
              </a:rPr>
              <a:t>T</a:t>
            </a:r>
            <a:r>
              <a:rPr altLang="en-US" dirty="0" sz="2000" lang="en-US">
                <a:solidFill>
                  <a:srgbClr val="4C4C4C"/>
                </a:solidFill>
                <a:latin typeface="Times New Roman" panose="02020603050405020304" pitchFamily="18" charset="0"/>
                <a:cs typeface="Times New Roman" panose="02020603050405020304" pitchFamily="18" charset="0"/>
              </a:rPr>
              <a:t> (</a:t>
            </a:r>
            <a:r>
              <a:rPr altLang="en-US" baseline="30000" dirty="0" sz="2000" lang="en-US" err="1">
                <a:solidFill>
                  <a:srgbClr val="4C4C4C"/>
                </a:solidFill>
                <a:latin typeface="Times New Roman" panose="02020603050405020304" pitchFamily="18" charset="0"/>
                <a:cs typeface="Times New Roman" panose="02020603050405020304" pitchFamily="18" charset="0"/>
              </a:rPr>
              <a:t>o</a:t>
            </a:r>
            <a:r>
              <a:rPr altLang="en-US" dirty="0" sz="2000" lang="en-US" err="1">
                <a:solidFill>
                  <a:srgbClr val="4C4C4C"/>
                </a:solidFill>
                <a:latin typeface="Times New Roman" panose="02020603050405020304" pitchFamily="18" charset="0"/>
                <a:cs typeface="Times New Roman" panose="02020603050405020304" pitchFamily="18" charset="0"/>
              </a:rPr>
              <a:t>K</a:t>
            </a:r>
            <a:r>
              <a:rPr altLang="en-US" dirty="0" sz="2000" lang="en-US">
                <a:solidFill>
                  <a:srgbClr val="4C4C4C"/>
                </a:solidFill>
                <a:latin typeface="Times New Roman" panose="02020603050405020304" pitchFamily="18" charset="0"/>
                <a:cs typeface="Times New Roman" panose="02020603050405020304" pitchFamily="18" charset="0"/>
              </a:rPr>
              <a:t>) at constant pressure is a straight line passing through the </a:t>
            </a:r>
            <a:r>
              <a:rPr altLang="en-US" dirty="0" sz="2000" lang="en-US" smtClean="0">
                <a:solidFill>
                  <a:srgbClr val="4C4C4C"/>
                </a:solidFill>
                <a:latin typeface="Times New Roman" panose="02020603050405020304" pitchFamily="18" charset="0"/>
                <a:cs typeface="Times New Roman" panose="02020603050405020304" pitchFamily="18" charset="0"/>
              </a:rPr>
              <a:t>origin.</a:t>
            </a:r>
            <a:endParaRPr dirty="0" sz="2000" lang="en-US">
              <a:latin typeface="Times New Roman" panose="02020603050405020304" pitchFamily="18" charset="0"/>
              <a:cs typeface="Times New Roman" panose="02020603050405020304" pitchFamily="18" charset="0"/>
            </a:endParaRPr>
          </a:p>
        </p:txBody>
      </p:sp>
      <p:sp>
        <p:nvSpPr>
          <p:cNvPr id="1048644" name="Rectangle 1"/>
          <p:cNvSpPr>
            <a:spLocks noGrp="1" noChangeArrowheads="1"/>
          </p:cNvSpPr>
          <p:nvPr>
            <p:ph type="title"/>
          </p:nvPr>
        </p:nvSpPr>
        <p:spPr bwMode="auto">
          <a:xfrm>
            <a:off x="1348851" y="8831"/>
            <a:ext cx="6871496" cy="430887"/>
          </a:xfrm>
          <a:prstGeom prst="rect"/>
          <a:solidFill>
            <a:srgbClr val="FFFFFF"/>
          </a:solidFill>
          <a:ln>
            <a:noFill/>
          </a:ln>
          <a:effectLst/>
        </p:spPr>
        <p:txBody>
          <a:bodyPr anchor="ctr" anchorCtr="0" bIns="0" compatLnSpc="1" lIns="0" numCol="1" rIns="0" tIns="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1" cap="none" dirty="0" sz="28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Graphical Representation of Charles’s Law :</a:t>
            </a:r>
          </a:p>
        </p:txBody>
      </p:sp>
      <p:pic>
        <p:nvPicPr>
          <p:cNvPr id="2097177" name="Picture 6"/>
          <p:cNvPicPr>
            <a:picLocks noChangeAspect="1"/>
          </p:cNvPicPr>
          <p:nvPr/>
        </p:nvPicPr>
        <p:blipFill>
          <a:blip xmlns:r="http://schemas.openxmlformats.org/officeDocument/2006/relationships" r:embed="rId1"/>
          <a:stretch>
            <a:fillRect/>
          </a:stretch>
        </p:blipFill>
        <p:spPr>
          <a:xfrm>
            <a:off x="1555845" y="1218885"/>
            <a:ext cx="6878471" cy="2655621"/>
          </a:xfrm>
          <a:prstGeom prst="rect"/>
        </p:spPr>
      </p:pic>
      <p:pic>
        <p:nvPicPr>
          <p:cNvPr id="2097178" name="Picture 7"/>
          <p:cNvPicPr>
            <a:picLocks noChangeAspect="1"/>
          </p:cNvPicPr>
          <p:nvPr/>
        </p:nvPicPr>
        <p:blipFill>
          <a:blip xmlns:r="http://schemas.openxmlformats.org/officeDocument/2006/relationships" r:embed="rId2"/>
          <a:stretch>
            <a:fillRect/>
          </a:stretch>
        </p:blipFill>
        <p:spPr>
          <a:xfrm>
            <a:off x="1555845" y="4826985"/>
            <a:ext cx="7165073" cy="2160669"/>
          </a:xfrm>
          <a:prstGeom prst="rect"/>
        </p:spPr>
      </p:pic>
      <p:sp>
        <p:nvSpPr>
          <p:cNvPr id="1048645" name="Rectangle 9"/>
          <p:cNvSpPr/>
          <p:nvPr/>
        </p:nvSpPr>
        <p:spPr>
          <a:xfrm>
            <a:off x="107332" y="3872878"/>
            <a:ext cx="10394193" cy="400110"/>
          </a:xfrm>
          <a:prstGeom prst="rect"/>
        </p:spPr>
        <p:txBody>
          <a:bodyPr wrap="square">
            <a:spAutoFit/>
          </a:bodyPr>
          <a:p>
            <a:pPr algn="just" indent="-463550" marL="463550"/>
            <a:r>
              <a:rPr dirty="0" sz="2000" lang="en-US">
                <a:solidFill>
                  <a:srgbClr val="4C4C4C"/>
                </a:solidFill>
                <a:latin typeface="Times New Roman" panose="02020603050405020304" pitchFamily="18" charset="0"/>
                <a:cs typeface="Times New Roman" panose="02020603050405020304" pitchFamily="18" charset="0"/>
              </a:rPr>
              <a:t>2. </a:t>
            </a:r>
            <a:r>
              <a:rPr dirty="0" sz="2000" lang="en-US" smtClean="0">
                <a:solidFill>
                  <a:srgbClr val="4C4C4C"/>
                </a:solidFill>
                <a:latin typeface="Times New Roman" panose="02020603050405020304" pitchFamily="18" charset="0"/>
                <a:cs typeface="Times New Roman" panose="02020603050405020304" pitchFamily="18" charset="0"/>
              </a:rPr>
              <a:t>	A </a:t>
            </a:r>
            <a:r>
              <a:rPr dirty="0" sz="2000" lang="en-US">
                <a:solidFill>
                  <a:srgbClr val="4C4C4C"/>
                </a:solidFill>
                <a:latin typeface="Times New Roman" panose="02020603050405020304" pitchFamily="18" charset="0"/>
                <a:cs typeface="Times New Roman" panose="02020603050405020304" pitchFamily="18" charset="0"/>
              </a:rPr>
              <a:t>plot of </a:t>
            </a:r>
            <a:r>
              <a:rPr dirty="0" sz="2000" i="1" lang="en-US">
                <a:solidFill>
                  <a:srgbClr val="4C4C4C"/>
                </a:solidFill>
                <a:latin typeface="Times New Roman" panose="02020603050405020304" pitchFamily="18" charset="0"/>
                <a:cs typeface="Times New Roman" panose="02020603050405020304" pitchFamily="18" charset="0"/>
              </a:rPr>
              <a:t>V </a:t>
            </a:r>
            <a:r>
              <a:rPr dirty="0" sz="2000" lang="en-US">
                <a:solidFill>
                  <a:srgbClr val="4C4C4C"/>
                </a:solidFill>
                <a:latin typeface="Times New Roman" panose="02020603050405020304" pitchFamily="18" charset="0"/>
                <a:cs typeface="Times New Roman" panose="02020603050405020304" pitchFamily="18" charset="0"/>
              </a:rPr>
              <a:t>vs </a:t>
            </a:r>
            <a:r>
              <a:rPr dirty="0" sz="2000" i="1" lang="en-US">
                <a:solidFill>
                  <a:srgbClr val="4C4C4C"/>
                </a:solidFill>
                <a:latin typeface="Times New Roman" panose="02020603050405020304" pitchFamily="18" charset="0"/>
                <a:cs typeface="Times New Roman" panose="02020603050405020304" pitchFamily="18" charset="0"/>
              </a:rPr>
              <a:t>t</a:t>
            </a:r>
            <a:r>
              <a:rPr dirty="0" sz="2000" lang="en-US">
                <a:solidFill>
                  <a:srgbClr val="4C4C4C"/>
                </a:solidFill>
                <a:latin typeface="Times New Roman" panose="02020603050405020304" pitchFamily="18" charset="0"/>
                <a:cs typeface="Times New Roman" panose="02020603050405020304" pitchFamily="18" charset="0"/>
              </a:rPr>
              <a:t> (</a:t>
            </a:r>
            <a:r>
              <a:rPr baseline="30000" dirty="0" sz="2000" lang="en-US" err="1">
                <a:solidFill>
                  <a:srgbClr val="4C4C4C"/>
                </a:solidFill>
                <a:latin typeface="Times New Roman" panose="02020603050405020304" pitchFamily="18" charset="0"/>
                <a:cs typeface="Times New Roman" panose="02020603050405020304" pitchFamily="18" charset="0"/>
              </a:rPr>
              <a:t>o</a:t>
            </a:r>
            <a:r>
              <a:rPr dirty="0" sz="2000" lang="en-US" err="1">
                <a:solidFill>
                  <a:srgbClr val="4C4C4C"/>
                </a:solidFill>
                <a:latin typeface="Times New Roman" panose="02020603050405020304" pitchFamily="18" charset="0"/>
                <a:cs typeface="Times New Roman" panose="02020603050405020304" pitchFamily="18" charset="0"/>
              </a:rPr>
              <a:t>C</a:t>
            </a:r>
            <a:r>
              <a:rPr dirty="0" sz="2000" lang="en-US">
                <a:solidFill>
                  <a:srgbClr val="4C4C4C"/>
                </a:solidFill>
                <a:latin typeface="Times New Roman" panose="02020603050405020304" pitchFamily="18" charset="0"/>
                <a:cs typeface="Times New Roman" panose="02020603050405020304" pitchFamily="18" charset="0"/>
              </a:rPr>
              <a:t>) at constant pressure is a straight line cutting the temperature axis at -273 </a:t>
            </a:r>
            <a:r>
              <a:rPr baseline="30000" dirty="0" sz="2000" lang="en-US" err="1">
                <a:solidFill>
                  <a:srgbClr val="4C4C4C"/>
                </a:solidFill>
                <a:latin typeface="Times New Roman" panose="02020603050405020304" pitchFamily="18" charset="0"/>
                <a:cs typeface="Times New Roman" panose="02020603050405020304" pitchFamily="18" charset="0"/>
              </a:rPr>
              <a:t>o</a:t>
            </a:r>
            <a:r>
              <a:rPr dirty="0" sz="2000" lang="en-US" err="1">
                <a:solidFill>
                  <a:srgbClr val="4C4C4C"/>
                </a:solidFill>
                <a:latin typeface="Times New Roman" panose="02020603050405020304" pitchFamily="18" charset="0"/>
                <a:cs typeface="Times New Roman" panose="02020603050405020304" pitchFamily="18" charset="0"/>
              </a:rPr>
              <a:t>C</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pic>
        <p:nvPicPr>
          <p:cNvPr id="2097179" name="Content Placeholder 3"/>
          <p:cNvPicPr>
            <a:picLocks noChangeAspect="1" noGrp="1"/>
          </p:cNvPicPr>
          <p:nvPr>
            <p:ph idx="1"/>
          </p:nvPr>
        </p:nvPicPr>
        <p:blipFill>
          <a:blip xmlns:r="http://schemas.openxmlformats.org/officeDocument/2006/relationships" r:embed="rId1"/>
          <a:stretch>
            <a:fillRect/>
          </a:stretch>
        </p:blipFill>
        <p:spPr>
          <a:xfrm>
            <a:off x="185738" y="171450"/>
            <a:ext cx="9758362" cy="6686550"/>
          </a:xfrm>
          <a:prstGeom prst="rect"/>
        </p:spPr>
      </p:pic>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46" name="Title 1"/>
          <p:cNvSpPr>
            <a:spLocks noGrp="1"/>
          </p:cNvSpPr>
          <p:nvPr>
            <p:ph type="title"/>
          </p:nvPr>
        </p:nvSpPr>
        <p:spPr>
          <a:xfrm>
            <a:off x="569366" y="149222"/>
            <a:ext cx="8596668" cy="587757"/>
          </a:xfrm>
        </p:spPr>
        <p:txBody>
          <a:bodyPr>
            <a:normAutofit fontScale="90000"/>
          </a:bodyPr>
          <a:p>
            <a:r>
              <a:rPr b="1" dirty="0" lang="en-US"/>
              <a:t>Gay-Lussac’s Law or </a:t>
            </a:r>
            <a:r>
              <a:rPr b="1" dirty="0" lang="en-US" err="1"/>
              <a:t>Amonation’s</a:t>
            </a:r>
            <a:r>
              <a:rPr b="1" dirty="0" lang="en-US"/>
              <a:t> Law</a:t>
            </a:r>
            <a:endParaRPr dirty="0" lang="en-US"/>
          </a:p>
        </p:txBody>
      </p:sp>
      <p:sp>
        <p:nvSpPr>
          <p:cNvPr id="1048647" name="Content Placeholder 2"/>
          <p:cNvSpPr>
            <a:spLocks noGrp="1"/>
          </p:cNvSpPr>
          <p:nvPr>
            <p:ph idx="1"/>
          </p:nvPr>
        </p:nvSpPr>
        <p:spPr>
          <a:xfrm>
            <a:off x="0" y="1270000"/>
            <a:ext cx="10181230" cy="3880773"/>
          </a:xfrm>
        </p:spPr>
        <p:txBody>
          <a:bodyPr/>
          <a:p>
            <a:pPr algn="just"/>
            <a:r>
              <a:rPr dirty="0" lang="en-US">
                <a:latin typeface="Arial Black" panose="020B0A04020102020204" pitchFamily="34" charset="0"/>
              </a:rPr>
              <a:t>This law states that “</a:t>
            </a:r>
            <a:r>
              <a:rPr dirty="0" i="1" lang="en-US">
                <a:latin typeface="Arial Black" panose="020B0A04020102020204" pitchFamily="34" charset="0"/>
              </a:rPr>
              <a:t>at constant volume, the pressure of a given mass of a gas is directly proportional to its absolute temperature”.</a:t>
            </a:r>
            <a:endParaRPr dirty="0" lang="en-US">
              <a:latin typeface="Arial Black" panose="020B0A04020102020204" pitchFamily="34" charset="0"/>
            </a:endParaRPr>
          </a:p>
        </p:txBody>
      </p:sp>
      <p:pic>
        <p:nvPicPr>
          <p:cNvPr id="2097180" name="Picture 3"/>
          <p:cNvPicPr>
            <a:picLocks noChangeAspect="1"/>
          </p:cNvPicPr>
          <p:nvPr/>
        </p:nvPicPr>
        <p:blipFill>
          <a:blip xmlns:r="http://schemas.openxmlformats.org/officeDocument/2006/relationships" r:embed="rId1"/>
          <a:stretch>
            <a:fillRect/>
          </a:stretch>
        </p:blipFill>
        <p:spPr>
          <a:xfrm>
            <a:off x="1995913" y="3382917"/>
            <a:ext cx="5743575" cy="2943225"/>
          </a:xfrm>
          <a:prstGeom prst="rect"/>
        </p:spPr>
      </p:pic>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pic>
        <p:nvPicPr>
          <p:cNvPr id="2097181" name="Content Placeholder 3"/>
          <p:cNvPicPr>
            <a:picLocks noChangeAspect="1" noGrp="1"/>
          </p:cNvPicPr>
          <p:nvPr>
            <p:ph idx="1"/>
          </p:nvPr>
        </p:nvPicPr>
        <p:blipFill>
          <a:blip xmlns:r="http://schemas.openxmlformats.org/officeDocument/2006/relationships" r:embed="rId1"/>
          <a:stretch>
            <a:fillRect/>
          </a:stretch>
        </p:blipFill>
        <p:spPr>
          <a:xfrm>
            <a:off x="171450" y="271463"/>
            <a:ext cx="8872538" cy="3157537"/>
          </a:xfrm>
          <a:prstGeom prst="rect"/>
        </p:spPr>
      </p:pic>
      <p:sp>
        <p:nvSpPr>
          <p:cNvPr id="1048648" name="Rectangle 4"/>
          <p:cNvSpPr/>
          <p:nvPr/>
        </p:nvSpPr>
        <p:spPr>
          <a:xfrm>
            <a:off x="0" y="3387720"/>
            <a:ext cx="10276763" cy="646331"/>
          </a:xfrm>
          <a:prstGeom prst="rect"/>
        </p:spPr>
        <p:txBody>
          <a:bodyPr wrap="square">
            <a:spAutoFit/>
          </a:bodyPr>
          <a:p>
            <a:pPr algn="just"/>
            <a:r>
              <a:rPr dirty="0" lang="en-US">
                <a:solidFill>
                  <a:srgbClr val="4C4C4C"/>
                </a:solidFill>
                <a:latin typeface="Arial Black" panose="020B0A04020102020204" pitchFamily="34" charset="0"/>
              </a:rPr>
              <a:t>If the pressure and temperature of a gas changes from </a:t>
            </a:r>
            <a:r>
              <a:rPr dirty="0" i="1" lang="en-US">
                <a:solidFill>
                  <a:srgbClr val="4C4C4C"/>
                </a:solidFill>
                <a:latin typeface="Arial Black" panose="020B0A04020102020204" pitchFamily="34" charset="0"/>
              </a:rPr>
              <a:t>P</a:t>
            </a:r>
            <a:r>
              <a:rPr baseline="-25000" dirty="0" lang="en-US">
                <a:solidFill>
                  <a:srgbClr val="4C4C4C"/>
                </a:solidFill>
                <a:latin typeface="Arial Black" panose="020B0A04020102020204" pitchFamily="34" charset="0"/>
              </a:rPr>
              <a:t>1</a:t>
            </a:r>
            <a:r>
              <a:rPr dirty="0" lang="en-US">
                <a:solidFill>
                  <a:srgbClr val="4C4C4C"/>
                </a:solidFill>
                <a:latin typeface="Arial Black" panose="020B0A04020102020204" pitchFamily="34" charset="0"/>
              </a:rPr>
              <a:t> &amp; </a:t>
            </a:r>
            <a:r>
              <a:rPr dirty="0" i="1" lang="en-US">
                <a:solidFill>
                  <a:srgbClr val="4C4C4C"/>
                </a:solidFill>
                <a:latin typeface="Arial Black" panose="020B0A04020102020204" pitchFamily="34" charset="0"/>
              </a:rPr>
              <a:t>T</a:t>
            </a:r>
            <a:r>
              <a:rPr baseline="-25000" dirty="0" i="1" lang="en-US">
                <a:solidFill>
                  <a:srgbClr val="4C4C4C"/>
                </a:solidFill>
                <a:latin typeface="Arial Black" panose="020B0A04020102020204" pitchFamily="34" charset="0"/>
              </a:rPr>
              <a:t>1</a:t>
            </a:r>
            <a:r>
              <a:rPr dirty="0" lang="en-US">
                <a:solidFill>
                  <a:srgbClr val="4C4C4C"/>
                </a:solidFill>
                <a:latin typeface="Arial Black" panose="020B0A04020102020204" pitchFamily="34" charset="0"/>
              </a:rPr>
              <a:t> to </a:t>
            </a:r>
            <a:r>
              <a:rPr dirty="0" i="1" lang="en-US">
                <a:solidFill>
                  <a:srgbClr val="4C4C4C"/>
                </a:solidFill>
                <a:latin typeface="Arial Black" panose="020B0A04020102020204" pitchFamily="34" charset="0"/>
              </a:rPr>
              <a:t>P</a:t>
            </a:r>
            <a:r>
              <a:rPr baseline="-25000" dirty="0" i="1" lang="en-US">
                <a:solidFill>
                  <a:srgbClr val="4C4C4C"/>
                </a:solidFill>
                <a:latin typeface="Arial Black" panose="020B0A04020102020204" pitchFamily="34" charset="0"/>
              </a:rPr>
              <a:t>2</a:t>
            </a:r>
            <a:r>
              <a:rPr dirty="0" lang="en-US">
                <a:solidFill>
                  <a:srgbClr val="4C4C4C"/>
                </a:solidFill>
                <a:latin typeface="Arial Black" panose="020B0A04020102020204" pitchFamily="34" charset="0"/>
              </a:rPr>
              <a:t> &amp; </a:t>
            </a:r>
            <a:r>
              <a:rPr dirty="0" i="1" lang="en-US">
                <a:solidFill>
                  <a:srgbClr val="4C4C4C"/>
                </a:solidFill>
                <a:latin typeface="Arial Black" panose="020B0A04020102020204" pitchFamily="34" charset="0"/>
              </a:rPr>
              <a:t>T</a:t>
            </a:r>
            <a:r>
              <a:rPr baseline="-25000" dirty="0" i="1" lang="en-US">
                <a:solidFill>
                  <a:srgbClr val="4C4C4C"/>
                </a:solidFill>
                <a:latin typeface="Arial Black" panose="020B0A04020102020204" pitchFamily="34" charset="0"/>
              </a:rPr>
              <a:t>2 </a:t>
            </a:r>
            <a:r>
              <a:rPr dirty="0" lang="en-US">
                <a:solidFill>
                  <a:srgbClr val="4C4C4C"/>
                </a:solidFill>
                <a:latin typeface="Arial Black" panose="020B0A04020102020204" pitchFamily="34" charset="0"/>
              </a:rPr>
              <a:t>, volume remaining constant , we have</a:t>
            </a:r>
            <a:endParaRPr dirty="0" lang="en-US">
              <a:latin typeface="Arial Black" panose="020B0A04020102020204" pitchFamily="34" charset="0"/>
            </a:endParaRPr>
          </a:p>
        </p:txBody>
      </p:sp>
      <p:pic>
        <p:nvPicPr>
          <p:cNvPr id="2097182" name="Picture 6"/>
          <p:cNvPicPr>
            <a:picLocks noChangeAspect="1"/>
          </p:cNvPicPr>
          <p:nvPr/>
        </p:nvPicPr>
        <p:blipFill>
          <a:blip xmlns:r="http://schemas.openxmlformats.org/officeDocument/2006/relationships" r:embed="rId2"/>
          <a:stretch>
            <a:fillRect/>
          </a:stretch>
        </p:blipFill>
        <p:spPr>
          <a:xfrm>
            <a:off x="628650" y="4087640"/>
            <a:ext cx="8415338" cy="2770360"/>
          </a:xfrm>
          <a:prstGeom prst="rect"/>
        </p:spPr>
      </p:pic>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49" name="Title 1"/>
          <p:cNvSpPr>
            <a:spLocks noGrp="1"/>
          </p:cNvSpPr>
          <p:nvPr>
            <p:ph type="title"/>
          </p:nvPr>
        </p:nvSpPr>
        <p:spPr/>
        <p:txBody>
          <a:bodyPr/>
          <a:p>
            <a:r>
              <a:rPr b="1" dirty="0" lang="en-US"/>
              <a:t>Graphical Representation of Gay-Lussac’s Law</a:t>
            </a:r>
            <a:endParaRPr dirty="0" lang="en-US"/>
          </a:p>
        </p:txBody>
      </p:sp>
      <p:pic>
        <p:nvPicPr>
          <p:cNvPr id="2097183" name="Content Placeholder 3"/>
          <p:cNvPicPr>
            <a:picLocks noChangeAspect="1" noGrp="1"/>
          </p:cNvPicPr>
          <p:nvPr>
            <p:ph idx="1"/>
          </p:nvPr>
        </p:nvPicPr>
        <p:blipFill>
          <a:blip xmlns:r="http://schemas.openxmlformats.org/officeDocument/2006/relationships" r:embed="rId1"/>
          <a:stretch>
            <a:fillRect/>
          </a:stretch>
        </p:blipFill>
        <p:spPr>
          <a:xfrm>
            <a:off x="0" y="1930400"/>
            <a:ext cx="9644063" cy="4641850"/>
          </a:xfrm>
          <a:prstGeom prst="rect"/>
        </p:spPr>
      </p:pic>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650" name="Title 1"/>
          <p:cNvSpPr>
            <a:spLocks noGrp="1"/>
          </p:cNvSpPr>
          <p:nvPr>
            <p:ph type="title"/>
          </p:nvPr>
        </p:nvSpPr>
        <p:spPr>
          <a:xfrm>
            <a:off x="0" y="0"/>
            <a:ext cx="8596668" cy="1320800"/>
          </a:xfrm>
        </p:spPr>
        <p:txBody>
          <a:bodyPr/>
          <a:p>
            <a:pPr algn="ctr"/>
            <a:r>
              <a:rPr b="1" dirty="0" lang="en-US"/>
              <a:t>Avogadro’s Law </a:t>
            </a:r>
            <a:endParaRPr dirty="0" lang="en-US"/>
          </a:p>
        </p:txBody>
      </p:sp>
      <p:sp>
        <p:nvSpPr>
          <p:cNvPr id="1048651" name="Rectangle 1"/>
          <p:cNvSpPr>
            <a:spLocks noGrp="1" noChangeArrowheads="1"/>
          </p:cNvSpPr>
          <p:nvPr>
            <p:ph idx="1"/>
          </p:nvPr>
        </p:nvSpPr>
        <p:spPr bwMode="auto">
          <a:xfrm>
            <a:off x="0" y="660400"/>
            <a:ext cx="9706708" cy="1846659"/>
          </a:xfrm>
          <a:prstGeom prst="rect"/>
          <a:solidFill>
            <a:srgbClr val="FFFFFF"/>
          </a:solidFill>
          <a:ln>
            <a:noFill/>
          </a:ln>
          <a:effectLst/>
        </p:spPr>
        <p:txBody>
          <a:bodyPr anchor="ctr" anchorCtr="0" bIns="0" compatLnSpc="1" lIns="0" numCol="1" rIns="0" tIns="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smtClean="0">
                <a:ln>
                  <a:noFill/>
                </a:ln>
                <a:solidFill>
                  <a:srgbClr val="4C4C4C"/>
                </a:solidFill>
                <a:effectLst/>
                <a:latin typeface="Arial Black" panose="020B0A04020102020204" pitchFamily="34" charset="0"/>
              </a:rPr>
              <a:t>In 1812, </a:t>
            </a:r>
            <a:r>
              <a:rPr altLang="en-US" baseline="0" b="0" cap="none" dirty="0" sz="2400" i="0" kumimoji="0" lang="en-US" normalizeH="0" err="1" strike="noStrike" u="none" smtClean="0">
                <a:ln>
                  <a:noFill/>
                </a:ln>
                <a:solidFill>
                  <a:srgbClr val="4C4C4C"/>
                </a:solidFill>
                <a:effectLst/>
                <a:latin typeface="Arial Black" panose="020B0A04020102020204" pitchFamily="34" charset="0"/>
              </a:rPr>
              <a:t>Amadeo</a:t>
            </a:r>
            <a:r>
              <a:rPr altLang="en-US" baseline="0" b="0" cap="none" dirty="0" sz="2400" i="0" kumimoji="0" lang="en-US" normalizeH="0" strike="noStrike" u="none" smtClean="0">
                <a:ln>
                  <a:noFill/>
                </a:ln>
                <a:solidFill>
                  <a:srgbClr val="4C4C4C"/>
                </a:solidFill>
                <a:effectLst/>
                <a:latin typeface="Arial Black" panose="020B0A04020102020204" pitchFamily="34" charset="0"/>
              </a:rPr>
              <a:t> Avogadro stated that</a:t>
            </a: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1" kumimoji="0" lang="en-US" normalizeH="0" strike="noStrike" u="none" smtClean="0">
                <a:ln>
                  <a:noFill/>
                </a:ln>
                <a:solidFill>
                  <a:srgbClr val="4C4C4C"/>
                </a:solidFill>
                <a:effectLst/>
                <a:latin typeface="Arial Black" panose="020B0A04020102020204" pitchFamily="34" charset="0"/>
              </a:rPr>
              <a:t>“Samples of different gases which contain the same number of molecules (any complexity, size, shape) occupy the same volume at the same temperature and pressure”.</a:t>
            </a:r>
            <a:endParaRPr altLang="en-US" baseline="0" b="0" cap="none" dirty="0" sz="4800" i="0" kumimoji="0" lang="en-US" normalizeH="0" strike="noStrike" u="none" smtClean="0">
              <a:ln>
                <a:noFill/>
              </a:ln>
              <a:solidFill>
                <a:schemeClr val="tx1"/>
              </a:solidFill>
              <a:effectLst/>
              <a:latin typeface="Arial Black" panose="020B0A04020102020204" pitchFamily="34" charset="0"/>
            </a:endParaRPr>
          </a:p>
        </p:txBody>
      </p:sp>
      <p:pic>
        <p:nvPicPr>
          <p:cNvPr id="2097184" name="Picture 4"/>
          <p:cNvPicPr>
            <a:picLocks noChangeAspect="1"/>
          </p:cNvPicPr>
          <p:nvPr/>
        </p:nvPicPr>
        <p:blipFill>
          <a:blip xmlns:r="http://schemas.openxmlformats.org/officeDocument/2006/relationships" r:embed="rId1"/>
          <a:stretch>
            <a:fillRect/>
          </a:stretch>
        </p:blipFill>
        <p:spPr>
          <a:xfrm>
            <a:off x="2105736" y="2502681"/>
            <a:ext cx="7324014" cy="2295525"/>
          </a:xfrm>
          <a:prstGeom prst="rect"/>
        </p:spPr>
      </p:pic>
      <p:pic>
        <p:nvPicPr>
          <p:cNvPr id="2097185" name="Picture 5"/>
          <p:cNvPicPr>
            <a:picLocks noChangeAspect="1"/>
          </p:cNvPicPr>
          <p:nvPr/>
        </p:nvPicPr>
        <p:blipFill>
          <a:blip xmlns:r="http://schemas.openxmlformats.org/officeDocument/2006/relationships" r:embed="rId2"/>
          <a:stretch>
            <a:fillRect/>
          </a:stretch>
        </p:blipFill>
        <p:spPr>
          <a:xfrm>
            <a:off x="1495851" y="5100707"/>
            <a:ext cx="6719461" cy="1542981"/>
          </a:xfrm>
          <a:prstGeom prst="rect"/>
        </p:spPr>
      </p:pic>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52" name="Rectangle 1"/>
          <p:cNvSpPr>
            <a:spLocks noChangeArrowheads="1"/>
          </p:cNvSpPr>
          <p:nvPr/>
        </p:nvSpPr>
        <p:spPr bwMode="auto">
          <a:xfrm>
            <a:off x="112542" y="1253295"/>
            <a:ext cx="9650436" cy="1354217"/>
          </a:xfrm>
          <a:prstGeom prst="rect"/>
          <a:noFill/>
          <a:ln>
            <a:noFill/>
          </a:ln>
          <a:effectLst/>
        </p:spPr>
        <p:txBody>
          <a:bodyPr anchor="ctr" anchorCtr="0" bIns="45720" compatLnSpc="1" lIns="91440" numCol="1" rIns="91440" tIns="45720"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800" i="0" kumimoji="0" lang="en-US" normalizeH="0" strike="noStrike" u="none" smtClean="0">
                <a:ln>
                  <a:noFill/>
                </a:ln>
                <a:solidFill>
                  <a:srgbClr val="4C4C4C"/>
                </a:solidFill>
                <a:effectLst/>
                <a:latin typeface="Arial Black" panose="020B0A04020102020204" pitchFamily="34" charset="0"/>
              </a:rPr>
              <a:t>It follows from Avogadro’s hypothesis that </a:t>
            </a:r>
            <a:r>
              <a:rPr altLang="en-US" baseline="0" b="0" cap="none" dirty="0" sz="3600" i="0" kumimoji="0" lang="en-US" normalizeH="0" strike="noStrike" u="none" smtClean="0">
                <a:ln>
                  <a:noFill/>
                </a:ln>
                <a:solidFill>
                  <a:schemeClr val="tx1"/>
                </a:solidFill>
                <a:effectLst/>
                <a:latin typeface="Arial Black" panose="020B0A04020102020204" pitchFamily="34" charset="0"/>
              </a:rPr>
              <a:t>  </a:t>
            </a:r>
            <a:r>
              <a:rPr altLang="en-US" baseline="0" b="0" cap="none" dirty="0" sz="5400" i="0" kumimoji="0" lang="en-US" normalizeH="0" strike="noStrike" u="none" smtClean="0">
                <a:ln>
                  <a:noFill/>
                </a:ln>
                <a:solidFill>
                  <a:srgbClr val="4C4C4C"/>
                </a:solidFill>
                <a:effectLst/>
                <a:latin typeface="Arial Black" panose="020B0A04020102020204" pitchFamily="34" charset="0"/>
              </a:rPr>
              <a:t> </a:t>
            </a:r>
            <a:r>
              <a:rPr altLang="en-US" baseline="0" b="0" cap="none" dirty="0" sz="2800" i="0" kumimoji="0" lang="en-US" normalizeH="0" strike="noStrike" u="none" smtClean="0">
                <a:ln>
                  <a:noFill/>
                </a:ln>
                <a:solidFill>
                  <a:srgbClr val="4C4C4C"/>
                </a:solidFill>
                <a:effectLst/>
                <a:latin typeface="Arial Black" panose="020B0A04020102020204" pitchFamily="34" charset="0"/>
              </a:rPr>
              <a:t>(when T and P are constant). </a:t>
            </a:r>
            <a:r>
              <a:rPr altLang="en-US" baseline="0" b="0" cap="none" dirty="0" sz="3600" i="0" kumimoji="0" lang="en-US" normalizeH="0" strike="noStrike" u="none" smtClean="0">
                <a:ln>
                  <a:noFill/>
                </a:ln>
                <a:solidFill>
                  <a:schemeClr val="tx1"/>
                </a:solidFill>
                <a:effectLst/>
                <a:latin typeface="Arial Black" panose="020B0A04020102020204" pitchFamily="34" charset="0"/>
              </a:rPr>
              <a:t> </a:t>
            </a:r>
            <a:endParaRPr altLang="en-US" baseline="0" b="0" cap="none" dirty="0" sz="5400" i="0" kumimoji="0" lang="en-US" normalizeH="0" strike="noStrike" u="none" smtClean="0">
              <a:ln>
                <a:noFill/>
              </a:ln>
              <a:solidFill>
                <a:schemeClr val="tx1"/>
              </a:solidFill>
              <a:effectLst/>
              <a:latin typeface="Arial Black" panose="020B0A04020102020204" pitchFamily="34" charset="0"/>
            </a:endParaRPr>
          </a:p>
        </p:txBody>
      </p:sp>
      <p:sp>
        <p:nvSpPr>
          <p:cNvPr id="1048653" name="AutoShape 2" descr="V\alpha n"/>
          <p:cNvSpPr>
            <a:spLocks noChangeAspect="1" noChangeArrowheads="1"/>
          </p:cNvSpPr>
          <p:nvPr/>
        </p:nvSpPr>
        <p:spPr bwMode="auto">
          <a:xfrm>
            <a:off x="2636227" y="1785937"/>
            <a:ext cx="304800" cy="304801"/>
          </a:xfrm>
          <a:prstGeom prst="rect"/>
          <a:noFill/>
        </p:spPr>
        <p:txBody>
          <a:bodyPr anchor="t" anchorCtr="0" bIns="45720" compatLnSpc="1" lIns="91440" numCol="1" rIns="91440" tIns="45720" vert="horz" wrap="square">
            <a:prstTxWarp prst="textNoShape"/>
          </a:bodyPr>
          <a:p>
            <a:endParaRPr lang="en-US"/>
          </a:p>
        </p:txBody>
      </p:sp>
      <p:pic>
        <p:nvPicPr>
          <p:cNvPr id="2097186" name="Picture 7"/>
          <p:cNvPicPr>
            <a:picLocks noChangeAspect="1"/>
          </p:cNvPicPr>
          <p:nvPr/>
        </p:nvPicPr>
        <p:blipFill>
          <a:blip xmlns:r="http://schemas.openxmlformats.org/officeDocument/2006/relationships" r:embed="rId1"/>
          <a:stretch>
            <a:fillRect/>
          </a:stretch>
        </p:blipFill>
        <p:spPr>
          <a:xfrm>
            <a:off x="2286000" y="3233737"/>
            <a:ext cx="4171950" cy="2381251"/>
          </a:xfrm>
          <a:prstGeom prst="rect"/>
        </p:spPr>
      </p:pic>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54" name="Title 1"/>
          <p:cNvSpPr>
            <a:spLocks noGrp="1"/>
          </p:cNvSpPr>
          <p:nvPr>
            <p:ph type="title"/>
          </p:nvPr>
        </p:nvSpPr>
        <p:spPr/>
        <p:txBody>
          <a:bodyPr/>
          <a:p>
            <a:endParaRPr lang="en-US"/>
          </a:p>
        </p:txBody>
      </p:sp>
      <p:pic>
        <p:nvPicPr>
          <p:cNvPr id="2097187" name="Content Placeholder 4"/>
          <p:cNvPicPr>
            <a:picLocks noChangeAspect="1" noGrp="1"/>
          </p:cNvPicPr>
          <p:nvPr>
            <p:ph idx="1"/>
          </p:nvPr>
        </p:nvPicPr>
        <p:blipFill>
          <a:blip xmlns:r="http://schemas.openxmlformats.org/officeDocument/2006/relationships" r:embed="rId1"/>
          <a:stretch>
            <a:fillRect/>
          </a:stretch>
        </p:blipFill>
        <p:spPr>
          <a:xfrm>
            <a:off x="477673" y="2064413"/>
            <a:ext cx="7601802" cy="2343814"/>
          </a:xfrm>
          <a:prstGeom prst="rect"/>
        </p:spPr>
      </p:pic>
      <p:pic>
        <p:nvPicPr>
          <p:cNvPr id="2097188" name="Picture 5"/>
          <p:cNvPicPr>
            <a:picLocks noChangeAspect="1"/>
          </p:cNvPicPr>
          <p:nvPr/>
        </p:nvPicPr>
        <p:blipFill>
          <a:blip xmlns:r="http://schemas.openxmlformats.org/officeDocument/2006/relationships" r:embed="rId2"/>
          <a:stretch>
            <a:fillRect/>
          </a:stretch>
        </p:blipFill>
        <p:spPr>
          <a:xfrm>
            <a:off x="2588241" y="4408227"/>
            <a:ext cx="5295900" cy="2239938"/>
          </a:xfrm>
          <a:prstGeom prst="rect"/>
        </p:spPr>
      </p:pic>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Title 1"/>
          <p:cNvSpPr>
            <a:spLocks noGrp="1"/>
          </p:cNvSpPr>
          <p:nvPr>
            <p:ph type="title"/>
          </p:nvPr>
        </p:nvSpPr>
        <p:spPr>
          <a:xfrm>
            <a:off x="0" y="0"/>
            <a:ext cx="12191999" cy="890278"/>
          </a:xfrm>
        </p:spPr>
        <p:txBody>
          <a:bodyPr/>
          <a:p>
            <a:pPr algn="ctr"/>
            <a:r>
              <a:rPr b="1" dirty="0" lang="en-US" smtClean="0">
                <a:latin typeface="Times New Roman" panose="02020603050405020304" pitchFamily="18" charset="0"/>
                <a:cs typeface="Times New Roman" panose="02020603050405020304" pitchFamily="18" charset="0"/>
              </a:rPr>
              <a:t>- phases of matter (</a:t>
            </a:r>
            <a:r>
              <a:rPr b="1" dirty="0" lang="en-US" err="1" smtClean="0">
                <a:latin typeface="Times New Roman" panose="02020603050405020304" pitchFamily="18" charset="0"/>
                <a:cs typeface="Times New Roman" panose="02020603050405020304" pitchFamily="18" charset="0"/>
              </a:rPr>
              <a:t>Contn</a:t>
            </a:r>
            <a:r>
              <a:rPr b="1" dirty="0" lang="en-US" smtClean="0">
                <a:latin typeface="Times New Roman" panose="02020603050405020304" pitchFamily="18" charset="0"/>
                <a:cs typeface="Times New Roman" panose="02020603050405020304" pitchFamily="18" charset="0"/>
              </a:rPr>
              <a:t>.)</a:t>
            </a:r>
            <a:endParaRPr b="1" dirty="0" lang="en-US"/>
          </a:p>
        </p:txBody>
      </p:sp>
      <p:sp>
        <p:nvSpPr>
          <p:cNvPr id="1048595" name="Content Placeholder 2"/>
          <p:cNvSpPr>
            <a:spLocks noGrp="1"/>
          </p:cNvSpPr>
          <p:nvPr>
            <p:ph idx="1"/>
          </p:nvPr>
        </p:nvSpPr>
        <p:spPr>
          <a:xfrm>
            <a:off x="0" y="1223682"/>
            <a:ext cx="12192000" cy="5634318"/>
          </a:xfrm>
        </p:spPr>
        <p:txBody>
          <a:bodyPr>
            <a:noAutofit/>
          </a:bodyPr>
          <a:p>
            <a:pPr algn="just" indent="-463550" marL="463550"/>
            <a:r>
              <a:rPr dirty="0" sz="3200" lang="en-US" smtClean="0">
                <a:latin typeface="Times New Roman" panose="02020603050405020304" pitchFamily="18" charset="0"/>
                <a:cs typeface="Times New Roman" panose="02020603050405020304" pitchFamily="18" charset="0"/>
              </a:rPr>
              <a:t>At higher temperatures we overcome virtually all of the intermolecular forces and the liquid </a:t>
            </a:r>
            <a:r>
              <a:rPr dirty="0" sz="3200" lang="en-US" err="1" smtClean="0">
                <a:latin typeface="Times New Roman" panose="02020603050405020304" pitchFamily="18" charset="0"/>
                <a:cs typeface="Times New Roman" panose="02020603050405020304" pitchFamily="18" charset="0"/>
              </a:rPr>
              <a:t>vapourises</a:t>
            </a:r>
            <a:r>
              <a:rPr dirty="0" sz="3200" lang="en-US" smtClean="0">
                <a:latin typeface="Times New Roman" panose="02020603050405020304" pitchFamily="18" charset="0"/>
                <a:cs typeface="Times New Roman" panose="02020603050405020304" pitchFamily="18" charset="0"/>
              </a:rPr>
              <a:t> to form a gas (depending on the ambient pressure and on the phase diagram of the substance, it is sometimes possible to go directly from the solid to the gas phase in a process known as sublimation).  </a:t>
            </a:r>
          </a:p>
          <a:p>
            <a:pPr algn="just" indent="-463550" marL="463550"/>
            <a:r>
              <a:rPr dirty="0" sz="3200" lang="en-US" smtClean="0">
                <a:latin typeface="Times New Roman" panose="02020603050405020304" pitchFamily="18" charset="0"/>
                <a:cs typeface="Times New Roman" panose="02020603050405020304" pitchFamily="18" charset="0"/>
              </a:rPr>
              <a:t>If we increase the temperature to extremely high levels, there is enough energy to </a:t>
            </a:r>
            <a:r>
              <a:rPr dirty="0" sz="3200" lang="en-US" err="1" smtClean="0">
                <a:latin typeface="Times New Roman" panose="02020603050405020304" pitchFamily="18" charset="0"/>
                <a:cs typeface="Times New Roman" panose="02020603050405020304" pitchFamily="18" charset="0"/>
              </a:rPr>
              <a:t>ionise</a:t>
            </a:r>
            <a:r>
              <a:rPr dirty="0" sz="3200" lang="en-US" smtClean="0">
                <a:latin typeface="Times New Roman" panose="02020603050405020304" pitchFamily="18" charset="0"/>
                <a:cs typeface="Times New Roman" panose="02020603050405020304" pitchFamily="18" charset="0"/>
              </a:rPr>
              <a:t> the substance and we form a plasma.  </a:t>
            </a:r>
          </a:p>
          <a:p>
            <a:pPr algn="just" indent="-463550" marL="463550"/>
            <a:r>
              <a:rPr dirty="0" sz="3200" lang="en-US" smtClean="0">
                <a:latin typeface="Times New Roman" panose="02020603050405020304" pitchFamily="18" charset="0"/>
                <a:cs typeface="Times New Roman" panose="02020603050405020304" pitchFamily="18" charset="0"/>
              </a:rPr>
              <a:t>This course is concerned solely with the properties and behaviour of gases.  </a:t>
            </a:r>
          </a:p>
          <a:p>
            <a:pPr algn="just" indent="-463550" marL="463550"/>
            <a:r>
              <a:rPr dirty="0" sz="3200" lang="en-US" smtClean="0">
                <a:latin typeface="Times New Roman" panose="02020603050405020304" pitchFamily="18" charset="0"/>
                <a:cs typeface="Times New Roman" panose="02020603050405020304" pitchFamily="18" charset="0"/>
              </a:rPr>
              <a:t>As we shall see, the fact that interactions between gas phase particles are only very weak allows us to use relatively simple models to gain virtually a complete understanding of the gas phase.</a:t>
            </a:r>
            <a:endParaRPr dirty="0" sz="32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55" name="Rectangle 1"/>
          <p:cNvSpPr>
            <a:spLocks noGrp="1" noChangeArrowheads="1"/>
          </p:cNvSpPr>
          <p:nvPr>
            <p:ph idx="1"/>
          </p:nvPr>
        </p:nvSpPr>
        <p:spPr bwMode="auto">
          <a:xfrm>
            <a:off x="0" y="-146332"/>
            <a:ext cx="14408539" cy="8494633"/>
          </a:xfrm>
          <a:prstGeom prst="rect"/>
          <a:solidFill>
            <a:srgbClr val="FFFFFF"/>
          </a:solidFill>
          <a:ln>
            <a:noFill/>
          </a:ln>
          <a:effectLst/>
        </p:spPr>
        <p:txBody>
          <a:bodyPr anchor="ctr" anchorCtr="0" bIns="0" compatLnSpc="1" lIns="0" numCol="1" rIns="0" tIns="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3200" i="0" kumimoji="0" lang="en-US" normalizeH="0" strike="noStrike" u="none" smtClean="0">
                <a:ln>
                  <a:noFill/>
                </a:ln>
                <a:solidFill>
                  <a:srgbClr val="4C4C4C"/>
                </a:solidFill>
                <a:effectLst/>
                <a:latin typeface="Open Sans"/>
              </a:rPr>
              <a:t>Since volume of a gas is directly proportional to the number of moles; </a:t>
            </a:r>
            <a:r>
              <a:rPr altLang="en-US" baseline="0" b="1" cap="none" dirty="0" sz="3200" i="0" kumimoji="0" lang="en-US" normalizeH="0" strike="noStrike" u="none" smtClean="0">
                <a:ln>
                  <a:noFill/>
                </a:ln>
                <a:solidFill>
                  <a:srgbClr val="4C4C4C"/>
                </a:solidFill>
                <a:effectLst/>
                <a:latin typeface="Open Sans"/>
              </a:rPr>
              <a:t>one mole of each gas at standard temperature and pressure (STP) will have same volume.</a:t>
            </a:r>
            <a:r>
              <a:rPr altLang="en-US" baseline="0" b="0" cap="none" dirty="0" sz="3200" i="0" kumimoji="0" lang="en-US" normalizeH="0" strike="noStrike" u="none" smtClean="0">
                <a:ln>
                  <a:noFill/>
                </a:ln>
                <a:solidFill>
                  <a:srgbClr val="4C4C4C"/>
                </a:solidFill>
                <a:effectLst/>
                <a:latin typeface="Open Sans"/>
              </a:rPr>
              <a:t/>
            </a:r>
            <a:br>
              <a:rPr altLang="en-US" baseline="0" b="0" cap="none" dirty="0" sz="3200" i="0" kumimoji="0" lang="en-US" normalizeH="0" strike="noStrike" u="none" smtClean="0">
                <a:ln>
                  <a:noFill/>
                </a:ln>
                <a:solidFill>
                  <a:srgbClr val="4C4C4C"/>
                </a:solidFill>
                <a:effectLst/>
                <a:latin typeface="Open Sans"/>
              </a:rPr>
            </a:br>
            <a:r>
              <a:rPr altLang="en-US" baseline="0" b="0" cap="none" dirty="0" sz="3200" i="0" kumimoji="0" lang="en-US" normalizeH="0" strike="noStrike" u="none" smtClean="0">
                <a:ln>
                  <a:noFill/>
                </a:ln>
                <a:solidFill>
                  <a:srgbClr val="4C4C4C"/>
                </a:solidFill>
                <a:effectLst/>
                <a:latin typeface="Open Sans"/>
              </a:rPr>
              <a:t>Standard temperature and pressure means 273.15 K (0°C) temperature and 1 bar (i.e., exactly 105 pascal) pressure. </a:t>
            </a:r>
            <a:r>
              <a:rPr altLang="en-US" baseline="0" b="1" cap="none" dirty="0" sz="3200" i="0" kumimoji="0" lang="en-US" normalizeH="0" strike="noStrike" u="none" smtClean="0">
                <a:ln>
                  <a:noFill/>
                </a:ln>
                <a:solidFill>
                  <a:srgbClr val="4C4C4C"/>
                </a:solidFill>
                <a:effectLst/>
                <a:latin typeface="Open Sans"/>
              </a:rPr>
              <a:t>At STP molar volume of an ideal gas or a combination of ideal gases is 22.71098 L </a:t>
            </a:r>
            <a:r>
              <a:rPr altLang="en-US" baseline="0" b="1" cap="none" dirty="0" sz="3200" i="0" kumimoji="0" lang="en-US" normalizeH="0" err="1" strike="noStrike" u="none" smtClean="0">
                <a:ln>
                  <a:noFill/>
                </a:ln>
                <a:solidFill>
                  <a:srgbClr val="4C4C4C"/>
                </a:solidFill>
                <a:effectLst/>
                <a:latin typeface="Open Sans"/>
              </a:rPr>
              <a:t>mol</a:t>
            </a:r>
            <a:r>
              <a:rPr altLang="en-US" baseline="30000" b="1" cap="none" dirty="0" sz="3200" i="0" kumimoji="0" lang="en-US" normalizeH="0" strike="noStrike" u="none" smtClean="0">
                <a:ln>
                  <a:noFill/>
                </a:ln>
                <a:solidFill>
                  <a:srgbClr val="4C4C4C"/>
                </a:solidFill>
                <a:effectLst/>
                <a:latin typeface="Open Sans"/>
              </a:rPr>
              <a:t>–1</a:t>
            </a:r>
            <a:endParaRPr altLang="en-US" baseline="0" b="0" cap="none" dirty="0" sz="3200" i="0" kumimoji="0" lang="en-US" normalizeH="0" strike="noStrike" u="none" smtClean="0">
              <a:ln>
                <a:noFill/>
              </a:ln>
              <a:solidFill>
                <a:srgbClr val="4C4C4C"/>
              </a:solidFill>
              <a:effectLst/>
              <a:latin typeface="Open Sans"/>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3200" i="0" kumimoji="0" lang="en-US" normalizeH="0" strike="noStrike" u="none" smtClean="0">
                <a:ln>
                  <a:noFill/>
                </a:ln>
                <a:solidFill>
                  <a:srgbClr val="4C4C4C"/>
                </a:solidFill>
                <a:effectLst/>
                <a:latin typeface="Open Sans"/>
              </a:rPr>
              <a:t>We know that </a:t>
            </a:r>
            <a:r>
              <a:rPr altLang="en-US" baseline="0" b="1" cap="none" dirty="0" sz="3200" i="0" kumimoji="0" lang="en-US" normalizeH="0" strike="noStrike" u="none" smtClean="0">
                <a:ln>
                  <a:noFill/>
                </a:ln>
                <a:solidFill>
                  <a:srgbClr val="4C4C4C"/>
                </a:solidFill>
                <a:effectLst/>
                <a:latin typeface="Open Sans"/>
              </a:rPr>
              <a:t>number of moles of any gas (n) =  m/M</a:t>
            </a:r>
            <a:endParaRPr altLang="en-US" baseline="0" b="0" cap="none" dirty="0" sz="3200" i="0" kumimoji="0" lang="en-US" normalizeH="0" strike="noStrike" u="none" smtClean="0">
              <a:ln>
                <a:noFill/>
              </a:ln>
              <a:solidFill>
                <a:srgbClr val="4C4C4C"/>
              </a:solidFill>
              <a:effectLst/>
              <a:latin typeface="Open Sans"/>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3200" i="0" kumimoji="0" lang="en-US" normalizeH="0" strike="noStrike" u="none" smtClean="0">
                <a:ln>
                  <a:noFill/>
                </a:ln>
                <a:solidFill>
                  <a:srgbClr val="4C4C4C"/>
                </a:solidFill>
                <a:effectLst/>
                <a:latin typeface="Open Sans"/>
              </a:rPr>
              <a:t>Where m = mass of the gas under investigation and M = molar mass.</a:t>
            </a:r>
          </a:p>
          <a:p>
            <a:pPr algn="just" defTabSz="914400" eaLnBrk="0" fontAlgn="base" hangingPunct="0" indent="0" lvl="0" marL="0">
              <a:spcBef>
                <a:spcPct val="0"/>
              </a:spcBef>
              <a:spcAft>
                <a:spcPct val="0"/>
              </a:spcAft>
              <a:buClrTx/>
              <a:buSzTx/>
              <a:buNone/>
            </a:pPr>
            <a:r>
              <a:rPr altLang="en-US" dirty="0" sz="3200" lang="en-US">
                <a:solidFill>
                  <a:srgbClr val="4C4C4C"/>
                </a:solidFill>
                <a:latin typeface="Open Sans"/>
              </a:rPr>
              <a:t>So, we can conclude from equation  that the density of a gas is directly proportional to its molar mass.</a:t>
            </a:r>
          </a:p>
          <a:p>
            <a:pPr algn="just" defTabSz="914400" eaLnBrk="0" fontAlgn="base" hangingPunct="0" indent="0" lvl="0" marL="0">
              <a:spcBef>
                <a:spcPct val="0"/>
              </a:spcBef>
              <a:spcAft>
                <a:spcPct val="0"/>
              </a:spcAft>
              <a:buClrTx/>
              <a:buSzTx/>
              <a:buNone/>
            </a:pPr>
            <a:r>
              <a:rPr altLang="en-US" dirty="0" sz="3200" lang="en-US">
                <a:solidFill>
                  <a:srgbClr val="4C4C4C"/>
                </a:solidFill>
                <a:latin typeface="Open Sans"/>
              </a:rPr>
              <a:t>A gas that follows Boyle’s law, Charles’ law and Avogadro law strictly is called an </a:t>
            </a:r>
            <a:r>
              <a:rPr altLang="en-US" b="1" dirty="0" sz="3200" lang="en-US">
                <a:solidFill>
                  <a:srgbClr val="4C4C4C"/>
                </a:solidFill>
                <a:latin typeface="Open Sans"/>
              </a:rPr>
              <a:t>ideal gas</a:t>
            </a:r>
            <a:r>
              <a:rPr altLang="en-US" dirty="0" sz="3200" lang="en-US">
                <a:solidFill>
                  <a:srgbClr val="4C4C4C"/>
                </a:solidFill>
                <a:latin typeface="Open Sans"/>
              </a:rPr>
              <a:t>. Such a gas is hypothetical. It is assumed that intermolecular forces are not present between the molecules of an ideal gas. Real gases follow these laws only under certain specific conditions when forces of interaction are practically negligible. </a:t>
            </a:r>
            <a:endParaRPr altLang="en-US" dirty="0" sz="6000" lang="en-US">
              <a:solidFill>
                <a:schemeClr val="tx1"/>
              </a:solidFill>
              <a:latin typeface="Arial" panose="020B0604020202020204" pitchFamily="34"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sz="3200" i="0" kumimoji="0" lang="en-US" normalizeH="0" strike="noStrike" u="none" smtClean="0">
              <a:ln>
                <a:noFill/>
              </a:ln>
              <a:solidFill>
                <a:srgbClr val="4C4C4C"/>
              </a:solidFill>
              <a:effectLst/>
              <a:latin typeface="Open Sans"/>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sz="4400" i="0" kumimoji="0" lang="en-US" normalizeH="0" strike="noStrike" u="none" smtClean="0">
              <a:ln>
                <a:noFill/>
              </a:ln>
              <a:solidFill>
                <a:schemeClr val="tx1"/>
              </a:solidFill>
              <a:effectLst/>
              <a:latin typeface="Arial" panose="020B0604020202020204" pitchFamily="34" charset="0"/>
            </a:endParaRPr>
          </a:p>
        </p:txBody>
      </p:sp>
      <p:sp>
        <p:nvSpPr>
          <p:cNvPr id="1048656" name="Rectangle 2"/>
          <p:cNvSpPr>
            <a:spLocks noChangeArrowheads="1"/>
          </p:cNvSpPr>
          <p:nvPr/>
        </p:nvSpPr>
        <p:spPr bwMode="auto">
          <a:xfrm>
            <a:off x="6095967" y="90100"/>
            <a:ext cx="65" cy="276999"/>
          </a:xfrm>
          <a:prstGeom prst="rect"/>
          <a:solidFill>
            <a:srgbClr val="FFFFFF"/>
          </a:solidFill>
          <a:ln>
            <a:noFill/>
          </a:ln>
          <a:effectLst/>
        </p:spPr>
        <p:txBody>
          <a:bodyPr anchor="ctr" anchorCtr="0" bIns="0" compatLnSpc="1" lIns="0" numCol="1" rIns="0" tIns="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pic>
        <p:nvPicPr>
          <p:cNvPr id="2097189" name="Content Placeholder 3"/>
          <p:cNvPicPr>
            <a:picLocks noChangeAspect="1" noGrp="1"/>
          </p:cNvPicPr>
          <p:nvPr>
            <p:ph idx="1"/>
          </p:nvPr>
        </p:nvPicPr>
        <p:blipFill>
          <a:blip xmlns:r="http://schemas.openxmlformats.org/officeDocument/2006/relationships" r:embed="rId1"/>
          <a:stretch>
            <a:fillRect/>
          </a:stretch>
        </p:blipFill>
        <p:spPr>
          <a:xfrm>
            <a:off x="0" y="0"/>
            <a:ext cx="4600575" cy="3248025"/>
          </a:xfrm>
          <a:prstGeom prst="rect"/>
        </p:spPr>
      </p:pic>
      <p:pic>
        <p:nvPicPr>
          <p:cNvPr id="2097190" name="Picture 4"/>
          <p:cNvPicPr>
            <a:picLocks noChangeAspect="1"/>
          </p:cNvPicPr>
          <p:nvPr/>
        </p:nvPicPr>
        <p:blipFill>
          <a:blip xmlns:r="http://schemas.openxmlformats.org/officeDocument/2006/relationships" r:embed="rId2"/>
          <a:stretch>
            <a:fillRect/>
          </a:stretch>
        </p:blipFill>
        <p:spPr>
          <a:xfrm>
            <a:off x="4750912" y="163775"/>
            <a:ext cx="5419725" cy="3571875"/>
          </a:xfrm>
          <a:prstGeom prst="rect"/>
        </p:spPr>
      </p:pic>
      <p:pic>
        <p:nvPicPr>
          <p:cNvPr id="2097191" name="Picture 5"/>
          <p:cNvPicPr>
            <a:picLocks noChangeAspect="1"/>
          </p:cNvPicPr>
          <p:nvPr/>
        </p:nvPicPr>
        <p:blipFill>
          <a:blip xmlns:r="http://schemas.openxmlformats.org/officeDocument/2006/relationships" r:embed="rId3"/>
          <a:stretch>
            <a:fillRect/>
          </a:stretch>
        </p:blipFill>
        <p:spPr>
          <a:xfrm>
            <a:off x="433387" y="3638550"/>
            <a:ext cx="3733800" cy="3219450"/>
          </a:xfrm>
          <a:prstGeom prst="rect"/>
        </p:spPr>
      </p:pic>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pic>
        <p:nvPicPr>
          <p:cNvPr id="2097192" name="Content Placeholder 3"/>
          <p:cNvPicPr>
            <a:picLocks noChangeAspect="1" noGrp="1"/>
          </p:cNvPicPr>
          <p:nvPr>
            <p:ph idx="1"/>
          </p:nvPr>
        </p:nvPicPr>
        <p:blipFill>
          <a:blip xmlns:r="http://schemas.openxmlformats.org/officeDocument/2006/relationships" r:embed="rId1"/>
          <a:stretch>
            <a:fillRect/>
          </a:stretch>
        </p:blipFill>
        <p:spPr>
          <a:xfrm>
            <a:off x="419101" y="152400"/>
            <a:ext cx="6978282" cy="5889625"/>
          </a:xfrm>
          <a:prstGeom prst="rect"/>
        </p:spPr>
      </p:pic>
      <p:pic>
        <p:nvPicPr>
          <p:cNvPr id="2097193" name="Picture 4"/>
          <p:cNvPicPr>
            <a:picLocks noChangeAspect="1"/>
          </p:cNvPicPr>
          <p:nvPr/>
        </p:nvPicPr>
        <p:blipFill>
          <a:blip xmlns:r="http://schemas.openxmlformats.org/officeDocument/2006/relationships" r:embed="rId2"/>
          <a:stretch>
            <a:fillRect/>
          </a:stretch>
        </p:blipFill>
        <p:spPr>
          <a:xfrm>
            <a:off x="7397383" y="2078036"/>
            <a:ext cx="4467225" cy="3275013"/>
          </a:xfrm>
          <a:prstGeom prst="rect"/>
        </p:spPr>
      </p:pic>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pic>
        <p:nvPicPr>
          <p:cNvPr id="2097194" name="Content Placeholder 3"/>
          <p:cNvPicPr>
            <a:picLocks noChangeAspect="1" noGrp="1"/>
          </p:cNvPicPr>
          <p:nvPr>
            <p:ph idx="1"/>
          </p:nvPr>
        </p:nvPicPr>
        <p:blipFill>
          <a:blip xmlns:r="http://schemas.openxmlformats.org/officeDocument/2006/relationships" r:embed="rId1"/>
          <a:stretch>
            <a:fillRect/>
          </a:stretch>
        </p:blipFill>
        <p:spPr>
          <a:xfrm>
            <a:off x="299883" y="285751"/>
            <a:ext cx="3838575" cy="4857750"/>
          </a:xfrm>
          <a:prstGeom prst="rect"/>
        </p:spPr>
      </p:pic>
      <p:pic>
        <p:nvPicPr>
          <p:cNvPr id="2097195" name="Picture 4"/>
          <p:cNvPicPr>
            <a:picLocks noChangeAspect="1"/>
          </p:cNvPicPr>
          <p:nvPr/>
        </p:nvPicPr>
        <p:blipFill>
          <a:blip xmlns:r="http://schemas.openxmlformats.org/officeDocument/2006/relationships" r:embed="rId2"/>
          <a:stretch>
            <a:fillRect/>
          </a:stretch>
        </p:blipFill>
        <p:spPr>
          <a:xfrm>
            <a:off x="5256735" y="285751"/>
            <a:ext cx="5125515" cy="3160751"/>
          </a:xfrm>
          <a:prstGeom prst="rect"/>
        </p:spPr>
      </p:pic>
      <p:pic>
        <p:nvPicPr>
          <p:cNvPr id="2097196" name="Picture 5"/>
          <p:cNvPicPr>
            <a:picLocks noChangeAspect="1"/>
          </p:cNvPicPr>
          <p:nvPr/>
        </p:nvPicPr>
        <p:blipFill>
          <a:blip xmlns:r="http://schemas.openxmlformats.org/officeDocument/2006/relationships" r:embed="rId3"/>
          <a:stretch>
            <a:fillRect/>
          </a:stretch>
        </p:blipFill>
        <p:spPr>
          <a:xfrm>
            <a:off x="4313758" y="3581400"/>
            <a:ext cx="6068492" cy="3276600"/>
          </a:xfrm>
          <a:prstGeom prst="rect"/>
        </p:spPr>
      </p:pic>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57" name="Title 1"/>
          <p:cNvSpPr>
            <a:spLocks noGrp="1"/>
          </p:cNvSpPr>
          <p:nvPr>
            <p:ph type="title"/>
          </p:nvPr>
        </p:nvSpPr>
        <p:spPr>
          <a:xfrm>
            <a:off x="527209" y="64295"/>
            <a:ext cx="8596668" cy="1320800"/>
          </a:xfrm>
        </p:spPr>
        <p:txBody>
          <a:bodyPr/>
          <a:p>
            <a:r>
              <a:rPr dirty="0" i="1" lang="en-US"/>
              <a:t>The Gas Constant R</a:t>
            </a:r>
          </a:p>
        </p:txBody>
      </p:sp>
      <p:sp>
        <p:nvSpPr>
          <p:cNvPr id="1048658" name="Content Placeholder 2"/>
          <p:cNvSpPr>
            <a:spLocks noGrp="1"/>
          </p:cNvSpPr>
          <p:nvPr>
            <p:ph idx="1"/>
          </p:nvPr>
        </p:nvSpPr>
        <p:spPr>
          <a:xfrm>
            <a:off x="0" y="935482"/>
            <a:ext cx="10713492" cy="3880773"/>
          </a:xfrm>
        </p:spPr>
        <p:txBody>
          <a:bodyPr/>
          <a:p>
            <a:pPr algn="just"/>
            <a:r>
              <a:rPr dirty="0" lang="en-US"/>
              <a:t>Repeated experiments show that at standard temperature (273 K) and pressure (1 </a:t>
            </a:r>
            <a:r>
              <a:rPr dirty="0" lang="en-US" err="1"/>
              <a:t>atm</a:t>
            </a:r>
            <a:r>
              <a:rPr dirty="0" lang="en-US"/>
              <a:t> or 101325 N/m</a:t>
            </a:r>
            <a:r>
              <a:rPr baseline="30000" dirty="0" lang="en-US"/>
              <a:t>2</a:t>
            </a:r>
            <a:r>
              <a:rPr dirty="0" lang="en-US"/>
              <a:t>), one mole (</a:t>
            </a:r>
            <a:r>
              <a:rPr dirty="0" i="1" lang="en-US"/>
              <a:t>n</a:t>
            </a:r>
            <a:r>
              <a:rPr dirty="0" lang="en-US"/>
              <a:t> = 1) of gas occupies 22.4 L volume. Using this experimental value, you can evaluate the </a:t>
            </a:r>
            <a:r>
              <a:rPr b="1" dirty="0" lang="en-US"/>
              <a:t>gas constant </a:t>
            </a:r>
            <a:r>
              <a:rPr b="1" dirty="0" i="1" lang="en-US"/>
              <a:t>R</a:t>
            </a:r>
            <a:r>
              <a:rPr b="1" dirty="0" lang="en-US"/>
              <a:t>,</a:t>
            </a:r>
            <a:endParaRPr dirty="0" lang="en-US"/>
          </a:p>
        </p:txBody>
      </p:sp>
      <p:pic>
        <p:nvPicPr>
          <p:cNvPr id="2097197" name="Picture 3"/>
          <p:cNvPicPr>
            <a:picLocks noChangeAspect="1"/>
          </p:cNvPicPr>
          <p:nvPr/>
        </p:nvPicPr>
        <p:blipFill>
          <a:blip xmlns:r="http://schemas.openxmlformats.org/officeDocument/2006/relationships" r:embed="rId1"/>
          <a:stretch>
            <a:fillRect/>
          </a:stretch>
        </p:blipFill>
        <p:spPr>
          <a:xfrm>
            <a:off x="3639680" y="1603819"/>
            <a:ext cx="5163126" cy="1862712"/>
          </a:xfrm>
          <a:prstGeom prst="rect"/>
        </p:spPr>
      </p:pic>
      <p:sp>
        <p:nvSpPr>
          <p:cNvPr id="1048659" name="Rectangle 4"/>
          <p:cNvSpPr/>
          <p:nvPr/>
        </p:nvSpPr>
        <p:spPr>
          <a:xfrm>
            <a:off x="527209" y="3560733"/>
            <a:ext cx="9735907" cy="646331"/>
          </a:xfrm>
          <a:prstGeom prst="rect"/>
        </p:spPr>
        <p:txBody>
          <a:bodyPr wrap="square">
            <a:spAutoFit/>
          </a:bodyPr>
          <a:p>
            <a:pPr algn="just"/>
            <a:r>
              <a:rPr dirty="0" lang="en-US">
                <a:solidFill>
                  <a:srgbClr val="000000"/>
                </a:solidFill>
                <a:latin typeface="Tahoma" panose="020B0604030504040204" pitchFamily="34" charset="0"/>
              </a:rPr>
              <a:t>When SI units are desirable, </a:t>
            </a:r>
            <a:r>
              <a:rPr dirty="0" i="1" lang="en-US">
                <a:solidFill>
                  <a:srgbClr val="000000"/>
                </a:solidFill>
                <a:latin typeface="Tahoma" panose="020B0604030504040204" pitchFamily="34" charset="0"/>
              </a:rPr>
              <a:t>P</a:t>
            </a:r>
            <a:r>
              <a:rPr dirty="0" lang="en-US">
                <a:solidFill>
                  <a:srgbClr val="000000"/>
                </a:solidFill>
                <a:latin typeface="Tahoma" panose="020B0604030504040204" pitchFamily="34" charset="0"/>
              </a:rPr>
              <a:t> = 101325 N/m</a:t>
            </a:r>
            <a:r>
              <a:rPr baseline="30000" dirty="0" lang="en-US">
                <a:solidFill>
                  <a:srgbClr val="000000"/>
                </a:solidFill>
                <a:latin typeface="Tahoma" panose="020B0604030504040204" pitchFamily="34" charset="0"/>
              </a:rPr>
              <a:t>2</a:t>
            </a:r>
            <a:r>
              <a:rPr dirty="0" lang="en-US">
                <a:solidFill>
                  <a:srgbClr val="000000"/>
                </a:solidFill>
                <a:latin typeface="Tahoma" panose="020B0604030504040204" pitchFamily="34" charset="0"/>
              </a:rPr>
              <a:t> (Pa for pascal) instead of 1 atm. The volume is 0.0224 m</a:t>
            </a:r>
            <a:r>
              <a:rPr baseline="30000" dirty="0" lang="en-US">
                <a:solidFill>
                  <a:srgbClr val="000000"/>
                </a:solidFill>
                <a:latin typeface="Tahoma" panose="020B0604030504040204" pitchFamily="34" charset="0"/>
              </a:rPr>
              <a:t>3</a:t>
            </a:r>
            <a:r>
              <a:rPr dirty="0" lang="en-US">
                <a:solidFill>
                  <a:srgbClr val="000000"/>
                </a:solidFill>
                <a:latin typeface="Tahoma" panose="020B0604030504040204" pitchFamily="34" charset="0"/>
              </a:rPr>
              <a:t>. The numerical value and units for </a:t>
            </a:r>
            <a:r>
              <a:rPr dirty="0" i="1" lang="en-US">
                <a:solidFill>
                  <a:srgbClr val="000000"/>
                </a:solidFill>
                <a:latin typeface="Tahoma" panose="020B0604030504040204" pitchFamily="34" charset="0"/>
              </a:rPr>
              <a:t>R</a:t>
            </a:r>
            <a:r>
              <a:rPr dirty="0" lang="en-US">
                <a:solidFill>
                  <a:srgbClr val="000000"/>
                </a:solidFill>
                <a:latin typeface="Tahoma" panose="020B0604030504040204" pitchFamily="34" charset="0"/>
              </a:rPr>
              <a:t> are</a:t>
            </a:r>
            <a:endParaRPr dirty="0" lang="en-US"/>
          </a:p>
        </p:txBody>
      </p:sp>
      <p:pic>
        <p:nvPicPr>
          <p:cNvPr id="2097198" name="Picture 5"/>
          <p:cNvPicPr>
            <a:picLocks noChangeAspect="1"/>
          </p:cNvPicPr>
          <p:nvPr/>
        </p:nvPicPr>
        <p:blipFill>
          <a:blip xmlns:r="http://schemas.openxmlformats.org/officeDocument/2006/relationships" r:embed="rId2"/>
          <a:stretch>
            <a:fillRect/>
          </a:stretch>
        </p:blipFill>
        <p:spPr>
          <a:xfrm>
            <a:off x="2565780" y="4747477"/>
            <a:ext cx="5868536" cy="1858039"/>
          </a:xfrm>
          <a:prstGeom prst="rec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pic>
        <p:nvPicPr>
          <p:cNvPr id="2097199" name="Content Placeholder 3"/>
          <p:cNvPicPr>
            <a:picLocks noChangeAspect="1" noGrp="1"/>
          </p:cNvPicPr>
          <p:nvPr>
            <p:ph idx="1"/>
          </p:nvPr>
        </p:nvPicPr>
        <p:blipFill>
          <a:blip xmlns:r="http://schemas.openxmlformats.org/officeDocument/2006/relationships" r:embed="rId1"/>
          <a:stretch>
            <a:fillRect/>
          </a:stretch>
        </p:blipFill>
        <p:spPr>
          <a:xfrm>
            <a:off x="385766" y="590551"/>
            <a:ext cx="9272584" cy="6076950"/>
          </a:xfrm>
          <a:prstGeom prst="rect"/>
        </p:spPr>
      </p:pic>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pic>
        <p:nvPicPr>
          <p:cNvPr id="2097200" name="Picture 6"/>
          <p:cNvPicPr>
            <a:picLocks noChangeAspect="1"/>
          </p:cNvPicPr>
          <p:nvPr/>
        </p:nvPicPr>
        <p:blipFill>
          <a:blip xmlns:r="http://schemas.openxmlformats.org/officeDocument/2006/relationships" r:embed="rId1"/>
          <a:stretch>
            <a:fillRect/>
          </a:stretch>
        </p:blipFill>
        <p:spPr>
          <a:xfrm>
            <a:off x="218365" y="61865"/>
            <a:ext cx="9048466" cy="1213750"/>
          </a:xfrm>
          <a:prstGeom prst="rect"/>
        </p:spPr>
      </p:pic>
      <p:pic>
        <p:nvPicPr>
          <p:cNvPr id="2097201" name="Picture 5"/>
          <p:cNvPicPr>
            <a:picLocks noChangeAspect="1"/>
          </p:cNvPicPr>
          <p:nvPr/>
        </p:nvPicPr>
        <p:blipFill>
          <a:blip xmlns:r="http://schemas.openxmlformats.org/officeDocument/2006/relationships" r:embed="rId2"/>
          <a:stretch>
            <a:fillRect/>
          </a:stretch>
        </p:blipFill>
        <p:spPr>
          <a:xfrm>
            <a:off x="1269242" y="2957822"/>
            <a:ext cx="7397083" cy="3900178"/>
          </a:xfrm>
          <a:prstGeom prst="rect"/>
        </p:spPr>
      </p:pic>
      <p:sp>
        <p:nvSpPr>
          <p:cNvPr id="1048660" name="Rectangle 7"/>
          <p:cNvSpPr/>
          <p:nvPr/>
        </p:nvSpPr>
        <p:spPr>
          <a:xfrm>
            <a:off x="15920" y="1467397"/>
            <a:ext cx="10654353" cy="923330"/>
          </a:xfrm>
          <a:prstGeom prst="rect"/>
        </p:spPr>
        <p:txBody>
          <a:bodyPr wrap="square">
            <a:spAutoFit/>
          </a:bodyPr>
          <a:p>
            <a:pPr algn="just" eaLnBrk="0" fontAlgn="base" hangingPunct="0" lvl="0">
              <a:spcBef>
                <a:spcPct val="0"/>
              </a:spcBef>
              <a:spcAft>
                <a:spcPct val="0"/>
              </a:spcAft>
            </a:pPr>
            <a:r>
              <a:rPr altLang="en-US" b="1" dirty="0" lang="en-US">
                <a:solidFill>
                  <a:srgbClr val="000000"/>
                </a:solidFill>
                <a:latin typeface="Tahoma" panose="020B0604030504040204" pitchFamily="34" charset="0"/>
                <a:cs typeface="Tahoma" panose="020B0604030504040204" pitchFamily="34" charset="0"/>
              </a:rPr>
              <a:t>Since energy can be expressed in many units, other numerical values and units for </a:t>
            </a:r>
            <a:r>
              <a:rPr altLang="en-US" b="1" dirty="0" i="1" lang="en-US">
                <a:solidFill>
                  <a:srgbClr val="000000"/>
                </a:solidFill>
                <a:latin typeface="Tahoma" panose="020B0604030504040204" pitchFamily="34" charset="0"/>
                <a:cs typeface="Tahoma" panose="020B0604030504040204" pitchFamily="34" charset="0"/>
              </a:rPr>
              <a:t>R</a:t>
            </a:r>
            <a:r>
              <a:rPr altLang="en-US" b="1" dirty="0" lang="en-US">
                <a:solidFill>
                  <a:srgbClr val="000000"/>
                </a:solidFill>
                <a:latin typeface="Tahoma" panose="020B0604030504040204" pitchFamily="34" charset="0"/>
                <a:cs typeface="Tahoma" panose="020B0604030504040204" pitchFamily="34" charset="0"/>
              </a:rPr>
              <a:t> are frequently in use.</a:t>
            </a:r>
            <a:endParaRPr altLang="en-US" b="1" dirty="0" lang="en-US"/>
          </a:p>
          <a:p>
            <a:pPr algn="just" eaLnBrk="0" fontAlgn="base" hangingPunct="0" lvl="0">
              <a:spcBef>
                <a:spcPct val="0"/>
              </a:spcBef>
              <a:spcAft>
                <a:spcPct val="0"/>
              </a:spcAft>
            </a:pPr>
            <a:r>
              <a:rPr altLang="en-US" b="1" dirty="0" lang="en-US">
                <a:solidFill>
                  <a:srgbClr val="000000"/>
                </a:solidFill>
                <a:latin typeface="Tahoma" panose="020B0604030504040204" pitchFamily="34" charset="0"/>
                <a:cs typeface="Tahoma" panose="020B0604030504040204" pitchFamily="34" charset="0"/>
              </a:rPr>
              <a:t>For your information, the gas constant can be expressed in the following values and units.</a:t>
            </a:r>
            <a:endParaRPr altLang="en-US" b="1" dirty="0" lang="en-US"/>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pic>
        <p:nvPicPr>
          <p:cNvPr id="2097202" name="Picture 5"/>
          <p:cNvPicPr>
            <a:picLocks noChangeAspect="1"/>
          </p:cNvPicPr>
          <p:nvPr/>
        </p:nvPicPr>
        <p:blipFill>
          <a:blip xmlns:r="http://schemas.openxmlformats.org/officeDocument/2006/relationships" r:embed="rId1"/>
          <a:stretch>
            <a:fillRect/>
          </a:stretch>
        </p:blipFill>
        <p:spPr>
          <a:xfrm>
            <a:off x="4348162" y="2166937"/>
            <a:ext cx="3495675" cy="2524125"/>
          </a:xfrm>
          <a:prstGeom prst="rect"/>
        </p:spPr>
      </p:pic>
      <p:pic>
        <p:nvPicPr>
          <p:cNvPr id="2097203" name="Picture 6"/>
          <p:cNvPicPr>
            <a:picLocks noChangeAspect="1"/>
          </p:cNvPicPr>
          <p:nvPr/>
        </p:nvPicPr>
        <p:blipFill>
          <a:blip xmlns:r="http://schemas.openxmlformats.org/officeDocument/2006/relationships" r:embed="rId1"/>
          <a:stretch>
            <a:fillRect/>
          </a:stretch>
        </p:blipFill>
        <p:spPr>
          <a:xfrm>
            <a:off x="3679422" y="7937"/>
            <a:ext cx="6310739" cy="2524125"/>
          </a:xfrm>
          <a:prstGeom prst="rect"/>
        </p:spPr>
      </p:pic>
      <p:sp>
        <p:nvSpPr>
          <p:cNvPr id="1048661" name="Title 1"/>
          <p:cNvSpPr>
            <a:spLocks noGrp="1"/>
          </p:cNvSpPr>
          <p:nvPr>
            <p:ph type="title"/>
          </p:nvPr>
        </p:nvSpPr>
        <p:spPr/>
        <p:txBody>
          <a:bodyPr/>
          <a:p>
            <a:endParaRPr dirty="0" lang="en-US"/>
          </a:p>
        </p:txBody>
      </p:sp>
      <p:pic>
        <p:nvPicPr>
          <p:cNvPr id="2097204" name="Content Placeholder 3"/>
          <p:cNvPicPr>
            <a:picLocks noChangeAspect="1" noGrp="1"/>
          </p:cNvPicPr>
          <p:nvPr>
            <p:ph idx="1"/>
          </p:nvPr>
        </p:nvPicPr>
        <p:blipFill>
          <a:blip xmlns:r="http://schemas.openxmlformats.org/officeDocument/2006/relationships" r:embed="rId2"/>
          <a:stretch>
            <a:fillRect/>
          </a:stretch>
        </p:blipFill>
        <p:spPr>
          <a:xfrm>
            <a:off x="494506" y="2081438"/>
            <a:ext cx="4718939" cy="4305714"/>
          </a:xfrm>
          <a:prstGeom prst="rect"/>
        </p:spPr>
      </p:pic>
      <p:pic>
        <p:nvPicPr>
          <p:cNvPr id="2097205" name="Picture 4"/>
          <p:cNvPicPr>
            <a:picLocks noChangeAspect="1"/>
          </p:cNvPicPr>
          <p:nvPr/>
        </p:nvPicPr>
        <p:blipFill>
          <a:blip xmlns:r="http://schemas.openxmlformats.org/officeDocument/2006/relationships" r:embed="rId3"/>
          <a:stretch>
            <a:fillRect/>
          </a:stretch>
        </p:blipFill>
        <p:spPr>
          <a:xfrm>
            <a:off x="4631850" y="4135272"/>
            <a:ext cx="5657850" cy="1873569"/>
          </a:xfrm>
          <a:prstGeom prst="rec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62" name="Title 1"/>
          <p:cNvSpPr>
            <a:spLocks noGrp="1"/>
          </p:cNvSpPr>
          <p:nvPr>
            <p:ph type="title"/>
          </p:nvPr>
        </p:nvSpPr>
        <p:spPr>
          <a:xfrm>
            <a:off x="35178" y="0"/>
            <a:ext cx="9880979" cy="736979"/>
          </a:xfrm>
        </p:spPr>
        <p:txBody>
          <a:bodyPr/>
          <a:p>
            <a:r>
              <a:rPr dirty="0" lang="en-US"/>
              <a:t>Gay-</a:t>
            </a:r>
            <a:r>
              <a:rPr dirty="0" lang="en-US" err="1"/>
              <a:t>Lusac's</a:t>
            </a:r>
            <a:r>
              <a:rPr dirty="0" lang="en-US"/>
              <a:t> Law of Combining Gas Volumes</a:t>
            </a:r>
          </a:p>
        </p:txBody>
      </p:sp>
      <p:sp>
        <p:nvSpPr>
          <p:cNvPr id="1048663" name="Content Placeholder 2"/>
          <p:cNvSpPr>
            <a:spLocks noGrp="1"/>
          </p:cNvSpPr>
          <p:nvPr>
            <p:ph idx="1"/>
          </p:nvPr>
        </p:nvSpPr>
        <p:spPr>
          <a:xfrm>
            <a:off x="35178" y="886477"/>
            <a:ext cx="10459950" cy="5761973"/>
          </a:xfrm>
        </p:spPr>
        <p:txBody>
          <a:bodyPr>
            <a:normAutofit/>
          </a:bodyPr>
          <a:p>
            <a:pPr algn="just"/>
            <a:r>
              <a:rPr dirty="0" sz="2800" lang="en-US"/>
              <a:t>Gay-</a:t>
            </a:r>
            <a:r>
              <a:rPr dirty="0" sz="2800" lang="en-US" err="1"/>
              <a:t>Lusac's</a:t>
            </a:r>
            <a:r>
              <a:rPr dirty="0" sz="2800" lang="en-US"/>
              <a:t> Law of Combining Gas Volumes states that</a:t>
            </a:r>
            <a:r>
              <a:rPr dirty="0" sz="2800" lang="en-US" smtClean="0"/>
              <a:t>:</a:t>
            </a:r>
          </a:p>
          <a:p>
            <a:pPr algn="just" indent="0" marL="0">
              <a:buNone/>
            </a:pPr>
            <a:r>
              <a:rPr dirty="0" sz="2800" lang="en-US" smtClean="0"/>
              <a:t>	The </a:t>
            </a:r>
            <a:r>
              <a:rPr dirty="0" sz="2800" lang="en-US"/>
              <a:t>volume of gases taking part in a chemical reaction show simple whole </a:t>
            </a:r>
            <a:r>
              <a:rPr dirty="0" sz="2800" lang="en-US" smtClean="0"/>
              <a:t>	number </a:t>
            </a:r>
            <a:r>
              <a:rPr dirty="0" sz="2800" lang="en-US"/>
              <a:t>ratios to </a:t>
            </a:r>
            <a:r>
              <a:rPr dirty="0" sz="2800" lang="en-US" smtClean="0"/>
              <a:t>	one </a:t>
            </a:r>
            <a:r>
              <a:rPr dirty="0" sz="2800" lang="en-US"/>
              <a:t>another when those volumes are measured at the same </a:t>
            </a:r>
            <a:r>
              <a:rPr dirty="0" sz="2800" lang="en-US" smtClean="0"/>
              <a:t>	temperature </a:t>
            </a:r>
            <a:r>
              <a:rPr dirty="0" sz="2800" lang="en-US"/>
              <a:t>and pressure</a:t>
            </a:r>
            <a:r>
              <a:rPr dirty="0" sz="2800" lang="en-US" smtClean="0"/>
              <a:t>.</a:t>
            </a:r>
          </a:p>
          <a:p>
            <a:pPr algn="just" indent="0" marL="0">
              <a:buNone/>
            </a:pPr>
            <a:r>
              <a:rPr dirty="0" sz="2800" lang="en-US" smtClean="0"/>
              <a:t>	When </a:t>
            </a:r>
            <a:r>
              <a:rPr dirty="0" sz="2800" lang="en-US"/>
              <a:t>gas A reacts with gas B to produce gas C at constant temperature and pressure, then the </a:t>
            </a:r>
            <a:r>
              <a:rPr dirty="0" sz="2800" lang="en-US" smtClean="0"/>
              <a:t>	ratio </a:t>
            </a:r>
            <a:r>
              <a:rPr dirty="0" sz="2800" lang="en-US"/>
              <a:t>of the gas volumes will be a simple whole number ratio</a:t>
            </a:r>
            <a:r>
              <a:rPr dirty="0" sz="2800" lang="en-US" smtClean="0"/>
              <a:t>:</a:t>
            </a:r>
          </a:p>
          <a:p>
            <a:pPr algn="just" indent="0" marL="0">
              <a:buNone/>
            </a:pPr>
            <a:endParaRPr dirty="0" sz="2800" lang="en-US"/>
          </a:p>
        </p:txBody>
      </p:sp>
      <p:pic>
        <p:nvPicPr>
          <p:cNvPr id="2097206" name="Picture 3"/>
          <p:cNvPicPr>
            <a:picLocks noChangeAspect="1"/>
          </p:cNvPicPr>
          <p:nvPr/>
        </p:nvPicPr>
        <p:blipFill>
          <a:blip xmlns:r="http://schemas.openxmlformats.org/officeDocument/2006/relationships" r:embed="rId1"/>
          <a:stretch>
            <a:fillRect/>
          </a:stretch>
        </p:blipFill>
        <p:spPr>
          <a:xfrm>
            <a:off x="710741" y="4362591"/>
            <a:ext cx="8529851" cy="2098202"/>
          </a:xfrm>
          <a:prstGeom prst="rec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64" name="Title 1"/>
          <p:cNvSpPr>
            <a:spLocks noGrp="1"/>
          </p:cNvSpPr>
          <p:nvPr>
            <p:ph type="title"/>
          </p:nvPr>
        </p:nvSpPr>
        <p:spPr/>
        <p:txBody>
          <a:bodyPr/>
          <a:p>
            <a:endParaRPr lang="en-US"/>
          </a:p>
        </p:txBody>
      </p:sp>
      <p:sp>
        <p:nvSpPr>
          <p:cNvPr id="1048665" name="Content Placeholder 2"/>
          <p:cNvSpPr>
            <a:spLocks noGrp="1"/>
          </p:cNvSpPr>
          <p:nvPr>
            <p:ph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596" name="Title 1"/>
          <p:cNvSpPr>
            <a:spLocks noGrp="1"/>
          </p:cNvSpPr>
          <p:nvPr>
            <p:ph type="title"/>
          </p:nvPr>
        </p:nvSpPr>
        <p:spPr>
          <a:xfrm>
            <a:off x="-1" y="1"/>
            <a:ext cx="12192001" cy="963582"/>
          </a:xfrm>
        </p:spPr>
        <p:txBody>
          <a:bodyPr/>
          <a:p>
            <a:pPr algn="ctr"/>
            <a:r>
              <a:rPr b="1" dirty="0" lang="en-US">
                <a:latin typeface="Times New Roman" panose="02020603050405020304" pitchFamily="18" charset="0"/>
                <a:cs typeface="Times New Roman" panose="02020603050405020304" pitchFamily="18" charset="0"/>
              </a:rPr>
              <a:t>Characteristics of the gas phase</a:t>
            </a:r>
          </a:p>
        </p:txBody>
      </p:sp>
      <p:sp>
        <p:nvSpPr>
          <p:cNvPr id="1048597" name="Rectangle 1"/>
          <p:cNvSpPr>
            <a:spLocks noGrp="1" noChangeArrowheads="1"/>
          </p:cNvSpPr>
          <p:nvPr>
            <p:ph idx="1"/>
          </p:nvPr>
        </p:nvSpPr>
        <p:spPr bwMode="auto">
          <a:xfrm>
            <a:off x="-2" y="1076284"/>
            <a:ext cx="12192001" cy="5222242"/>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gas phase of a substance has the following properties:</a:t>
            </a:r>
          </a:p>
          <a:p>
            <a:pPr algn="just" eaLnBrk="0" fontAlgn="base" hangingPunct="0" indent="-463550" lvl="0" marL="463550">
              <a:lnSpc>
                <a:spcPct val="100000"/>
              </a:lnSpc>
              <a:spcBef>
                <a:spcPct val="0"/>
              </a:spcBef>
              <a:spcAft>
                <a:spcPct val="0"/>
              </a:spcAft>
              <a:buAutoNum type="arabicPeriod"/>
            </a:pPr>
            <a:r>
              <a:rPr dirty="0" sz="2400" lang="en-US" smtClean="0">
                <a:latin typeface="Times New Roman" panose="02020603050405020304" pitchFamily="18" charset="0"/>
                <a:cs typeface="Times New Roman" panose="02020603050405020304" pitchFamily="18" charset="0"/>
              </a:rPr>
              <a:t>A </a:t>
            </a:r>
            <a:r>
              <a:rPr dirty="0" sz="2400" lang="en-US">
                <a:latin typeface="Times New Roman" panose="02020603050405020304" pitchFamily="18" charset="0"/>
                <a:cs typeface="Times New Roman" panose="02020603050405020304" pitchFamily="18" charset="0"/>
              </a:rPr>
              <a:t>gas is a collection of particles in constant, rapid, random motion (sometimes referred to as ‘Brownian’ motion).  The particles in a gas are constantly undergoing collisions with each other and with  the walls of the container, which change their direction − hence the  ‘random’.  If we followed the trajectory of a single particle within a gas, it might look something like the figure on the right</a:t>
            </a:r>
            <a:r>
              <a:rPr dirty="0" sz="2400" lang="en-US" smtClean="0">
                <a:latin typeface="Times New Roman" panose="02020603050405020304" pitchFamily="18" charset="0"/>
                <a:cs typeface="Times New Roman" panose="02020603050405020304" pitchFamily="18" charset="0"/>
              </a:rPr>
              <a:t>.</a:t>
            </a:r>
          </a:p>
          <a:p>
            <a:pPr algn="just" eaLnBrk="0" fontAlgn="base" hangingPunct="0" indent="-463550" lvl="0" marL="463550">
              <a:lnSpc>
                <a:spcPct val="100000"/>
              </a:lnSpc>
              <a:spcBef>
                <a:spcPct val="0"/>
              </a:spcBef>
              <a:spcAft>
                <a:spcPct val="0"/>
              </a:spcAft>
              <a:buAutoNum type="arabicPeriod"/>
            </a:pPr>
            <a:r>
              <a:rPr dirty="0" sz="2400" lang="en-US" smtClean="0">
                <a:latin typeface="Times New Roman" panose="02020603050405020304" pitchFamily="18" charset="0"/>
                <a:cs typeface="Times New Roman" panose="02020603050405020304" pitchFamily="18" charset="0"/>
              </a:rPr>
              <a:t>A </a:t>
            </a:r>
            <a:r>
              <a:rPr dirty="0" sz="2400" lang="en-US">
                <a:latin typeface="Times New Roman" panose="02020603050405020304" pitchFamily="18" charset="0"/>
                <a:cs typeface="Times New Roman" panose="02020603050405020304" pitchFamily="18" charset="0"/>
              </a:rPr>
              <a:t>gas fills any container it occupies.  This is a result of the second law of thermodynamics  i.e. gas expanding to fill a container is a spontaneous process due to the accompanying  increase in entropy</a:t>
            </a:r>
            <a:r>
              <a:rPr dirty="0" sz="2400" lang="en-US" smtClean="0">
                <a:latin typeface="Times New Roman" panose="02020603050405020304" pitchFamily="18" charset="0"/>
                <a:cs typeface="Times New Roman" panose="02020603050405020304" pitchFamily="18" charset="0"/>
              </a:rPr>
              <a:t>.</a:t>
            </a:r>
          </a:p>
          <a:p>
            <a:pPr eaLnBrk="0" fontAlgn="base" hangingPunct="0" indent="-342900" lvl="0" marL="342900">
              <a:lnSpc>
                <a:spcPct val="100000"/>
              </a:lnSpc>
              <a:spcBef>
                <a:spcPct val="0"/>
              </a:spcBef>
              <a:spcAft>
                <a:spcPct val="0"/>
              </a:spcAft>
              <a:buAutoNum type="arabicPeriod"/>
            </a:pPr>
            <a:endParaRPr altLang="en-US" dirty="0" sz="1200" lang="en-US">
              <a:latin typeface="Times New Roman" panose="02020603050405020304" pitchFamily="18" charset="0"/>
              <a:cs typeface="Times New Roman" panose="02020603050405020304" pitchFamily="18" charset="0"/>
            </a:endParaRPr>
          </a:p>
          <a:p>
            <a:pPr eaLnBrk="0" fontAlgn="base" hangingPunct="0" indent="-342900" lvl="0" marL="342900">
              <a:lnSpc>
                <a:spcPct val="100000"/>
              </a:lnSpc>
              <a:spcBef>
                <a:spcPct val="0"/>
              </a:spcBef>
              <a:spcAft>
                <a:spcPct val="0"/>
              </a:spcAft>
              <a:buAutoNum type="arabicPeriod"/>
            </a:pPr>
            <a:endParaRPr altLang="en-US" baseline="0" b="0" cap="none" dirty="0" sz="1100" i="0" kumimoji="0" lang="en-US" normalizeH="0" strike="noStrike" u="none" smtClean="0">
              <a:ln>
                <a:noFill/>
              </a:ln>
              <a:solidFill>
                <a:schemeClr val="tx1"/>
              </a:solidFill>
              <a:effectLst/>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dirty="0" sz="1100" lang="en-US">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baseline="0" b="0" cap="none" dirty="0" sz="1100" i="0" kumimoji="0" lang="en-US" normalizeH="0" strike="noStrike" u="none" smtClean="0">
              <a:ln>
                <a:noFill/>
              </a:ln>
              <a:solidFill>
                <a:schemeClr val="tx1"/>
              </a:solidFill>
              <a:effectLst/>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dirty="0" sz="1100" lang="en-US">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baseline="0" b="0" cap="none" dirty="0" sz="1100" i="0" kumimoji="0" lang="en-US" normalizeH="0" strike="noStrike" u="none" smtClean="0">
              <a:ln>
                <a:noFill/>
              </a:ln>
              <a:solidFill>
                <a:schemeClr val="tx1"/>
              </a:solidFill>
              <a:effectLst/>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dirty="0" sz="1100" lang="en-US">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baseline="0" b="0" cap="none" dirty="0" sz="1100" i="0" kumimoji="0" lang="en-US" normalizeH="0" strike="noStrike" u="none" smtClean="0">
              <a:ln>
                <a:noFill/>
              </a:ln>
              <a:solidFill>
                <a:schemeClr val="tx1"/>
              </a:solidFill>
              <a:effectLst/>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dirty="0" sz="1100" lang="en-US">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baseline="0" b="0" cap="none" dirty="0" sz="1100" i="0" kumimoji="0" lang="en-US" normalizeH="0" strike="noStrike" u="none" smtClean="0">
              <a:ln>
                <a:noFill/>
              </a:ln>
              <a:solidFill>
                <a:schemeClr val="tx1"/>
              </a:solidFill>
              <a:effectLst/>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pic>
        <p:nvPicPr>
          <p:cNvPr id="2097152" name="Picture 5"/>
          <p:cNvPicPr>
            <a:picLocks noChangeAspect="1"/>
          </p:cNvPicPr>
          <p:nvPr/>
        </p:nvPicPr>
        <p:blipFill>
          <a:blip xmlns:r="http://schemas.openxmlformats.org/officeDocument/2006/relationships" r:embed="rId1"/>
          <a:stretch>
            <a:fillRect/>
          </a:stretch>
        </p:blipFill>
        <p:spPr>
          <a:xfrm>
            <a:off x="3049848" y="4106177"/>
            <a:ext cx="4824910" cy="2305050"/>
          </a:xfrm>
          <a:prstGeom prst="rect"/>
        </p:spPr>
      </p:pic>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0" name="Title 1"/>
          <p:cNvSpPr>
            <a:spLocks noGrp="1"/>
          </p:cNvSpPr>
          <p:nvPr>
            <p:ph type="title"/>
          </p:nvPr>
        </p:nvSpPr>
        <p:spPr>
          <a:xfrm>
            <a:off x="-1" y="1"/>
            <a:ext cx="12192001" cy="963582"/>
          </a:xfrm>
        </p:spPr>
        <p:txBody>
          <a:bodyPr/>
          <a:p>
            <a:pPr algn="ctr"/>
            <a:r>
              <a:rPr b="1" dirty="0" lang="en-US">
                <a:latin typeface="Times New Roman" panose="02020603050405020304" pitchFamily="18" charset="0"/>
                <a:cs typeface="Times New Roman" panose="02020603050405020304" pitchFamily="18" charset="0"/>
              </a:rPr>
              <a:t>Characteristics of the gas phase</a:t>
            </a:r>
          </a:p>
        </p:txBody>
      </p:sp>
      <p:sp>
        <p:nvSpPr>
          <p:cNvPr id="1048601" name="Rectangle 1"/>
          <p:cNvSpPr>
            <a:spLocks noGrp="1" noChangeArrowheads="1"/>
          </p:cNvSpPr>
          <p:nvPr>
            <p:ph idx="1"/>
          </p:nvPr>
        </p:nvSpPr>
        <p:spPr bwMode="auto">
          <a:xfrm>
            <a:off x="-2" y="691966"/>
            <a:ext cx="12192001" cy="5400040"/>
          </a:xfrm>
          <a:prstGeom prst="rect"/>
          <a:noFill/>
          <a:ln>
            <a:noFill/>
          </a:ln>
          <a:effectLst/>
        </p:spPr>
        <p:txBody>
          <a:bodyPr anchor="ctr" anchorCtr="0" bIns="45720" compatLnSpc="1" lIns="91440" numCol="1" rIns="91440" tIns="45720" vert="horz" wrap="square">
            <a:prstTxWarp prst="textNoShape"/>
            <a:spAutoFit/>
          </a:bodyPr>
          <a:p>
            <a:pPr algn="just" eaLnBrk="0" fontAlgn="base" hangingPunct="0" indent="-463550" lvl="0" marL="463550">
              <a:lnSpc>
                <a:spcPct val="100000"/>
              </a:lnSpc>
              <a:spcBef>
                <a:spcPct val="0"/>
              </a:spcBef>
              <a:spcAft>
                <a:spcPct val="0"/>
              </a:spcAft>
              <a:buNone/>
            </a:pPr>
            <a:r>
              <a:rPr dirty="0" sz="3200" lang="en-US" smtClean="0">
                <a:latin typeface="Times New Roman" panose="02020603050405020304" pitchFamily="18" charset="0"/>
                <a:cs typeface="Times New Roman" panose="02020603050405020304" pitchFamily="18" charset="0"/>
              </a:rPr>
              <a:t>3.	The </a:t>
            </a:r>
            <a:r>
              <a:rPr dirty="0" sz="3200" lang="en-US">
                <a:latin typeface="Times New Roman" panose="02020603050405020304" pitchFamily="18" charset="0"/>
                <a:cs typeface="Times New Roman" panose="02020603050405020304" pitchFamily="18" charset="0"/>
              </a:rPr>
              <a:t>effects of intermolecular forces in a gas are generally fairly small.  For many gases over a fairly wide range of temperatures and pressures, it is a reasonable  approximation to  ignore them entirely.  This is the basis of the ‘ideal gas’ approximation, of which more later</a:t>
            </a:r>
            <a:r>
              <a:rPr dirty="0" sz="3200" lang="en-US" smtClean="0">
                <a:latin typeface="Times New Roman" panose="02020603050405020304" pitchFamily="18" charset="0"/>
                <a:cs typeface="Times New Roman" panose="02020603050405020304" pitchFamily="18" charset="0"/>
              </a:rPr>
              <a:t>.</a:t>
            </a:r>
          </a:p>
          <a:p>
            <a:pPr algn="just" eaLnBrk="0" fontAlgn="base" hangingPunct="0" indent="-463550" lvl="0" marL="463550">
              <a:lnSpc>
                <a:spcPct val="100000"/>
              </a:lnSpc>
              <a:spcBef>
                <a:spcPct val="0"/>
              </a:spcBef>
              <a:spcAft>
                <a:spcPct val="0"/>
              </a:spcAft>
              <a:buNone/>
            </a:pPr>
            <a:r>
              <a:rPr dirty="0" sz="3200" lang="en-US" smtClean="0">
                <a:latin typeface="Times New Roman" panose="02020603050405020304" pitchFamily="18" charset="0"/>
                <a:cs typeface="Times New Roman" panose="02020603050405020304" pitchFamily="18" charset="0"/>
              </a:rPr>
              <a:t>4.	The </a:t>
            </a:r>
            <a:r>
              <a:rPr dirty="0" sz="3200" lang="en-US">
                <a:latin typeface="Times New Roman" panose="02020603050405020304" pitchFamily="18" charset="0"/>
                <a:cs typeface="Times New Roman" panose="02020603050405020304" pitchFamily="18" charset="0"/>
              </a:rPr>
              <a:t>physical state of a pure gas (as opposed to a mixture) may be defined by four physical properties:</a:t>
            </a:r>
            <a:r>
              <a:rPr altLang="en-US" baseline="0" b="0" cap="none" dirty="0" sz="3200" i="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 </a:t>
            </a:r>
          </a:p>
          <a:p>
            <a:pPr eaLnBrk="0" fontAlgn="base" hangingPunct="0" indent="-463550" lvl="0" marL="463550">
              <a:lnSpc>
                <a:spcPct val="100000"/>
              </a:lnSpc>
              <a:spcBef>
                <a:spcPct val="0"/>
              </a:spcBef>
              <a:spcAft>
                <a:spcPct val="0"/>
              </a:spcAft>
              <a:buAutoNum type="arabicPeriod"/>
            </a:pPr>
            <a:endParaRPr altLang="en-US" dirty="0" sz="1400" lang="en-US">
              <a:latin typeface="Times New Roman" panose="02020603050405020304" pitchFamily="18" charset="0"/>
              <a:cs typeface="Times New Roman" panose="02020603050405020304" pitchFamily="18" charset="0"/>
            </a:endParaRPr>
          </a:p>
          <a:p>
            <a:pPr eaLnBrk="0" fontAlgn="base" hangingPunct="0" indent="-342900" lvl="0" marL="342900">
              <a:lnSpc>
                <a:spcPct val="100000"/>
              </a:lnSpc>
              <a:spcBef>
                <a:spcPct val="0"/>
              </a:spcBef>
              <a:spcAft>
                <a:spcPct val="0"/>
              </a:spcAft>
              <a:buAutoNum type="arabicPeriod"/>
            </a:pPr>
            <a:endParaRPr altLang="en-US" baseline="0" b="0" cap="none" dirty="0" sz="1050" i="0" kumimoji="0" lang="en-US" normalizeH="0" strike="noStrike" u="none" smtClean="0">
              <a:ln>
                <a:noFill/>
              </a:ln>
              <a:solidFill>
                <a:schemeClr val="tx1"/>
              </a:solidFill>
              <a:effectLst/>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dirty="0" sz="1100" lang="en-US">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baseline="0" b="0" cap="none" dirty="0" sz="1100" i="0" kumimoji="0" lang="en-US" normalizeH="0" strike="noStrike" u="none" smtClean="0">
              <a:ln>
                <a:noFill/>
              </a:ln>
              <a:solidFill>
                <a:schemeClr val="tx1"/>
              </a:solidFill>
              <a:effectLst/>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dirty="0" sz="1100" lang="en-US">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baseline="0" b="0" cap="none" dirty="0" sz="1100" i="0" kumimoji="0" lang="en-US" normalizeH="0" strike="noStrike" u="none" smtClean="0">
              <a:ln>
                <a:noFill/>
              </a:ln>
              <a:solidFill>
                <a:schemeClr val="tx1"/>
              </a:solidFill>
              <a:effectLst/>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dirty="0" sz="1100" lang="en-US">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baseline="0" b="0" cap="none" dirty="0" sz="1100" i="0" kumimoji="0" lang="en-US" normalizeH="0" strike="noStrike" u="none" smtClean="0">
              <a:ln>
                <a:noFill/>
              </a:ln>
              <a:solidFill>
                <a:schemeClr val="tx1"/>
              </a:solidFill>
              <a:effectLst/>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dirty="0" sz="1100" lang="en-US">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baseline="0" b="0" cap="none" dirty="0" sz="1100" i="0" kumimoji="0" lang="en-US" normalizeH="0" strike="noStrike" u="none" smtClean="0">
              <a:ln>
                <a:noFill/>
              </a:ln>
              <a:solidFill>
                <a:schemeClr val="tx1"/>
              </a:solidFill>
              <a:effectLst/>
              <a:latin typeface="Arial" panose="020B0604020202020204" pitchFamily="34" charset="0"/>
            </a:endParaRPr>
          </a:p>
          <a:p>
            <a:pPr eaLnBrk="0" fontAlgn="base" hangingPunct="0" indent="-342900" lvl="0" marL="342900">
              <a:lnSpc>
                <a:spcPct val="100000"/>
              </a:lnSpc>
              <a:spcBef>
                <a:spcPct val="0"/>
              </a:spcBef>
              <a:spcAft>
                <a:spcPct val="0"/>
              </a:spcAft>
              <a:buAutoNum type="arabicPeriod"/>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pic>
        <p:nvPicPr>
          <p:cNvPr id="2097153" name="Picture 4"/>
          <p:cNvPicPr>
            <a:picLocks noChangeAspect="1"/>
          </p:cNvPicPr>
          <p:nvPr/>
        </p:nvPicPr>
        <p:blipFill>
          <a:blip xmlns:r="http://schemas.openxmlformats.org/officeDocument/2006/relationships" r:embed="rId1"/>
          <a:stretch>
            <a:fillRect/>
          </a:stretch>
        </p:blipFill>
        <p:spPr>
          <a:xfrm>
            <a:off x="2644726" y="4136952"/>
            <a:ext cx="6288257" cy="2580371"/>
          </a:xfrm>
          <a:prstGeom prst="rect"/>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pic>
        <p:nvPicPr>
          <p:cNvPr id="2097154" name="Content Placeholder 3"/>
          <p:cNvPicPr>
            <a:picLocks noChangeAspect="1" noGrp="1"/>
          </p:cNvPicPr>
          <p:nvPr>
            <p:ph idx="1"/>
          </p:nvPr>
        </p:nvPicPr>
        <p:blipFill>
          <a:blip xmlns:r="http://schemas.openxmlformats.org/officeDocument/2006/relationships" r:embed="rId1"/>
          <a:stretch>
            <a:fillRect/>
          </a:stretch>
        </p:blipFill>
        <p:spPr>
          <a:xfrm>
            <a:off x="112542" y="-127028"/>
            <a:ext cx="11732454" cy="4312692"/>
          </a:xfrm>
          <a:prstGeom prst="rect"/>
        </p:spPr>
      </p:pic>
      <p:pic>
        <p:nvPicPr>
          <p:cNvPr id="2097155" name="Picture 4"/>
          <p:cNvPicPr>
            <a:picLocks noChangeAspect="1"/>
          </p:cNvPicPr>
          <p:nvPr/>
        </p:nvPicPr>
        <p:blipFill>
          <a:blip xmlns:r="http://schemas.openxmlformats.org/officeDocument/2006/relationships" r:embed="rId2"/>
          <a:stretch>
            <a:fillRect/>
          </a:stretch>
        </p:blipFill>
        <p:spPr>
          <a:xfrm>
            <a:off x="0" y="4032930"/>
            <a:ext cx="12027877" cy="2647950"/>
          </a:xfrm>
          <a:prstGeom prst="rect"/>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17" name="Title 1"/>
          <p:cNvSpPr>
            <a:spLocks noGrp="1"/>
          </p:cNvSpPr>
          <p:nvPr>
            <p:ph type="title"/>
          </p:nvPr>
        </p:nvSpPr>
        <p:spPr/>
        <p:txBody>
          <a:bodyPr/>
          <a:p>
            <a:pPr algn="ctr"/>
            <a:r>
              <a:rPr b="1" dirty="0" lang="en-US"/>
              <a:t>Parameters of Gases</a:t>
            </a:r>
            <a:endParaRPr dirty="0" lang="en-US"/>
          </a:p>
        </p:txBody>
      </p:sp>
      <p:sp>
        <p:nvSpPr>
          <p:cNvPr id="1048618" name="Rectangle 1"/>
          <p:cNvSpPr>
            <a:spLocks noGrp="1" noChangeArrowheads="1"/>
          </p:cNvSpPr>
          <p:nvPr>
            <p:ph idx="1"/>
          </p:nvPr>
        </p:nvSpPr>
        <p:spPr bwMode="auto">
          <a:xfrm>
            <a:off x="0" y="426648"/>
            <a:ext cx="12192000" cy="6896099"/>
          </a:xfrm>
          <a:prstGeom prst="rect"/>
          <a:solidFill>
            <a:srgbClr val="FFFFFF"/>
          </a:solidFill>
          <a:ln>
            <a:noFill/>
          </a:ln>
          <a:effectLst/>
        </p:spPr>
        <p:txBody>
          <a:bodyPr anchor="ctr" anchorCtr="0" bIns="0" compatLnSpc="1" lIns="0" numCol="1" rIns="0" tIns="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54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The characteristics of gases are described in terms of following four parameters</a:t>
            </a:r>
          </a:p>
          <a:p>
            <a:pPr algn="just" eaLnBrk="0" fontAlgn="base" hangingPunct="0" indent="-685800" lvl="1">
              <a:lnSpc>
                <a:spcPct val="100000"/>
              </a:lnSpc>
              <a:spcBef>
                <a:spcPct val="0"/>
              </a:spcBef>
              <a:spcAft>
                <a:spcPct val="0"/>
              </a:spcAft>
              <a:buFont typeface="Wingdings" panose="05000000000000000000" pitchFamily="2" charset="2"/>
              <a:buChar char="Ø"/>
            </a:pPr>
            <a:r>
              <a:rPr altLang="en-US" baseline="0" b="0" cap="none" dirty="0" sz="50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Mass</a:t>
            </a:r>
          </a:p>
          <a:p>
            <a:pPr algn="just" eaLnBrk="0" fontAlgn="base" hangingPunct="0" indent="-685800" lvl="1">
              <a:lnSpc>
                <a:spcPct val="100000"/>
              </a:lnSpc>
              <a:spcBef>
                <a:spcPct val="0"/>
              </a:spcBef>
              <a:spcAft>
                <a:spcPct val="0"/>
              </a:spcAft>
              <a:buFont typeface="Wingdings" panose="05000000000000000000" pitchFamily="2" charset="2"/>
              <a:buChar char="Ø"/>
            </a:pPr>
            <a:r>
              <a:rPr altLang="en-US" baseline="0" b="0" cap="none" dirty="0" sz="50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Volume</a:t>
            </a:r>
            <a:endParaRPr altLang="en-US" dirty="0" sz="5000" lang="en-US">
              <a:solidFill>
                <a:srgbClr val="4C4C4C"/>
              </a:solidFill>
              <a:latin typeface="Times New Roman" panose="02020603050405020304" pitchFamily="18" charset="0"/>
              <a:cs typeface="Times New Roman" panose="02020603050405020304" pitchFamily="18" charset="0"/>
            </a:endParaRPr>
          </a:p>
          <a:p>
            <a:pPr algn="just" eaLnBrk="0" fontAlgn="base" hangingPunct="0" indent="-685800" lvl="1">
              <a:lnSpc>
                <a:spcPct val="100000"/>
              </a:lnSpc>
              <a:spcBef>
                <a:spcPct val="0"/>
              </a:spcBef>
              <a:spcAft>
                <a:spcPct val="0"/>
              </a:spcAft>
              <a:buFont typeface="Wingdings" panose="05000000000000000000" pitchFamily="2" charset="2"/>
              <a:buChar char="Ø"/>
            </a:pPr>
            <a:r>
              <a:rPr altLang="en-US" baseline="0" b="0" cap="none" dirty="0" sz="54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Pressure</a:t>
            </a:r>
            <a:endParaRPr altLang="en-US" dirty="0" sz="5400" lang="en-US">
              <a:solidFill>
                <a:srgbClr val="4C4C4C"/>
              </a:solidFill>
              <a:latin typeface="Times New Roman" panose="02020603050405020304" pitchFamily="18" charset="0"/>
              <a:cs typeface="Times New Roman" panose="02020603050405020304" pitchFamily="18" charset="0"/>
            </a:endParaRPr>
          </a:p>
          <a:p>
            <a:pPr algn="just" eaLnBrk="0" fontAlgn="base" hangingPunct="0" indent="-685800" lvl="1">
              <a:lnSpc>
                <a:spcPct val="100000"/>
              </a:lnSpc>
              <a:spcBef>
                <a:spcPct val="0"/>
              </a:spcBef>
              <a:spcAft>
                <a:spcPct val="0"/>
              </a:spcAft>
              <a:buFont typeface="Wingdings" panose="05000000000000000000" pitchFamily="2" charset="2"/>
              <a:buChar char="Ø"/>
            </a:pPr>
            <a:r>
              <a:rPr altLang="en-US" baseline="0" b="0" cap="none" dirty="0" sz="54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Temperature</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9600" i="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19" name="Rectangle 2"/>
          <p:cNvSpPr>
            <a:spLocks noChangeArrowheads="1"/>
          </p:cNvSpPr>
          <p:nvPr/>
        </p:nvSpPr>
        <p:spPr bwMode="auto">
          <a:xfrm>
            <a:off x="109182" y="209400"/>
            <a:ext cx="11955439" cy="7886701"/>
          </a:xfrm>
          <a:prstGeom prst="rect"/>
          <a:solidFill>
            <a:srgbClr val="FFFFFF"/>
          </a:solidFill>
          <a:ln>
            <a:noFill/>
          </a:ln>
          <a:effectLst/>
        </p:spPr>
        <p:txBody>
          <a:bodyPr anchor="ctr" anchorCtr="0" bIns="0" compatLnSpc="1" lIns="0" numCol="1" rIns="0" tIns="0" vert="horz" wrap="square">
            <a:prstTxWarp prst="textNoShape"/>
            <a:spAutoFit/>
          </a:bodyPr>
          <a:p>
            <a:pPr algn="just" eaLnBrk="0" fontAlgn="base" hangingPunct="0" indent="-463550" marL="463550">
              <a:spcBef>
                <a:spcPct val="0"/>
              </a:spcBef>
              <a:spcAft>
                <a:spcPct val="0"/>
              </a:spcAft>
            </a:pPr>
            <a:r>
              <a:rPr b="1" dirty="0" sz="2800" lang="en-US" smtClean="0">
                <a:latin typeface="Times New Roman" panose="02020603050405020304" pitchFamily="18" charset="0"/>
                <a:cs typeface="Times New Roman" panose="02020603050405020304" pitchFamily="18" charset="0"/>
              </a:rPr>
              <a:t>1. 	Mass (M)</a:t>
            </a:r>
          </a:p>
          <a:p>
            <a:pPr algn="just" defTabSz="914400" eaLnBrk="0" fontAlgn="base" hangingPunct="0" indent="-463550" latinLnBrk="0" lvl="0" marL="463550" marR="0" rtl="0">
              <a:lnSpc>
                <a:spcPct val="100000"/>
              </a:lnSpc>
              <a:spcBef>
                <a:spcPct val="0"/>
              </a:spcBef>
              <a:spcAft>
                <a:spcPct val="0"/>
              </a:spcAft>
              <a:buClrTx/>
              <a:buSzTx/>
              <a:buFontTx/>
              <a:buNone/>
            </a:pPr>
            <a:r>
              <a:rPr altLang="en-US" baseline="0" b="0" cap="none" dirty="0" sz="28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The mass of the gas is related to the number of moles as</a:t>
            </a:r>
          </a:p>
          <a:p>
            <a:pPr algn="just" defTabSz="914400" eaLnBrk="0" fontAlgn="base" hangingPunct="0" indent="-463550" latinLnBrk="0" lvl="0" marL="463550" marR="0" rtl="0">
              <a:lnSpc>
                <a:spcPct val="100000"/>
              </a:lnSpc>
              <a:spcBef>
                <a:spcPct val="0"/>
              </a:spcBef>
              <a:spcAft>
                <a:spcPct val="0"/>
              </a:spcAft>
              <a:buClrTx/>
              <a:buSzTx/>
              <a:buFontTx/>
              <a:buNone/>
            </a:pPr>
            <a:r>
              <a:rPr altLang="en-US" baseline="0" b="0" cap="none" dirty="0" sz="28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n = w/M </a:t>
            </a:r>
          </a:p>
          <a:p>
            <a:pPr algn="just" defTabSz="914400" eaLnBrk="0" fontAlgn="base" hangingPunct="0" indent="-463550" latinLnBrk="0" lvl="0" marL="463550" marR="0" rtl="0">
              <a:lnSpc>
                <a:spcPct val="100000"/>
              </a:lnSpc>
              <a:spcBef>
                <a:spcPct val="0"/>
              </a:spcBef>
              <a:spcAft>
                <a:spcPct val="0"/>
              </a:spcAft>
              <a:buClrTx/>
              <a:buSzTx/>
              <a:buFontTx/>
              <a:buNone/>
            </a:pPr>
            <a:r>
              <a:rPr altLang="en-US" baseline="0" b="0" cap="none" dirty="0" sz="28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Where  n = number of moles</a:t>
            </a:r>
          </a:p>
          <a:p>
            <a:pPr algn="just" defTabSz="914400" eaLnBrk="0" fontAlgn="base" hangingPunct="0" indent="-463550" latinLnBrk="0" lvl="0" marL="463550" marR="0" rtl="0">
              <a:lnSpc>
                <a:spcPct val="100000"/>
              </a:lnSpc>
              <a:spcBef>
                <a:spcPct val="0"/>
              </a:spcBef>
              <a:spcAft>
                <a:spcPct val="0"/>
              </a:spcAft>
              <a:buClrTx/>
              <a:buSzTx/>
              <a:buFontTx/>
              <a:buNone/>
            </a:pPr>
            <a:r>
              <a:rPr altLang="en-US" baseline="0" b="0" cap="none" dirty="0" sz="28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w = mass of gas in grams</a:t>
            </a:r>
          </a:p>
          <a:p>
            <a:pPr algn="just" defTabSz="914400" eaLnBrk="0" fontAlgn="base" hangingPunct="0" indent="-463550" latinLnBrk="0" lvl="0" marL="463550" marR="0" rtl="0">
              <a:lnSpc>
                <a:spcPct val="100000"/>
              </a:lnSpc>
              <a:spcBef>
                <a:spcPct val="0"/>
              </a:spcBef>
              <a:spcAft>
                <a:spcPct val="0"/>
              </a:spcAft>
              <a:buClrTx/>
              <a:buSzTx/>
              <a:buFontTx/>
              <a:buNone/>
            </a:pPr>
            <a:r>
              <a:rPr altLang="en-US" baseline="0" b="0" cap="none" dirty="0" sz="28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M = molecular mass of the gas</a:t>
            </a:r>
          </a:p>
          <a:p>
            <a:pPr algn="just" eaLnBrk="0" fontAlgn="base" hangingPunct="0" indent="-463550" marL="463550">
              <a:spcBef>
                <a:spcPct val="0"/>
              </a:spcBef>
              <a:spcAft>
                <a:spcPct val="0"/>
              </a:spcAft>
            </a:pPr>
            <a:r>
              <a:rPr b="1" dirty="0" sz="2800" lang="en-US">
                <a:latin typeface="Times New Roman" panose="02020603050405020304" pitchFamily="18" charset="0"/>
                <a:cs typeface="Times New Roman" panose="02020603050405020304" pitchFamily="18" charset="0"/>
              </a:rPr>
              <a:t>2. </a:t>
            </a:r>
            <a:r>
              <a:rPr b="1" dirty="0" sz="2800" lang="en-US" smtClean="0">
                <a:latin typeface="Times New Roman" panose="02020603050405020304" pitchFamily="18" charset="0"/>
                <a:cs typeface="Times New Roman" panose="02020603050405020304" pitchFamily="18" charset="0"/>
              </a:rPr>
              <a:t>	Volume </a:t>
            </a:r>
            <a:r>
              <a:rPr b="1" dirty="0" sz="2800" lang="en-US">
                <a:latin typeface="Times New Roman" panose="02020603050405020304" pitchFamily="18" charset="0"/>
                <a:cs typeface="Times New Roman" panose="02020603050405020304" pitchFamily="18" charset="0"/>
              </a:rPr>
              <a:t>(V</a:t>
            </a:r>
            <a:r>
              <a:rPr b="1" dirty="0" sz="2800" lang="en-US" smtClean="0">
                <a:latin typeface="Times New Roman" panose="02020603050405020304" pitchFamily="18" charset="0"/>
                <a:cs typeface="Times New Roman" panose="02020603050405020304" pitchFamily="18" charset="0"/>
              </a:rPr>
              <a:t>)</a:t>
            </a:r>
          </a:p>
          <a:p>
            <a:pPr algn="just" eaLnBrk="0" fontAlgn="base" hangingPunct="0" indent="-463550" lvl="0" marL="463550">
              <a:spcBef>
                <a:spcPct val="0"/>
              </a:spcBef>
              <a:spcAft>
                <a:spcPct val="0"/>
              </a:spcAft>
            </a:pPr>
            <a:r>
              <a:rPr altLang="en-US" baseline="0" b="0" cap="none" dirty="0" sz="28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Since gases occupy the entire space available to them, therefore the gas volume means the volume of the container in which the gas is enclosed.</a:t>
            </a:r>
          </a:p>
          <a:p>
            <a:pPr algn="just" eaLnBrk="0" fontAlgn="base" hangingPunct="0" indent="-463550" lvl="0" marL="463550">
              <a:spcBef>
                <a:spcPct val="0"/>
              </a:spcBef>
              <a:spcAft>
                <a:spcPct val="0"/>
              </a:spcAft>
            </a:pPr>
            <a:endParaRPr altLang="en-US" baseline="0" b="0" cap="none" dirty="0" sz="5400" i="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b="1" dirty="0" sz="2800" lang="en-US" smtClean="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dirty="0" sz="2800" lang="en-US">
              <a:latin typeface="Times New Roman" panose="02020603050405020304" pitchFamily="18"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28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rPr>
              <a:t>  </a:t>
            </a:r>
          </a:p>
          <a:p>
            <a:pPr algn="just" defTabSz="914400" eaLnBrk="0" fontAlgn="base" hangingPunct="0" indent="0" latinLnBrk="0" lvl="0" marL="0" marR="0" rtl="0">
              <a:lnSpc>
                <a:spcPct val="100000"/>
              </a:lnSpc>
              <a:spcBef>
                <a:spcPct val="0"/>
              </a:spcBef>
              <a:spcAft>
                <a:spcPct val="0"/>
              </a:spcAft>
              <a:buClrTx/>
              <a:buSzTx/>
              <a:buFontTx/>
              <a:buNone/>
            </a:pPr>
            <a:endParaRPr altLang="en-US" dirty="0" sz="2800" lang="en-US">
              <a:solidFill>
                <a:srgbClr val="4C4C4C"/>
              </a:solidFill>
              <a:latin typeface="Times New Roman" panose="02020603050405020304" pitchFamily="18"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sz="2800" i="0" kumimoji="0" lang="en-US" normalizeH="0" strike="noStrike" u="none" smtClean="0">
              <a:ln>
                <a:noFill/>
              </a:ln>
              <a:solidFill>
                <a:srgbClr val="4C4C4C"/>
              </a:solidFill>
              <a:effectLst/>
              <a:latin typeface="Times New Roman" panose="02020603050405020304" pitchFamily="18"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dirty="0" sz="2800" lang="en-US">
              <a:solidFill>
                <a:srgbClr val="4C4C4C"/>
              </a:solidFill>
              <a:latin typeface="Times New Roman" panose="02020603050405020304" pitchFamily="18" charset="0"/>
              <a:cs typeface="Times New Roman" panose="02020603050405020304" pitchFamily="18" charset="0"/>
            </a:endParaRP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sz="5400" i="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048620" name="Rectangle 3"/>
          <p:cNvSpPr>
            <a:spLocks noChangeArrowheads="1"/>
          </p:cNvSpPr>
          <p:nvPr/>
        </p:nvSpPr>
        <p:spPr bwMode="auto">
          <a:xfrm>
            <a:off x="6095967" y="90100"/>
            <a:ext cx="65" cy="276999"/>
          </a:xfrm>
          <a:prstGeom prst="rect"/>
          <a:solidFill>
            <a:srgbClr val="FFFFFF"/>
          </a:solidFill>
          <a:ln>
            <a:noFill/>
          </a:ln>
          <a:effectLst/>
        </p:spPr>
        <p:txBody>
          <a:bodyPr anchor="ctr" anchorCtr="0" bIns="0" compatLnSpc="1" lIns="0" numCol="1" rIns="0" tIns="0" vert="horz" wrap="non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pic>
        <p:nvPicPr>
          <p:cNvPr id="2097156" name="Picture 10"/>
          <p:cNvPicPr>
            <a:picLocks noChangeAspect="1"/>
          </p:cNvPicPr>
          <p:nvPr/>
        </p:nvPicPr>
        <p:blipFill>
          <a:blip xmlns:r="http://schemas.openxmlformats.org/officeDocument/2006/relationships" r:embed="rId1"/>
          <a:stretch>
            <a:fillRect/>
          </a:stretch>
        </p:blipFill>
        <p:spPr>
          <a:xfrm>
            <a:off x="541329" y="3521809"/>
            <a:ext cx="9171296" cy="873455"/>
          </a:xfrm>
          <a:prstGeom prst="rect"/>
        </p:spPr>
      </p:pic>
      <p:sp>
        <p:nvSpPr>
          <p:cNvPr id="1048621" name="Rectangle 5"/>
          <p:cNvSpPr>
            <a:spLocks noChangeArrowheads="1"/>
          </p:cNvSpPr>
          <p:nvPr/>
        </p:nvSpPr>
        <p:spPr bwMode="auto">
          <a:xfrm>
            <a:off x="0" y="4716174"/>
            <a:ext cx="12064621" cy="1676401"/>
          </a:xfrm>
          <a:prstGeom prst="rect"/>
          <a:solidFill>
            <a:srgbClr val="FFFFFF"/>
          </a:solidFill>
          <a:ln>
            <a:noFill/>
          </a:ln>
          <a:effectLst/>
        </p:spPr>
        <p:txBody>
          <a:bodyPr anchor="ctr" anchorCtr="0" bIns="0" compatLnSpc="1" lIns="0" numCol="1" rIns="0" tIns="0" vert="horz" wrap="square">
            <a:prstTxWarp prst="textNoShape"/>
            <a:spAutoFit/>
          </a:bodyPr>
          <a:p>
            <a:pPr algn="just" defTabSz="914400" eaLnBrk="0" fontAlgn="base" hangingPunct="0" indent="-463550" latinLnBrk="0" lvl="0" marL="463550" marR="0" rtl="0">
              <a:lnSpc>
                <a:spcPct val="100000"/>
              </a:lnSpc>
              <a:spcBef>
                <a:spcPct val="0"/>
              </a:spcBef>
              <a:spcAft>
                <a:spcPct val="0"/>
              </a:spcAft>
              <a:buClrTx/>
              <a:buSzTx/>
              <a:buFontTx/>
              <a:buNone/>
            </a:pPr>
            <a:r>
              <a:rPr altLang="en-US" baseline="0" b="1" cap="none" dirty="0" sz="2800" i="0" kumimoji="0" lang="en-US" normalizeH="0" strike="noStrike" u="none" smtClean="0">
                <a:ln>
                  <a:noFill/>
                </a:ln>
                <a:effectLst/>
                <a:latin typeface="Times New Roman" panose="02020603050405020304" pitchFamily="18" charset="0"/>
                <a:cs typeface="Times New Roman" panose="02020603050405020304" pitchFamily="18" charset="0"/>
              </a:rPr>
              <a:t>3. 	Pressure</a:t>
            </a:r>
            <a:endParaRPr altLang="en-US" baseline="0" b="0" cap="none" dirty="0" sz="2800" i="0" kumimoji="0" lang="en-US" normalizeH="0" strike="noStrike" u="none" smtClean="0">
              <a:ln>
                <a:noFill/>
              </a:ln>
              <a:effectLst/>
              <a:latin typeface="Times New Roman" panose="02020603050405020304" pitchFamily="18" charset="0"/>
              <a:cs typeface="Times New Roman" panose="02020603050405020304" pitchFamily="18" charset="0"/>
            </a:endParaRPr>
          </a:p>
          <a:p>
            <a:pPr algn="just" defTabSz="914400" eaLnBrk="0" fontAlgn="base" hangingPunct="0" indent="-463550" latinLnBrk="0" lvl="0" marL="463550" marR="0" rtl="0">
              <a:lnSpc>
                <a:spcPct val="100000"/>
              </a:lnSpc>
              <a:spcBef>
                <a:spcPct val="0"/>
              </a:spcBef>
              <a:spcAft>
                <a:spcPct val="0"/>
              </a:spcAft>
              <a:buClrTx/>
              <a:buSzTx/>
              <a:buFontTx/>
              <a:buNone/>
            </a:pPr>
            <a:r>
              <a:rPr altLang="en-US" baseline="0" b="0" cap="none" dirty="0" sz="2800" i="0" kumimoji="0" lang="en-US" normalizeH="0" strike="noStrike" u="none" smtClean="0">
                <a:ln>
                  <a:noFill/>
                </a:ln>
                <a:effectLst/>
                <a:latin typeface="Times New Roman" panose="02020603050405020304" pitchFamily="18" charset="0"/>
                <a:cs typeface="Times New Roman" panose="02020603050405020304" pitchFamily="18" charset="0"/>
              </a:rPr>
              <a:t>	Pressure of the gas is due to its collisions with walls of its container </a:t>
            </a:r>
            <a:r>
              <a:rPr altLang="en-US" baseline="0" b="0" cap="none" dirty="0" sz="2800" i="1" kumimoji="0" lang="en-US" normalizeH="0" strike="noStrike" u="none" smtClean="0">
                <a:ln>
                  <a:noFill/>
                </a:ln>
                <a:effectLst/>
                <a:latin typeface="Times New Roman" panose="02020603050405020304" pitchFamily="18" charset="0"/>
                <a:cs typeface="Times New Roman" panose="02020603050405020304" pitchFamily="18" charset="0"/>
              </a:rPr>
              <a:t>i.e. </a:t>
            </a:r>
            <a:r>
              <a:rPr altLang="en-US" baseline="0" b="0" cap="none" dirty="0" sz="2800" i="0" kumimoji="0" lang="en-US" normalizeH="0" strike="noStrike" u="none" smtClean="0">
                <a:ln>
                  <a:noFill/>
                </a:ln>
                <a:effectLst/>
                <a:latin typeface="Times New Roman" panose="02020603050405020304" pitchFamily="18" charset="0"/>
                <a:cs typeface="Times New Roman" panose="02020603050405020304" pitchFamily="18" charset="0"/>
              </a:rPr>
              <a:t>the force exerted by the gas per unit 	area on the walls of the container is equal to its pressure.</a:t>
            </a:r>
          </a:p>
        </p:txBody>
      </p:sp>
      <p:pic>
        <p:nvPicPr>
          <p:cNvPr id="2097157" name="Picture 12"/>
          <p:cNvPicPr>
            <a:picLocks noChangeAspect="1"/>
          </p:cNvPicPr>
          <p:nvPr/>
        </p:nvPicPr>
        <p:blipFill>
          <a:blip xmlns:r="http://schemas.openxmlformats.org/officeDocument/2006/relationships" r:embed="rId2"/>
          <a:stretch>
            <a:fillRect/>
          </a:stretch>
        </p:blipFill>
        <p:spPr>
          <a:xfrm>
            <a:off x="1505243" y="6880899"/>
            <a:ext cx="7315200" cy="1193956"/>
          </a:xfrm>
          <a:prstGeom prst="rect"/>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2" name="Content Placeholder 2"/>
          <p:cNvSpPr>
            <a:spLocks noGrp="1"/>
          </p:cNvSpPr>
          <p:nvPr>
            <p:ph idx="1"/>
          </p:nvPr>
        </p:nvSpPr>
        <p:spPr>
          <a:xfrm>
            <a:off x="0" y="245660"/>
            <a:ext cx="11353800" cy="5931303"/>
          </a:xfrm>
        </p:spPr>
        <p:txBody>
          <a:bodyPr/>
          <a:p>
            <a:pPr algn="just" indent="0" marL="0">
              <a:buNone/>
            </a:pPr>
            <a:r>
              <a:rPr b="1" dirty="0" lang="en-US">
                <a:latin typeface="Times New Roman" panose="02020603050405020304" pitchFamily="18" charset="0"/>
                <a:cs typeface="Times New Roman" panose="02020603050405020304" pitchFamily="18" charset="0"/>
              </a:rPr>
              <a:t>4. </a:t>
            </a:r>
            <a:r>
              <a:rPr b="1" dirty="0" sz="3600" lang="en-US">
                <a:latin typeface="Times New Roman" panose="02020603050405020304" pitchFamily="18" charset="0"/>
                <a:cs typeface="Times New Roman" panose="02020603050405020304" pitchFamily="18" charset="0"/>
              </a:rPr>
              <a:t>Temperature (T):</a:t>
            </a:r>
            <a:endParaRPr dirty="0" sz="3600" lang="en-US">
              <a:latin typeface="Times New Roman" panose="02020603050405020304" pitchFamily="18" charset="0"/>
              <a:cs typeface="Times New Roman" panose="02020603050405020304" pitchFamily="18" charset="0"/>
            </a:endParaRPr>
          </a:p>
          <a:p>
            <a:pPr algn="just"/>
            <a:r>
              <a:rPr dirty="0" sz="3600" lang="en-US">
                <a:latin typeface="Times New Roman" panose="02020603050405020304" pitchFamily="18" charset="0"/>
                <a:cs typeface="Times New Roman" panose="02020603050405020304" pitchFamily="18" charset="0"/>
              </a:rPr>
              <a:t>Temperature is defined as the degree of hotness. The SI unit of temperature is Kelvin.  </a:t>
            </a:r>
            <a:r>
              <a:rPr baseline="30000" dirty="0" sz="3600" lang="en-US" err="1">
                <a:latin typeface="Times New Roman" panose="02020603050405020304" pitchFamily="18" charset="0"/>
                <a:cs typeface="Times New Roman" panose="02020603050405020304" pitchFamily="18" charset="0"/>
              </a:rPr>
              <a:t>o</a:t>
            </a:r>
            <a:r>
              <a:rPr dirty="0" sz="3600" lang="en-US" err="1">
                <a:latin typeface="Times New Roman" panose="02020603050405020304" pitchFamily="18" charset="0"/>
                <a:cs typeface="Times New Roman" panose="02020603050405020304" pitchFamily="18" charset="0"/>
              </a:rPr>
              <a:t>C</a:t>
            </a:r>
            <a:r>
              <a:rPr dirty="0" sz="3600" lang="en-US">
                <a:latin typeface="Times New Roman" panose="02020603050405020304" pitchFamily="18" charset="0"/>
                <a:cs typeface="Times New Roman" panose="02020603050405020304" pitchFamily="18" charset="0"/>
              </a:rPr>
              <a:t> and </a:t>
            </a:r>
            <a:r>
              <a:rPr baseline="30000" dirty="0" sz="3600" lang="en-US" err="1">
                <a:latin typeface="Times New Roman" panose="02020603050405020304" pitchFamily="18" charset="0"/>
                <a:cs typeface="Times New Roman" panose="02020603050405020304" pitchFamily="18" charset="0"/>
              </a:rPr>
              <a:t>o</a:t>
            </a:r>
            <a:r>
              <a:rPr dirty="0" sz="3600" lang="en-US" err="1">
                <a:latin typeface="Times New Roman" panose="02020603050405020304" pitchFamily="18" charset="0"/>
                <a:cs typeface="Times New Roman" panose="02020603050405020304" pitchFamily="18" charset="0"/>
              </a:rPr>
              <a:t>F</a:t>
            </a:r>
            <a:r>
              <a:rPr dirty="0" sz="3600" lang="en-US">
                <a:latin typeface="Times New Roman" panose="02020603050405020304" pitchFamily="18" charset="0"/>
                <a:cs typeface="Times New Roman" panose="02020603050405020304" pitchFamily="18" charset="0"/>
              </a:rPr>
              <a:t> are the two other units used for measuring temperature. On the Celsius scale water freezes at 0°C and boils at 100°C where as in the Kelvin scale water freezes at 273 K and boils at 373 K. </a:t>
            </a:r>
            <a:r>
              <a:rPr dirty="0" sz="3600" lang="en-US"/>
              <a:t> </a:t>
            </a:r>
          </a:p>
        </p:txBody>
      </p:sp>
      <p:pic>
        <p:nvPicPr>
          <p:cNvPr id="2097158" name="Picture 3"/>
          <p:cNvPicPr>
            <a:picLocks noChangeAspect="1"/>
          </p:cNvPicPr>
          <p:nvPr/>
        </p:nvPicPr>
        <p:blipFill>
          <a:blip xmlns:r="http://schemas.openxmlformats.org/officeDocument/2006/relationships" r:embed="rId1"/>
          <a:stretch>
            <a:fillRect/>
          </a:stretch>
        </p:blipFill>
        <p:spPr>
          <a:xfrm>
            <a:off x="2067203" y="4109403"/>
            <a:ext cx="4653886" cy="1505590"/>
          </a:xfrm>
          <a:prstGeom prst="rect"/>
        </p:spPr>
      </p:pic>
    </p:spTree>
  </p:cSld>
  <p:clrMapOvr>
    <a:masterClrMapping/>
  </p:clrMapOvr>
  <p:timing/>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Properties of Gases and Gas Laws</dc:title>
  <dc:creator>Danjuma Kassim Abdullahi</dc:creator>
  <cp:lastModifiedBy>BUMCS</cp:lastModifiedBy>
  <dcterms:created xsi:type="dcterms:W3CDTF">2019-11-16T04:33:58Z</dcterms:created>
  <dcterms:modified xsi:type="dcterms:W3CDTF">2020-12-10T14:23:45Z</dcterms:modified>
</cp:coreProperties>
</file>