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7"/>
  </p:notesMasterIdLst>
  <p:sldIdLst>
    <p:sldId id="256" r:id="rId2"/>
    <p:sldId id="257" r:id="rId3"/>
    <p:sldId id="258" r:id="rId4"/>
    <p:sldId id="276" r:id="rId5"/>
    <p:sldId id="277" r:id="rId6"/>
    <p:sldId id="260" r:id="rId7"/>
    <p:sldId id="279" r:id="rId8"/>
    <p:sldId id="286" r:id="rId9"/>
    <p:sldId id="262" r:id="rId10"/>
    <p:sldId id="259" r:id="rId11"/>
    <p:sldId id="284" r:id="rId12"/>
    <p:sldId id="283" r:id="rId13"/>
    <p:sldId id="285" r:id="rId14"/>
    <p:sldId id="308" r:id="rId15"/>
    <p:sldId id="265" r:id="rId16"/>
    <p:sldId id="287" r:id="rId17"/>
    <p:sldId id="263" r:id="rId18"/>
    <p:sldId id="281" r:id="rId19"/>
    <p:sldId id="305" r:id="rId20"/>
    <p:sldId id="266" r:id="rId21"/>
    <p:sldId id="306" r:id="rId22"/>
    <p:sldId id="270" r:id="rId23"/>
    <p:sldId id="307" r:id="rId24"/>
    <p:sldId id="271" r:id="rId25"/>
    <p:sldId id="268" r:id="rId26"/>
    <p:sldId id="269" r:id="rId27"/>
    <p:sldId id="267" r:id="rId28"/>
    <p:sldId id="291" r:id="rId29"/>
    <p:sldId id="264" r:id="rId30"/>
    <p:sldId id="292" r:id="rId31"/>
    <p:sldId id="274" r:id="rId32"/>
    <p:sldId id="288" r:id="rId33"/>
    <p:sldId id="312" r:id="rId34"/>
    <p:sldId id="289" r:id="rId35"/>
    <p:sldId id="296" r:id="rId36"/>
    <p:sldId id="300" r:id="rId37"/>
    <p:sldId id="299" r:id="rId38"/>
    <p:sldId id="314" r:id="rId39"/>
    <p:sldId id="301" r:id="rId40"/>
    <p:sldId id="293" r:id="rId41"/>
    <p:sldId id="313" r:id="rId42"/>
    <p:sldId id="290" r:id="rId43"/>
    <p:sldId id="309" r:id="rId44"/>
    <p:sldId id="310" r:id="rId45"/>
    <p:sldId id="273" r:id="rId46"/>
    <p:sldId id="275" r:id="rId47"/>
    <p:sldId id="315" r:id="rId48"/>
    <p:sldId id="280" r:id="rId49"/>
    <p:sldId id="294" r:id="rId50"/>
    <p:sldId id="297" r:id="rId51"/>
    <p:sldId id="295" r:id="rId52"/>
    <p:sldId id="278" r:id="rId53"/>
    <p:sldId id="302" r:id="rId54"/>
    <p:sldId id="303" r:id="rId55"/>
    <p:sldId id="30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71" d="100"/>
          <a:sy n="71"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6DDA6-85EB-4139-AE31-8A75F23B8776}"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747EB-E037-4A12-A5B6-4609211842D6}" type="slidenum">
              <a:rPr lang="en-US" smtClean="0"/>
              <a:t>‹#›</a:t>
            </a:fld>
            <a:endParaRPr lang="en-US"/>
          </a:p>
        </p:txBody>
      </p:sp>
    </p:spTree>
    <p:extLst>
      <p:ext uri="{BB962C8B-B14F-4D97-AF65-F5344CB8AC3E}">
        <p14:creationId xmlns:p14="http://schemas.microsoft.com/office/powerpoint/2010/main" val="198031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747EB-E037-4A12-A5B6-4609211842D6}" type="slidenum">
              <a:rPr lang="en-US" smtClean="0"/>
              <a:t>1</a:t>
            </a:fld>
            <a:endParaRPr lang="en-US"/>
          </a:p>
        </p:txBody>
      </p:sp>
    </p:spTree>
    <p:extLst>
      <p:ext uri="{BB962C8B-B14F-4D97-AF65-F5344CB8AC3E}">
        <p14:creationId xmlns:p14="http://schemas.microsoft.com/office/powerpoint/2010/main" val="2322945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6259F1-7570-453A-A55B-E2F0015B933A}" type="datetime1">
              <a:rPr lang="en-US" smtClean="0"/>
              <a:t>12/14/2020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FD55B4A-9E74-4C10-A82B-19435B71EDC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147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AD46B-5DD3-4A96-A76C-831FC281A95D}"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a:t>
            </a:fld>
            <a:endParaRPr lang="en-US"/>
          </a:p>
        </p:txBody>
      </p:sp>
    </p:spTree>
    <p:extLst>
      <p:ext uri="{BB962C8B-B14F-4D97-AF65-F5344CB8AC3E}">
        <p14:creationId xmlns:p14="http://schemas.microsoft.com/office/powerpoint/2010/main" val="9245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3EB6A-A096-407D-B941-10C80D4ADB0F}"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4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4EAF6-16BF-4ADF-ACBE-1AC49E7262A0}"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88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8C8A7-DD69-40B0-8918-BEE0A820BD8B}"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spTree>
    <p:extLst>
      <p:ext uri="{BB962C8B-B14F-4D97-AF65-F5344CB8AC3E}">
        <p14:creationId xmlns:p14="http://schemas.microsoft.com/office/powerpoint/2010/main" val="3348969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37E9EF-E094-4C06-9956-BF812100BAE2}"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070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4A052-E9FA-4DF4-B024-A341AFF360D1}"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5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13D27D-DC87-4EE7-8123-4AE4FB0D72DF}"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30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CBBF7-B90E-464C-8AE8-35672FEA9D4D}"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80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A6A8E-D4F9-4C44-81F8-FA7B18B839CE}"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spTree>
    <p:extLst>
      <p:ext uri="{BB962C8B-B14F-4D97-AF65-F5344CB8AC3E}">
        <p14:creationId xmlns:p14="http://schemas.microsoft.com/office/powerpoint/2010/main" val="188351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35825-AE0F-4ABC-92CA-75B4BEBF3202}"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40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CC2E7C-75D4-4A40-A832-5C34A2513FF2}"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a:t>
            </a:fld>
            <a:endParaRPr lang="en-US"/>
          </a:p>
        </p:txBody>
      </p:sp>
    </p:spTree>
    <p:extLst>
      <p:ext uri="{BB962C8B-B14F-4D97-AF65-F5344CB8AC3E}">
        <p14:creationId xmlns:p14="http://schemas.microsoft.com/office/powerpoint/2010/main" val="20795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19FE7-64CF-46FD-AF20-39A66755898F}" type="datetime1">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55B4A-9E74-4C10-A82B-19435B71EDC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97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C7D025-DF64-4777-8D61-552A5338D8B1}"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37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47467-27D1-49BE-B3F2-CFEEFD495ACB}" type="datetime1">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55B4A-9E74-4C10-A82B-19435B71EDC6}" type="slidenum">
              <a:rPr lang="en-US" smtClean="0"/>
              <a:t>‹#›</a:t>
            </a:fld>
            <a:endParaRPr lang="en-US"/>
          </a:p>
        </p:txBody>
      </p:sp>
    </p:spTree>
    <p:extLst>
      <p:ext uri="{BB962C8B-B14F-4D97-AF65-F5344CB8AC3E}">
        <p14:creationId xmlns:p14="http://schemas.microsoft.com/office/powerpoint/2010/main" val="222545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B6F09-7D71-40C2-9265-8B10E20371AA}"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4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D4725-1DAC-4DF2-A92B-CE8AA49723F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a:t>
            </a:fld>
            <a:endParaRPr lang="en-US"/>
          </a:p>
        </p:txBody>
      </p:sp>
    </p:spTree>
    <p:extLst>
      <p:ext uri="{BB962C8B-B14F-4D97-AF65-F5344CB8AC3E}">
        <p14:creationId xmlns:p14="http://schemas.microsoft.com/office/powerpoint/2010/main" val="323127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2633FF-C376-4B8B-8D78-637775EDFB44}" type="datetime1">
              <a:rPr lang="en-US" smtClean="0"/>
              <a:t>12/14/2020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D55B4A-9E74-4C10-A82B-19435B71EDC6}" type="slidenum">
              <a:rPr lang="en-US" smtClean="0"/>
              <a:t>‹#›</a:t>
            </a:fld>
            <a:endParaRPr lang="en-US"/>
          </a:p>
        </p:txBody>
      </p:sp>
    </p:spTree>
    <p:extLst>
      <p:ext uri="{BB962C8B-B14F-4D97-AF65-F5344CB8AC3E}">
        <p14:creationId xmlns:p14="http://schemas.microsoft.com/office/powerpoint/2010/main" val="37727341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toppr.com/guides/chemistry/some-basic-concepts-of-chemistry/atomic-mass-and-molecular-mass/"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yjus.com/physics/ideal-gas-equation/" TargetMode="Externa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4399" y="221590"/>
            <a:ext cx="9976513" cy="1817143"/>
          </a:xfrm>
          <a:prstGeom prst="rect">
            <a:avLst/>
          </a:prstGeom>
        </p:spPr>
      </p:pic>
      <p:sp>
        <p:nvSpPr>
          <p:cNvPr id="3" name="Subtitle 2"/>
          <p:cNvSpPr>
            <a:spLocks noGrp="1"/>
          </p:cNvSpPr>
          <p:nvPr>
            <p:ph type="subTitle" idx="1"/>
          </p:nvPr>
        </p:nvSpPr>
        <p:spPr>
          <a:xfrm>
            <a:off x="86802" y="3561695"/>
            <a:ext cx="11631705" cy="2422246"/>
          </a:xfrm>
        </p:spPr>
        <p:txBody>
          <a:bodyPr>
            <a:noAutofit/>
          </a:bodyPr>
          <a:lstStyle/>
          <a:p>
            <a:r>
              <a:rPr lang="en-US" sz="5400" dirty="0" smtClean="0">
                <a:latin typeface="Comic Sans MS" panose="030F0702030302020204" pitchFamily="66" charset="0"/>
              </a:rPr>
              <a:t>CHM 101</a:t>
            </a:r>
          </a:p>
          <a:p>
            <a:r>
              <a:rPr lang="en-US" sz="5400" dirty="0" smtClean="0">
                <a:latin typeface="Comic Sans MS" panose="030F0702030302020204" pitchFamily="66" charset="0"/>
              </a:rPr>
              <a:t>ABDULLAHI </a:t>
            </a:r>
            <a:r>
              <a:rPr lang="en-US" sz="5400" dirty="0" err="1" smtClean="0">
                <a:latin typeface="Comic Sans MS" panose="030F0702030302020204" pitchFamily="66" charset="0"/>
              </a:rPr>
              <a:t>Danjuma</a:t>
            </a:r>
            <a:r>
              <a:rPr lang="en-US" sz="5400" dirty="0" smtClean="0">
                <a:latin typeface="Comic Sans MS" panose="030F0702030302020204" pitchFamily="66" charset="0"/>
              </a:rPr>
              <a:t> </a:t>
            </a:r>
            <a:r>
              <a:rPr lang="en-US" sz="5400" dirty="0" err="1" smtClean="0">
                <a:latin typeface="Comic Sans MS" panose="030F0702030302020204" pitchFamily="66" charset="0"/>
              </a:rPr>
              <a:t>Kassim</a:t>
            </a:r>
            <a:endParaRPr lang="en-US" sz="5400" dirty="0">
              <a:latin typeface="Comic Sans MS" panose="030F0702030302020204" pitchFamily="66" charset="0"/>
            </a:endParaRPr>
          </a:p>
        </p:txBody>
      </p:sp>
      <p:sp>
        <p:nvSpPr>
          <p:cNvPr id="2" name="Footer Placeholder 1"/>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55B4A-9E74-4C10-A82B-19435B71EDC6}" type="slidenum">
              <a:rPr lang="en-US" smtClean="0"/>
              <a:t>1</a:t>
            </a:fld>
            <a:endParaRPr lang="en-US"/>
          </a:p>
        </p:txBody>
      </p:sp>
    </p:spTree>
    <p:extLst>
      <p:ext uri="{BB962C8B-B14F-4D97-AF65-F5344CB8AC3E}">
        <p14:creationId xmlns:p14="http://schemas.microsoft.com/office/powerpoint/2010/main" val="726217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67062" y="2981325"/>
            <a:ext cx="5857875" cy="895350"/>
          </a:xfrm>
          <a:prstGeom prst="rect">
            <a:avLst/>
          </a:prstGeom>
        </p:spPr>
      </p:pic>
      <p:pic>
        <p:nvPicPr>
          <p:cNvPr id="4" name="Content Placeholder 3"/>
          <p:cNvPicPr>
            <a:picLocks noGrp="1" noChangeAspect="1"/>
          </p:cNvPicPr>
          <p:nvPr>
            <p:ph idx="1"/>
          </p:nvPr>
        </p:nvPicPr>
        <p:blipFill>
          <a:blip r:embed="rId3"/>
          <a:stretch>
            <a:fillRect/>
          </a:stretch>
        </p:blipFill>
        <p:spPr>
          <a:xfrm>
            <a:off x="0" y="655094"/>
            <a:ext cx="12192000" cy="6202906"/>
          </a:xfrm>
          <a:prstGeom prst="rect">
            <a:avLst/>
          </a:prstGeom>
        </p:spPr>
      </p:pic>
      <p:pic>
        <p:nvPicPr>
          <p:cNvPr id="7" name="Picture 6"/>
          <p:cNvPicPr>
            <a:picLocks noChangeAspect="1"/>
          </p:cNvPicPr>
          <p:nvPr/>
        </p:nvPicPr>
        <p:blipFill>
          <a:blip r:embed="rId2"/>
          <a:stretch>
            <a:fillRect/>
          </a:stretch>
        </p:blipFill>
        <p:spPr>
          <a:xfrm>
            <a:off x="191069" y="1"/>
            <a:ext cx="11395880" cy="895350"/>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10</a:t>
            </a:fld>
            <a:endParaRPr lang="en-US"/>
          </a:p>
        </p:txBody>
      </p:sp>
    </p:spTree>
    <p:extLst>
      <p:ext uri="{BB962C8B-B14F-4D97-AF65-F5344CB8AC3E}">
        <p14:creationId xmlns:p14="http://schemas.microsoft.com/office/powerpoint/2010/main" val="3159697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958014" cy="696036"/>
          </a:xfrm>
        </p:spPr>
        <p:txBody>
          <a:bodyPr>
            <a:normAutofit fontScale="90000"/>
          </a:bodyPr>
          <a:lstStyle/>
          <a:p>
            <a:pPr algn="ctr"/>
            <a:r>
              <a:rPr lang="en-US" b="1">
                <a:latin typeface="Comic Sans MS" panose="030F0702030302020204" pitchFamily="66" charset="0"/>
              </a:rPr>
              <a:t>Equilibrium Constant</a:t>
            </a:r>
          </a:p>
        </p:txBody>
      </p:sp>
      <p:sp>
        <p:nvSpPr>
          <p:cNvPr id="3" name="Content Placeholder 2"/>
          <p:cNvSpPr>
            <a:spLocks noGrp="1"/>
          </p:cNvSpPr>
          <p:nvPr>
            <p:ph idx="1"/>
          </p:nvPr>
        </p:nvSpPr>
        <p:spPr>
          <a:xfrm>
            <a:off x="0" y="696036"/>
            <a:ext cx="12192000" cy="6264322"/>
          </a:xfrm>
        </p:spPr>
        <p:txBody>
          <a:bodyPr>
            <a:normAutofit/>
          </a:bodyPr>
          <a:lstStyle/>
          <a:p>
            <a:pPr marL="463550" indent="0" algn="just">
              <a:buNone/>
            </a:pPr>
            <a:r>
              <a:rPr lang="en-US" sz="3200" dirty="0" smtClean="0">
                <a:latin typeface="Comic Sans MS" panose="030F0702030302020204" pitchFamily="66" charset="0"/>
              </a:rPr>
              <a:t>Law </a:t>
            </a:r>
            <a:r>
              <a:rPr lang="en-US" sz="3200" dirty="0">
                <a:latin typeface="Comic Sans MS" panose="030F0702030302020204" pitchFamily="66" charset="0"/>
              </a:rPr>
              <a:t>of </a:t>
            </a:r>
            <a:r>
              <a:rPr lang="en-US" sz="3200" dirty="0">
                <a:latin typeface="Comic Sans MS" panose="030F0702030302020204" pitchFamily="66" charset="0"/>
                <a:hlinkClick r:id="rId2"/>
              </a:rPr>
              <a:t>mass</a:t>
            </a:r>
            <a:r>
              <a:rPr lang="en-US" sz="3200" dirty="0">
                <a:latin typeface="Comic Sans MS" panose="030F0702030302020204" pitchFamily="66" charset="0"/>
              </a:rPr>
              <a:t> action also forms the basis which states that the rate of a chemical reaction is directly proportional to the product of the concentrations of the reactants raised to their respective stoichiometric coefficients. Therefore, given the reaction </a:t>
            </a:r>
            <a:r>
              <a:rPr lang="en-US" sz="3200" dirty="0" smtClean="0">
                <a:latin typeface="Comic Sans MS" panose="030F0702030302020204" pitchFamily="66" charset="0"/>
              </a:rPr>
              <a:t>–</a:t>
            </a:r>
          </a:p>
          <a:p>
            <a:pPr algn="just"/>
            <a:endParaRPr lang="en-US" sz="3200" dirty="0">
              <a:latin typeface="Comic Sans MS" panose="030F0702030302020204" pitchFamily="66" charset="0"/>
            </a:endParaRPr>
          </a:p>
          <a:p>
            <a:pPr marL="0" indent="0" algn="just">
              <a:buNone/>
            </a:pPr>
            <a:endParaRPr lang="en-US" sz="3200" dirty="0" smtClean="0">
              <a:latin typeface="Comic Sans MS" panose="030F0702030302020204" pitchFamily="66" charset="0"/>
            </a:endParaRPr>
          </a:p>
          <a:p>
            <a:pPr algn="just"/>
            <a:r>
              <a:rPr lang="en-US" sz="3200" dirty="0">
                <a:latin typeface="Comic Sans MS" panose="030F0702030302020204" pitchFamily="66" charset="0"/>
              </a:rPr>
              <a:t>By using the law of mass action here</a:t>
            </a:r>
            <a:r>
              <a:rPr lang="en-US" sz="3200" dirty="0" smtClean="0">
                <a:latin typeface="Comic Sans MS" panose="030F0702030302020204" pitchFamily="66" charset="0"/>
              </a:rPr>
              <a:t>,</a:t>
            </a:r>
          </a:p>
          <a:p>
            <a:pPr algn="just"/>
            <a:endParaRPr lang="en-US" sz="3200" dirty="0" smtClean="0">
              <a:latin typeface="Comic Sans MS" panose="030F0702030302020204" pitchFamily="66" charset="0"/>
            </a:endParaRPr>
          </a:p>
          <a:p>
            <a:pPr algn="just"/>
            <a:endParaRPr lang="en-US" sz="3200" dirty="0" smtClean="0">
              <a:latin typeface="Comic Sans MS" panose="030F0702030302020204" pitchFamily="66" charset="0"/>
            </a:endParaRPr>
          </a:p>
          <a:p>
            <a:pPr algn="just"/>
            <a:endParaRPr lang="en-US" sz="3200" dirty="0" smtClean="0">
              <a:latin typeface="Comic Sans MS" panose="030F0702030302020204" pitchFamily="66" charset="0"/>
            </a:endParaRPr>
          </a:p>
          <a:p>
            <a:pPr algn="just"/>
            <a:endParaRPr lang="en-US" sz="3200" dirty="0" smtClean="0">
              <a:latin typeface="Comic Sans MS" panose="030F0702030302020204" pitchFamily="66" charset="0"/>
            </a:endParaRPr>
          </a:p>
          <a:p>
            <a:pPr algn="just"/>
            <a:endParaRPr lang="en-US" sz="3200" dirty="0">
              <a:latin typeface="Comic Sans MS" panose="030F0702030302020204" pitchFamily="66" charset="0"/>
            </a:endParaRPr>
          </a:p>
          <a:p>
            <a:pPr algn="just"/>
            <a:endParaRPr lang="en-US" sz="3200" dirty="0" smtClean="0">
              <a:latin typeface="Comic Sans MS" panose="030F0702030302020204" pitchFamily="66" charset="0"/>
            </a:endParaRPr>
          </a:p>
          <a:p>
            <a:endParaRPr lang="en-US" sz="3200" dirty="0"/>
          </a:p>
        </p:txBody>
      </p:sp>
      <p:pic>
        <p:nvPicPr>
          <p:cNvPr id="4" name="Picture 3"/>
          <p:cNvPicPr>
            <a:picLocks noChangeAspect="1"/>
          </p:cNvPicPr>
          <p:nvPr/>
        </p:nvPicPr>
        <p:blipFill>
          <a:blip r:embed="rId3"/>
          <a:stretch>
            <a:fillRect/>
          </a:stretch>
        </p:blipFill>
        <p:spPr>
          <a:xfrm>
            <a:off x="655809" y="5341101"/>
            <a:ext cx="9969120" cy="1482915"/>
          </a:xfrm>
          <a:prstGeom prst="rect">
            <a:avLst/>
          </a:prstGeom>
        </p:spPr>
      </p:pic>
      <p:pic>
        <p:nvPicPr>
          <p:cNvPr id="5" name="Picture 4"/>
          <p:cNvPicPr>
            <a:picLocks noChangeAspect="1"/>
          </p:cNvPicPr>
          <p:nvPr/>
        </p:nvPicPr>
        <p:blipFill>
          <a:blip r:embed="rId4"/>
          <a:stretch>
            <a:fillRect/>
          </a:stretch>
        </p:blipFill>
        <p:spPr>
          <a:xfrm>
            <a:off x="1923765" y="3024554"/>
            <a:ext cx="7792872" cy="1083212"/>
          </a:xfrm>
          <a:prstGeom prst="rect">
            <a:avLst/>
          </a:prstGeom>
        </p:spPr>
      </p:pic>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11</a:t>
            </a:fld>
            <a:endParaRPr lang="en-US"/>
          </a:p>
        </p:txBody>
      </p:sp>
    </p:spTree>
    <p:extLst>
      <p:ext uri="{BB962C8B-B14F-4D97-AF65-F5344CB8AC3E}">
        <p14:creationId xmlns:p14="http://schemas.microsoft.com/office/powerpoint/2010/main" val="413308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9684"/>
          </a:xfrm>
        </p:spPr>
        <p:txBody>
          <a:bodyPr>
            <a:normAutofit fontScale="90000"/>
          </a:bodyPr>
          <a:lstStyle/>
          <a:p>
            <a:pPr algn="ctr"/>
            <a:r>
              <a:rPr lang="en-US" b="1" smtClean="0">
                <a:latin typeface="Comic Sans MS" panose="030F0702030302020204" pitchFamily="66" charset="0"/>
              </a:rPr>
              <a:t>Equilibrium Constant</a:t>
            </a:r>
            <a:endParaRPr lang="en-US"/>
          </a:p>
        </p:txBody>
      </p:sp>
      <p:sp>
        <p:nvSpPr>
          <p:cNvPr id="3" name="Content Placeholder 2"/>
          <p:cNvSpPr>
            <a:spLocks noGrp="1"/>
          </p:cNvSpPr>
          <p:nvPr>
            <p:ph idx="1"/>
          </p:nvPr>
        </p:nvSpPr>
        <p:spPr>
          <a:xfrm>
            <a:off x="-109182" y="709684"/>
            <a:ext cx="11462982" cy="6264321"/>
          </a:xfrm>
        </p:spPr>
        <p:txBody>
          <a:bodyPr>
            <a:normAutofit/>
          </a:bodyPr>
          <a:lstStyle/>
          <a:p>
            <a:pPr marL="463550" indent="0" algn="just">
              <a:buNone/>
            </a:pPr>
            <a:r>
              <a:rPr lang="en-US" sz="3200" dirty="0" smtClean="0">
                <a:latin typeface="Comic Sans MS" panose="030F0702030302020204" pitchFamily="66" charset="0"/>
              </a:rPr>
              <a:t>where, [A], [B], [C] and [D] being the active masses and k</a:t>
            </a:r>
            <a:r>
              <a:rPr lang="en-US" sz="3200" baseline="-25000" dirty="0" smtClean="0">
                <a:latin typeface="Comic Sans MS" panose="030F0702030302020204" pitchFamily="66" charset="0"/>
              </a:rPr>
              <a:t>+</a:t>
            </a:r>
            <a:r>
              <a:rPr lang="en-US" sz="3200" dirty="0" smtClean="0">
                <a:latin typeface="Comic Sans MS" panose="030F0702030302020204" pitchFamily="66" charset="0"/>
              </a:rPr>
              <a:t> and k</a:t>
            </a:r>
            <a:r>
              <a:rPr lang="en-US" sz="3200" baseline="-25000" dirty="0" smtClean="0">
                <a:latin typeface="Comic Sans MS" panose="030F0702030302020204" pitchFamily="66" charset="0"/>
              </a:rPr>
              <a:t>−</a:t>
            </a:r>
            <a:r>
              <a:rPr lang="en-US" sz="3200" dirty="0" smtClean="0">
                <a:latin typeface="Comic Sans MS" panose="030F0702030302020204" pitchFamily="66" charset="0"/>
              </a:rPr>
              <a:t> are rate constants of forward and backward reactions, also the a, b, c, d are the stoichiometric coefficients related to A, B, C and D respectively. However, at the equilibrium – the forward and the backward rates are equal, stating –</a:t>
            </a:r>
          </a:p>
          <a:p>
            <a:pPr marL="463550" indent="0">
              <a:buNone/>
            </a:pPr>
            <a:endParaRPr lang="en-US" sz="3200" dirty="0" smtClean="0">
              <a:latin typeface="Comic Sans MS" panose="030F0702030302020204" pitchFamily="66" charset="0"/>
            </a:endParaRPr>
          </a:p>
          <a:p>
            <a:pPr marL="463550" indent="0">
              <a:buNone/>
            </a:pPr>
            <a:r>
              <a:rPr lang="en-US" sz="3200" dirty="0" smtClean="0">
                <a:latin typeface="Comic Sans MS" panose="030F0702030302020204" pitchFamily="66" charset="0"/>
              </a:rPr>
              <a:t>Rate </a:t>
            </a:r>
            <a:r>
              <a:rPr lang="en-US" sz="3200" dirty="0">
                <a:latin typeface="Comic Sans MS" panose="030F0702030302020204" pitchFamily="66" charset="0"/>
              </a:rPr>
              <a:t>of forward reaction = Rate of backward reaction</a:t>
            </a:r>
          </a:p>
        </p:txBody>
      </p:sp>
      <p:pic>
        <p:nvPicPr>
          <p:cNvPr id="4" name="Picture 3"/>
          <p:cNvPicPr>
            <a:picLocks noChangeAspect="1"/>
          </p:cNvPicPr>
          <p:nvPr/>
        </p:nvPicPr>
        <p:blipFill>
          <a:blip r:embed="rId2"/>
          <a:stretch>
            <a:fillRect/>
          </a:stretch>
        </p:blipFill>
        <p:spPr>
          <a:xfrm>
            <a:off x="1493861" y="5070667"/>
            <a:ext cx="8256895" cy="1493009"/>
          </a:xfrm>
          <a:prstGeom prst="rect">
            <a:avLst/>
          </a:prstGeom>
        </p:spPr>
      </p:pic>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12</a:t>
            </a:fld>
            <a:endParaRPr lang="en-US"/>
          </a:p>
        </p:txBody>
      </p:sp>
    </p:spTree>
    <p:extLst>
      <p:ext uri="{BB962C8B-B14F-4D97-AF65-F5344CB8AC3E}">
        <p14:creationId xmlns:p14="http://schemas.microsoft.com/office/powerpoint/2010/main" val="2238075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1"/>
            <a:ext cx="10515600" cy="818866"/>
          </a:xfrm>
        </p:spPr>
        <p:txBody>
          <a:bodyPr/>
          <a:lstStyle/>
          <a:p>
            <a:pPr algn="ctr"/>
            <a:r>
              <a:rPr lang="en-US" b="1" dirty="0" smtClean="0">
                <a:latin typeface="Comic Sans MS" panose="030F0702030302020204" pitchFamily="66" charset="0"/>
              </a:rPr>
              <a:t>Equilibrium Constant</a:t>
            </a:r>
            <a:endParaRPr lang="en-US" dirty="0"/>
          </a:p>
        </p:txBody>
      </p:sp>
      <p:pic>
        <p:nvPicPr>
          <p:cNvPr id="4" name="Content Placeholder 3"/>
          <p:cNvPicPr>
            <a:picLocks noGrp="1" noChangeAspect="1"/>
          </p:cNvPicPr>
          <p:nvPr>
            <p:ph idx="1"/>
          </p:nvPr>
        </p:nvPicPr>
        <p:blipFill>
          <a:blip r:embed="rId2"/>
          <a:stretch>
            <a:fillRect/>
          </a:stretch>
        </p:blipFill>
        <p:spPr>
          <a:xfrm>
            <a:off x="618562" y="645461"/>
            <a:ext cx="9910482" cy="2598493"/>
          </a:xfrm>
          <a:prstGeom prst="rect">
            <a:avLst/>
          </a:prstGeom>
        </p:spPr>
      </p:pic>
      <p:pic>
        <p:nvPicPr>
          <p:cNvPr id="5" name="Picture 4"/>
          <p:cNvPicPr>
            <a:picLocks noChangeAspect="1"/>
          </p:cNvPicPr>
          <p:nvPr/>
        </p:nvPicPr>
        <p:blipFill>
          <a:blip r:embed="rId3"/>
          <a:stretch>
            <a:fillRect/>
          </a:stretch>
        </p:blipFill>
        <p:spPr>
          <a:xfrm>
            <a:off x="605116" y="3845862"/>
            <a:ext cx="10999696" cy="2363154"/>
          </a:xfrm>
          <a:prstGeom prst="rect">
            <a:avLst/>
          </a:prstGeom>
        </p:spPr>
      </p:pic>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13</a:t>
            </a:fld>
            <a:endParaRPr lang="en-US"/>
          </a:p>
        </p:txBody>
      </p:sp>
    </p:spTree>
    <p:extLst>
      <p:ext uri="{BB962C8B-B14F-4D97-AF65-F5344CB8AC3E}">
        <p14:creationId xmlns:p14="http://schemas.microsoft.com/office/powerpoint/2010/main" val="2187427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0078"/>
            <a:ext cx="12192000" cy="862592"/>
          </a:xfrm>
        </p:spPr>
        <p:txBody>
          <a:bodyPr/>
          <a:lstStyle/>
          <a:p>
            <a:pPr algn="ctr"/>
            <a:r>
              <a:rPr lang="en-US" b="1" dirty="0" smtClean="0">
                <a:latin typeface="Comic Sans MS" panose="030F0702030302020204" pitchFamily="66" charset="0"/>
              </a:rPr>
              <a:t>Equilibrium Constant</a:t>
            </a:r>
            <a:endParaRPr lang="en-US" dirty="0"/>
          </a:p>
        </p:txBody>
      </p:sp>
      <p:pic>
        <p:nvPicPr>
          <p:cNvPr id="4" name="Content Placeholder 3"/>
          <p:cNvPicPr>
            <a:picLocks noGrp="1" noChangeAspect="1"/>
          </p:cNvPicPr>
          <p:nvPr>
            <p:ph idx="1"/>
          </p:nvPr>
        </p:nvPicPr>
        <p:blipFill>
          <a:blip r:embed="rId2"/>
          <a:stretch>
            <a:fillRect/>
          </a:stretch>
        </p:blipFill>
        <p:spPr>
          <a:xfrm>
            <a:off x="605118" y="832515"/>
            <a:ext cx="10959353" cy="2193074"/>
          </a:xfrm>
          <a:prstGeom prst="rect">
            <a:avLst/>
          </a:prstGeom>
        </p:spPr>
      </p:pic>
      <p:pic>
        <p:nvPicPr>
          <p:cNvPr id="5" name="Picture 4"/>
          <p:cNvPicPr>
            <a:picLocks noChangeAspect="1"/>
          </p:cNvPicPr>
          <p:nvPr/>
        </p:nvPicPr>
        <p:blipFill>
          <a:blip r:embed="rId3"/>
          <a:stretch>
            <a:fillRect/>
          </a:stretch>
        </p:blipFill>
        <p:spPr>
          <a:xfrm>
            <a:off x="605118" y="4018266"/>
            <a:ext cx="10959354" cy="2261510"/>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14</a:t>
            </a:fld>
            <a:endParaRPr lang="en-US"/>
          </a:p>
        </p:txBody>
      </p:sp>
    </p:spTree>
    <p:extLst>
      <p:ext uri="{BB962C8B-B14F-4D97-AF65-F5344CB8AC3E}">
        <p14:creationId xmlns:p14="http://schemas.microsoft.com/office/powerpoint/2010/main" val="326072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7" y="591671"/>
            <a:ext cx="10986248" cy="2850776"/>
          </a:xfrm>
        </p:spPr>
        <p:txBody>
          <a:bodyPr>
            <a:normAutofit fontScale="90000"/>
          </a:bodyPr>
          <a:lstStyle/>
          <a:p>
            <a:pPr marL="457200" indent="-457200" algn="just"/>
            <a:r>
              <a:rPr lang="en-US" sz="3600" b="1" dirty="0" smtClean="0">
                <a:latin typeface="Comic Sans MS" panose="030F0702030302020204" pitchFamily="66" charset="0"/>
              </a:rPr>
              <a:t>	Law of mass action </a:t>
            </a:r>
            <a:r>
              <a:rPr lang="en-US" sz="3600" dirty="0" smtClean="0">
                <a:latin typeface="Comic Sans MS" panose="030F0702030302020204" pitchFamily="66" charset="0"/>
              </a:rPr>
              <a:t>- The value of the equilibrium constant expression, Kc, is constant for a given reaction at equilibrium and at a constant temperature.   </a:t>
            </a:r>
            <a:br>
              <a:rPr lang="en-US" sz="3600" dirty="0" smtClean="0">
                <a:latin typeface="Comic Sans MS" panose="030F0702030302020204" pitchFamily="66" charset="0"/>
              </a:rPr>
            </a:br>
            <a:r>
              <a:rPr lang="en-US" sz="3600" dirty="0" smtClean="0">
                <a:latin typeface="Comic Sans MS" panose="030F0702030302020204" pitchFamily="66" charset="0"/>
              </a:rPr>
              <a:t>⇒ The equilibrium concentrations of reactants and products may vary, but the value for Kc remains the same. </a:t>
            </a:r>
            <a:endParaRPr lang="en-US" sz="3600" dirty="0">
              <a:latin typeface="Comic Sans MS" panose="030F0702030302020204" pitchFamily="66" charset="0"/>
            </a:endParaRPr>
          </a:p>
        </p:txBody>
      </p:sp>
      <p:pic>
        <p:nvPicPr>
          <p:cNvPr id="4" name="Content Placeholder 3"/>
          <p:cNvPicPr>
            <a:picLocks noGrp="1" noChangeAspect="1"/>
          </p:cNvPicPr>
          <p:nvPr>
            <p:ph idx="1"/>
          </p:nvPr>
        </p:nvPicPr>
        <p:blipFill>
          <a:blip r:embed="rId2"/>
          <a:stretch>
            <a:fillRect/>
          </a:stretch>
        </p:blipFill>
        <p:spPr>
          <a:xfrm>
            <a:off x="605117" y="3702050"/>
            <a:ext cx="10986247" cy="2389468"/>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15</a:t>
            </a:fld>
            <a:endParaRPr lang="en-US"/>
          </a:p>
        </p:txBody>
      </p:sp>
    </p:spTree>
    <p:extLst>
      <p:ext uri="{BB962C8B-B14F-4D97-AF65-F5344CB8AC3E}">
        <p14:creationId xmlns:p14="http://schemas.microsoft.com/office/powerpoint/2010/main" val="2731421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684213"/>
          </a:xfrm>
        </p:spPr>
        <p:txBody>
          <a:bodyPr>
            <a:normAutofit fontScale="90000"/>
          </a:bodyPr>
          <a:lstStyle/>
          <a:p>
            <a:pPr algn="ctr"/>
            <a:r>
              <a:rPr lang="en-US" b="1" dirty="0" smtClean="0">
                <a:latin typeface="Comic Sans MS" panose="030F0702030302020204" pitchFamily="66" charset="0"/>
              </a:rPr>
              <a:t>Equilibrium Constant</a:t>
            </a:r>
            <a:endParaRPr lang="en-US" dirty="0"/>
          </a:p>
        </p:txBody>
      </p:sp>
      <p:pic>
        <p:nvPicPr>
          <p:cNvPr id="4" name="Content Placeholder 3"/>
          <p:cNvPicPr>
            <a:picLocks noGrp="1" noChangeAspect="1"/>
          </p:cNvPicPr>
          <p:nvPr>
            <p:ph idx="1"/>
          </p:nvPr>
        </p:nvPicPr>
        <p:blipFill>
          <a:blip r:embed="rId2"/>
          <a:stretch>
            <a:fillRect/>
          </a:stretch>
        </p:blipFill>
        <p:spPr>
          <a:xfrm>
            <a:off x="618565" y="684213"/>
            <a:ext cx="10959354" cy="2306172"/>
          </a:xfrm>
          <a:prstGeom prst="rect">
            <a:avLst/>
          </a:prstGeom>
        </p:spPr>
      </p:pic>
      <p:pic>
        <p:nvPicPr>
          <p:cNvPr id="5" name="Picture 4"/>
          <p:cNvPicPr>
            <a:picLocks noChangeAspect="1"/>
          </p:cNvPicPr>
          <p:nvPr/>
        </p:nvPicPr>
        <p:blipFill>
          <a:blip r:embed="rId3"/>
          <a:stretch>
            <a:fillRect/>
          </a:stretch>
        </p:blipFill>
        <p:spPr>
          <a:xfrm>
            <a:off x="618564" y="3778624"/>
            <a:ext cx="10959355" cy="2460811"/>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16</a:t>
            </a:fld>
            <a:endParaRPr lang="en-US"/>
          </a:p>
        </p:txBody>
      </p:sp>
    </p:spTree>
    <p:extLst>
      <p:ext uri="{BB962C8B-B14F-4D97-AF65-F5344CB8AC3E}">
        <p14:creationId xmlns:p14="http://schemas.microsoft.com/office/powerpoint/2010/main" val="3098235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1325563"/>
          </a:xfrm>
        </p:spPr>
        <p:txBody>
          <a:bodyPr/>
          <a:lstStyle/>
          <a:p>
            <a:pPr algn="ctr"/>
            <a:r>
              <a:rPr lang="en-US" b="1" dirty="0" smtClean="0">
                <a:latin typeface="Comic Sans MS" panose="030F0702030302020204" pitchFamily="66" charset="0"/>
              </a:rPr>
              <a:t>Equilibrium Constant</a:t>
            </a:r>
            <a:endParaRPr lang="en-US" dirty="0"/>
          </a:p>
        </p:txBody>
      </p:sp>
      <p:pic>
        <p:nvPicPr>
          <p:cNvPr id="5" name="Content Placeholder 4"/>
          <p:cNvPicPr>
            <a:picLocks noGrp="1" noChangeAspect="1"/>
          </p:cNvPicPr>
          <p:nvPr>
            <p:ph idx="1"/>
          </p:nvPr>
        </p:nvPicPr>
        <p:blipFill>
          <a:blip r:embed="rId2"/>
          <a:stretch>
            <a:fillRect/>
          </a:stretch>
        </p:blipFill>
        <p:spPr>
          <a:xfrm>
            <a:off x="615166" y="1033830"/>
            <a:ext cx="10989646" cy="2905125"/>
          </a:xfrm>
          <a:prstGeom prst="rect">
            <a:avLst/>
          </a:prstGeom>
        </p:spPr>
      </p:pic>
      <p:pic>
        <p:nvPicPr>
          <p:cNvPr id="7" name="Picture 6"/>
          <p:cNvPicPr>
            <a:picLocks noChangeAspect="1"/>
          </p:cNvPicPr>
          <p:nvPr/>
        </p:nvPicPr>
        <p:blipFill>
          <a:blip r:embed="rId3"/>
          <a:stretch>
            <a:fillRect/>
          </a:stretch>
        </p:blipFill>
        <p:spPr>
          <a:xfrm>
            <a:off x="615166" y="4402202"/>
            <a:ext cx="5605134" cy="2257905"/>
          </a:xfrm>
          <a:prstGeom prst="rect">
            <a:avLst/>
          </a:prstGeom>
        </p:spPr>
      </p:pic>
      <p:pic>
        <p:nvPicPr>
          <p:cNvPr id="8" name="Picture 7"/>
          <p:cNvPicPr>
            <a:picLocks noChangeAspect="1"/>
          </p:cNvPicPr>
          <p:nvPr/>
        </p:nvPicPr>
        <p:blipFill>
          <a:blip r:embed="rId4"/>
          <a:stretch>
            <a:fillRect/>
          </a:stretch>
        </p:blipFill>
        <p:spPr>
          <a:xfrm>
            <a:off x="6632813" y="4203510"/>
            <a:ext cx="4972000" cy="2456597"/>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17</a:t>
            </a:fld>
            <a:endParaRPr lang="en-US"/>
          </a:p>
        </p:txBody>
      </p:sp>
    </p:spTree>
    <p:extLst>
      <p:ext uri="{BB962C8B-B14F-4D97-AF65-F5344CB8AC3E}">
        <p14:creationId xmlns:p14="http://schemas.microsoft.com/office/powerpoint/2010/main" val="1206683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3"/>
            <a:ext cx="10515600" cy="603665"/>
          </a:xfrm>
        </p:spPr>
        <p:txBody>
          <a:bodyPr>
            <a:normAutofit fontScale="90000"/>
          </a:bodyPr>
          <a:lstStyle/>
          <a:p>
            <a:pPr algn="ctr"/>
            <a:r>
              <a:rPr lang="en-US" i="1" dirty="0">
                <a:latin typeface="Comic Sans MS" panose="030F0702030302020204" pitchFamily="66" charset="0"/>
              </a:rPr>
              <a:t>Reaction Quotient</a:t>
            </a:r>
          </a:p>
        </p:txBody>
      </p:sp>
      <p:sp>
        <p:nvSpPr>
          <p:cNvPr id="3" name="Content Placeholder 2"/>
          <p:cNvSpPr>
            <a:spLocks noGrp="1"/>
          </p:cNvSpPr>
          <p:nvPr>
            <p:ph idx="1"/>
          </p:nvPr>
        </p:nvSpPr>
        <p:spPr/>
        <p:txBody>
          <a:bodyPr/>
          <a:lstStyle/>
          <a:p>
            <a:pPr marL="0" indent="0">
              <a:buNone/>
            </a:pPr>
            <a:endParaRPr lang="en-US" smtClean="0"/>
          </a:p>
          <a:p>
            <a:pPr marL="0" indent="0">
              <a:buNone/>
            </a:pPr>
            <a:endParaRPr lang="en-US"/>
          </a:p>
          <a:p>
            <a:pPr marL="0" indent="0">
              <a:buNone/>
            </a:pPr>
            <a:endParaRPr lang="en-US" smtClean="0"/>
          </a:p>
          <a:p>
            <a:pPr marL="0" indent="0">
              <a:buNone/>
            </a:pPr>
            <a:endParaRPr lang="en-US"/>
          </a:p>
        </p:txBody>
      </p:sp>
      <p:sp>
        <p:nvSpPr>
          <p:cNvPr id="5" name="Rectangle 2"/>
          <p:cNvSpPr>
            <a:spLocks noChangeArrowheads="1"/>
          </p:cNvSpPr>
          <p:nvPr/>
        </p:nvSpPr>
        <p:spPr bwMode="auto">
          <a:xfrm>
            <a:off x="457198" y="2780237"/>
            <a:ext cx="11470343"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Q = K equilibrium</a:t>
            </a:r>
          </a:p>
          <a:p>
            <a:pPr marL="457200" marR="0" lvl="0" indent="-457200" algn="just"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Q &lt; K reaction proceeds to the right to form more products and decrease amount of reactants so value of Q will increase.</a:t>
            </a:r>
          </a:p>
          <a:p>
            <a:pPr marL="457200" marR="0" lvl="0" indent="-457200" algn="just"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Q &gt; K reaction proceeds to the left to form more reactants and decrease amount of products so value of Q will decrease.</a:t>
            </a:r>
          </a:p>
          <a:p>
            <a:pPr marL="45720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
        <p:nvSpPr>
          <p:cNvPr id="6" name="Rectangle 3"/>
          <p:cNvSpPr>
            <a:spLocks noChangeArrowheads="1"/>
          </p:cNvSpPr>
          <p:nvPr/>
        </p:nvSpPr>
        <p:spPr bwMode="auto">
          <a:xfrm>
            <a:off x="457200" y="562323"/>
            <a:ext cx="1129553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The reaction quotient, Q, is used when questioning if we are at equilibrium. The calculation for Q is </a:t>
            </a:r>
            <a:r>
              <a:rPr kumimoji="0" lang="en-US" altLang="en-US" sz="3200" b="1"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exactly</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the same as for KK but we can only use K when we know we are at equilibrium. Comparing Q and K allows the direction of the reaction to be predicted.</a:t>
            </a:r>
            <a:r>
              <a:rPr kumimoji="0" lang="en-US" altLang="en-US" sz="2800" b="0" i="0" u="none" strike="noStrike" cap="none" normalizeH="0" baseline="0" dirty="0" smtClean="0">
                <a:ln>
                  <a:noFill/>
                </a:ln>
                <a:solidFill>
                  <a:schemeClr val="tx1"/>
                </a:solidFill>
                <a:effectLst/>
                <a:latin typeface="Comic Sans MS" panose="030F0702030302020204" pitchFamily="66" charset="0"/>
              </a:rPr>
              <a:t> </a:t>
            </a:r>
            <a:endParaRPr kumimoji="0" lang="en-US" altLang="en-US" sz="4400" b="0" i="0" u="none" strike="noStrike" cap="none" normalizeH="0" baseline="0" dirty="0" smtClean="0">
              <a:ln>
                <a:noFill/>
              </a:ln>
              <a:solidFill>
                <a:schemeClr val="tx1"/>
              </a:solidFill>
              <a:effectLst/>
              <a:latin typeface="Comic Sans MS" panose="030F0702030302020204" pitchFamily="66" charset="0"/>
            </a:endParaRPr>
          </a:p>
        </p:txBody>
      </p:sp>
      <p:sp>
        <p:nvSpPr>
          <p:cNvPr id="4" name="Footer Placeholder 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18</a:t>
            </a:fld>
            <a:endParaRPr lang="en-US"/>
          </a:p>
        </p:txBody>
      </p:sp>
    </p:spTree>
    <p:extLst>
      <p:ext uri="{BB962C8B-B14F-4D97-AF65-F5344CB8AC3E}">
        <p14:creationId xmlns:p14="http://schemas.microsoft.com/office/powerpoint/2010/main" val="501967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1" cy="888835"/>
          </a:xfrm>
        </p:spPr>
        <p:txBody>
          <a:bodyPr>
            <a:noAutofit/>
          </a:bodyPr>
          <a:lstStyle/>
          <a:p>
            <a:pPr algn="ctr"/>
            <a:r>
              <a:rPr lang="en-US" sz="2800" b="1" dirty="0">
                <a:latin typeface="Comic Sans MS" panose="030F0702030302020204" pitchFamily="66" charset="0"/>
              </a:rPr>
              <a:t>How the Gas Equilibrium Constants Relate to Reaction Quotient (Q)</a:t>
            </a:r>
          </a:p>
        </p:txBody>
      </p:sp>
      <p:pic>
        <p:nvPicPr>
          <p:cNvPr id="4" name="Content Placeholder 3"/>
          <p:cNvPicPr>
            <a:picLocks noGrp="1" noChangeAspect="1"/>
          </p:cNvPicPr>
          <p:nvPr>
            <p:ph idx="1"/>
          </p:nvPr>
        </p:nvPicPr>
        <p:blipFill>
          <a:blip r:embed="rId2"/>
          <a:stretch>
            <a:fillRect/>
          </a:stretch>
        </p:blipFill>
        <p:spPr>
          <a:xfrm>
            <a:off x="524435" y="3402115"/>
            <a:ext cx="11036824" cy="3254601"/>
          </a:xfrm>
          <a:prstGeom prst="rect">
            <a:avLst/>
          </a:prstGeom>
        </p:spPr>
      </p:pic>
      <p:sp>
        <p:nvSpPr>
          <p:cNvPr id="5" name="Rectangle 1"/>
          <p:cNvSpPr>
            <a:spLocks noChangeArrowheads="1"/>
          </p:cNvSpPr>
          <p:nvPr/>
        </p:nvSpPr>
        <p:spPr bwMode="auto">
          <a:xfrm>
            <a:off x="-1" y="741651"/>
            <a:ext cx="11668837"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The process of finding the Reaction Quotient (Q</a:t>
            </a:r>
            <a:r>
              <a:rPr kumimoji="0" lang="en-US" altLang="en-US" i="0" u="none" strike="noStrike" cap="none" normalizeH="0" baseline="-30000" dirty="0" smtClean="0">
                <a:ln>
                  <a:noFill/>
                </a:ln>
                <a:solidFill>
                  <a:srgbClr val="000000"/>
                </a:solidFill>
                <a:effectLst/>
                <a:latin typeface="Comic Sans MS" panose="030F0702030302020204" pitchFamily="66" charset="0"/>
                <a:cs typeface="Tahoma" panose="020B0604030504040204" pitchFamily="34" charset="0"/>
              </a:rPr>
              <a:t>c</a:t>
            </a:r>
            <a:r>
              <a:rPr kumimoji="0" lang="en-US" altLang="en-US" sz="320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is the same as finding K</a:t>
            </a:r>
            <a:r>
              <a:rPr kumimoji="0" lang="en-US" altLang="en-US" i="0" u="none" strike="noStrike" cap="none" normalizeH="0" baseline="-30000" dirty="0" smtClean="0">
                <a:ln>
                  <a:noFill/>
                </a:ln>
                <a:solidFill>
                  <a:srgbClr val="000000"/>
                </a:solidFill>
                <a:effectLst/>
                <a:latin typeface="Comic Sans MS" panose="030F0702030302020204" pitchFamily="66" charset="0"/>
                <a:cs typeface="Tahoma" panose="020B0604030504040204" pitchFamily="34" charset="0"/>
              </a:rPr>
              <a:t>c</a:t>
            </a:r>
            <a:r>
              <a:rPr kumimoji="0" lang="en-US" altLang="en-US" sz="320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and </a:t>
            </a:r>
            <a:r>
              <a:rPr kumimoji="0" lang="en-US" altLang="en-US" sz="3200" i="0" u="none" strike="noStrike" cap="none" normalizeH="0" baseline="0" dirty="0" err="1" smtClean="0">
                <a:ln>
                  <a:noFill/>
                </a:ln>
                <a:solidFill>
                  <a:srgbClr val="000000"/>
                </a:solidFill>
                <a:effectLst/>
                <a:latin typeface="Comic Sans MS" panose="030F0702030302020204" pitchFamily="66" charset="0"/>
                <a:cs typeface="Tahoma" panose="020B0604030504040204" pitchFamily="34" charset="0"/>
              </a:rPr>
              <a:t>K</a:t>
            </a:r>
            <a:r>
              <a:rPr kumimoji="0" lang="en-US" altLang="en-US" i="0" u="none" strike="noStrike" cap="none" normalizeH="0" baseline="-30000" dirty="0" err="1" smtClean="0">
                <a:ln>
                  <a:noFill/>
                </a:ln>
                <a:solidFill>
                  <a:srgbClr val="000000"/>
                </a:solidFill>
                <a:effectLst/>
                <a:latin typeface="Comic Sans MS" panose="030F0702030302020204" pitchFamily="66" charset="0"/>
                <a:cs typeface="Tahoma" panose="020B0604030504040204" pitchFamily="34" charset="0"/>
              </a:rPr>
              <a:t>p</a:t>
            </a:r>
            <a:r>
              <a:rPr kumimoji="0" lang="en-US" altLang="en-US" sz="320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where the products of the reaction is divided by the reactants of the reaction (Products/Reactants) </a:t>
            </a:r>
            <a:r>
              <a:rPr kumimoji="0" lang="en-US" altLang="en-US" sz="3200" i="0" u="sng"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at any time not necessarily at equilibrium</a:t>
            </a:r>
            <a:r>
              <a:rPr kumimoji="0" lang="en-US" altLang="en-US" sz="320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a:t>
            </a:r>
            <a:r>
              <a:rPr kumimoji="0" lang="en-US" altLang="en-US" sz="2800" b="1" i="0" u="none" strike="noStrike" cap="none" normalizeH="0" baseline="0" dirty="0" smtClean="0">
                <a:ln>
                  <a:noFill/>
                </a:ln>
                <a:solidFill>
                  <a:schemeClr val="tx1"/>
                </a:solidFill>
                <a:effectLst/>
                <a:latin typeface="Comic Sans MS" panose="030F0702030302020204" pitchFamily="66" charset="0"/>
              </a:rPr>
              <a:t> </a:t>
            </a:r>
            <a:endParaRPr kumimoji="0" lang="en-US" altLang="en-US" sz="3200" b="1" i="0" u="none" strike="noStrike" cap="none" normalizeH="0" baseline="0" dirty="0" smtClean="0">
              <a:ln>
                <a:noFill/>
              </a:ln>
              <a:solidFill>
                <a:schemeClr val="tx1"/>
              </a:solidFill>
              <a:effectLst/>
              <a:latin typeface="Comic Sans MS" panose="030F0702030302020204" pitchFamily="66" charset="0"/>
            </a:endParaRPr>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19</a:t>
            </a:fld>
            <a:endParaRPr lang="en-US"/>
          </a:p>
        </p:txBody>
      </p:sp>
    </p:spTree>
    <p:extLst>
      <p:ext uri="{BB962C8B-B14F-4D97-AF65-F5344CB8AC3E}">
        <p14:creationId xmlns:p14="http://schemas.microsoft.com/office/powerpoint/2010/main" val="395764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0251" y="846161"/>
            <a:ext cx="11891749" cy="6066429"/>
          </a:xfrm>
          <a:prstGeom prst="rect">
            <a:avLst/>
          </a:prstGeom>
        </p:spPr>
      </p:pic>
      <p:pic>
        <p:nvPicPr>
          <p:cNvPr id="5" name="Picture 4"/>
          <p:cNvPicPr>
            <a:picLocks noChangeAspect="1"/>
          </p:cNvPicPr>
          <p:nvPr/>
        </p:nvPicPr>
        <p:blipFill>
          <a:blip r:embed="rId3"/>
          <a:stretch>
            <a:fillRect/>
          </a:stretch>
        </p:blipFill>
        <p:spPr>
          <a:xfrm>
            <a:off x="2321541" y="-27295"/>
            <a:ext cx="7545790" cy="952500"/>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2</a:t>
            </a:fld>
            <a:endParaRPr lang="en-US"/>
          </a:p>
        </p:txBody>
      </p:sp>
    </p:spTree>
    <p:extLst>
      <p:ext uri="{BB962C8B-B14F-4D97-AF65-F5344CB8AC3E}">
        <p14:creationId xmlns:p14="http://schemas.microsoft.com/office/powerpoint/2010/main" val="3974675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910" y="0"/>
            <a:ext cx="12215910" cy="822325"/>
          </a:xfrm>
        </p:spPr>
        <p:txBody>
          <a:bodyPr/>
          <a:lstStyle/>
          <a:p>
            <a:pPr algn="ctr"/>
            <a:r>
              <a:rPr lang="en-US" b="1" dirty="0" smtClean="0">
                <a:latin typeface="Comic Sans MS" panose="030F0702030302020204" pitchFamily="66" charset="0"/>
              </a:rPr>
              <a:t>Equilibrium Constant</a:t>
            </a:r>
            <a:endParaRPr lang="en-US" dirty="0"/>
          </a:p>
        </p:txBody>
      </p:sp>
      <p:pic>
        <p:nvPicPr>
          <p:cNvPr id="4" name="Content Placeholder 3"/>
          <p:cNvPicPr>
            <a:picLocks noGrp="1" noChangeAspect="1"/>
          </p:cNvPicPr>
          <p:nvPr>
            <p:ph idx="1"/>
          </p:nvPr>
        </p:nvPicPr>
        <p:blipFill>
          <a:blip r:embed="rId2"/>
          <a:stretch>
            <a:fillRect/>
          </a:stretch>
        </p:blipFill>
        <p:spPr>
          <a:xfrm>
            <a:off x="605118" y="822115"/>
            <a:ext cx="10959353" cy="1759720"/>
          </a:xfrm>
          <a:prstGeom prst="rect">
            <a:avLst/>
          </a:prstGeom>
        </p:spPr>
      </p:pic>
      <p:pic>
        <p:nvPicPr>
          <p:cNvPr id="5" name="Picture 4"/>
          <p:cNvPicPr>
            <a:picLocks noChangeAspect="1"/>
          </p:cNvPicPr>
          <p:nvPr/>
        </p:nvPicPr>
        <p:blipFill>
          <a:blip r:embed="rId3"/>
          <a:stretch>
            <a:fillRect/>
          </a:stretch>
        </p:blipFill>
        <p:spPr>
          <a:xfrm>
            <a:off x="605118" y="2719089"/>
            <a:ext cx="11083360" cy="1733731"/>
          </a:xfrm>
          <a:prstGeom prst="rect">
            <a:avLst/>
          </a:prstGeom>
        </p:spPr>
      </p:pic>
      <p:pic>
        <p:nvPicPr>
          <p:cNvPr id="6" name="Picture 5"/>
          <p:cNvPicPr>
            <a:picLocks noChangeAspect="1"/>
          </p:cNvPicPr>
          <p:nvPr/>
        </p:nvPicPr>
        <p:blipFill>
          <a:blip r:embed="rId4"/>
          <a:stretch>
            <a:fillRect/>
          </a:stretch>
        </p:blipFill>
        <p:spPr>
          <a:xfrm>
            <a:off x="605118" y="4370295"/>
            <a:ext cx="11083360" cy="2205318"/>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20</a:t>
            </a:fld>
            <a:endParaRPr lang="en-US"/>
          </a:p>
        </p:txBody>
      </p:sp>
    </p:spTree>
    <p:extLst>
      <p:ext uri="{BB962C8B-B14F-4D97-AF65-F5344CB8AC3E}">
        <p14:creationId xmlns:p14="http://schemas.microsoft.com/office/powerpoint/2010/main" val="158434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647700"/>
          </a:xfrm>
        </p:spPr>
        <p:txBody>
          <a:bodyPr>
            <a:normAutofit/>
          </a:bodyPr>
          <a:lstStyle/>
          <a:p>
            <a:pPr algn="ctr"/>
            <a:r>
              <a:rPr lang="en-US" sz="2800" b="1" dirty="0" smtClean="0">
                <a:latin typeface="Comic Sans MS" panose="030F0702030302020204" pitchFamily="66" charset="0"/>
              </a:rPr>
              <a:t>WHAT DOES THE EQUILIBRIUM CONSTANT TELL US? </a:t>
            </a:r>
            <a:endParaRPr lang="en-US" sz="2800" b="1" dirty="0">
              <a:latin typeface="Comic Sans MS" panose="030F0702030302020204" pitchFamily="66" charset="0"/>
            </a:endParaRPr>
          </a:p>
        </p:txBody>
      </p:sp>
      <p:sp>
        <p:nvSpPr>
          <p:cNvPr id="3" name="Content Placeholder 2"/>
          <p:cNvSpPr>
            <a:spLocks noGrp="1"/>
          </p:cNvSpPr>
          <p:nvPr>
            <p:ph idx="1"/>
          </p:nvPr>
        </p:nvSpPr>
        <p:spPr>
          <a:xfrm>
            <a:off x="591671" y="647700"/>
            <a:ext cx="10757648" cy="6035488"/>
          </a:xfrm>
        </p:spPr>
        <p:txBody>
          <a:bodyPr>
            <a:noAutofit/>
          </a:bodyPr>
          <a:lstStyle/>
          <a:p>
            <a:pPr marL="463550" indent="-463550">
              <a:lnSpc>
                <a:spcPct val="150000"/>
              </a:lnSpc>
              <a:buNone/>
            </a:pPr>
            <a:r>
              <a:rPr lang="en-US" sz="2100" dirty="0" smtClean="0">
                <a:latin typeface="Comic Sans MS" panose="030F0702030302020204" pitchFamily="66" charset="0"/>
              </a:rPr>
              <a:t>	If </a:t>
            </a:r>
            <a:r>
              <a:rPr lang="en-US" sz="2100" dirty="0">
                <a:latin typeface="Comic Sans MS" panose="030F0702030302020204" pitchFamily="66" charset="0"/>
              </a:rPr>
              <a:t>a problem asks you to find which way the reaction will shift in order to achieve equilibrium, and K is given, you would have to calculate for Q and compare the two numbers.</a:t>
            </a:r>
            <a:br>
              <a:rPr lang="en-US" sz="2100" dirty="0">
                <a:latin typeface="Comic Sans MS" panose="030F0702030302020204" pitchFamily="66" charset="0"/>
              </a:rPr>
            </a:br>
            <a:r>
              <a:rPr lang="en-US" sz="2100" dirty="0">
                <a:latin typeface="Comic Sans MS" panose="030F0702030302020204" pitchFamily="66" charset="0"/>
              </a:rPr>
              <a:t>When comparing K and Q</a:t>
            </a:r>
            <a:r>
              <a:rPr lang="en-US" sz="2100" dirty="0" smtClean="0">
                <a:latin typeface="Comic Sans MS" panose="030F0702030302020204" pitchFamily="66" charset="0"/>
              </a:rPr>
              <a:t>:</a:t>
            </a:r>
          </a:p>
          <a:p>
            <a:pPr marL="463550" indent="-463550">
              <a:lnSpc>
                <a:spcPct val="150000"/>
              </a:lnSpc>
            </a:pPr>
            <a:r>
              <a:rPr lang="en-US" sz="2100" dirty="0">
                <a:latin typeface="Comic Sans MS" panose="030F0702030302020204" pitchFamily="66" charset="0"/>
              </a:rPr>
              <a:t>K &lt; Q : Since there are more products than reactants, the reaction will produce more reactants to reach equilibrium, the reaction favors the reactants.</a:t>
            </a:r>
          </a:p>
          <a:p>
            <a:pPr marL="463550" indent="-463550">
              <a:lnSpc>
                <a:spcPct val="150000"/>
              </a:lnSpc>
            </a:pPr>
            <a:r>
              <a:rPr lang="en-US" sz="2100" dirty="0">
                <a:latin typeface="Comic Sans MS" panose="030F0702030302020204" pitchFamily="66" charset="0"/>
              </a:rPr>
              <a:t>K &gt; Q : Since there are more reactants than products, the reaction will produce more products to reach equilibrium, the reaction favors the products.</a:t>
            </a:r>
          </a:p>
          <a:p>
            <a:pPr marL="463550" indent="-463550">
              <a:lnSpc>
                <a:spcPct val="150000"/>
              </a:lnSpc>
            </a:pPr>
            <a:r>
              <a:rPr lang="en-US" sz="2100" dirty="0">
                <a:latin typeface="Comic Sans MS" panose="030F0702030302020204" pitchFamily="66" charset="0"/>
              </a:rPr>
              <a:t>K = Q : There is no change in the products nor reactants, so equilibrium is achieved.</a:t>
            </a:r>
          </a:p>
          <a:p>
            <a:pPr marL="0" indent="0">
              <a:buNone/>
            </a:pPr>
            <a:endParaRPr lang="en-US" sz="2100" dirty="0"/>
          </a:p>
        </p:txBody>
      </p:sp>
      <p:sp>
        <p:nvSpPr>
          <p:cNvPr id="2" name="Footer Placeholder 1"/>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21</a:t>
            </a:fld>
            <a:endParaRPr lang="en-US"/>
          </a:p>
        </p:txBody>
      </p:sp>
    </p:spTree>
    <p:extLst>
      <p:ext uri="{BB962C8B-B14F-4D97-AF65-F5344CB8AC3E}">
        <p14:creationId xmlns:p14="http://schemas.microsoft.com/office/powerpoint/2010/main" val="43346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4275"/>
          </a:xfrm>
        </p:spPr>
        <p:txBody>
          <a:bodyPr>
            <a:normAutofit/>
          </a:bodyPr>
          <a:lstStyle/>
          <a:p>
            <a:pPr algn="ctr"/>
            <a:r>
              <a:rPr lang="en-US" sz="2800" b="1" dirty="0" smtClean="0">
                <a:latin typeface="Comic Sans MS" panose="030F0702030302020204" pitchFamily="66" charset="0"/>
              </a:rPr>
              <a:t>WHAT DOES THE EQUILIBRIUM CONSTANT TELL US? </a:t>
            </a:r>
            <a:endParaRPr lang="en-US" sz="2800" b="1" dirty="0">
              <a:latin typeface="Comic Sans MS" panose="030F0702030302020204" pitchFamily="66" charset="0"/>
            </a:endParaRPr>
          </a:p>
        </p:txBody>
      </p:sp>
      <p:sp>
        <p:nvSpPr>
          <p:cNvPr id="3" name="Content Placeholder 2"/>
          <p:cNvSpPr>
            <a:spLocks noGrp="1"/>
          </p:cNvSpPr>
          <p:nvPr>
            <p:ph idx="1"/>
          </p:nvPr>
        </p:nvSpPr>
        <p:spPr>
          <a:xfrm>
            <a:off x="658906" y="1116106"/>
            <a:ext cx="10892118" cy="5150223"/>
          </a:xfrm>
        </p:spPr>
        <p:txBody>
          <a:bodyPr>
            <a:noAutofit/>
          </a:bodyPr>
          <a:lstStyle/>
          <a:p>
            <a:pPr marL="0" indent="0">
              <a:buNone/>
            </a:pPr>
            <a:r>
              <a:rPr lang="en-US" b="1" dirty="0" smtClean="0">
                <a:latin typeface="Comic Sans MS" panose="030F0702030302020204" pitchFamily="66" charset="0"/>
              </a:rPr>
              <a:t>	Predicting the Direction of Reaction</a:t>
            </a:r>
          </a:p>
          <a:p>
            <a:pPr algn="just"/>
            <a:r>
              <a:rPr lang="en-US" b="1" dirty="0" smtClean="0">
                <a:latin typeface="Comic Sans MS" panose="030F0702030302020204" pitchFamily="66" charset="0"/>
              </a:rPr>
              <a:t>The reaction quotient, Q, is the resulting value when we substitute reactant and product concentrations into the equilibrium expression.</a:t>
            </a:r>
          </a:p>
          <a:p>
            <a:pPr marL="514350" indent="-514350" algn="just">
              <a:buAutoNum type="arabicPeriod"/>
            </a:pPr>
            <a:r>
              <a:rPr lang="en-US" b="1" dirty="0" smtClean="0">
                <a:latin typeface="Comic Sans MS" panose="030F0702030302020204" pitchFamily="66" charset="0"/>
              </a:rPr>
              <a:t>If Q &gt; K, the reaction will go to the left. </a:t>
            </a:r>
          </a:p>
          <a:p>
            <a:pPr marL="457200" indent="-457200" algn="just">
              <a:buNone/>
            </a:pPr>
            <a:r>
              <a:rPr lang="en-US" b="1" dirty="0" smtClean="0">
                <a:latin typeface="Comic Sans MS" panose="030F0702030302020204" pitchFamily="66" charset="0"/>
              </a:rPr>
              <a:t>• The ratio of products over reactants is too large &amp; the reaction will move toward equilibrium by forming more reactants. </a:t>
            </a:r>
          </a:p>
          <a:p>
            <a:pPr marL="463550" indent="-463550" algn="just">
              <a:buNone/>
            </a:pPr>
            <a:r>
              <a:rPr lang="en-US" b="1" dirty="0" smtClean="0">
                <a:latin typeface="Comic Sans MS" panose="030F0702030302020204" pitchFamily="66" charset="0"/>
              </a:rPr>
              <a:t>2. If Q &lt; K, the reaction will go to the right. </a:t>
            </a:r>
          </a:p>
          <a:p>
            <a:pPr marL="463550" indent="-463550" algn="just">
              <a:buNone/>
            </a:pPr>
            <a:r>
              <a:rPr lang="en-US" b="1" dirty="0" smtClean="0">
                <a:latin typeface="Comic Sans MS" panose="030F0702030302020204" pitchFamily="66" charset="0"/>
              </a:rPr>
              <a:t>• The ratio of products over reactants is too small &amp; the reaction will move toward equilibrium by forming more products. </a:t>
            </a:r>
          </a:p>
          <a:p>
            <a:pPr marL="463550" indent="-463550" algn="just">
              <a:buNone/>
            </a:pPr>
            <a:r>
              <a:rPr lang="en-US" b="1" dirty="0" smtClean="0">
                <a:latin typeface="Comic Sans MS" panose="030F0702030302020204" pitchFamily="66" charset="0"/>
              </a:rPr>
              <a:t>3. If Q = K, the reaction mixture is already at equilibrium, so no shift occurs.</a:t>
            </a:r>
            <a:endParaRPr lang="en-US" b="1"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22</a:t>
            </a:fld>
            <a:endParaRPr lang="en-US"/>
          </a:p>
        </p:txBody>
      </p:sp>
    </p:spTree>
    <p:extLst>
      <p:ext uri="{BB962C8B-B14F-4D97-AF65-F5344CB8AC3E}">
        <p14:creationId xmlns:p14="http://schemas.microsoft.com/office/powerpoint/2010/main" val="2984959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91671" y="968365"/>
            <a:ext cx="11026588"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6355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A trick to remember to which what the reaction will favor is:</a:t>
            </a:r>
          </a:p>
          <a:p>
            <a:pPr marL="46355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Put:</a:t>
            </a:r>
            <a:r>
              <a:rPr kumimoji="0" lang="en-US" altLang="en-US" sz="3200" b="0" i="0" u="none" strike="noStrike" cap="none" normalizeH="0" dirty="0" smtClean="0">
                <a:ln>
                  <a:noFill/>
                </a:ln>
                <a:solidFill>
                  <a:srgbClr val="000000"/>
                </a:solidFill>
                <a:effectLst/>
                <a:latin typeface="Comic Sans MS" panose="030F0702030302020204" pitchFamily="66" charset="0"/>
                <a:cs typeface="Tahoma" panose="020B0604030504040204" pitchFamily="34" charset="0"/>
              </a:rPr>
              <a:t> </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K _ Q (in alphabetical order! - or it will not work)</a:t>
            </a:r>
            <a:r>
              <a:rPr kumimoji="0" lang="en-US" altLang="en-US" sz="3200" b="0" i="0" u="none" strike="noStrike" cap="none" normalizeH="0" dirty="0" smtClean="0">
                <a:ln>
                  <a:noFill/>
                </a:ln>
                <a:solidFill>
                  <a:srgbClr val="000000"/>
                </a:solidFill>
                <a:effectLst/>
                <a:latin typeface="Comic Sans MS" panose="030F0702030302020204" pitchFamily="66" charset="0"/>
                <a:cs typeface="Tahoma" panose="020B0604030504040204" pitchFamily="34" charset="0"/>
              </a:rPr>
              <a:t>       </a:t>
            </a:r>
          </a:p>
          <a:p>
            <a:pPr marL="46355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K &lt; Q : K ←← Q</a:t>
            </a:r>
          </a:p>
          <a:p>
            <a:pPr marL="46355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mic Sans MS" panose="030F0702030302020204" pitchFamily="66" charset="0"/>
              </a:rPr>
              <a:t/>
            </a:r>
            <a:br>
              <a:rPr kumimoji="0" lang="en-US" altLang="en-US" b="0" i="0" u="none" strike="noStrike" cap="none" normalizeH="0" baseline="0" dirty="0" smtClean="0">
                <a:ln>
                  <a:noFill/>
                </a:ln>
                <a:solidFill>
                  <a:schemeClr val="tx1"/>
                </a:solidFill>
                <a:effectLst/>
                <a:latin typeface="Comic Sans MS" panose="030F0702030302020204" pitchFamily="66" charset="0"/>
              </a:rPr>
            </a:b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The reaction will favor the reactants because reactants are on the left of the equation.</a:t>
            </a:r>
            <a:r>
              <a:rPr lang="en-US" altLang="en-US" dirty="0">
                <a:latin typeface="Comic Sans MS" panose="030F0702030302020204" pitchFamily="66" charset="0"/>
              </a:rPr>
              <a:t> </a:t>
            </a:r>
            <a:r>
              <a:rPr lang="en-US" altLang="en-US" dirty="0" smtClean="0">
                <a:latin typeface="Comic Sans MS" panose="030F0702030302020204" pitchFamily="66" charset="0"/>
              </a:rPr>
              <a:t>          </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K &gt; Q : K →→ Q</a:t>
            </a:r>
          </a:p>
          <a:p>
            <a:pPr marL="46355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mic Sans MS" panose="030F0702030302020204" pitchFamily="66" charset="0"/>
              </a:rPr>
              <a:t/>
            </a:r>
            <a:br>
              <a:rPr kumimoji="0" lang="en-US" altLang="en-US" b="0" i="0" u="none" strike="noStrike" cap="none" normalizeH="0" baseline="0" dirty="0" smtClean="0">
                <a:ln>
                  <a:noFill/>
                </a:ln>
                <a:solidFill>
                  <a:schemeClr val="tx1"/>
                </a:solidFill>
                <a:effectLst/>
                <a:latin typeface="Comic Sans MS" panose="030F0702030302020204" pitchFamily="66" charset="0"/>
              </a:rPr>
            </a:b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The reaction will favor the products because products are on the right of the equation.</a:t>
            </a:r>
            <a:r>
              <a:rPr kumimoji="0" lang="en-US" altLang="en-US" sz="3200" b="0" i="0" u="none" strike="noStrike" cap="none" normalizeH="0" dirty="0" smtClean="0">
                <a:ln>
                  <a:noFill/>
                </a:ln>
                <a:solidFill>
                  <a:srgbClr val="000000"/>
                </a:solidFill>
                <a:effectLst/>
                <a:latin typeface="Comic Sans MS" panose="030F0702030302020204" pitchFamily="66" charset="0"/>
                <a:cs typeface="Tahoma" panose="020B0604030504040204" pitchFamily="34" charset="0"/>
              </a:rPr>
              <a:t>                 </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K = Q : NO CHANGE</a:t>
            </a:r>
            <a:r>
              <a:rPr kumimoji="0" lang="en-US" altLang="en-US" b="0" i="0" u="none" strike="noStrike" cap="none" normalizeH="0" baseline="0" dirty="0" smtClean="0">
                <a:ln>
                  <a:noFill/>
                </a:ln>
                <a:solidFill>
                  <a:schemeClr val="tx1"/>
                </a:solidFill>
                <a:effectLst/>
                <a:latin typeface="Comic Sans MS" panose="030F0702030302020204" pitchFamily="66" charset="0"/>
              </a:rPr>
              <a:t> </a:t>
            </a:r>
            <a:endParaRPr kumimoji="0" lang="en-US" altLang="en-US" sz="4400" b="0" i="0" u="none" strike="noStrike" cap="none" normalizeH="0" baseline="0" dirty="0" smtClean="0">
              <a:ln>
                <a:noFill/>
              </a:ln>
              <a:solidFill>
                <a:schemeClr val="tx1"/>
              </a:solidFill>
              <a:effectLst/>
              <a:latin typeface="Comic Sans MS" panose="030F0702030302020204" pitchFamily="66" charset="0"/>
            </a:endParaRPr>
          </a:p>
        </p:txBody>
      </p:sp>
      <p:sp>
        <p:nvSpPr>
          <p:cNvPr id="2" name="Rectangle 1"/>
          <p:cNvSpPr/>
          <p:nvPr/>
        </p:nvSpPr>
        <p:spPr>
          <a:xfrm>
            <a:off x="0" y="157918"/>
            <a:ext cx="12191999" cy="523220"/>
          </a:xfrm>
          <a:prstGeom prst="rect">
            <a:avLst/>
          </a:prstGeom>
        </p:spPr>
        <p:txBody>
          <a:bodyPr wrap="square">
            <a:spAutoFit/>
          </a:bodyPr>
          <a:lstStyle/>
          <a:p>
            <a:pPr algn="ctr"/>
            <a:r>
              <a:rPr lang="en-US" sz="2800" b="1" dirty="0">
                <a:latin typeface="Comic Sans MS" panose="030F0702030302020204" pitchFamily="66" charset="0"/>
              </a:rPr>
              <a:t>How the Gas Equilibrium Constants Relate to Reaction Quotient (Q)</a:t>
            </a:r>
            <a:endParaRPr lang="en-US" sz="2800" dirty="0"/>
          </a:p>
        </p:txBody>
      </p:sp>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23</a:t>
            </a:fld>
            <a:endParaRPr lang="en-US"/>
          </a:p>
        </p:txBody>
      </p:sp>
    </p:spTree>
    <p:extLst>
      <p:ext uri="{BB962C8B-B14F-4D97-AF65-F5344CB8AC3E}">
        <p14:creationId xmlns:p14="http://schemas.microsoft.com/office/powerpoint/2010/main" val="3873990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55093"/>
          </a:xfrm>
        </p:spPr>
        <p:txBody>
          <a:bodyPr>
            <a:normAutofit fontScale="90000"/>
          </a:bodyPr>
          <a:lstStyle/>
          <a:p>
            <a:pPr algn="ctr"/>
            <a:r>
              <a:rPr lang="en-US" b="1" dirty="0" smtClean="0">
                <a:latin typeface="Comic Sans MS" panose="030F0702030302020204" pitchFamily="66" charset="0"/>
              </a:rPr>
              <a:t>Work Out Example</a:t>
            </a:r>
            <a:endParaRPr lang="en-US" dirty="0"/>
          </a:p>
        </p:txBody>
      </p:sp>
      <p:sp>
        <p:nvSpPr>
          <p:cNvPr id="3" name="Content Placeholder 2"/>
          <p:cNvSpPr>
            <a:spLocks noGrp="1"/>
          </p:cNvSpPr>
          <p:nvPr>
            <p:ph idx="1"/>
          </p:nvPr>
        </p:nvSpPr>
        <p:spPr>
          <a:xfrm>
            <a:off x="591671" y="548640"/>
            <a:ext cx="11013142" cy="6309359"/>
          </a:xfrm>
        </p:spPr>
        <p:txBody>
          <a:bodyPr>
            <a:noAutofit/>
          </a:bodyPr>
          <a:lstStyle/>
          <a:p>
            <a:pPr marL="463550" indent="-463550" algn="just"/>
            <a:r>
              <a:rPr lang="en-US" sz="3600" b="1" dirty="0" smtClean="0">
                <a:latin typeface="Comic Sans MS" panose="030F0702030302020204" pitchFamily="66" charset="0"/>
              </a:rPr>
              <a:t>Example.  For the reaction, B    2A, Kc = 2.  Suppose 3.0 moles of A and 3.0 moles of B are introduced into a 2.00 L flask. </a:t>
            </a:r>
          </a:p>
          <a:p>
            <a:pPr marL="463550" indent="-463550" algn="just">
              <a:buAutoNum type="alphaLcParenBoth"/>
            </a:pPr>
            <a:r>
              <a:rPr lang="en-US" sz="3600" b="1" dirty="0" smtClean="0">
                <a:latin typeface="Comic Sans MS" panose="030F0702030302020204" pitchFamily="66" charset="0"/>
              </a:rPr>
              <a:t>In which direction will the reaction proceed to attain equilibrium? </a:t>
            </a:r>
          </a:p>
          <a:p>
            <a:pPr marL="463550" indent="-463550" algn="just">
              <a:buAutoNum type="alphaLcParenBoth"/>
            </a:pPr>
            <a:r>
              <a:rPr lang="en-US" sz="3600" b="1" dirty="0" smtClean="0">
                <a:latin typeface="Comic Sans MS" panose="030F0702030302020204" pitchFamily="66" charset="0"/>
              </a:rPr>
              <a:t>Will the concentration of B increase, decrease or remain the same as the system moves towards equilibrium?</a:t>
            </a:r>
          </a:p>
          <a:p>
            <a:pPr marL="463550" indent="-463550" algn="just">
              <a:buNone/>
            </a:pPr>
            <a:r>
              <a:rPr lang="en-US" sz="3600" b="1" u="sng" dirty="0" smtClean="0">
                <a:latin typeface="Comic Sans MS" panose="030F0702030302020204" pitchFamily="66" charset="0"/>
              </a:rPr>
              <a:t>Solution:</a:t>
            </a:r>
            <a:endParaRPr lang="en-US" sz="3600" b="1" u="sng"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24</a:t>
            </a:fld>
            <a:endParaRPr lang="en-US"/>
          </a:p>
        </p:txBody>
      </p:sp>
    </p:spTree>
    <p:extLst>
      <p:ext uri="{BB962C8B-B14F-4D97-AF65-F5344CB8AC3E}">
        <p14:creationId xmlns:p14="http://schemas.microsoft.com/office/powerpoint/2010/main" val="3298408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8129"/>
          </a:xfrm>
        </p:spPr>
        <p:txBody>
          <a:bodyPr/>
          <a:lstStyle/>
          <a:p>
            <a:pPr algn="ctr"/>
            <a:r>
              <a:rPr lang="en-US" dirty="0" smtClean="0"/>
              <a:t> </a:t>
            </a:r>
            <a:r>
              <a:rPr lang="en-US" sz="2800" b="1" dirty="0" smtClean="0">
                <a:latin typeface="Comic Sans MS" panose="030F0702030302020204" pitchFamily="66" charset="0"/>
              </a:rPr>
              <a:t>WRITING EQUILIBRIUM CONSTANT EXPRESSIONS </a:t>
            </a:r>
            <a:endParaRPr lang="en-US" sz="2800" b="1" dirty="0">
              <a:latin typeface="Comic Sans MS" panose="030F0702030302020204" pitchFamily="66" charset="0"/>
            </a:endParaRPr>
          </a:p>
        </p:txBody>
      </p:sp>
      <p:sp>
        <p:nvSpPr>
          <p:cNvPr id="3" name="Content Placeholder 2"/>
          <p:cNvSpPr>
            <a:spLocks noGrp="1"/>
          </p:cNvSpPr>
          <p:nvPr>
            <p:ph idx="1"/>
          </p:nvPr>
        </p:nvSpPr>
        <p:spPr>
          <a:xfrm>
            <a:off x="632012" y="858126"/>
            <a:ext cx="10932459" cy="5354415"/>
          </a:xfrm>
        </p:spPr>
        <p:txBody>
          <a:bodyPr>
            <a:noAutofit/>
          </a:bodyPr>
          <a:lstStyle/>
          <a:p>
            <a:pPr marL="463550" indent="-463550" algn="just"/>
            <a:r>
              <a:rPr lang="en-US" sz="3300" dirty="0" smtClean="0">
                <a:latin typeface="Comic Sans MS" panose="030F0702030302020204" pitchFamily="66" charset="0"/>
              </a:rPr>
              <a:t>Calculating Equilibrium Constants, Kc </a:t>
            </a:r>
          </a:p>
          <a:p>
            <a:pPr marL="463550" indent="-463550" algn="just"/>
            <a:r>
              <a:rPr lang="en-US" sz="3300" dirty="0" smtClean="0">
                <a:latin typeface="Comic Sans MS" panose="030F0702030302020204" pitchFamily="66" charset="0"/>
              </a:rPr>
              <a:t>Kc values are listed without units ⇒ don’t include units when calculating Kc.</a:t>
            </a:r>
          </a:p>
          <a:p>
            <a:pPr marL="463550" indent="-463550" algn="just"/>
            <a:r>
              <a:rPr lang="en-US" sz="3300" dirty="0" smtClean="0">
                <a:latin typeface="Comic Sans MS" panose="030F0702030302020204" pitchFamily="66" charset="0"/>
              </a:rPr>
              <a:t>If equilibrium concentrations are known, simply substitute the concentrations into the equilibrium constant expression: </a:t>
            </a:r>
          </a:p>
          <a:p>
            <a:pPr marL="463550" indent="-463550" algn="just"/>
            <a:r>
              <a:rPr lang="en-US" sz="3300" dirty="0" smtClean="0">
                <a:latin typeface="Comic Sans MS" panose="030F0702030302020204" pitchFamily="66" charset="0"/>
              </a:rPr>
              <a:t>Example. </a:t>
            </a:r>
          </a:p>
          <a:p>
            <a:pPr marL="463550" indent="-463550" algn="just"/>
            <a:r>
              <a:rPr lang="en-US" sz="3300" dirty="0" smtClean="0">
                <a:latin typeface="Comic Sans MS" panose="030F0702030302020204" pitchFamily="66" charset="0"/>
              </a:rPr>
              <a:t>For the reaction, CO  +  3H2  </a:t>
            </a:r>
            <a:r>
              <a:rPr lang="en-US" sz="3300" dirty="0" smtClean="0">
                <a:latin typeface="Comic Sans MS" panose="030F0702030302020204" pitchFamily="66" charset="0"/>
                <a:sym typeface="Symbol" panose="05050102010706020507" pitchFamily="18" charset="2"/>
              </a:rPr>
              <a:t></a:t>
            </a:r>
            <a:r>
              <a:rPr lang="en-US" sz="3300" dirty="0" smtClean="0">
                <a:latin typeface="Comic Sans MS" panose="030F0702030302020204" pitchFamily="66" charset="0"/>
              </a:rPr>
              <a:t>  CH4 + H2O, </a:t>
            </a:r>
          </a:p>
          <a:p>
            <a:pPr marL="463550" indent="-463550" algn="just"/>
            <a:r>
              <a:rPr lang="en-US" sz="3300" dirty="0">
                <a:latin typeface="Comic Sans MS" panose="030F0702030302020204" pitchFamily="66" charset="0"/>
              </a:rPr>
              <a:t>C</a:t>
            </a:r>
            <a:r>
              <a:rPr lang="en-US" sz="3300" dirty="0" smtClean="0">
                <a:latin typeface="Comic Sans MS" panose="030F0702030302020204" pitchFamily="66" charset="0"/>
              </a:rPr>
              <a:t>alculate Kc from the following equilibrium concentrations: </a:t>
            </a:r>
          </a:p>
          <a:p>
            <a:pPr marL="463550" indent="-463550" algn="just">
              <a:buNone/>
            </a:pPr>
            <a:r>
              <a:rPr lang="en-US" sz="3300" dirty="0" smtClean="0">
                <a:latin typeface="Comic Sans MS" panose="030F0702030302020204" pitchFamily="66" charset="0"/>
              </a:rPr>
              <a:t>	[CO] = 0.0613 M; [H2] = 0.1839 M; [CH4] = 0.0387 M; [H2O] = 0.0387 M.</a:t>
            </a:r>
            <a:endParaRPr lang="en-US" sz="3300"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25</a:t>
            </a:fld>
            <a:endParaRPr lang="en-US"/>
          </a:p>
        </p:txBody>
      </p:sp>
    </p:spTree>
    <p:extLst>
      <p:ext uri="{BB962C8B-B14F-4D97-AF65-F5344CB8AC3E}">
        <p14:creationId xmlns:p14="http://schemas.microsoft.com/office/powerpoint/2010/main" val="663876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98" y="0"/>
            <a:ext cx="10515600" cy="703385"/>
          </a:xfrm>
        </p:spPr>
        <p:txBody>
          <a:bodyPr>
            <a:normAutofit fontScale="90000"/>
          </a:bodyPr>
          <a:lstStyle/>
          <a:p>
            <a:r>
              <a:rPr lang="en-US" dirty="0">
                <a:latin typeface="Comic Sans MS" panose="030F0702030302020204" pitchFamily="66" charset="0"/>
              </a:rPr>
              <a:t>Homogeneous </a:t>
            </a:r>
            <a:r>
              <a:rPr lang="en-US" dirty="0" smtClean="0">
                <a:latin typeface="Comic Sans MS" panose="030F0702030302020204" pitchFamily="66" charset="0"/>
              </a:rPr>
              <a:t>&amp; </a:t>
            </a:r>
            <a:r>
              <a:rPr lang="en-US" dirty="0" err="1" smtClean="0">
                <a:latin typeface="Comic Sans MS" panose="030F0702030302020204" pitchFamily="66" charset="0"/>
              </a:rPr>
              <a:t>Heteroenous</a:t>
            </a:r>
            <a:r>
              <a:rPr lang="en-US" dirty="0" smtClean="0">
                <a:latin typeface="Comic Sans MS" panose="030F0702030302020204" pitchFamily="66" charset="0"/>
              </a:rPr>
              <a:t> Equilibria</a:t>
            </a:r>
            <a:endParaRPr lang="en-US" dirty="0"/>
          </a:p>
        </p:txBody>
      </p:sp>
      <p:sp>
        <p:nvSpPr>
          <p:cNvPr id="3" name="Content Placeholder 2"/>
          <p:cNvSpPr>
            <a:spLocks noGrp="1"/>
          </p:cNvSpPr>
          <p:nvPr>
            <p:ph idx="1"/>
          </p:nvPr>
        </p:nvSpPr>
        <p:spPr>
          <a:xfrm>
            <a:off x="605118" y="886266"/>
            <a:ext cx="11013141" cy="5971734"/>
          </a:xfrm>
        </p:spPr>
        <p:txBody>
          <a:bodyPr>
            <a:normAutofit/>
          </a:bodyPr>
          <a:lstStyle/>
          <a:p>
            <a:pPr marL="463550" indent="-463550" algn="just"/>
            <a:r>
              <a:rPr lang="en-US" sz="3600" dirty="0" smtClean="0">
                <a:latin typeface="Comic Sans MS" panose="030F0702030302020204" pitchFamily="66" charset="0"/>
              </a:rPr>
              <a:t>Homogeneous equilibria: reactants and products exist in a single phase.</a:t>
            </a:r>
          </a:p>
          <a:p>
            <a:pPr marL="463550" indent="-463550" algn="just"/>
            <a:r>
              <a:rPr lang="en-US" sz="3600" dirty="0" smtClean="0">
                <a:latin typeface="Comic Sans MS" panose="030F0702030302020204" pitchFamily="66" charset="0"/>
              </a:rPr>
              <a:t>For the gas phase reaction:  </a:t>
            </a:r>
          </a:p>
          <a:p>
            <a:pPr marL="0" indent="0" algn="ctr">
              <a:buNone/>
            </a:pPr>
            <a:r>
              <a:rPr lang="en-US" sz="3600" dirty="0" smtClean="0">
                <a:latin typeface="Comic Sans MS" panose="030F0702030302020204" pitchFamily="66" charset="0"/>
              </a:rPr>
              <a:t>N2O4(g)     </a:t>
            </a:r>
            <a:r>
              <a:rPr lang="en-US" sz="3600" dirty="0" smtClean="0">
                <a:latin typeface="Comic Sans MS" panose="030F0702030302020204" pitchFamily="66" charset="0"/>
                <a:sym typeface="Symbol" panose="05050102010706020507" pitchFamily="18" charset="2"/>
              </a:rPr>
              <a:t></a:t>
            </a:r>
            <a:r>
              <a:rPr lang="en-US" sz="3600" dirty="0" smtClean="0">
                <a:latin typeface="Comic Sans MS" panose="030F0702030302020204" pitchFamily="66" charset="0"/>
              </a:rPr>
              <a:t>     2NO2(g) </a:t>
            </a:r>
          </a:p>
          <a:p>
            <a:pPr marL="463550" indent="-463550" algn="just"/>
            <a:r>
              <a:rPr lang="en-US" sz="3600" dirty="0" smtClean="0">
                <a:latin typeface="Comic Sans MS" panose="030F0702030302020204" pitchFamily="66" charset="0"/>
              </a:rPr>
              <a:t>The equilibrium constant with the concentrations of reactants and products expressed in terms of molarity, Kc, is:</a:t>
            </a:r>
          </a:p>
          <a:p>
            <a:endParaRPr lang="en-US" sz="3200" dirty="0"/>
          </a:p>
        </p:txBody>
      </p:sp>
      <p:pic>
        <p:nvPicPr>
          <p:cNvPr id="4" name="Picture 3"/>
          <p:cNvPicPr>
            <a:picLocks noChangeAspect="1"/>
          </p:cNvPicPr>
          <p:nvPr/>
        </p:nvPicPr>
        <p:blipFill>
          <a:blip r:embed="rId2"/>
          <a:stretch>
            <a:fillRect/>
          </a:stretch>
        </p:blipFill>
        <p:spPr>
          <a:xfrm>
            <a:off x="2561296" y="5291568"/>
            <a:ext cx="7629098" cy="1527127"/>
          </a:xfrm>
          <a:prstGeom prst="rect">
            <a:avLst/>
          </a:prstGeom>
        </p:spPr>
      </p:pic>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26</a:t>
            </a:fld>
            <a:endParaRPr lang="en-US"/>
          </a:p>
        </p:txBody>
      </p:sp>
    </p:spTree>
    <p:extLst>
      <p:ext uri="{BB962C8B-B14F-4D97-AF65-F5344CB8AC3E}">
        <p14:creationId xmlns:p14="http://schemas.microsoft.com/office/powerpoint/2010/main" val="1024431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26988"/>
            <a:ext cx="12192000" cy="1325562"/>
          </a:xfrm>
        </p:spPr>
        <p:txBody>
          <a:bodyPr/>
          <a:lstStyle/>
          <a:p>
            <a:r>
              <a:rPr lang="en-US" dirty="0">
                <a:latin typeface="Comic Sans MS" panose="030F0702030302020204" pitchFamily="66" charset="0"/>
              </a:rPr>
              <a:t>Homogeneous </a:t>
            </a:r>
            <a:r>
              <a:rPr lang="en-US" dirty="0" smtClean="0">
                <a:latin typeface="Comic Sans MS" panose="030F0702030302020204" pitchFamily="66" charset="0"/>
              </a:rPr>
              <a:t>&amp; </a:t>
            </a:r>
            <a:r>
              <a:rPr lang="en-US" dirty="0" err="1" smtClean="0">
                <a:latin typeface="Comic Sans MS" panose="030F0702030302020204" pitchFamily="66" charset="0"/>
              </a:rPr>
              <a:t>Heteroenous</a:t>
            </a:r>
            <a:r>
              <a:rPr lang="en-US" dirty="0" smtClean="0">
                <a:latin typeface="Comic Sans MS" panose="030F0702030302020204" pitchFamily="66" charset="0"/>
              </a:rPr>
              <a:t> Equilibria</a:t>
            </a:r>
            <a:endParaRPr lang="en-US" dirty="0"/>
          </a:p>
        </p:txBody>
      </p:sp>
      <p:pic>
        <p:nvPicPr>
          <p:cNvPr id="4" name="Content Placeholder 3"/>
          <p:cNvPicPr>
            <a:picLocks noGrp="1" noChangeAspect="1"/>
          </p:cNvPicPr>
          <p:nvPr>
            <p:ph idx="1"/>
          </p:nvPr>
        </p:nvPicPr>
        <p:blipFill>
          <a:blip r:embed="rId2"/>
          <a:stretch>
            <a:fillRect/>
          </a:stretch>
        </p:blipFill>
        <p:spPr>
          <a:xfrm>
            <a:off x="6034549" y="1090331"/>
            <a:ext cx="5529922" cy="1324454"/>
          </a:xfrm>
          <a:prstGeom prst="rect">
            <a:avLst/>
          </a:prstGeom>
        </p:spPr>
      </p:pic>
      <p:pic>
        <p:nvPicPr>
          <p:cNvPr id="5" name="Picture 4"/>
          <p:cNvPicPr>
            <a:picLocks noChangeAspect="1"/>
          </p:cNvPicPr>
          <p:nvPr/>
        </p:nvPicPr>
        <p:blipFill>
          <a:blip r:embed="rId2"/>
          <a:stretch>
            <a:fillRect/>
          </a:stretch>
        </p:blipFill>
        <p:spPr>
          <a:xfrm>
            <a:off x="618565" y="1090331"/>
            <a:ext cx="5763938" cy="1332130"/>
          </a:xfrm>
          <a:prstGeom prst="rect">
            <a:avLst/>
          </a:prstGeom>
        </p:spPr>
      </p:pic>
      <p:pic>
        <p:nvPicPr>
          <p:cNvPr id="6" name="Picture 5"/>
          <p:cNvPicPr>
            <a:picLocks noChangeAspect="1"/>
          </p:cNvPicPr>
          <p:nvPr/>
        </p:nvPicPr>
        <p:blipFill>
          <a:blip r:embed="rId3"/>
          <a:stretch>
            <a:fillRect/>
          </a:stretch>
        </p:blipFill>
        <p:spPr>
          <a:xfrm>
            <a:off x="618564" y="2441476"/>
            <a:ext cx="4473939" cy="1460943"/>
          </a:xfrm>
          <a:prstGeom prst="rect">
            <a:avLst/>
          </a:prstGeom>
        </p:spPr>
      </p:pic>
      <p:pic>
        <p:nvPicPr>
          <p:cNvPr id="7" name="Picture 6"/>
          <p:cNvPicPr>
            <a:picLocks noChangeAspect="1"/>
          </p:cNvPicPr>
          <p:nvPr/>
        </p:nvPicPr>
        <p:blipFill>
          <a:blip r:embed="rId4"/>
          <a:stretch>
            <a:fillRect/>
          </a:stretch>
        </p:blipFill>
        <p:spPr>
          <a:xfrm>
            <a:off x="618564" y="3741386"/>
            <a:ext cx="10945907" cy="2820780"/>
          </a:xfrm>
          <a:prstGeom prst="rect">
            <a:avLst/>
          </a:prstGeom>
        </p:spPr>
      </p:pic>
      <p:pic>
        <p:nvPicPr>
          <p:cNvPr id="3" name="Picture 2"/>
          <p:cNvPicPr>
            <a:picLocks noChangeAspect="1"/>
          </p:cNvPicPr>
          <p:nvPr/>
        </p:nvPicPr>
        <p:blipFill>
          <a:blip r:embed="rId5"/>
          <a:stretch>
            <a:fillRect/>
          </a:stretch>
        </p:blipFill>
        <p:spPr>
          <a:xfrm>
            <a:off x="6382504" y="2497517"/>
            <a:ext cx="4767828" cy="1391455"/>
          </a:xfrm>
          <a:prstGeom prst="rect">
            <a:avLst/>
          </a:prstGeom>
        </p:spPr>
      </p:pic>
      <p:sp>
        <p:nvSpPr>
          <p:cNvPr id="2" name="Footer Placeholder 1"/>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55B4A-9E74-4C10-A82B-19435B71EDC6}" type="slidenum">
              <a:rPr lang="en-US" smtClean="0"/>
              <a:t>27</a:t>
            </a:fld>
            <a:endParaRPr lang="en-US"/>
          </a:p>
        </p:txBody>
      </p:sp>
    </p:spTree>
    <p:extLst>
      <p:ext uri="{BB962C8B-B14F-4D97-AF65-F5344CB8AC3E}">
        <p14:creationId xmlns:p14="http://schemas.microsoft.com/office/powerpoint/2010/main" val="1437077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66093"/>
          </a:xfrm>
        </p:spPr>
        <p:txBody>
          <a:bodyPr>
            <a:normAutofit fontScale="90000"/>
          </a:bodyPr>
          <a:lstStyle/>
          <a:p>
            <a:pPr algn="ctr"/>
            <a:r>
              <a:rPr lang="en-US" dirty="0">
                <a:latin typeface="Comic Sans MS" panose="030F0702030302020204" pitchFamily="66" charset="0"/>
              </a:rPr>
              <a:t>Heterogeneous Equilibria and Solvents in Homogeneous Equilibria </a:t>
            </a:r>
          </a:p>
        </p:txBody>
      </p:sp>
      <p:sp>
        <p:nvSpPr>
          <p:cNvPr id="3" name="Content Placeholder 2"/>
          <p:cNvSpPr>
            <a:spLocks noGrp="1"/>
          </p:cNvSpPr>
          <p:nvPr>
            <p:ph idx="1"/>
          </p:nvPr>
        </p:nvSpPr>
        <p:spPr>
          <a:xfrm>
            <a:off x="591670" y="1266092"/>
            <a:ext cx="10959354" cy="4910871"/>
          </a:xfrm>
        </p:spPr>
        <p:txBody>
          <a:bodyPr/>
          <a:lstStyle/>
          <a:p>
            <a:pPr algn="just"/>
            <a:r>
              <a:rPr lang="en-US" dirty="0">
                <a:latin typeface="Comic Sans MS" panose="030F0702030302020204" pitchFamily="66" charset="0"/>
              </a:rPr>
              <a:t>Heterogeneous equilibria: reactants and products are present in more than one phase</a:t>
            </a:r>
            <a:r>
              <a:rPr lang="en-US" dirty="0" smtClean="0">
                <a:latin typeface="Comic Sans MS" panose="030F0702030302020204" pitchFamily="66" charset="0"/>
              </a:rPr>
              <a:t>.</a:t>
            </a:r>
          </a:p>
          <a:p>
            <a:pPr algn="just"/>
            <a:r>
              <a:rPr lang="en-US" dirty="0">
                <a:latin typeface="Comic Sans MS" panose="030F0702030302020204" pitchFamily="66" charset="0"/>
              </a:rPr>
              <a:t>pure solids and liquids: concentrations of pure solids and liquids are fixed by their density and molar mass (both constants) and do not vary with the amount</a:t>
            </a:r>
            <a:r>
              <a:rPr lang="en-US" dirty="0" smtClean="0">
                <a:latin typeface="Comic Sans MS" panose="030F0702030302020204" pitchFamily="66" charset="0"/>
              </a:rPr>
              <a:t>.</a:t>
            </a:r>
          </a:p>
          <a:p>
            <a:pPr algn="just"/>
            <a:endParaRPr lang="en-US" dirty="0">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432484" y="3424519"/>
            <a:ext cx="9189336" cy="1160558"/>
          </a:xfrm>
          <a:prstGeom prst="rect">
            <a:avLst/>
          </a:prstGeom>
        </p:spPr>
      </p:pic>
      <p:sp>
        <p:nvSpPr>
          <p:cNvPr id="6" name="Rectangle 5"/>
          <p:cNvSpPr/>
          <p:nvPr/>
        </p:nvSpPr>
        <p:spPr>
          <a:xfrm>
            <a:off x="432483" y="4742841"/>
            <a:ext cx="11118541" cy="1569660"/>
          </a:xfrm>
          <a:prstGeom prst="rect">
            <a:avLst/>
          </a:prstGeom>
        </p:spPr>
        <p:txBody>
          <a:bodyPr wrap="square">
            <a:spAutoFit/>
          </a:bodyPr>
          <a:lstStyle/>
          <a:p>
            <a:pPr algn="just"/>
            <a:r>
              <a:rPr lang="en-US" sz="3200" dirty="0">
                <a:latin typeface="Comic Sans MS" panose="030F0702030302020204" pitchFamily="66" charset="0"/>
              </a:rPr>
              <a:t>Thus, the concentrations of solids and liquids are incorporated in the Kc value; they are not part of the variable Kc expression:</a:t>
            </a:r>
          </a:p>
        </p:txBody>
      </p:sp>
      <p:sp>
        <p:nvSpPr>
          <p:cNvPr id="4" name="Footer Placeholder 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28</a:t>
            </a:fld>
            <a:endParaRPr lang="en-US"/>
          </a:p>
        </p:txBody>
      </p:sp>
    </p:spTree>
    <p:extLst>
      <p:ext uri="{BB962C8B-B14F-4D97-AF65-F5344CB8AC3E}">
        <p14:creationId xmlns:p14="http://schemas.microsoft.com/office/powerpoint/2010/main" val="3358765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42863"/>
            <a:ext cx="12191999" cy="804862"/>
          </a:xfrm>
        </p:spPr>
        <p:txBody>
          <a:bodyPr/>
          <a:lstStyle/>
          <a:p>
            <a:r>
              <a:rPr lang="en-US" dirty="0">
                <a:latin typeface="Comic Sans MS" panose="030F0702030302020204" pitchFamily="66" charset="0"/>
              </a:rPr>
              <a:t>Homogeneous </a:t>
            </a:r>
            <a:r>
              <a:rPr lang="en-US" dirty="0" smtClean="0">
                <a:latin typeface="Comic Sans MS" panose="030F0702030302020204" pitchFamily="66" charset="0"/>
              </a:rPr>
              <a:t>&amp; </a:t>
            </a:r>
            <a:r>
              <a:rPr lang="en-US" dirty="0" err="1" smtClean="0">
                <a:latin typeface="Comic Sans MS" panose="030F0702030302020204" pitchFamily="66" charset="0"/>
              </a:rPr>
              <a:t>Hetroenou</a:t>
            </a:r>
            <a:r>
              <a:rPr lang="en-US" dirty="0" smtClean="0">
                <a:latin typeface="Comic Sans MS" panose="030F0702030302020204" pitchFamily="66" charset="0"/>
              </a:rPr>
              <a:t> Equilibria</a:t>
            </a:r>
            <a:endParaRPr lang="en-US" dirty="0"/>
          </a:p>
        </p:txBody>
      </p:sp>
      <p:pic>
        <p:nvPicPr>
          <p:cNvPr id="4" name="Content Placeholder 3"/>
          <p:cNvPicPr>
            <a:picLocks noGrp="1" noChangeAspect="1"/>
          </p:cNvPicPr>
          <p:nvPr>
            <p:ph idx="1"/>
          </p:nvPr>
        </p:nvPicPr>
        <p:blipFill>
          <a:blip r:embed="rId2"/>
          <a:stretch>
            <a:fillRect/>
          </a:stretch>
        </p:blipFill>
        <p:spPr>
          <a:xfrm>
            <a:off x="632013" y="847726"/>
            <a:ext cx="10972800" cy="5727886"/>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29</a:t>
            </a:fld>
            <a:endParaRPr lang="en-US"/>
          </a:p>
        </p:txBody>
      </p:sp>
    </p:spTree>
    <p:extLst>
      <p:ext uri="{BB962C8B-B14F-4D97-AF65-F5344CB8AC3E}">
        <p14:creationId xmlns:p14="http://schemas.microsoft.com/office/powerpoint/2010/main" val="272875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91821"/>
            <a:ext cx="12192000" cy="3561141"/>
          </a:xfrm>
          <a:prstGeom prst="rect">
            <a:avLst/>
          </a:prstGeom>
        </p:spPr>
      </p:pic>
      <p:pic>
        <p:nvPicPr>
          <p:cNvPr id="5" name="Picture 4"/>
          <p:cNvPicPr>
            <a:picLocks noChangeAspect="1"/>
          </p:cNvPicPr>
          <p:nvPr/>
        </p:nvPicPr>
        <p:blipFill>
          <a:blip r:embed="rId3"/>
          <a:stretch>
            <a:fillRect/>
          </a:stretch>
        </p:blipFill>
        <p:spPr>
          <a:xfrm>
            <a:off x="1487606" y="4253860"/>
            <a:ext cx="8420668" cy="1398446"/>
          </a:xfrm>
          <a:prstGeom prst="rect">
            <a:avLst/>
          </a:prstGeom>
        </p:spPr>
      </p:pic>
      <p:pic>
        <p:nvPicPr>
          <p:cNvPr id="6" name="Picture 5"/>
          <p:cNvPicPr>
            <a:picLocks noChangeAspect="1"/>
          </p:cNvPicPr>
          <p:nvPr/>
        </p:nvPicPr>
        <p:blipFill>
          <a:blip r:embed="rId4"/>
          <a:stretch>
            <a:fillRect/>
          </a:stretch>
        </p:blipFill>
        <p:spPr>
          <a:xfrm>
            <a:off x="163773" y="5500048"/>
            <a:ext cx="12214746" cy="1574184"/>
          </a:xfrm>
          <a:prstGeom prst="rect">
            <a:avLst/>
          </a:prstGeom>
        </p:spPr>
      </p:pic>
      <p:pic>
        <p:nvPicPr>
          <p:cNvPr id="7" name="Picture 6"/>
          <p:cNvPicPr>
            <a:picLocks noChangeAspect="1"/>
          </p:cNvPicPr>
          <p:nvPr/>
        </p:nvPicPr>
        <p:blipFill>
          <a:blip r:embed="rId5"/>
          <a:stretch>
            <a:fillRect/>
          </a:stretch>
        </p:blipFill>
        <p:spPr>
          <a:xfrm>
            <a:off x="8502555" y="3401267"/>
            <a:ext cx="3875964" cy="1353710"/>
          </a:xfrm>
          <a:prstGeom prst="rect">
            <a:avLst/>
          </a:prstGeom>
        </p:spPr>
      </p:pic>
      <p:pic>
        <p:nvPicPr>
          <p:cNvPr id="8" name="Picture 7"/>
          <p:cNvPicPr>
            <a:picLocks noChangeAspect="1"/>
          </p:cNvPicPr>
          <p:nvPr/>
        </p:nvPicPr>
        <p:blipFill>
          <a:blip r:embed="rId6"/>
          <a:stretch>
            <a:fillRect/>
          </a:stretch>
        </p:blipFill>
        <p:spPr>
          <a:xfrm>
            <a:off x="2321541" y="-27295"/>
            <a:ext cx="7545790" cy="952500"/>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3</a:t>
            </a:fld>
            <a:endParaRPr lang="en-US"/>
          </a:p>
        </p:txBody>
      </p:sp>
    </p:spTree>
    <p:extLst>
      <p:ext uri="{BB962C8B-B14F-4D97-AF65-F5344CB8AC3E}">
        <p14:creationId xmlns:p14="http://schemas.microsoft.com/office/powerpoint/2010/main" val="2234267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1" y="296335"/>
            <a:ext cx="11013142" cy="1303867"/>
          </a:xfrm>
        </p:spPr>
        <p:txBody>
          <a:bodyPr/>
          <a:lstStyle/>
          <a:p>
            <a:r>
              <a:rPr lang="en-US" dirty="0" smtClean="0">
                <a:latin typeface="Comic Sans MS" panose="030F0702030302020204" pitchFamily="66" charset="0"/>
              </a:rPr>
              <a:t>Heterogeneous </a:t>
            </a:r>
            <a:r>
              <a:rPr lang="en-US" dirty="0">
                <a:latin typeface="Comic Sans MS" panose="030F0702030302020204" pitchFamily="66" charset="0"/>
              </a:rPr>
              <a:t>equilibria</a:t>
            </a:r>
            <a:endParaRPr lang="en-US" dirty="0"/>
          </a:p>
        </p:txBody>
      </p:sp>
      <p:sp>
        <p:nvSpPr>
          <p:cNvPr id="3" name="Content Placeholder 2"/>
          <p:cNvSpPr>
            <a:spLocks noGrp="1"/>
          </p:cNvSpPr>
          <p:nvPr>
            <p:ph idx="1"/>
          </p:nvPr>
        </p:nvSpPr>
        <p:spPr>
          <a:xfrm>
            <a:off x="591671" y="1368426"/>
            <a:ext cx="11013142" cy="4870597"/>
          </a:xfrm>
        </p:spPr>
        <p:txBody>
          <a:bodyPr/>
          <a:lstStyle/>
          <a:p>
            <a:pPr marL="0" indent="0" algn="just">
              <a:buNone/>
            </a:pPr>
            <a:r>
              <a:rPr lang="en-US" sz="2800" dirty="0">
                <a:latin typeface="Comic Sans MS" panose="030F0702030302020204" pitchFamily="66" charset="0"/>
              </a:rPr>
              <a:t>Omit concentration terms for solids and liquids from Kc and </a:t>
            </a:r>
            <a:r>
              <a:rPr lang="en-US" sz="2800" dirty="0" err="1">
                <a:latin typeface="Comic Sans MS" panose="030F0702030302020204" pitchFamily="66" charset="0"/>
              </a:rPr>
              <a:t>Kp</a:t>
            </a:r>
            <a:r>
              <a:rPr lang="en-US" sz="2800" dirty="0">
                <a:latin typeface="Comic Sans MS" panose="030F0702030302020204" pitchFamily="66" charset="0"/>
              </a:rPr>
              <a:t> expressions; only include terms for gases (g) and aqueous substances (</a:t>
            </a:r>
            <a:r>
              <a:rPr lang="en-US" sz="2800" dirty="0" err="1">
                <a:latin typeface="Comic Sans MS" panose="030F0702030302020204" pitchFamily="66" charset="0"/>
              </a:rPr>
              <a:t>aq</a:t>
            </a:r>
            <a:r>
              <a:rPr lang="en-US" sz="2800" dirty="0">
                <a:latin typeface="Comic Sans MS" panose="030F0702030302020204" pitchFamily="66" charset="0"/>
              </a:rPr>
              <a:t>). </a:t>
            </a:r>
            <a:endParaRPr lang="en-US" sz="2800" dirty="0" smtClean="0">
              <a:latin typeface="Comic Sans MS" panose="030F0702030302020204" pitchFamily="66"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591671" y="2672294"/>
            <a:ext cx="11126717" cy="1097848"/>
          </a:xfrm>
          <a:prstGeom prst="rect">
            <a:avLst/>
          </a:prstGeom>
        </p:spPr>
      </p:pic>
      <p:pic>
        <p:nvPicPr>
          <p:cNvPr id="5" name="Picture 4"/>
          <p:cNvPicPr>
            <a:picLocks noChangeAspect="1"/>
          </p:cNvPicPr>
          <p:nvPr/>
        </p:nvPicPr>
        <p:blipFill>
          <a:blip r:embed="rId3"/>
          <a:stretch>
            <a:fillRect/>
          </a:stretch>
        </p:blipFill>
        <p:spPr>
          <a:xfrm>
            <a:off x="591671" y="5146296"/>
            <a:ext cx="11013142" cy="1116416"/>
          </a:xfrm>
          <a:prstGeom prst="rect">
            <a:avLst/>
          </a:prstGeom>
        </p:spPr>
      </p:pic>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30</a:t>
            </a:fld>
            <a:endParaRPr lang="en-US"/>
          </a:p>
        </p:txBody>
      </p:sp>
    </p:spTree>
    <p:extLst>
      <p:ext uri="{BB962C8B-B14F-4D97-AF65-F5344CB8AC3E}">
        <p14:creationId xmlns:p14="http://schemas.microsoft.com/office/powerpoint/2010/main" val="274112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120" y="488145"/>
            <a:ext cx="10515600" cy="4351338"/>
          </a:xfrm>
        </p:spPr>
        <p:txBody>
          <a:bodyPr/>
          <a:lstStyle/>
          <a:p>
            <a:pPr marL="0" indent="0">
              <a:buNone/>
            </a:pPr>
            <a:r>
              <a:rPr lang="en-US" sz="3200" dirty="0" smtClean="0">
                <a:latin typeface="Comic Sans MS" panose="030F0702030302020204" pitchFamily="66" charset="0"/>
              </a:rPr>
              <a:t>Example.  For N2(g)  +  3H2(g)     2NH3(g), does the equilibrium shift left or right if the pressure is increased?</a:t>
            </a:r>
          </a:p>
          <a:p>
            <a:pPr marL="0" indent="0">
              <a:buNone/>
            </a:pPr>
            <a:endParaRPr lang="en-US" dirty="0"/>
          </a:p>
        </p:txBody>
      </p:sp>
      <p:pic>
        <p:nvPicPr>
          <p:cNvPr id="6" name="Picture 5"/>
          <p:cNvPicPr>
            <a:picLocks noChangeAspect="1"/>
          </p:cNvPicPr>
          <p:nvPr/>
        </p:nvPicPr>
        <p:blipFill>
          <a:blip r:embed="rId2"/>
          <a:stretch>
            <a:fillRect/>
          </a:stretch>
        </p:blipFill>
        <p:spPr>
          <a:xfrm>
            <a:off x="1473959" y="4008059"/>
            <a:ext cx="8338780" cy="1024316"/>
          </a:xfrm>
          <a:prstGeom prst="rect">
            <a:avLst/>
          </a:prstGeom>
        </p:spPr>
      </p:pic>
      <p:pic>
        <p:nvPicPr>
          <p:cNvPr id="7" name="Picture 6"/>
          <p:cNvPicPr>
            <a:picLocks noChangeAspect="1"/>
          </p:cNvPicPr>
          <p:nvPr/>
        </p:nvPicPr>
        <p:blipFill>
          <a:blip r:embed="rId3"/>
          <a:stretch>
            <a:fillRect/>
          </a:stretch>
        </p:blipFill>
        <p:spPr>
          <a:xfrm>
            <a:off x="2555173" y="5414493"/>
            <a:ext cx="8375547" cy="877563"/>
          </a:xfrm>
          <a:prstGeom prst="rect">
            <a:avLst/>
          </a:prstGeom>
        </p:spPr>
      </p:pic>
      <p:pic>
        <p:nvPicPr>
          <p:cNvPr id="4" name="Picture 3"/>
          <p:cNvPicPr>
            <a:picLocks noChangeAspect="1"/>
          </p:cNvPicPr>
          <p:nvPr/>
        </p:nvPicPr>
        <p:blipFill>
          <a:blip r:embed="rId4"/>
          <a:stretch>
            <a:fillRect/>
          </a:stretch>
        </p:blipFill>
        <p:spPr>
          <a:xfrm>
            <a:off x="1910686" y="2101755"/>
            <a:ext cx="7902053" cy="1598707"/>
          </a:xfrm>
          <a:prstGeom prst="rect">
            <a:avLst/>
          </a:prstGeom>
        </p:spPr>
      </p:pic>
      <p:sp>
        <p:nvSpPr>
          <p:cNvPr id="2" name="Footer Placeholder 1"/>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31</a:t>
            </a:fld>
            <a:endParaRPr lang="en-US"/>
          </a:p>
        </p:txBody>
      </p:sp>
    </p:spTree>
    <p:extLst>
      <p:ext uri="{BB962C8B-B14F-4D97-AF65-F5344CB8AC3E}">
        <p14:creationId xmlns:p14="http://schemas.microsoft.com/office/powerpoint/2010/main" val="499516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89" y="-295834"/>
            <a:ext cx="11335870" cy="1325563"/>
          </a:xfrm>
        </p:spPr>
        <p:txBody>
          <a:bodyPr>
            <a:normAutofit/>
          </a:bodyPr>
          <a:lstStyle/>
          <a:p>
            <a:pPr algn="ctr"/>
            <a:r>
              <a:rPr lang="en-US" sz="3600" dirty="0">
                <a:latin typeface="Comic Sans MS" panose="030F0702030302020204" pitchFamily="66" charset="0"/>
              </a:rPr>
              <a:t>Gas Phase Expressions can also be expressed by </a:t>
            </a:r>
            <a:r>
              <a:rPr lang="en-US" sz="3600" dirty="0" err="1">
                <a:latin typeface="Comic Sans MS" panose="030F0702030302020204" pitchFamily="66" charset="0"/>
              </a:rPr>
              <a:t>Kp</a:t>
            </a:r>
            <a:endParaRPr lang="en-US" sz="3600" dirty="0">
              <a:latin typeface="Comic Sans MS" panose="030F0702030302020204" pitchFamily="66" charset="0"/>
            </a:endParaRPr>
          </a:p>
        </p:txBody>
      </p:sp>
      <p:sp>
        <p:nvSpPr>
          <p:cNvPr id="3" name="Content Placeholder 2"/>
          <p:cNvSpPr>
            <a:spLocks noGrp="1"/>
          </p:cNvSpPr>
          <p:nvPr>
            <p:ph idx="1"/>
          </p:nvPr>
        </p:nvSpPr>
        <p:spPr>
          <a:xfrm>
            <a:off x="0" y="941294"/>
            <a:ext cx="11353800" cy="5235669"/>
          </a:xfrm>
        </p:spPr>
        <p:txBody>
          <a:bodyPr/>
          <a:lstStyle/>
          <a:p>
            <a:pPr marL="457200" indent="-457200" algn="just">
              <a:buNone/>
            </a:pPr>
            <a:r>
              <a:rPr lang="en-US" dirty="0"/>
              <a:t>⇒ </a:t>
            </a:r>
            <a:r>
              <a:rPr lang="en-US" dirty="0">
                <a:latin typeface="Comic Sans MS" panose="030F0702030302020204" pitchFamily="66" charset="0"/>
              </a:rPr>
              <a:t>The </a:t>
            </a:r>
            <a:r>
              <a:rPr lang="en-US" dirty="0" err="1">
                <a:latin typeface="Comic Sans MS" panose="030F0702030302020204" pitchFamily="66" charset="0"/>
              </a:rPr>
              <a:t>Kp</a:t>
            </a:r>
            <a:r>
              <a:rPr lang="en-US" dirty="0">
                <a:latin typeface="Comic Sans MS" panose="030F0702030302020204" pitchFamily="66" charset="0"/>
              </a:rPr>
              <a:t> expression is written using equilibrium partial pressures of reactants &amp; products. For the reaction given above, the </a:t>
            </a:r>
            <a:r>
              <a:rPr lang="en-US" dirty="0" err="1">
                <a:latin typeface="Comic Sans MS" panose="030F0702030302020204" pitchFamily="66" charset="0"/>
              </a:rPr>
              <a:t>Kp</a:t>
            </a:r>
            <a:r>
              <a:rPr lang="en-US" dirty="0">
                <a:latin typeface="Comic Sans MS" panose="030F0702030302020204" pitchFamily="66" charset="0"/>
              </a:rPr>
              <a:t> expression is: </a:t>
            </a:r>
          </a:p>
        </p:txBody>
      </p:sp>
      <p:pic>
        <p:nvPicPr>
          <p:cNvPr id="4" name="Picture 3"/>
          <p:cNvPicPr>
            <a:picLocks noChangeAspect="1"/>
          </p:cNvPicPr>
          <p:nvPr/>
        </p:nvPicPr>
        <p:blipFill>
          <a:blip r:embed="rId2"/>
          <a:stretch>
            <a:fillRect/>
          </a:stretch>
        </p:blipFill>
        <p:spPr>
          <a:xfrm>
            <a:off x="2716305" y="1985962"/>
            <a:ext cx="5351929" cy="2151004"/>
          </a:xfrm>
          <a:prstGeom prst="rect">
            <a:avLst/>
          </a:prstGeom>
        </p:spPr>
      </p:pic>
      <p:sp>
        <p:nvSpPr>
          <p:cNvPr id="5" name="Rectangle 4"/>
          <p:cNvSpPr/>
          <p:nvPr/>
        </p:nvSpPr>
        <p:spPr>
          <a:xfrm>
            <a:off x="578224" y="4103807"/>
            <a:ext cx="11013142" cy="2554545"/>
          </a:xfrm>
          <a:prstGeom prst="rect">
            <a:avLst/>
          </a:prstGeom>
        </p:spPr>
        <p:txBody>
          <a:bodyPr wrap="square">
            <a:spAutoFit/>
          </a:bodyPr>
          <a:lstStyle/>
          <a:p>
            <a:r>
              <a:rPr lang="en-US" sz="3200" dirty="0" smtClean="0">
                <a:latin typeface="Comic Sans MS" panose="030F0702030302020204" pitchFamily="66" charset="0"/>
              </a:rPr>
              <a:t>Worked out Examples: For:  </a:t>
            </a:r>
            <a:r>
              <a:rPr lang="en-US" sz="3200" dirty="0">
                <a:latin typeface="Comic Sans MS" panose="030F0702030302020204" pitchFamily="66" charset="0"/>
              </a:rPr>
              <a:t>H2  +  I2 </a:t>
            </a:r>
            <a:r>
              <a:rPr lang="en-US" sz="3200" dirty="0" smtClean="0">
                <a:latin typeface="Comic Sans MS" panose="030F0702030302020204" pitchFamily="66" charset="0"/>
              </a:rPr>
              <a:t>   </a:t>
            </a:r>
            <a:r>
              <a:rPr lang="en-US" sz="3200" dirty="0" smtClean="0">
                <a:latin typeface="Comic Sans MS" panose="030F0702030302020204" pitchFamily="66" charset="0"/>
                <a:sym typeface="Symbol" panose="05050102010706020507" pitchFamily="18" charset="2"/>
              </a:rPr>
              <a:t></a:t>
            </a:r>
            <a:r>
              <a:rPr lang="en-US" sz="3200" dirty="0" smtClean="0">
                <a:latin typeface="Comic Sans MS" panose="030F0702030302020204" pitchFamily="66" charset="0"/>
              </a:rPr>
              <a:t>     </a:t>
            </a:r>
            <a:r>
              <a:rPr lang="en-US" sz="3200" dirty="0">
                <a:latin typeface="Comic Sans MS" panose="030F0702030302020204" pitchFamily="66" charset="0"/>
              </a:rPr>
              <a:t>2HI, does the equilibria shift left or right if we: a) </a:t>
            </a:r>
            <a:r>
              <a:rPr lang="en-US" sz="3200" dirty="0" smtClean="0">
                <a:latin typeface="Comic Sans MS" panose="030F0702030302020204" pitchFamily="66" charset="0"/>
              </a:rPr>
              <a:t>add H2</a:t>
            </a:r>
            <a:r>
              <a:rPr lang="en-US" sz="3200" dirty="0">
                <a:latin typeface="Comic Sans MS" panose="030F0702030302020204" pitchFamily="66" charset="0"/>
              </a:rPr>
              <a:t>? b) remove I2? </a:t>
            </a:r>
            <a:endParaRPr lang="en-US" sz="3200" dirty="0" smtClean="0">
              <a:latin typeface="Comic Sans MS" panose="030F0702030302020204" pitchFamily="66" charset="0"/>
            </a:endParaRPr>
          </a:p>
          <a:p>
            <a:r>
              <a:rPr lang="en-US" sz="3200" dirty="0" smtClean="0">
                <a:latin typeface="Comic Sans MS" panose="030F0702030302020204" pitchFamily="66" charset="0"/>
              </a:rPr>
              <a:t>a</a:t>
            </a:r>
            <a:r>
              <a:rPr lang="en-US" sz="3200" dirty="0">
                <a:latin typeface="Comic Sans MS" panose="030F0702030302020204" pitchFamily="66" charset="0"/>
              </a:rPr>
              <a:t>)   </a:t>
            </a:r>
            <a:endParaRPr lang="en-US" sz="3200" dirty="0" smtClean="0">
              <a:latin typeface="Comic Sans MS" panose="030F0702030302020204" pitchFamily="66" charset="0"/>
            </a:endParaRPr>
          </a:p>
          <a:p>
            <a:r>
              <a:rPr lang="en-US" sz="3200" dirty="0" smtClean="0">
                <a:latin typeface="Comic Sans MS" panose="030F0702030302020204" pitchFamily="66" charset="0"/>
              </a:rPr>
              <a:t>b</a:t>
            </a:r>
            <a:r>
              <a:rPr lang="en-US" sz="3200" dirty="0">
                <a:latin typeface="Comic Sans MS" panose="030F0702030302020204" pitchFamily="66" charset="0"/>
              </a:rPr>
              <a:t>)</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32</a:t>
            </a:fld>
            <a:endParaRPr lang="en-US"/>
          </a:p>
        </p:txBody>
      </p:sp>
    </p:spTree>
    <p:extLst>
      <p:ext uri="{BB962C8B-B14F-4D97-AF65-F5344CB8AC3E}">
        <p14:creationId xmlns:p14="http://schemas.microsoft.com/office/powerpoint/2010/main" val="413563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5459"/>
          </a:xfrm>
        </p:spPr>
        <p:txBody>
          <a:bodyPr>
            <a:normAutofit fontScale="90000"/>
          </a:bodyPr>
          <a:lstStyle/>
          <a:p>
            <a:pPr algn="ctr"/>
            <a:r>
              <a:rPr lang="en-US" b="1" dirty="0" smtClean="0">
                <a:latin typeface="Comic Sans MS" panose="030F0702030302020204" pitchFamily="66" charset="0"/>
              </a:rPr>
              <a:t>finding</a:t>
            </a:r>
            <a:r>
              <a:rPr lang="en-US" b="1" dirty="0">
                <a:latin typeface="Comic Sans MS" panose="030F0702030302020204" pitchFamily="66" charset="0"/>
              </a:rPr>
              <a:t>  </a:t>
            </a:r>
            <a:r>
              <a:rPr lang="en-US" i="1" dirty="0" err="1">
                <a:latin typeface="Comic Sans MS" panose="030F0702030302020204" pitchFamily="66" charset="0"/>
              </a:rPr>
              <a:t>K</a:t>
            </a:r>
            <a:r>
              <a:rPr lang="en-US" dirty="0" err="1">
                <a:latin typeface="Comic Sans MS" panose="030F0702030302020204" pitchFamily="66" charset="0"/>
              </a:rPr>
              <a:t>p</a:t>
            </a:r>
            <a:r>
              <a:rPr lang="en-US" dirty="0">
                <a:latin typeface="Comic Sans MS" panose="030F0702030302020204" pitchFamily="66" charset="0"/>
              </a:rPr>
              <a:t>​</a:t>
            </a:r>
            <a:r>
              <a:rPr lang="en-US" b="1" dirty="0">
                <a:latin typeface="Comic Sans MS" panose="030F0702030302020204" pitchFamily="66" charset="0"/>
              </a:rPr>
              <a:t>, from partial pressures</a:t>
            </a:r>
            <a:endParaRPr lang="en-US" dirty="0">
              <a:latin typeface="Comic Sans MS" panose="030F0702030302020204" pitchFamily="66" charset="0"/>
            </a:endParaRPr>
          </a:p>
        </p:txBody>
      </p:sp>
      <p:sp>
        <p:nvSpPr>
          <p:cNvPr id="3" name="Content Placeholder 2"/>
          <p:cNvSpPr>
            <a:spLocks noGrp="1"/>
          </p:cNvSpPr>
          <p:nvPr>
            <p:ph idx="1"/>
          </p:nvPr>
        </p:nvSpPr>
        <p:spPr>
          <a:xfrm>
            <a:off x="618564" y="645459"/>
            <a:ext cx="11573436" cy="6212541"/>
          </a:xfrm>
        </p:spPr>
        <p:txBody>
          <a:bodyPr/>
          <a:lstStyle/>
          <a:p>
            <a:r>
              <a:rPr lang="en-US" b="1" dirty="0"/>
              <a:t>Example 1: finding  </a:t>
            </a:r>
            <a:r>
              <a:rPr lang="en-US" i="1" dirty="0" err="1"/>
              <a:t>K</a:t>
            </a:r>
            <a:r>
              <a:rPr lang="en-US" dirty="0" err="1"/>
              <a:t>p</a:t>
            </a:r>
            <a:r>
              <a:rPr lang="en-US" dirty="0"/>
              <a:t>​</a:t>
            </a:r>
            <a:r>
              <a:rPr lang="en-US" b="1" dirty="0"/>
              <a:t>, from partial </a:t>
            </a:r>
            <a:r>
              <a:rPr lang="en-US" b="1" dirty="0" smtClean="0"/>
              <a:t>pressures</a:t>
            </a:r>
          </a:p>
          <a:p>
            <a:r>
              <a:rPr lang="en-US" dirty="0"/>
              <a:t>Let's try finding </a:t>
            </a:r>
            <a:r>
              <a:rPr lang="en-US" i="1" dirty="0" err="1"/>
              <a:t>K</a:t>
            </a:r>
            <a:r>
              <a:rPr lang="en-US" dirty="0" err="1"/>
              <a:t>p</a:t>
            </a:r>
            <a:r>
              <a:rPr lang="en-US" dirty="0"/>
              <a:t>​, for the following gas-phase reaction</a:t>
            </a:r>
            <a:r>
              <a:rPr lang="en-US" dirty="0" smtClean="0"/>
              <a:t>:</a:t>
            </a:r>
          </a:p>
          <a:p>
            <a:endParaRPr lang="en-US" dirty="0"/>
          </a:p>
        </p:txBody>
      </p:sp>
      <p:pic>
        <p:nvPicPr>
          <p:cNvPr id="4" name="Picture 3"/>
          <p:cNvPicPr/>
          <p:nvPr/>
        </p:nvPicPr>
        <p:blipFill>
          <a:blip r:embed="rId2"/>
          <a:stretch>
            <a:fillRect/>
          </a:stretch>
        </p:blipFill>
        <p:spPr>
          <a:xfrm>
            <a:off x="3406167" y="1656971"/>
            <a:ext cx="5379665" cy="769471"/>
          </a:xfrm>
          <a:prstGeom prst="rect">
            <a:avLst/>
          </a:prstGeom>
        </p:spPr>
      </p:pic>
      <p:sp>
        <p:nvSpPr>
          <p:cNvPr id="5" name="Rectangle 4"/>
          <p:cNvSpPr/>
          <p:nvPr/>
        </p:nvSpPr>
        <p:spPr>
          <a:xfrm>
            <a:off x="618564" y="2447736"/>
            <a:ext cx="10972801" cy="3103991"/>
          </a:xfrm>
          <a:prstGeom prst="rect">
            <a:avLst/>
          </a:prstGeom>
        </p:spPr>
        <p:txBody>
          <a:bodyPr wrap="square">
            <a:spAutoFit/>
          </a:bodyPr>
          <a:lstStyle/>
          <a:p>
            <a:pPr algn="just">
              <a:lnSpc>
                <a:spcPct val="107000"/>
              </a:lnSpc>
              <a:spcAft>
                <a:spcPts val="800"/>
              </a:spcAft>
            </a:pPr>
            <a:r>
              <a:rPr lang="en-US" sz="2400" dirty="0">
                <a:latin typeface="Comic Sans MS" panose="030F0702030302020204" pitchFamily="66" charset="0"/>
                <a:ea typeface="Calibri" panose="020F0502020204030204" pitchFamily="34" charset="0"/>
                <a:cs typeface="Times New Roman" panose="02020603050405020304" pitchFamily="18" charset="0"/>
              </a:rPr>
              <a:t>We know the partial pressure for each component at equilibrium for some temperature </a:t>
            </a:r>
            <a:r>
              <a:rPr lang="en-US" sz="2400" dirty="0" smtClean="0">
                <a:latin typeface="Comic Sans MS" panose="030F0702030302020204" pitchFamily="66" charset="0"/>
                <a:ea typeface="Calibri" panose="020F0502020204030204" pitchFamily="34" charset="0"/>
                <a:cs typeface="Times New Roman" panose="02020603050405020304" pitchFamily="18" charset="0"/>
              </a:rPr>
              <a:t>T, Given that </a:t>
            </a:r>
            <a:r>
              <a:rPr lang="en-US" sz="2400" dirty="0">
                <a:latin typeface="Comic Sans MS" panose="030F0702030302020204" pitchFamily="66" charset="0"/>
                <a:ea typeface="Calibri" panose="020F0502020204030204" pitchFamily="34" charset="0"/>
                <a:cs typeface="Times New Roman" panose="02020603050405020304" pitchFamily="18" charset="0"/>
              </a:rPr>
              <a:t>P</a:t>
            </a:r>
            <a:r>
              <a:rPr lang="en-US" sz="2400" baseline="-25000" dirty="0">
                <a:latin typeface="Comic Sans MS" panose="030F0702030302020204" pitchFamily="66" charset="0"/>
                <a:ea typeface="Calibri" panose="020F0502020204030204" pitchFamily="34" charset="0"/>
                <a:cs typeface="Times New Roman" panose="02020603050405020304" pitchFamily="18" charset="0"/>
              </a:rPr>
              <a:t>N2O5</a:t>
            </a:r>
            <a:r>
              <a:rPr lang="en-US" sz="2400" dirty="0">
                <a:latin typeface="Comic Sans MS" panose="030F0702030302020204" pitchFamily="66" charset="0"/>
                <a:ea typeface="Calibri" panose="020F0502020204030204" pitchFamily="34" charset="0"/>
                <a:cs typeface="Times New Roman" panose="02020603050405020304" pitchFamily="18" charset="0"/>
              </a:rPr>
              <a:t> = 2.00 </a:t>
            </a:r>
            <a:r>
              <a:rPr lang="en-US" sz="2400" dirty="0" err="1">
                <a:latin typeface="Comic Sans MS" panose="030F0702030302020204" pitchFamily="66" charset="0"/>
                <a:ea typeface="Calibri" panose="020F0502020204030204" pitchFamily="34" charset="0"/>
                <a:cs typeface="Times New Roman" panose="02020603050405020304" pitchFamily="18" charset="0"/>
              </a:rPr>
              <a:t>atm</a:t>
            </a:r>
            <a:r>
              <a:rPr lang="en-US" sz="2400" dirty="0">
                <a:latin typeface="Comic Sans MS" panose="030F0702030302020204" pitchFamily="66" charset="0"/>
                <a:ea typeface="Calibri" panose="020F0502020204030204" pitchFamily="34" charset="0"/>
                <a:cs typeface="Times New Roman" panose="02020603050405020304" pitchFamily="18" charset="0"/>
              </a:rPr>
              <a:t>, P</a:t>
            </a:r>
            <a:r>
              <a:rPr lang="en-US" sz="2400" baseline="-25000" dirty="0">
                <a:latin typeface="Comic Sans MS" panose="030F0702030302020204" pitchFamily="66" charset="0"/>
                <a:ea typeface="Calibri" panose="020F0502020204030204" pitchFamily="34" charset="0"/>
                <a:cs typeface="Times New Roman" panose="02020603050405020304" pitchFamily="18" charset="0"/>
              </a:rPr>
              <a:t>O2 </a:t>
            </a:r>
            <a:r>
              <a:rPr lang="en-US" sz="2400" dirty="0">
                <a:latin typeface="Comic Sans MS" panose="030F0702030302020204" pitchFamily="66" charset="0"/>
                <a:ea typeface="Calibri" panose="020F0502020204030204" pitchFamily="34" charset="0"/>
                <a:cs typeface="Times New Roman" panose="02020603050405020304" pitchFamily="18" charset="0"/>
              </a:rPr>
              <a:t>= 0.296 </a:t>
            </a:r>
            <a:r>
              <a:rPr lang="en-US" sz="2400" dirty="0" err="1">
                <a:latin typeface="Comic Sans MS" panose="030F0702030302020204" pitchFamily="66" charset="0"/>
                <a:ea typeface="Calibri" panose="020F0502020204030204" pitchFamily="34" charset="0"/>
                <a:cs typeface="Times New Roman" panose="02020603050405020304" pitchFamily="18" charset="0"/>
              </a:rPr>
              <a:t>atm</a:t>
            </a:r>
            <a:r>
              <a:rPr lang="en-US" sz="2400" dirty="0">
                <a:latin typeface="Comic Sans MS" panose="030F0702030302020204" pitchFamily="66" charset="0"/>
                <a:ea typeface="Calibri" panose="020F0502020204030204" pitchFamily="34" charset="0"/>
                <a:cs typeface="Times New Roman" panose="02020603050405020304" pitchFamily="18" charset="0"/>
              </a:rPr>
              <a:t>, P</a:t>
            </a:r>
            <a:r>
              <a:rPr lang="en-US" sz="2400" baseline="-25000" dirty="0">
                <a:latin typeface="Comic Sans MS" panose="030F0702030302020204" pitchFamily="66" charset="0"/>
                <a:ea typeface="Calibri" panose="020F0502020204030204" pitchFamily="34" charset="0"/>
                <a:cs typeface="Times New Roman" panose="02020603050405020304" pitchFamily="18" charset="0"/>
              </a:rPr>
              <a:t>NO2</a:t>
            </a:r>
            <a:r>
              <a:rPr lang="en-US" sz="2400" dirty="0">
                <a:latin typeface="Comic Sans MS" panose="030F0702030302020204" pitchFamily="66" charset="0"/>
                <a:ea typeface="Calibri" panose="020F0502020204030204" pitchFamily="34" charset="0"/>
                <a:cs typeface="Times New Roman" panose="02020603050405020304" pitchFamily="18" charset="0"/>
              </a:rPr>
              <a:t> = 1.70 atm. A temperature T, what is </a:t>
            </a:r>
            <a:r>
              <a:rPr lang="en-US" sz="2400" dirty="0" err="1">
                <a:latin typeface="Comic Sans MS" panose="030F0702030302020204" pitchFamily="66" charset="0"/>
                <a:ea typeface="Calibri" panose="020F0502020204030204" pitchFamily="34" charset="0"/>
                <a:cs typeface="Times New Roman" panose="02020603050405020304" pitchFamily="18" charset="0"/>
              </a:rPr>
              <a:t>K</a:t>
            </a:r>
            <a:r>
              <a:rPr lang="en-US" sz="2400" baseline="-25000" dirty="0" err="1">
                <a:latin typeface="Comic Sans MS" panose="030F0702030302020204" pitchFamily="66" charset="0"/>
                <a:ea typeface="Calibri" panose="020F0502020204030204" pitchFamily="34" charset="0"/>
                <a:cs typeface="Times New Roman" panose="02020603050405020304" pitchFamily="18" charset="0"/>
              </a:rPr>
              <a:t>p</a:t>
            </a:r>
            <a:r>
              <a:rPr lang="en-US" sz="2400" dirty="0">
                <a:latin typeface="Comic Sans MS" panose="030F0702030302020204" pitchFamily="66" charset="0"/>
                <a:ea typeface="Calibri" panose="020F0502020204030204" pitchFamily="34" charset="0"/>
                <a:cs typeface="Times New Roman" panose="02020603050405020304" pitchFamily="18" charset="0"/>
              </a:rPr>
              <a:t> for the reaction</a:t>
            </a:r>
            <a:r>
              <a:rPr lang="en-US" sz="2400" dirty="0" smtClean="0">
                <a:latin typeface="Comic Sans MS" panose="030F0702030302020204" pitchFamily="66" charset="0"/>
                <a:ea typeface="Calibri" panose="020F0502020204030204" pitchFamily="34" charset="0"/>
                <a:cs typeface="Times New Roman" panose="02020603050405020304" pitchFamily="18" charset="0"/>
              </a:rPr>
              <a:t>?</a:t>
            </a:r>
          </a:p>
          <a:p>
            <a:pPr fontAlgn="base"/>
            <a:r>
              <a:rPr lang="en-US" sz="2800" u="sng" dirty="0" smtClean="0">
                <a:latin typeface="Comic Sans MS" panose="030F0702030302020204" pitchFamily="66" charset="0"/>
              </a:rPr>
              <a:t>So</a:t>
            </a:r>
            <a:r>
              <a:rPr lang="en-US" sz="2800" b="1" u="sng" dirty="0" smtClean="0">
                <a:latin typeface="Comic Sans MS" panose="030F0702030302020204" pitchFamily="66" charset="0"/>
              </a:rPr>
              <a:t>lution</a:t>
            </a:r>
            <a:r>
              <a:rPr lang="en-US" sz="2800" b="1" dirty="0" smtClean="0">
                <a:latin typeface="Comic Sans MS" panose="030F0702030302020204" pitchFamily="66" charset="0"/>
              </a:rPr>
              <a:t>: At temperature T, what is </a:t>
            </a:r>
            <a:r>
              <a:rPr lang="en-US" sz="2800" i="1" dirty="0" err="1" smtClean="0">
                <a:latin typeface="Comic Sans MS" panose="030F0702030302020204" pitchFamily="66" charset="0"/>
              </a:rPr>
              <a:t>K</a:t>
            </a:r>
            <a:r>
              <a:rPr lang="en-US" sz="2800" dirty="0" err="1" smtClean="0">
                <a:latin typeface="Comic Sans MS" panose="030F0702030302020204" pitchFamily="66" charset="0"/>
              </a:rPr>
              <a:t>p</a:t>
            </a:r>
            <a:r>
              <a:rPr lang="en-US" sz="2800" dirty="0" smtClean="0">
                <a:latin typeface="Comic Sans MS" panose="030F0702030302020204" pitchFamily="66" charset="0"/>
              </a:rPr>
              <a:t>​</a:t>
            </a:r>
            <a:r>
              <a:rPr lang="en-US" sz="2800" b="1" dirty="0" smtClean="0">
                <a:latin typeface="Comic Sans MS" panose="030F0702030302020204" pitchFamily="66" charset="0"/>
              </a:rPr>
              <a:t>, for this reaction?</a:t>
            </a:r>
            <a:endParaRPr lang="en-US" sz="2800" dirty="0" smtClean="0">
              <a:latin typeface="Comic Sans MS" panose="030F0702030302020204" pitchFamily="66" charset="0"/>
            </a:endParaRPr>
          </a:p>
          <a:p>
            <a:r>
              <a:rPr lang="en-US" sz="2800" dirty="0" smtClean="0">
                <a:latin typeface="Comic Sans MS" panose="030F0702030302020204" pitchFamily="66" charset="0"/>
              </a:rPr>
              <a:t>First </a:t>
            </a:r>
            <a:r>
              <a:rPr lang="en-US" sz="2800" dirty="0">
                <a:latin typeface="Comic Sans MS" panose="030F0702030302020204" pitchFamily="66" charset="0"/>
              </a:rPr>
              <a:t>we can write the </a:t>
            </a:r>
            <a:r>
              <a:rPr lang="en-US" sz="2800" i="1" dirty="0">
                <a:latin typeface="Comic Sans MS" panose="030F0702030302020204" pitchFamily="66" charset="0"/>
              </a:rPr>
              <a:t> </a:t>
            </a:r>
            <a:r>
              <a:rPr lang="en-US" sz="2800" i="1" dirty="0" err="1">
                <a:latin typeface="Comic Sans MS" panose="030F0702030302020204" pitchFamily="66" charset="0"/>
              </a:rPr>
              <a:t>K</a:t>
            </a:r>
            <a:r>
              <a:rPr lang="en-US" sz="2800" dirty="0" err="1">
                <a:latin typeface="Comic Sans MS" panose="030F0702030302020204" pitchFamily="66" charset="0"/>
              </a:rPr>
              <a:t>p</a:t>
            </a:r>
            <a:r>
              <a:rPr lang="en-US" sz="2800" dirty="0">
                <a:latin typeface="Comic Sans MS" panose="030F0702030302020204" pitchFamily="66" charset="0"/>
              </a:rPr>
              <a:t>​ expression for our balanced equation</a:t>
            </a:r>
            <a:r>
              <a:rPr lang="en-US" sz="2800" dirty="0" smtClean="0">
                <a:latin typeface="Comic Sans MS" panose="030F0702030302020204" pitchFamily="66" charset="0"/>
              </a:rPr>
              <a:t>:</a:t>
            </a:r>
          </a:p>
          <a:p>
            <a:pPr algn="just"/>
            <a:r>
              <a:rPr lang="en-US" sz="2800" dirty="0">
                <a:latin typeface="Comic Sans MS" panose="030F0702030302020204" pitchFamily="66" charset="0"/>
              </a:rPr>
              <a:t>We can now solve for </a:t>
            </a:r>
            <a:r>
              <a:rPr lang="en-US" sz="2800" i="1" dirty="0" err="1">
                <a:latin typeface="Comic Sans MS" panose="030F0702030302020204" pitchFamily="66" charset="0"/>
              </a:rPr>
              <a:t>K</a:t>
            </a:r>
            <a:r>
              <a:rPr lang="en-US" sz="2800" dirty="0" err="1">
                <a:latin typeface="Comic Sans MS" panose="030F0702030302020204" pitchFamily="66" charset="0"/>
              </a:rPr>
              <a:t>p</a:t>
            </a:r>
            <a:r>
              <a:rPr lang="en-US" sz="2800" dirty="0">
                <a:latin typeface="Comic Sans MS" panose="030F0702030302020204" pitchFamily="66" charset="0"/>
              </a:rPr>
              <a:t>​, by plugging in the equilibrium partial pressures in the equilibrium expression:</a:t>
            </a:r>
            <a:endParaRPr lang="en-US" sz="28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1411941" y="5531108"/>
            <a:ext cx="4504766" cy="1192421"/>
          </a:xfrm>
          <a:prstGeom prst="rect">
            <a:avLst/>
          </a:prstGeom>
        </p:spPr>
      </p:pic>
      <p:pic>
        <p:nvPicPr>
          <p:cNvPr id="7" name="Picture 6"/>
          <p:cNvPicPr/>
          <p:nvPr/>
        </p:nvPicPr>
        <p:blipFill>
          <a:blip r:embed="rId4"/>
          <a:stretch>
            <a:fillRect/>
          </a:stretch>
        </p:blipFill>
        <p:spPr>
          <a:xfrm>
            <a:off x="5916708" y="5401516"/>
            <a:ext cx="5109880" cy="1469932"/>
          </a:xfrm>
          <a:prstGeom prst="rect">
            <a:avLst/>
          </a:prstGeom>
        </p:spPr>
      </p:pic>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55B4A-9E74-4C10-A82B-19435B71EDC6}" type="slidenum">
              <a:rPr lang="en-US" smtClean="0"/>
              <a:t>33</a:t>
            </a:fld>
            <a:endParaRPr lang="en-US"/>
          </a:p>
        </p:txBody>
      </p:sp>
    </p:spTree>
    <p:extLst>
      <p:ext uri="{BB962C8B-B14F-4D97-AF65-F5344CB8AC3E}">
        <p14:creationId xmlns:p14="http://schemas.microsoft.com/office/powerpoint/2010/main" val="2969602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2" y="0"/>
            <a:ext cx="12214491" cy="699247"/>
          </a:xfrm>
        </p:spPr>
        <p:txBody>
          <a:bodyPr>
            <a:normAutofit fontScale="90000"/>
          </a:bodyPr>
          <a:lstStyle/>
          <a:p>
            <a:pPr algn="ctr"/>
            <a:r>
              <a:rPr lang="en-US" dirty="0" err="1">
                <a:latin typeface="Comic Sans MS" panose="030F0702030302020204" pitchFamily="66" charset="0"/>
              </a:rPr>
              <a:t>Kp</a:t>
            </a:r>
            <a:r>
              <a:rPr lang="en-US" dirty="0">
                <a:latin typeface="Comic Sans MS" panose="030F0702030302020204" pitchFamily="66" charset="0"/>
              </a:rPr>
              <a:t> is related to </a:t>
            </a:r>
            <a:r>
              <a:rPr lang="en-US" dirty="0" smtClean="0">
                <a:latin typeface="Comic Sans MS" panose="030F0702030302020204" pitchFamily="66" charset="0"/>
              </a:rPr>
              <a:t>Kc</a:t>
            </a:r>
            <a:endParaRPr lang="en-US" dirty="0">
              <a:latin typeface="Comic Sans MS" panose="030F0702030302020204" pitchFamily="66" charset="0"/>
            </a:endParaRPr>
          </a:p>
        </p:txBody>
      </p:sp>
      <p:sp>
        <p:nvSpPr>
          <p:cNvPr id="3" name="Content Placeholder 2"/>
          <p:cNvSpPr>
            <a:spLocks noGrp="1"/>
          </p:cNvSpPr>
          <p:nvPr>
            <p:ph idx="1"/>
          </p:nvPr>
        </p:nvSpPr>
        <p:spPr>
          <a:xfrm>
            <a:off x="0" y="699247"/>
            <a:ext cx="11353800" cy="5477716"/>
          </a:xfrm>
        </p:spPr>
        <p:txBody>
          <a:bodyPr>
            <a:normAutofit/>
          </a:bodyPr>
          <a:lstStyle/>
          <a:p>
            <a:pPr algn="just"/>
            <a:r>
              <a:rPr lang="en-US" sz="3600" dirty="0">
                <a:latin typeface="Comic Sans MS" panose="030F0702030302020204" pitchFamily="66" charset="0"/>
              </a:rPr>
              <a:t>Since pressure and molarity are related by the Ideal Gas Law, the following equation </a:t>
            </a:r>
            <a:r>
              <a:rPr lang="en-US" sz="3600" dirty="0" smtClean="0">
                <a:latin typeface="Comic Sans MS" panose="030F0702030302020204" pitchFamily="66" charset="0"/>
              </a:rPr>
              <a:t>relates </a:t>
            </a:r>
            <a:r>
              <a:rPr lang="en-US" sz="3600" dirty="0" err="1" smtClean="0">
                <a:latin typeface="Comic Sans MS" panose="030F0702030302020204" pitchFamily="66" charset="0"/>
              </a:rPr>
              <a:t>Kp</a:t>
            </a:r>
            <a:r>
              <a:rPr lang="en-US" sz="3600" dirty="0" smtClean="0">
                <a:latin typeface="Comic Sans MS" panose="030F0702030302020204" pitchFamily="66" charset="0"/>
              </a:rPr>
              <a:t> </a:t>
            </a:r>
            <a:r>
              <a:rPr lang="en-US" sz="3600" dirty="0">
                <a:latin typeface="Comic Sans MS" panose="030F0702030302020204" pitchFamily="66" charset="0"/>
              </a:rPr>
              <a:t>and Kc: </a:t>
            </a:r>
          </a:p>
        </p:txBody>
      </p:sp>
      <p:pic>
        <p:nvPicPr>
          <p:cNvPr id="4" name="Picture 3"/>
          <p:cNvPicPr>
            <a:picLocks noChangeAspect="1"/>
          </p:cNvPicPr>
          <p:nvPr/>
        </p:nvPicPr>
        <p:blipFill>
          <a:blip r:embed="rId2"/>
          <a:stretch>
            <a:fillRect/>
          </a:stretch>
        </p:blipFill>
        <p:spPr>
          <a:xfrm>
            <a:off x="618565" y="2293002"/>
            <a:ext cx="11513866" cy="2494151"/>
          </a:xfrm>
          <a:prstGeom prst="rect">
            <a:avLst/>
          </a:prstGeom>
        </p:spPr>
      </p:pic>
      <p:sp>
        <p:nvSpPr>
          <p:cNvPr id="5" name="Rectangle 4"/>
          <p:cNvSpPr/>
          <p:nvPr/>
        </p:nvSpPr>
        <p:spPr>
          <a:xfrm>
            <a:off x="-59569" y="5057469"/>
            <a:ext cx="12192000" cy="1323439"/>
          </a:xfrm>
          <a:prstGeom prst="rect">
            <a:avLst/>
          </a:prstGeom>
        </p:spPr>
        <p:txBody>
          <a:bodyPr wrap="square">
            <a:spAutoFit/>
          </a:bodyPr>
          <a:lstStyle/>
          <a:p>
            <a:pPr marL="457200" indent="-457200" algn="just"/>
            <a:r>
              <a:rPr lang="en-US" sz="4000" dirty="0">
                <a:latin typeface="Comic Sans MS" panose="030F0702030302020204" pitchFamily="66" charset="0"/>
              </a:rPr>
              <a:t>⇒ Note that Kc = </a:t>
            </a:r>
            <a:r>
              <a:rPr lang="en-US" sz="4000" dirty="0" err="1">
                <a:latin typeface="Comic Sans MS" panose="030F0702030302020204" pitchFamily="66" charset="0"/>
              </a:rPr>
              <a:t>Kp</a:t>
            </a:r>
            <a:r>
              <a:rPr lang="en-US" sz="4000" dirty="0">
                <a:latin typeface="Comic Sans MS" panose="030F0702030302020204" pitchFamily="66" charset="0"/>
              </a:rPr>
              <a:t> when the number of gas molecules are the same on both sides.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34</a:t>
            </a:fld>
            <a:endParaRPr lang="en-US"/>
          </a:p>
        </p:txBody>
      </p:sp>
    </p:spTree>
    <p:extLst>
      <p:ext uri="{BB962C8B-B14F-4D97-AF65-F5344CB8AC3E}">
        <p14:creationId xmlns:p14="http://schemas.microsoft.com/office/powerpoint/2010/main" val="3306781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4059"/>
          </a:xfrm>
        </p:spPr>
        <p:txBody>
          <a:bodyPr>
            <a:noAutofit/>
          </a:bodyPr>
          <a:lstStyle/>
          <a:p>
            <a:pPr algn="ctr"/>
            <a:r>
              <a:rPr lang="en-US" sz="5400" dirty="0" smtClean="0">
                <a:latin typeface="Comic Sans MS" panose="030F0702030302020204" pitchFamily="66" charset="0"/>
              </a:rPr>
              <a:t>Kc and </a:t>
            </a:r>
            <a:r>
              <a:rPr lang="en-US" sz="5400" dirty="0" err="1" smtClean="0">
                <a:latin typeface="Comic Sans MS" panose="030F0702030302020204" pitchFamily="66" charset="0"/>
              </a:rPr>
              <a:t>Kp</a:t>
            </a:r>
            <a:endParaRPr lang="en-US" sz="5400" dirty="0">
              <a:latin typeface="Comic Sans MS" panose="030F0702030302020204" pitchFamily="66" charset="0"/>
            </a:endParaRPr>
          </a:p>
        </p:txBody>
      </p:sp>
      <p:pic>
        <p:nvPicPr>
          <p:cNvPr id="4" name="Content Placeholder 3"/>
          <p:cNvPicPr>
            <a:picLocks noGrp="1" noChangeAspect="1"/>
          </p:cNvPicPr>
          <p:nvPr>
            <p:ph idx="1"/>
          </p:nvPr>
        </p:nvPicPr>
        <p:blipFill>
          <a:blip r:embed="rId2"/>
          <a:stretch>
            <a:fillRect/>
          </a:stretch>
        </p:blipFill>
        <p:spPr>
          <a:xfrm>
            <a:off x="484095" y="874060"/>
            <a:ext cx="11228294" cy="5661212"/>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35</a:t>
            </a:fld>
            <a:endParaRPr lang="en-US"/>
          </a:p>
        </p:txBody>
      </p:sp>
    </p:spTree>
    <p:extLst>
      <p:ext uri="{BB962C8B-B14F-4D97-AF65-F5344CB8AC3E}">
        <p14:creationId xmlns:p14="http://schemas.microsoft.com/office/powerpoint/2010/main" val="3651305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57521"/>
            <a:ext cx="12192000" cy="3585269"/>
          </a:xfrm>
          <a:prstGeom prst="rect">
            <a:avLst/>
          </a:prstGeom>
        </p:spPr>
      </p:pic>
      <p:sp>
        <p:nvSpPr>
          <p:cNvPr id="5" name="Rectangle 4"/>
          <p:cNvSpPr/>
          <p:nvPr/>
        </p:nvSpPr>
        <p:spPr>
          <a:xfrm>
            <a:off x="1" y="3512615"/>
            <a:ext cx="12192000" cy="3231654"/>
          </a:xfrm>
          <a:prstGeom prst="rect">
            <a:avLst/>
          </a:prstGeom>
        </p:spPr>
        <p:txBody>
          <a:bodyPr wrap="square">
            <a:spAutoFit/>
          </a:bodyPr>
          <a:lstStyle/>
          <a:p>
            <a:pPr algn="just"/>
            <a:r>
              <a:rPr lang="en-US" sz="3600" b="1" dirty="0">
                <a:solidFill>
                  <a:srgbClr val="813588"/>
                </a:solidFill>
                <a:latin typeface="Comic Sans MS" panose="030F0702030302020204" pitchFamily="66" charset="0"/>
              </a:rPr>
              <a:t>Ideal Gas Equation</a:t>
            </a:r>
          </a:p>
          <a:p>
            <a:pPr algn="just"/>
            <a:r>
              <a:rPr lang="en-US" sz="3600" b="1" dirty="0">
                <a:solidFill>
                  <a:srgbClr val="333333"/>
                </a:solidFill>
                <a:latin typeface="Comic Sans MS" panose="030F0702030302020204" pitchFamily="66" charset="0"/>
              </a:rPr>
              <a:t>Each of these </a:t>
            </a:r>
            <a:r>
              <a:rPr lang="en-US" sz="3600" b="1" dirty="0">
                <a:solidFill>
                  <a:srgbClr val="73AD21"/>
                </a:solidFill>
                <a:latin typeface="Comic Sans MS" panose="030F0702030302020204" pitchFamily="66" charset="0"/>
                <a:hlinkClick r:id="rId3"/>
              </a:rPr>
              <a:t>ideal gas</a:t>
            </a:r>
            <a:r>
              <a:rPr lang="en-US" sz="3600" b="1" dirty="0">
                <a:solidFill>
                  <a:srgbClr val="333333"/>
                </a:solidFill>
                <a:latin typeface="Comic Sans MS" panose="030F0702030302020204" pitchFamily="66" charset="0"/>
              </a:rPr>
              <a:t> molecules behaves similarly. So for each of them</a:t>
            </a:r>
            <a:r>
              <a:rPr lang="en-US" sz="3600" b="1" dirty="0" smtClean="0">
                <a:solidFill>
                  <a:srgbClr val="333333"/>
                </a:solidFill>
                <a:latin typeface="Comic Sans MS" panose="030F0702030302020204" pitchFamily="66" charset="0"/>
              </a:rPr>
              <a:t>,</a:t>
            </a:r>
          </a:p>
          <a:p>
            <a:pPr algn="just"/>
            <a:r>
              <a:rPr lang="en-US" sz="3600" dirty="0">
                <a:latin typeface="Comic Sans MS" panose="030F0702030302020204" pitchFamily="66" charset="0"/>
              </a:rPr>
              <a:t>PV = </a:t>
            </a:r>
            <a:r>
              <a:rPr lang="en-US" sz="3600" dirty="0" err="1">
                <a:latin typeface="Comic Sans MS" panose="030F0702030302020204" pitchFamily="66" charset="0"/>
              </a:rPr>
              <a:t>nRT</a:t>
            </a:r>
            <a:endParaRPr lang="en-US" sz="3600" dirty="0">
              <a:latin typeface="Comic Sans MS" panose="030F0702030302020204" pitchFamily="66" charset="0"/>
            </a:endParaRPr>
          </a:p>
          <a:p>
            <a:pPr algn="just"/>
            <a:r>
              <a:rPr lang="en-US" sz="3600" dirty="0">
                <a:latin typeface="Comic Sans MS" panose="030F0702030302020204" pitchFamily="66" charset="0"/>
              </a:rPr>
              <a:t>On rearranging we get-</a:t>
            </a:r>
          </a:p>
          <a:p>
            <a:pPr algn="just"/>
            <a:endParaRPr lang="en-US" sz="2400" b="1" i="0" dirty="0">
              <a:solidFill>
                <a:srgbClr val="333333"/>
              </a:solidFill>
              <a:effectLst/>
              <a:latin typeface="Comic Sans MS" panose="030F0702030302020204" pitchFamily="66" charset="0"/>
            </a:endParaRPr>
          </a:p>
        </p:txBody>
      </p:sp>
      <p:pic>
        <p:nvPicPr>
          <p:cNvPr id="6" name="Picture 5"/>
          <p:cNvPicPr>
            <a:picLocks noChangeAspect="1"/>
          </p:cNvPicPr>
          <p:nvPr/>
        </p:nvPicPr>
        <p:blipFill>
          <a:blip r:embed="rId4"/>
          <a:stretch>
            <a:fillRect/>
          </a:stretch>
        </p:blipFill>
        <p:spPr>
          <a:xfrm>
            <a:off x="6344003" y="5340007"/>
            <a:ext cx="4533461" cy="1193016"/>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36</a:t>
            </a:fld>
            <a:endParaRPr lang="en-US"/>
          </a:p>
        </p:txBody>
      </p:sp>
    </p:spTree>
    <p:extLst>
      <p:ext uri="{BB962C8B-B14F-4D97-AF65-F5344CB8AC3E}">
        <p14:creationId xmlns:p14="http://schemas.microsoft.com/office/powerpoint/2010/main" val="24837472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80610"/>
            <a:ext cx="5755341" cy="461665"/>
          </a:xfrm>
          <a:prstGeom prst="rect">
            <a:avLst/>
          </a:prstGeom>
        </p:spPr>
        <p:txBody>
          <a:bodyPr wrap="square">
            <a:spAutoFit/>
          </a:bodyPr>
          <a:lstStyle/>
          <a:p>
            <a:r>
              <a:rPr lang="en-US" sz="2400" b="1" dirty="0">
                <a:solidFill>
                  <a:srgbClr val="333333"/>
                </a:solidFill>
                <a:latin typeface="Comic Sans MS" panose="030F0702030302020204" pitchFamily="66" charset="0"/>
              </a:rPr>
              <a:t>Substituting these in equation (1)</a:t>
            </a:r>
            <a:endParaRPr lang="en-US" sz="2400" b="1" dirty="0">
              <a:latin typeface="Comic Sans MS" panose="030F0702030302020204" pitchFamily="66" charset="0"/>
            </a:endParaRPr>
          </a:p>
        </p:txBody>
      </p:sp>
      <p:pic>
        <p:nvPicPr>
          <p:cNvPr id="8" name="Picture 7"/>
          <p:cNvPicPr>
            <a:picLocks noChangeAspect="1"/>
          </p:cNvPicPr>
          <p:nvPr/>
        </p:nvPicPr>
        <p:blipFill>
          <a:blip r:embed="rId2"/>
          <a:stretch>
            <a:fillRect/>
          </a:stretch>
        </p:blipFill>
        <p:spPr>
          <a:xfrm>
            <a:off x="5869641" y="450100"/>
            <a:ext cx="5260526" cy="1384349"/>
          </a:xfrm>
          <a:prstGeom prst="rect">
            <a:avLst/>
          </a:prstGeom>
        </p:spPr>
      </p:pic>
      <p:pic>
        <p:nvPicPr>
          <p:cNvPr id="9" name="Picture 8"/>
          <p:cNvPicPr>
            <a:picLocks noChangeAspect="1"/>
          </p:cNvPicPr>
          <p:nvPr/>
        </p:nvPicPr>
        <p:blipFill>
          <a:blip r:embed="rId3"/>
          <a:stretch>
            <a:fillRect/>
          </a:stretch>
        </p:blipFill>
        <p:spPr>
          <a:xfrm>
            <a:off x="510988" y="1630512"/>
            <a:ext cx="11093824" cy="2793569"/>
          </a:xfrm>
          <a:prstGeom prst="rect">
            <a:avLst/>
          </a:prstGeom>
        </p:spPr>
      </p:pic>
      <p:pic>
        <p:nvPicPr>
          <p:cNvPr id="11" name="Picture 10"/>
          <p:cNvPicPr>
            <a:picLocks noChangeAspect="1"/>
          </p:cNvPicPr>
          <p:nvPr/>
        </p:nvPicPr>
        <p:blipFill>
          <a:blip r:embed="rId4"/>
          <a:stretch>
            <a:fillRect/>
          </a:stretch>
        </p:blipFill>
        <p:spPr>
          <a:xfrm>
            <a:off x="510988" y="4789073"/>
            <a:ext cx="11228294" cy="1894115"/>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37</a:t>
            </a:fld>
            <a:endParaRPr lang="en-US"/>
          </a:p>
        </p:txBody>
      </p:sp>
    </p:spTree>
    <p:extLst>
      <p:ext uri="{BB962C8B-B14F-4D97-AF65-F5344CB8AC3E}">
        <p14:creationId xmlns:p14="http://schemas.microsoft.com/office/powerpoint/2010/main" val="2667295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7541" y="3669675"/>
            <a:ext cx="11066930" cy="2865596"/>
          </a:xfrm>
          <a:prstGeom prst="rect">
            <a:avLst/>
          </a:prstGeom>
        </p:spPr>
      </p:pic>
      <p:pic>
        <p:nvPicPr>
          <p:cNvPr id="5" name="Picture 4"/>
          <p:cNvPicPr>
            <a:picLocks noChangeAspect="1"/>
          </p:cNvPicPr>
          <p:nvPr/>
        </p:nvPicPr>
        <p:blipFill>
          <a:blip r:embed="rId3"/>
          <a:stretch>
            <a:fillRect/>
          </a:stretch>
        </p:blipFill>
        <p:spPr>
          <a:xfrm>
            <a:off x="497541" y="632012"/>
            <a:ext cx="11066930" cy="3024216"/>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38</a:t>
            </a:fld>
            <a:endParaRPr lang="en-US"/>
          </a:p>
        </p:txBody>
      </p:sp>
    </p:spTree>
    <p:extLst>
      <p:ext uri="{BB962C8B-B14F-4D97-AF65-F5344CB8AC3E}">
        <p14:creationId xmlns:p14="http://schemas.microsoft.com/office/powerpoint/2010/main" val="1433962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4351338"/>
          </a:xfrm>
        </p:spPr>
        <p:txBody>
          <a:bodyPr/>
          <a:lstStyle/>
          <a:p>
            <a:r>
              <a:rPr lang="en-US" dirty="0" smtClean="0">
                <a:latin typeface="Comic Sans MS" panose="030F0702030302020204" pitchFamily="66" charset="0"/>
              </a:rPr>
              <a:t>Where, </a:t>
            </a:r>
            <a:r>
              <a:rPr lang="en-US" dirty="0" err="1" smtClean="0">
                <a:latin typeface="Comic Sans MS" panose="030F0702030302020204" pitchFamily="66" charset="0"/>
              </a:rPr>
              <a:t>Δn</a:t>
            </a:r>
            <a:r>
              <a:rPr lang="en-US" dirty="0" smtClean="0">
                <a:latin typeface="Comic Sans MS" panose="030F0702030302020204" pitchFamily="66" charset="0"/>
              </a:rPr>
              <a:t> represents the change in the number of moles of gas molecules. [That is </a:t>
            </a:r>
            <a:r>
              <a:rPr lang="en-US" dirty="0" err="1" smtClean="0">
                <a:latin typeface="Comic Sans MS" panose="030F0702030302020204" pitchFamily="66" charset="0"/>
              </a:rPr>
              <a:t>Δn</a:t>
            </a:r>
            <a:r>
              <a:rPr lang="en-US" dirty="0" smtClean="0">
                <a:latin typeface="Comic Sans MS" panose="030F0702030302020204" pitchFamily="66" charset="0"/>
              </a:rPr>
              <a:t> = product – reactant in moles only for gas molecules]</a:t>
            </a:r>
          </a:p>
          <a:p>
            <a:r>
              <a:rPr lang="en-US" b="1" dirty="0" smtClean="0">
                <a:latin typeface="Comic Sans MS" panose="030F0702030302020204" pitchFamily="66" charset="0"/>
              </a:rPr>
              <a:t>When the change in the number of moles of gas molecules is zero, that is </a:t>
            </a:r>
            <a:r>
              <a:rPr lang="en-US" b="1" dirty="0" err="1" smtClean="0">
                <a:latin typeface="Comic Sans MS" panose="030F0702030302020204" pitchFamily="66" charset="0"/>
              </a:rPr>
              <a:t>Δn</a:t>
            </a:r>
            <a:r>
              <a:rPr lang="en-US" b="1" dirty="0" smtClean="0">
                <a:latin typeface="Comic Sans MS" panose="030F0702030302020204" pitchFamily="66" charset="0"/>
              </a:rPr>
              <a:t> = 0</a:t>
            </a:r>
            <a:endParaRPr lang="en-US" dirty="0" smtClean="0">
              <a:latin typeface="Comic Sans MS" panose="030F0702030302020204" pitchFamily="66"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3846158" y="1803926"/>
            <a:ext cx="4499684" cy="1470194"/>
          </a:xfrm>
          <a:prstGeom prst="rect">
            <a:avLst/>
          </a:prstGeom>
        </p:spPr>
      </p:pic>
      <p:sp>
        <p:nvSpPr>
          <p:cNvPr id="5" name="Rectangle 4"/>
          <p:cNvSpPr/>
          <p:nvPr/>
        </p:nvSpPr>
        <p:spPr>
          <a:xfrm>
            <a:off x="0" y="3435626"/>
            <a:ext cx="12192000" cy="1077218"/>
          </a:xfrm>
          <a:prstGeom prst="rect">
            <a:avLst/>
          </a:prstGeom>
        </p:spPr>
        <p:txBody>
          <a:bodyPr wrap="square">
            <a:spAutoFit/>
          </a:bodyPr>
          <a:lstStyle/>
          <a:p>
            <a:r>
              <a:rPr lang="en-US" sz="3200" dirty="0">
                <a:solidFill>
                  <a:srgbClr val="333333"/>
                </a:solidFill>
                <a:latin typeface="Comic Sans MS" panose="030F0702030302020204" pitchFamily="66" charset="0"/>
              </a:rPr>
              <a:t>In general, for any chemical reactions of gas molecules relation between </a:t>
            </a:r>
            <a:r>
              <a:rPr lang="en-US" sz="3200" dirty="0" err="1">
                <a:solidFill>
                  <a:srgbClr val="333333"/>
                </a:solidFill>
                <a:latin typeface="Comic Sans MS" panose="030F0702030302020204" pitchFamily="66" charset="0"/>
              </a:rPr>
              <a:t>K</a:t>
            </a:r>
            <a:r>
              <a:rPr lang="en-US" sz="3200" baseline="-25000" dirty="0" err="1">
                <a:solidFill>
                  <a:srgbClr val="333333"/>
                </a:solidFill>
                <a:latin typeface="Comic Sans MS" panose="030F0702030302020204" pitchFamily="66" charset="0"/>
              </a:rPr>
              <a:t>p</a:t>
            </a:r>
            <a:r>
              <a:rPr lang="en-US" sz="3200" dirty="0">
                <a:solidFill>
                  <a:srgbClr val="333333"/>
                </a:solidFill>
                <a:latin typeface="Comic Sans MS" panose="030F0702030302020204" pitchFamily="66" charset="0"/>
              </a:rPr>
              <a:t> And K</a:t>
            </a:r>
            <a:r>
              <a:rPr lang="en-US" sz="3200" baseline="-25000" dirty="0">
                <a:solidFill>
                  <a:srgbClr val="333333"/>
                </a:solidFill>
                <a:latin typeface="Comic Sans MS" panose="030F0702030302020204" pitchFamily="66" charset="0"/>
              </a:rPr>
              <a:t>c</a:t>
            </a:r>
            <a:r>
              <a:rPr lang="en-US" sz="3200" dirty="0">
                <a:solidFill>
                  <a:srgbClr val="333333"/>
                </a:solidFill>
                <a:latin typeface="Comic Sans MS" panose="030F0702030302020204" pitchFamily="66" charset="0"/>
              </a:rPr>
              <a:t> is-</a:t>
            </a:r>
            <a:endParaRPr lang="en-US" sz="3200" dirty="0">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470647" y="4612341"/>
            <a:ext cx="11134165" cy="2025730"/>
          </a:xfrm>
          <a:prstGeom prst="rect">
            <a:avLst/>
          </a:prstGeom>
        </p:spPr>
      </p:pic>
      <p:sp>
        <p:nvSpPr>
          <p:cNvPr id="2" name="Footer Placeholder 1"/>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39</a:t>
            </a:fld>
            <a:endParaRPr lang="en-US"/>
          </a:p>
        </p:txBody>
      </p:sp>
    </p:spTree>
    <p:extLst>
      <p:ext uri="{BB962C8B-B14F-4D97-AF65-F5344CB8AC3E}">
        <p14:creationId xmlns:p14="http://schemas.microsoft.com/office/powerpoint/2010/main" val="40596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4276"/>
            <a:ext cx="11353800" cy="6093724"/>
          </a:xfrm>
        </p:spPr>
        <p:txBody>
          <a:bodyPr>
            <a:noAutofit/>
          </a:bodyPr>
          <a:lstStyle/>
          <a:p>
            <a:pPr marL="463550" indent="0" algn="just">
              <a:buNone/>
            </a:pPr>
            <a:r>
              <a:rPr lang="en-US" sz="3200" dirty="0" smtClean="0">
                <a:latin typeface="Comic Sans MS" panose="030F0702030302020204" pitchFamily="66" charset="0"/>
              </a:rPr>
              <a:t>Many chemical reactions do not go to completion but instead attain a state of chemical equilibrium.</a:t>
            </a:r>
          </a:p>
          <a:p>
            <a:pPr marL="463550" indent="0" algn="just">
              <a:buNone/>
            </a:pPr>
            <a:r>
              <a:rPr lang="en-US" sz="3200" dirty="0" smtClean="0">
                <a:latin typeface="Comic Sans MS" panose="030F0702030302020204" pitchFamily="66" charset="0"/>
              </a:rPr>
              <a:t>Chemical equilibrium: A state in which the rates of the forward and reverse reactions are equal and the concentrations of the reactants and products remain constant.</a:t>
            </a:r>
          </a:p>
          <a:p>
            <a:pPr marL="463550" indent="0" algn="just">
              <a:buNone/>
            </a:pPr>
            <a:r>
              <a:rPr lang="en-US" sz="3200" dirty="0" smtClean="0">
                <a:latin typeface="Comic Sans MS" panose="030F0702030302020204" pitchFamily="66" charset="0"/>
              </a:rPr>
              <a:t>⇒ Equilibrium is a dynamic process  the conversions of reactants to products and products to reactants are still going on, although there is no net change in the number of reactant and product molecules. For the reaction:  N2O4(g)      </a:t>
            </a:r>
            <a:r>
              <a:rPr lang="en-US" sz="3200" dirty="0" smtClean="0">
                <a:latin typeface="Comic Sans MS" panose="030F0702030302020204" pitchFamily="66" charset="0"/>
                <a:sym typeface="Symbol" panose="05050102010706020507" pitchFamily="18" charset="2"/>
              </a:rPr>
              <a:t></a:t>
            </a:r>
            <a:r>
              <a:rPr lang="en-US" sz="3200" dirty="0" smtClean="0">
                <a:latin typeface="Comic Sans MS" panose="030F0702030302020204" pitchFamily="66" charset="0"/>
              </a:rPr>
              <a:t>    2NO2(g) </a:t>
            </a:r>
            <a:endParaRPr lang="en-US" sz="32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321541" y="-27295"/>
            <a:ext cx="7545790" cy="952500"/>
          </a:xfrm>
          <a:prstGeom prst="rect">
            <a:avLst/>
          </a:prstGeom>
        </p:spPr>
      </p:pic>
      <p:sp>
        <p:nvSpPr>
          <p:cNvPr id="2" name="Footer Placeholder 1"/>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a:t>
            </a:fld>
            <a:endParaRPr lang="en-US"/>
          </a:p>
        </p:txBody>
      </p:sp>
    </p:spTree>
    <p:extLst>
      <p:ext uri="{BB962C8B-B14F-4D97-AF65-F5344CB8AC3E}">
        <p14:creationId xmlns:p14="http://schemas.microsoft.com/office/powerpoint/2010/main" val="3952177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3518" y="-56271"/>
            <a:ext cx="7591425" cy="847725"/>
          </a:xfrm>
          <a:prstGeom prst="rect">
            <a:avLst/>
          </a:prstGeom>
        </p:spPr>
      </p:pic>
      <p:pic>
        <p:nvPicPr>
          <p:cNvPr id="5" name="Content Placeholder 4"/>
          <p:cNvPicPr>
            <a:picLocks noGrp="1" noChangeAspect="1"/>
          </p:cNvPicPr>
          <p:nvPr>
            <p:ph idx="1"/>
          </p:nvPr>
        </p:nvPicPr>
        <p:blipFill>
          <a:blip r:embed="rId3"/>
          <a:stretch>
            <a:fillRect/>
          </a:stretch>
        </p:blipFill>
        <p:spPr>
          <a:xfrm>
            <a:off x="450166" y="759656"/>
            <a:ext cx="11437034" cy="5936566"/>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40</a:t>
            </a:fld>
            <a:endParaRPr lang="en-US"/>
          </a:p>
        </p:txBody>
      </p:sp>
    </p:spTree>
    <p:extLst>
      <p:ext uri="{BB962C8B-B14F-4D97-AF65-F5344CB8AC3E}">
        <p14:creationId xmlns:p14="http://schemas.microsoft.com/office/powerpoint/2010/main" val="1913994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fontScale="90000"/>
          </a:bodyPr>
          <a:lstStyle/>
          <a:p>
            <a:r>
              <a:rPr lang="en-US" b="1" dirty="0">
                <a:latin typeface="Comic Sans MS" panose="030F0702030302020204" pitchFamily="66" charset="0"/>
              </a:rPr>
              <a:t>Example 2: finding </a:t>
            </a:r>
            <a:r>
              <a:rPr lang="en-US" i="1" dirty="0" err="1">
                <a:latin typeface="Comic Sans MS" panose="030F0702030302020204" pitchFamily="66" charset="0"/>
              </a:rPr>
              <a:t>K</a:t>
            </a:r>
            <a:r>
              <a:rPr lang="en-US" dirty="0" err="1">
                <a:latin typeface="Comic Sans MS" panose="030F0702030302020204" pitchFamily="66" charset="0"/>
              </a:rPr>
              <a:t>p</a:t>
            </a:r>
            <a:r>
              <a:rPr lang="en-US" dirty="0">
                <a:latin typeface="Comic Sans MS" panose="030F0702030302020204" pitchFamily="66" charset="0"/>
              </a:rPr>
              <a:t>​</a:t>
            </a:r>
            <a:r>
              <a:rPr lang="en-US" b="1" dirty="0">
                <a:latin typeface="Comic Sans MS" panose="030F0702030302020204" pitchFamily="66" charset="0"/>
              </a:rPr>
              <a:t>, from </a:t>
            </a:r>
            <a:r>
              <a:rPr lang="en-US" i="1" dirty="0">
                <a:latin typeface="Comic Sans MS" panose="030F0702030302020204" pitchFamily="66" charset="0"/>
              </a:rPr>
              <a:t>K</a:t>
            </a:r>
            <a:r>
              <a:rPr lang="en-US" dirty="0">
                <a:latin typeface="Comic Sans MS" panose="030F0702030302020204" pitchFamily="66" charset="0"/>
              </a:rPr>
              <a:t>c</a:t>
            </a:r>
            <a:r>
              <a:rPr lang="en-US" dirty="0" smtClean="0">
                <a:latin typeface="Comic Sans MS" panose="030F0702030302020204" pitchFamily="66" charset="0"/>
              </a:rPr>
              <a:t>​</a:t>
            </a:r>
            <a:r>
              <a:rPr lang="en-US" b="1" dirty="0">
                <a:latin typeface="Comic Sans MS" panose="030F0702030302020204" pitchFamily="66" charset="0"/>
              </a:rPr>
              <a:t>.</a:t>
            </a:r>
            <a:endParaRPr lang="en-US" dirty="0">
              <a:latin typeface="Comic Sans MS" panose="030F0702030302020204" pitchFamily="66" charset="0"/>
            </a:endParaRPr>
          </a:p>
        </p:txBody>
      </p:sp>
      <p:sp>
        <p:nvSpPr>
          <p:cNvPr id="3" name="Content Placeholder 2"/>
          <p:cNvSpPr>
            <a:spLocks noGrp="1"/>
          </p:cNvSpPr>
          <p:nvPr>
            <p:ph idx="1"/>
          </p:nvPr>
        </p:nvSpPr>
        <p:spPr>
          <a:xfrm>
            <a:off x="632012" y="575048"/>
            <a:ext cx="11559988" cy="4351338"/>
          </a:xfrm>
        </p:spPr>
        <p:txBody>
          <a:bodyPr/>
          <a:lstStyle/>
          <a:p>
            <a:r>
              <a:rPr lang="en-US" dirty="0">
                <a:latin typeface="Comic Sans MS" panose="030F0702030302020204" pitchFamily="66" charset="0"/>
              </a:rPr>
              <a:t>Now let's look at a different reversible reaction:</a:t>
            </a:r>
          </a:p>
        </p:txBody>
      </p:sp>
      <p:pic>
        <p:nvPicPr>
          <p:cNvPr id="4" name="Picture 3"/>
          <p:cNvPicPr/>
          <p:nvPr/>
        </p:nvPicPr>
        <p:blipFill>
          <a:blip r:embed="rId2"/>
          <a:stretch>
            <a:fillRect/>
          </a:stretch>
        </p:blipFill>
        <p:spPr>
          <a:xfrm>
            <a:off x="3662922" y="979860"/>
            <a:ext cx="5319713" cy="611150"/>
          </a:xfrm>
          <a:prstGeom prst="rect">
            <a:avLst/>
          </a:prstGeom>
        </p:spPr>
      </p:pic>
      <p:pic>
        <p:nvPicPr>
          <p:cNvPr id="5" name="Picture 4"/>
          <p:cNvPicPr/>
          <p:nvPr/>
        </p:nvPicPr>
        <p:blipFill>
          <a:blip r:embed="rId3"/>
          <a:stretch>
            <a:fillRect/>
          </a:stretch>
        </p:blipFill>
        <p:spPr>
          <a:xfrm>
            <a:off x="632012" y="1591010"/>
            <a:ext cx="11040035" cy="963931"/>
          </a:xfrm>
          <a:prstGeom prst="rect">
            <a:avLst/>
          </a:prstGeom>
        </p:spPr>
      </p:pic>
      <p:pic>
        <p:nvPicPr>
          <p:cNvPr id="6" name="Picture 5"/>
          <p:cNvPicPr/>
          <p:nvPr/>
        </p:nvPicPr>
        <p:blipFill>
          <a:blip r:embed="rId4"/>
          <a:stretch>
            <a:fillRect/>
          </a:stretch>
        </p:blipFill>
        <p:spPr>
          <a:xfrm>
            <a:off x="5205412" y="2418792"/>
            <a:ext cx="3588964" cy="1046121"/>
          </a:xfrm>
          <a:prstGeom prst="rect">
            <a:avLst/>
          </a:prstGeom>
        </p:spPr>
      </p:pic>
      <p:pic>
        <p:nvPicPr>
          <p:cNvPr id="7" name="Picture 6"/>
          <p:cNvPicPr/>
          <p:nvPr/>
        </p:nvPicPr>
        <p:blipFill>
          <a:blip r:embed="rId5"/>
          <a:stretch>
            <a:fillRect/>
          </a:stretch>
        </p:blipFill>
        <p:spPr>
          <a:xfrm>
            <a:off x="632012" y="2784987"/>
            <a:ext cx="4284569" cy="2440221"/>
          </a:xfrm>
          <a:prstGeom prst="rect">
            <a:avLst/>
          </a:prstGeom>
        </p:spPr>
      </p:pic>
      <p:pic>
        <p:nvPicPr>
          <p:cNvPr id="8" name="Picture 7"/>
          <p:cNvPicPr/>
          <p:nvPr/>
        </p:nvPicPr>
        <p:blipFill>
          <a:blip r:embed="rId6"/>
          <a:stretch>
            <a:fillRect/>
          </a:stretch>
        </p:blipFill>
        <p:spPr>
          <a:xfrm>
            <a:off x="427784" y="5629798"/>
            <a:ext cx="4777628" cy="987443"/>
          </a:xfrm>
          <a:prstGeom prst="rect">
            <a:avLst/>
          </a:prstGeom>
        </p:spPr>
      </p:pic>
      <p:pic>
        <p:nvPicPr>
          <p:cNvPr id="9" name="Picture 8"/>
          <p:cNvPicPr/>
          <p:nvPr/>
        </p:nvPicPr>
        <p:blipFill>
          <a:blip r:embed="rId7"/>
          <a:stretch>
            <a:fillRect/>
          </a:stretch>
        </p:blipFill>
        <p:spPr>
          <a:xfrm>
            <a:off x="5042087" y="3599274"/>
            <a:ext cx="6885454" cy="2883606"/>
          </a:xfrm>
          <a:prstGeom prst="rect">
            <a:avLst/>
          </a:prstGeom>
        </p:spPr>
      </p:pic>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FD55B4A-9E74-4C10-A82B-19435B71EDC6}" type="slidenum">
              <a:rPr lang="en-US" smtClean="0"/>
              <a:t>41</a:t>
            </a:fld>
            <a:endParaRPr lang="en-US"/>
          </a:p>
        </p:txBody>
      </p:sp>
    </p:spTree>
    <p:extLst>
      <p:ext uri="{BB962C8B-B14F-4D97-AF65-F5344CB8AC3E}">
        <p14:creationId xmlns:p14="http://schemas.microsoft.com/office/powerpoint/2010/main" val="119848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90"/>
            <a:ext cx="11273117" cy="549275"/>
          </a:xfrm>
        </p:spPr>
        <p:txBody>
          <a:bodyPr>
            <a:normAutofit fontScale="90000"/>
          </a:bodyPr>
          <a:lstStyle/>
          <a:p>
            <a:pPr algn="ctr"/>
            <a:r>
              <a:rPr lang="en-US" dirty="0" smtClean="0">
                <a:latin typeface="Comic Sans MS" panose="030F0702030302020204" pitchFamily="66" charset="0"/>
              </a:rPr>
              <a:t>WORKED OUT EXAMPLES</a:t>
            </a:r>
            <a:endParaRPr lang="en-US" dirty="0">
              <a:latin typeface="Comic Sans MS" panose="030F0702030302020204" pitchFamily="66" charset="0"/>
            </a:endParaRPr>
          </a:p>
        </p:txBody>
      </p:sp>
      <p:pic>
        <p:nvPicPr>
          <p:cNvPr id="10" name="Content Placeholder 9"/>
          <p:cNvPicPr>
            <a:picLocks noGrp="1" noChangeAspect="1"/>
          </p:cNvPicPr>
          <p:nvPr>
            <p:ph idx="1"/>
          </p:nvPr>
        </p:nvPicPr>
        <p:blipFill>
          <a:blip r:embed="rId2"/>
          <a:stretch>
            <a:fillRect/>
          </a:stretch>
        </p:blipFill>
        <p:spPr>
          <a:xfrm>
            <a:off x="443753" y="981634"/>
            <a:ext cx="11241741" cy="2568389"/>
          </a:xfrm>
          <a:prstGeom prst="rect">
            <a:avLst/>
          </a:prstGeom>
        </p:spPr>
      </p:pic>
      <p:pic>
        <p:nvPicPr>
          <p:cNvPr id="5" name="Picture 4"/>
          <p:cNvPicPr>
            <a:picLocks noChangeAspect="1"/>
          </p:cNvPicPr>
          <p:nvPr/>
        </p:nvPicPr>
        <p:blipFill>
          <a:blip r:embed="rId3"/>
          <a:stretch>
            <a:fillRect/>
          </a:stretch>
        </p:blipFill>
        <p:spPr>
          <a:xfrm>
            <a:off x="443752" y="3375213"/>
            <a:ext cx="11241741" cy="3227294"/>
          </a:xfrm>
          <a:prstGeom prst="rect">
            <a:avLst/>
          </a:prstGeom>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55B4A-9E74-4C10-A82B-19435B71EDC6}" type="slidenum">
              <a:rPr lang="en-US" smtClean="0"/>
              <a:t>42</a:t>
            </a:fld>
            <a:endParaRPr lang="en-US"/>
          </a:p>
        </p:txBody>
      </p:sp>
    </p:spTree>
    <p:extLst>
      <p:ext uri="{BB962C8B-B14F-4D97-AF65-F5344CB8AC3E}">
        <p14:creationId xmlns:p14="http://schemas.microsoft.com/office/powerpoint/2010/main" val="40805574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9655"/>
          </a:xfrm>
        </p:spPr>
        <p:txBody>
          <a:bodyPr>
            <a:normAutofit fontScale="90000"/>
          </a:bodyPr>
          <a:lstStyle/>
          <a:p>
            <a:pPr algn="ctr"/>
            <a:r>
              <a:rPr lang="en-US" dirty="0">
                <a:latin typeface="Comic Sans MS" panose="030F0702030302020204" pitchFamily="66" charset="0"/>
              </a:rPr>
              <a:t>Le </a:t>
            </a:r>
            <a:r>
              <a:rPr lang="en-US" dirty="0" err="1">
                <a:latin typeface="Comic Sans MS" panose="030F0702030302020204" pitchFamily="66" charset="0"/>
              </a:rPr>
              <a:t>Chatelier's</a:t>
            </a:r>
            <a:r>
              <a:rPr lang="en-US" dirty="0">
                <a:latin typeface="Comic Sans MS" panose="030F0702030302020204" pitchFamily="66" charset="0"/>
              </a:rPr>
              <a:t> </a:t>
            </a:r>
            <a:r>
              <a:rPr lang="en-US" dirty="0" smtClean="0">
                <a:latin typeface="Comic Sans MS" panose="030F0702030302020204" pitchFamily="66" charset="0"/>
              </a:rPr>
              <a:t>Principle</a:t>
            </a:r>
            <a:endParaRPr lang="en-US" dirty="0">
              <a:latin typeface="Comic Sans MS" panose="030F0702030302020204" pitchFamily="66" charset="0"/>
            </a:endParaRPr>
          </a:p>
        </p:txBody>
      </p:sp>
      <p:sp>
        <p:nvSpPr>
          <p:cNvPr id="3" name="Content Placeholder 2"/>
          <p:cNvSpPr>
            <a:spLocks noGrp="1"/>
          </p:cNvSpPr>
          <p:nvPr>
            <p:ph idx="1"/>
          </p:nvPr>
        </p:nvSpPr>
        <p:spPr>
          <a:xfrm>
            <a:off x="484094" y="956604"/>
            <a:ext cx="11201400" cy="5296278"/>
          </a:xfrm>
        </p:spPr>
        <p:txBody>
          <a:bodyPr>
            <a:normAutofit lnSpcReduction="10000"/>
          </a:bodyPr>
          <a:lstStyle/>
          <a:p>
            <a:pPr marL="457200" indent="-457200" algn="just"/>
            <a:r>
              <a:rPr lang="en-US" sz="3200" dirty="0">
                <a:latin typeface="Comic Sans MS" panose="030F0702030302020204" pitchFamily="66" charset="0"/>
              </a:rPr>
              <a:t>Le </a:t>
            </a:r>
            <a:r>
              <a:rPr lang="en-US" sz="3200" dirty="0" err="1">
                <a:latin typeface="Comic Sans MS" panose="030F0702030302020204" pitchFamily="66" charset="0"/>
              </a:rPr>
              <a:t>Chatelier's</a:t>
            </a:r>
            <a:r>
              <a:rPr lang="en-US" sz="3200" dirty="0">
                <a:latin typeface="Comic Sans MS" panose="030F0702030302020204" pitchFamily="66" charset="0"/>
              </a:rPr>
              <a:t> principle states that if a </a:t>
            </a:r>
            <a:r>
              <a:rPr lang="en-US" sz="3200" b="1" dirty="0">
                <a:latin typeface="Comic Sans MS" panose="030F0702030302020204" pitchFamily="66" charset="0"/>
              </a:rPr>
              <a:t>dynamic equilibrium</a:t>
            </a:r>
            <a:r>
              <a:rPr lang="en-US" sz="3200" dirty="0">
                <a:latin typeface="Comic Sans MS" panose="030F0702030302020204" pitchFamily="66" charset="0"/>
              </a:rPr>
              <a:t> is disturbed by changing the conditions, the position of equilibrium shifts to counteract the change to reestablish an equilibrium. </a:t>
            </a:r>
            <a:endParaRPr lang="en-US" sz="3200" dirty="0" smtClean="0">
              <a:latin typeface="Comic Sans MS" panose="030F0702030302020204" pitchFamily="66" charset="0"/>
            </a:endParaRPr>
          </a:p>
          <a:p>
            <a:pPr marL="457200" indent="-457200" algn="just"/>
            <a:r>
              <a:rPr lang="en-US" sz="3200" dirty="0" smtClean="0">
                <a:latin typeface="Comic Sans MS" panose="030F0702030302020204" pitchFamily="66" charset="0"/>
              </a:rPr>
              <a:t>If</a:t>
            </a:r>
            <a:r>
              <a:rPr lang="en-US" sz="3200" dirty="0">
                <a:latin typeface="Comic Sans MS" panose="030F0702030302020204" pitchFamily="66" charset="0"/>
              </a:rPr>
              <a:t> a chemical reaction is at equilibrium and experiences a change in pressure, temperature, or concentration of products or reactants, the equilibrium shifts in the opposite direction to offset the change. </a:t>
            </a:r>
            <a:endParaRPr lang="en-US" sz="3200" dirty="0" smtClean="0">
              <a:latin typeface="Comic Sans MS" panose="030F0702030302020204" pitchFamily="66" charset="0"/>
            </a:endParaRPr>
          </a:p>
          <a:p>
            <a:pPr marL="457200" indent="-457200" algn="just"/>
            <a:r>
              <a:rPr lang="en-US" sz="3200" dirty="0" smtClean="0">
                <a:latin typeface="Comic Sans MS" panose="030F0702030302020204" pitchFamily="66" charset="0"/>
              </a:rPr>
              <a:t>This </a:t>
            </a:r>
            <a:r>
              <a:rPr lang="en-US" sz="3200" dirty="0">
                <a:latin typeface="Comic Sans MS" panose="030F0702030302020204" pitchFamily="66" charset="0"/>
              </a:rPr>
              <a:t>page covers changes to the position of equilibrium due to such changes and discusses briefly why catalysts have no effect on the equilibrium position.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43</a:t>
            </a:fld>
            <a:endParaRPr lang="en-US"/>
          </a:p>
        </p:txBody>
      </p:sp>
    </p:spTree>
    <p:extLst>
      <p:ext uri="{BB962C8B-B14F-4D97-AF65-F5344CB8AC3E}">
        <p14:creationId xmlns:p14="http://schemas.microsoft.com/office/powerpoint/2010/main" val="3146005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8" y="161365"/>
            <a:ext cx="11134165" cy="1909482"/>
          </a:xfrm>
        </p:spPr>
        <p:txBody>
          <a:bodyPr>
            <a:normAutofit fontScale="90000"/>
          </a:bodyPr>
          <a:lstStyle/>
          <a:p>
            <a:pPr algn="ctr" fontAlgn="base"/>
            <a:r>
              <a:rPr lang="en-US" dirty="0">
                <a:latin typeface="Comic Sans MS" panose="030F0702030302020204" pitchFamily="66" charset="0"/>
              </a:rPr>
              <a:t>Recall factors that Le </a:t>
            </a:r>
            <a:r>
              <a:rPr lang="en-US" dirty="0" err="1">
                <a:latin typeface="Comic Sans MS" panose="030F0702030302020204" pitchFamily="66" charset="0"/>
              </a:rPr>
              <a:t>Chatelier’s</a:t>
            </a:r>
            <a:r>
              <a:rPr lang="en-US" dirty="0">
                <a:latin typeface="Comic Sans MS" panose="030F0702030302020204" pitchFamily="66" charset="0"/>
              </a:rPr>
              <a:t> principle states will affect the equilibrium of a system</a:t>
            </a:r>
          </a:p>
        </p:txBody>
      </p:sp>
      <p:sp>
        <p:nvSpPr>
          <p:cNvPr id="3" name="Content Placeholder 2"/>
          <p:cNvSpPr>
            <a:spLocks noGrp="1"/>
          </p:cNvSpPr>
          <p:nvPr>
            <p:ph idx="1"/>
          </p:nvPr>
        </p:nvSpPr>
        <p:spPr>
          <a:xfrm>
            <a:off x="470647" y="1825625"/>
            <a:ext cx="11268636" cy="4776882"/>
          </a:xfrm>
        </p:spPr>
        <p:txBody>
          <a:bodyPr>
            <a:normAutofit fontScale="85000" lnSpcReduction="10000"/>
          </a:bodyPr>
          <a:lstStyle/>
          <a:p>
            <a:pPr marL="457200" indent="-457200" algn="just" fontAlgn="base"/>
            <a:r>
              <a:rPr lang="en-US" sz="3200" b="1" dirty="0" smtClean="0">
                <a:latin typeface="Comic Sans MS" panose="030F0702030302020204" pitchFamily="66" charset="0"/>
              </a:rPr>
              <a:t>Key </a:t>
            </a:r>
            <a:r>
              <a:rPr lang="en-US" sz="3200" b="1" dirty="0">
                <a:latin typeface="Comic Sans MS" panose="030F0702030302020204" pitchFamily="66" charset="0"/>
              </a:rPr>
              <a:t>Points</a:t>
            </a:r>
          </a:p>
          <a:p>
            <a:pPr marL="0" indent="0" algn="just">
              <a:buNone/>
            </a:pPr>
            <a:r>
              <a:rPr lang="en-US" sz="3200" dirty="0">
                <a:latin typeface="Comic Sans MS" panose="030F0702030302020204" pitchFamily="66" charset="0"/>
              </a:rPr>
              <a:t/>
            </a:r>
            <a:br>
              <a:rPr lang="en-US" sz="3200" dirty="0">
                <a:latin typeface="Comic Sans MS" panose="030F0702030302020204" pitchFamily="66" charset="0"/>
              </a:rPr>
            </a:br>
            <a:r>
              <a:rPr lang="en-US" sz="3200" dirty="0" smtClean="0">
                <a:latin typeface="Comic Sans MS" panose="030F0702030302020204" pitchFamily="66" charset="0"/>
              </a:rPr>
              <a:t>Le </a:t>
            </a:r>
            <a:r>
              <a:rPr lang="en-US" sz="3200" dirty="0" err="1">
                <a:latin typeface="Comic Sans MS" panose="030F0702030302020204" pitchFamily="66" charset="0"/>
              </a:rPr>
              <a:t>Chatelier’s</a:t>
            </a:r>
            <a:r>
              <a:rPr lang="en-US" sz="3200" dirty="0">
                <a:latin typeface="Comic Sans MS" panose="030F0702030302020204" pitchFamily="66" charset="0"/>
              </a:rPr>
              <a:t> principle can be used to predict the behavior of a system due to changes in pressure, temperature, or concentration.</a:t>
            </a:r>
          </a:p>
          <a:p>
            <a:pPr marL="457200" indent="-457200" algn="just" fontAlgn="base"/>
            <a:r>
              <a:rPr lang="en-US" sz="3200" dirty="0">
                <a:latin typeface="Comic Sans MS" panose="030F0702030302020204" pitchFamily="66" charset="0"/>
              </a:rPr>
              <a:t>Le </a:t>
            </a:r>
            <a:r>
              <a:rPr lang="en-US" sz="3200" dirty="0" err="1">
                <a:latin typeface="Comic Sans MS" panose="030F0702030302020204" pitchFamily="66" charset="0"/>
              </a:rPr>
              <a:t>Chatelier’s</a:t>
            </a:r>
            <a:r>
              <a:rPr lang="en-US" sz="3200" dirty="0">
                <a:latin typeface="Comic Sans MS" panose="030F0702030302020204" pitchFamily="66" charset="0"/>
              </a:rPr>
              <a:t> principle implies that the addition of heat to a reaction will favor the endothermic direction of a reaction as this reduces the amount of heat produced in the system.</a:t>
            </a:r>
          </a:p>
          <a:p>
            <a:pPr marL="457200" indent="-457200" algn="just" fontAlgn="base"/>
            <a:r>
              <a:rPr lang="en-US" sz="3200" dirty="0">
                <a:latin typeface="Comic Sans MS" panose="030F0702030302020204" pitchFamily="66" charset="0"/>
              </a:rPr>
              <a:t>Increasing the concentration of reactants will drive the reaction to the right, while increasing the concentration of products will drive the reaction to the left.</a:t>
            </a:r>
          </a:p>
          <a:p>
            <a:pPr marL="0" indent="0">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44</a:t>
            </a:fld>
            <a:endParaRPr lang="en-US"/>
          </a:p>
        </p:txBody>
      </p:sp>
    </p:spTree>
    <p:extLst>
      <p:ext uri="{BB962C8B-B14F-4D97-AF65-F5344CB8AC3E}">
        <p14:creationId xmlns:p14="http://schemas.microsoft.com/office/powerpoint/2010/main" val="3134120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917"/>
            <a:ext cx="12192000" cy="750981"/>
          </a:xfrm>
        </p:spPr>
        <p:txBody>
          <a:bodyPr>
            <a:normAutofit fontScale="90000"/>
          </a:bodyPr>
          <a:lstStyle/>
          <a:p>
            <a:pPr algn="ctr"/>
            <a:r>
              <a:rPr lang="en-US" dirty="0" smtClean="0">
                <a:latin typeface="Comic Sans MS" panose="030F0702030302020204" pitchFamily="66" charset="0"/>
              </a:rPr>
              <a:t>Changes in Volume and Pressure </a:t>
            </a:r>
            <a:endParaRPr lang="en-US" dirty="0">
              <a:latin typeface="Comic Sans MS" panose="030F0702030302020204" pitchFamily="66" charset="0"/>
            </a:endParaRPr>
          </a:p>
        </p:txBody>
      </p:sp>
      <p:sp>
        <p:nvSpPr>
          <p:cNvPr id="3" name="Content Placeholder 2"/>
          <p:cNvSpPr>
            <a:spLocks noGrp="1"/>
          </p:cNvSpPr>
          <p:nvPr>
            <p:ph idx="1"/>
          </p:nvPr>
        </p:nvSpPr>
        <p:spPr>
          <a:xfrm>
            <a:off x="497541" y="1215216"/>
            <a:ext cx="11214848" cy="5387290"/>
          </a:xfrm>
        </p:spPr>
        <p:txBody>
          <a:bodyPr>
            <a:normAutofit fontScale="92500"/>
          </a:bodyPr>
          <a:lstStyle/>
          <a:p>
            <a:pPr algn="just"/>
            <a:r>
              <a:rPr lang="en-US" sz="3200" dirty="0" smtClean="0">
                <a:latin typeface="Comic Sans MS" panose="030F0702030302020204" pitchFamily="66" charset="0"/>
              </a:rPr>
              <a:t>Because the pressure of gases is related directly to the concentration by P = n/V, </a:t>
            </a:r>
          </a:p>
          <a:p>
            <a:pPr marL="457200" indent="0" algn="just">
              <a:buNone/>
            </a:pPr>
            <a:r>
              <a:rPr lang="en-US" sz="3200" dirty="0" smtClean="0">
                <a:latin typeface="Comic Sans MS" panose="030F0702030302020204" pitchFamily="66" charset="0"/>
              </a:rPr>
              <a:t>changing the pressure by increasing/decreasing the volume of a container will disturb an equilibrium system. </a:t>
            </a:r>
          </a:p>
          <a:p>
            <a:pPr marL="457200" indent="-457200" algn="just">
              <a:buNone/>
            </a:pPr>
            <a:r>
              <a:rPr lang="en-US" sz="3200" dirty="0" smtClean="0">
                <a:latin typeface="Comic Sans MS" panose="030F0702030302020204" pitchFamily="66" charset="0"/>
              </a:rPr>
              <a:t>⇒ If P increases (V decreases), the system shifts to the side with a smaller number of gas molecules (this effectively reestablishes equilibrium by decreasing the pressure).   </a:t>
            </a:r>
          </a:p>
          <a:p>
            <a:pPr marL="457200" indent="-457200" algn="just">
              <a:buNone/>
            </a:pPr>
            <a:r>
              <a:rPr lang="en-US" sz="3200" dirty="0" smtClean="0">
                <a:latin typeface="Comic Sans MS" panose="030F0702030302020204" pitchFamily="66" charset="0"/>
              </a:rPr>
              <a:t>⇒ If P decreases (V increases), the system shifts to the side with a greater number of gas molecules.</a:t>
            </a:r>
            <a:endParaRPr lang="en-US" sz="3200"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45</a:t>
            </a:fld>
            <a:endParaRPr lang="en-US"/>
          </a:p>
        </p:txBody>
      </p:sp>
    </p:spTree>
    <p:extLst>
      <p:ext uri="{BB962C8B-B14F-4D97-AF65-F5344CB8AC3E}">
        <p14:creationId xmlns:p14="http://schemas.microsoft.com/office/powerpoint/2010/main" val="30191134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4" y="0"/>
            <a:ext cx="10515600" cy="739773"/>
          </a:xfrm>
        </p:spPr>
        <p:txBody>
          <a:bodyPr>
            <a:normAutofit fontScale="90000"/>
          </a:bodyPr>
          <a:lstStyle/>
          <a:p>
            <a:pPr algn="ctr"/>
            <a:r>
              <a:rPr lang="en-US" dirty="0" smtClean="0">
                <a:latin typeface="Comic Sans MS" panose="030F0702030302020204" pitchFamily="66" charset="0"/>
              </a:rPr>
              <a:t>Changes in Temperature </a:t>
            </a:r>
            <a:endParaRPr lang="en-US" dirty="0">
              <a:latin typeface="Comic Sans MS" panose="030F0702030302020204" pitchFamily="66" charset="0"/>
            </a:endParaRPr>
          </a:p>
        </p:txBody>
      </p:sp>
      <p:sp>
        <p:nvSpPr>
          <p:cNvPr id="3" name="Content Placeholder 2"/>
          <p:cNvSpPr>
            <a:spLocks noGrp="1"/>
          </p:cNvSpPr>
          <p:nvPr>
            <p:ph idx="1"/>
          </p:nvPr>
        </p:nvSpPr>
        <p:spPr>
          <a:xfrm>
            <a:off x="497540" y="739773"/>
            <a:ext cx="10856259" cy="5437190"/>
          </a:xfrm>
        </p:spPr>
        <p:txBody>
          <a:bodyPr/>
          <a:lstStyle/>
          <a:p>
            <a:pPr marL="457200" indent="-457200" algn="just"/>
            <a:r>
              <a:rPr lang="en-US" sz="3600" dirty="0" smtClean="0">
                <a:latin typeface="Comic Sans MS" panose="030F0702030302020204" pitchFamily="66" charset="0"/>
              </a:rPr>
              <a:t>Heat can be considered a reactant in an endothermic </a:t>
            </a:r>
            <a:r>
              <a:rPr lang="en-US" sz="3600" dirty="0" err="1" smtClean="0">
                <a:latin typeface="Comic Sans MS" panose="030F0702030302020204" pitchFamily="66" charset="0"/>
              </a:rPr>
              <a:t>rxn</a:t>
            </a:r>
            <a:r>
              <a:rPr lang="en-US" sz="3600" dirty="0" smtClean="0">
                <a:latin typeface="Comic Sans MS" panose="030F0702030302020204" pitchFamily="66" charset="0"/>
              </a:rPr>
              <a:t> and a product in an exothermic </a:t>
            </a:r>
            <a:r>
              <a:rPr lang="en-US" sz="3600" dirty="0" err="1" smtClean="0">
                <a:latin typeface="Comic Sans MS" panose="030F0702030302020204" pitchFamily="66" charset="0"/>
              </a:rPr>
              <a:t>rxn</a:t>
            </a:r>
            <a:r>
              <a:rPr lang="en-US" sz="3600" dirty="0" smtClean="0">
                <a:latin typeface="Comic Sans MS" panose="030F0702030302020204" pitchFamily="66" charset="0"/>
              </a:rPr>
              <a:t>. Heat can be considered a reactant in an endothermic </a:t>
            </a:r>
            <a:r>
              <a:rPr lang="en-US" sz="3600" dirty="0" err="1" smtClean="0">
                <a:latin typeface="Comic Sans MS" panose="030F0702030302020204" pitchFamily="66" charset="0"/>
              </a:rPr>
              <a:t>rxn</a:t>
            </a:r>
            <a:r>
              <a:rPr lang="en-US" sz="3600" dirty="0" smtClean="0">
                <a:latin typeface="Comic Sans MS" panose="030F0702030302020204" pitchFamily="66" charset="0"/>
              </a:rPr>
              <a:t> and a product in an exothermic </a:t>
            </a:r>
            <a:r>
              <a:rPr lang="en-US" sz="3600" dirty="0" err="1" smtClean="0">
                <a:latin typeface="Comic Sans MS" panose="030F0702030302020204" pitchFamily="66" charset="0"/>
              </a:rPr>
              <a:t>rxn</a:t>
            </a:r>
            <a:r>
              <a:rPr lang="en-US" sz="3600" dirty="0" smtClean="0">
                <a:latin typeface="Comic Sans MS" panose="030F0702030302020204" pitchFamily="66" charset="0"/>
              </a:rPr>
              <a:t>.</a:t>
            </a:r>
          </a:p>
          <a:p>
            <a:endParaRPr lang="en-US"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1386354" y="3458368"/>
            <a:ext cx="9250269" cy="1141690"/>
          </a:xfrm>
          <a:prstGeom prst="rect">
            <a:avLst/>
          </a:prstGeom>
        </p:spPr>
      </p:pic>
      <p:pic>
        <p:nvPicPr>
          <p:cNvPr id="5" name="Picture 4"/>
          <p:cNvPicPr>
            <a:picLocks noChangeAspect="1"/>
          </p:cNvPicPr>
          <p:nvPr/>
        </p:nvPicPr>
        <p:blipFill>
          <a:blip r:embed="rId3"/>
          <a:stretch>
            <a:fillRect/>
          </a:stretch>
        </p:blipFill>
        <p:spPr>
          <a:xfrm>
            <a:off x="497541" y="4847702"/>
            <a:ext cx="10260105" cy="1526204"/>
          </a:xfrm>
          <a:prstGeom prst="rect">
            <a:avLst/>
          </a:prstGeom>
        </p:spPr>
      </p:pic>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55B4A-9E74-4C10-A82B-19435B71EDC6}" type="slidenum">
              <a:rPr lang="en-US" smtClean="0"/>
              <a:t>46</a:t>
            </a:fld>
            <a:endParaRPr lang="en-US"/>
          </a:p>
        </p:txBody>
      </p:sp>
    </p:spTree>
    <p:extLst>
      <p:ext uri="{BB962C8B-B14F-4D97-AF65-F5344CB8AC3E}">
        <p14:creationId xmlns:p14="http://schemas.microsoft.com/office/powerpoint/2010/main" val="31563585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 y="0"/>
            <a:ext cx="12079941" cy="1325563"/>
          </a:xfrm>
        </p:spPr>
        <p:txBody>
          <a:bodyPr/>
          <a:lstStyle/>
          <a:p>
            <a:pPr algn="ctr"/>
            <a:r>
              <a:rPr lang="en-US" dirty="0">
                <a:latin typeface="Comic Sans MS" panose="030F0702030302020204" pitchFamily="66" charset="0"/>
              </a:rPr>
              <a:t>Changes in Temperature </a:t>
            </a:r>
            <a:endParaRPr lang="en-US" dirty="0"/>
          </a:p>
        </p:txBody>
      </p:sp>
      <p:pic>
        <p:nvPicPr>
          <p:cNvPr id="4" name="Content Placeholder 3"/>
          <p:cNvPicPr>
            <a:picLocks noGrp="1" noChangeAspect="1"/>
          </p:cNvPicPr>
          <p:nvPr>
            <p:ph idx="1"/>
          </p:nvPr>
        </p:nvPicPr>
        <p:blipFill>
          <a:blip r:embed="rId2"/>
          <a:stretch>
            <a:fillRect/>
          </a:stretch>
        </p:blipFill>
        <p:spPr>
          <a:xfrm>
            <a:off x="443752" y="990038"/>
            <a:ext cx="11125199" cy="2596356"/>
          </a:xfrm>
          <a:prstGeom prst="rect">
            <a:avLst/>
          </a:prstGeom>
        </p:spPr>
      </p:pic>
      <p:pic>
        <p:nvPicPr>
          <p:cNvPr id="6" name="Picture 5"/>
          <p:cNvPicPr>
            <a:picLocks noChangeAspect="1"/>
          </p:cNvPicPr>
          <p:nvPr/>
        </p:nvPicPr>
        <p:blipFill>
          <a:blip r:embed="rId3"/>
          <a:stretch>
            <a:fillRect/>
          </a:stretch>
        </p:blipFill>
        <p:spPr>
          <a:xfrm>
            <a:off x="443752" y="4196566"/>
            <a:ext cx="11268637" cy="1626010"/>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47</a:t>
            </a:fld>
            <a:endParaRPr lang="en-US"/>
          </a:p>
        </p:txBody>
      </p:sp>
    </p:spTree>
    <p:extLst>
      <p:ext uri="{BB962C8B-B14F-4D97-AF65-F5344CB8AC3E}">
        <p14:creationId xmlns:p14="http://schemas.microsoft.com/office/powerpoint/2010/main" val="1759819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26675" y="322730"/>
            <a:ext cx="11172265" cy="6333564"/>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48</a:t>
            </a:fld>
            <a:endParaRPr lang="en-US"/>
          </a:p>
        </p:txBody>
      </p:sp>
    </p:spTree>
    <p:extLst>
      <p:ext uri="{BB962C8B-B14F-4D97-AF65-F5344CB8AC3E}">
        <p14:creationId xmlns:p14="http://schemas.microsoft.com/office/powerpoint/2010/main" val="15031628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7541" y="363072"/>
            <a:ext cx="11255188" cy="6201502"/>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49</a:t>
            </a:fld>
            <a:endParaRPr lang="en-US"/>
          </a:p>
        </p:txBody>
      </p:sp>
    </p:spTree>
    <p:extLst>
      <p:ext uri="{BB962C8B-B14F-4D97-AF65-F5344CB8AC3E}">
        <p14:creationId xmlns:p14="http://schemas.microsoft.com/office/powerpoint/2010/main" val="13068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67062" y="2981325"/>
            <a:ext cx="5857875" cy="895350"/>
          </a:xfrm>
          <a:prstGeom prst="rect">
            <a:avLst/>
          </a:prstGeom>
        </p:spPr>
      </p:pic>
      <p:pic>
        <p:nvPicPr>
          <p:cNvPr id="4" name="Content Placeholder 3"/>
          <p:cNvPicPr>
            <a:picLocks noGrp="1" noChangeAspect="1"/>
          </p:cNvPicPr>
          <p:nvPr>
            <p:ph idx="1"/>
          </p:nvPr>
        </p:nvPicPr>
        <p:blipFill>
          <a:blip r:embed="rId3"/>
          <a:stretch>
            <a:fillRect/>
          </a:stretch>
        </p:blipFill>
        <p:spPr>
          <a:xfrm>
            <a:off x="824552" y="775253"/>
            <a:ext cx="9965788" cy="1141058"/>
          </a:xfrm>
          <a:prstGeom prst="rect">
            <a:avLst/>
          </a:prstGeom>
        </p:spPr>
      </p:pic>
      <p:pic>
        <p:nvPicPr>
          <p:cNvPr id="5" name="Picture 4"/>
          <p:cNvPicPr>
            <a:picLocks noChangeAspect="1"/>
          </p:cNvPicPr>
          <p:nvPr/>
        </p:nvPicPr>
        <p:blipFill>
          <a:blip r:embed="rId4"/>
          <a:stretch>
            <a:fillRect/>
          </a:stretch>
        </p:blipFill>
        <p:spPr>
          <a:xfrm>
            <a:off x="532227" y="1916311"/>
            <a:ext cx="11127545" cy="4812035"/>
          </a:xfrm>
          <a:prstGeom prst="rect">
            <a:avLst/>
          </a:prstGeom>
        </p:spPr>
      </p:pic>
      <p:pic>
        <p:nvPicPr>
          <p:cNvPr id="8" name="Picture 7"/>
          <p:cNvPicPr>
            <a:picLocks noChangeAspect="1"/>
          </p:cNvPicPr>
          <p:nvPr/>
        </p:nvPicPr>
        <p:blipFill>
          <a:blip r:embed="rId5"/>
          <a:stretch>
            <a:fillRect/>
          </a:stretch>
        </p:blipFill>
        <p:spPr>
          <a:xfrm>
            <a:off x="2321541" y="-83566"/>
            <a:ext cx="7545790" cy="952500"/>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5</a:t>
            </a:fld>
            <a:endParaRPr lang="en-US"/>
          </a:p>
        </p:txBody>
      </p:sp>
    </p:spTree>
    <p:extLst>
      <p:ext uri="{BB962C8B-B14F-4D97-AF65-F5344CB8AC3E}">
        <p14:creationId xmlns:p14="http://schemas.microsoft.com/office/powerpoint/2010/main" val="10582143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7540" y="122831"/>
            <a:ext cx="11187954" cy="6466228"/>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50</a:t>
            </a:fld>
            <a:endParaRPr lang="en-US"/>
          </a:p>
        </p:txBody>
      </p:sp>
    </p:spTree>
    <p:extLst>
      <p:ext uri="{BB962C8B-B14F-4D97-AF65-F5344CB8AC3E}">
        <p14:creationId xmlns:p14="http://schemas.microsoft.com/office/powerpoint/2010/main" val="3787158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475"/>
            <a:ext cx="12192000" cy="661181"/>
          </a:xfrm>
        </p:spPr>
        <p:txBody>
          <a:bodyPr>
            <a:normAutofit fontScale="90000"/>
          </a:bodyPr>
          <a:lstStyle/>
          <a:p>
            <a:r>
              <a:rPr lang="en-US" sz="4000" dirty="0" smtClean="0">
                <a:latin typeface="Comic Sans MS" panose="030F0702030302020204" pitchFamily="66" charset="0"/>
              </a:rPr>
              <a:t>Le </a:t>
            </a:r>
            <a:r>
              <a:rPr lang="en-US" sz="4000" dirty="0" err="1" smtClean="0">
                <a:latin typeface="Comic Sans MS" panose="030F0702030302020204" pitchFamily="66" charset="0"/>
              </a:rPr>
              <a:t>Chatelier’s</a:t>
            </a:r>
            <a:r>
              <a:rPr lang="en-US" sz="4000" dirty="0" smtClean="0">
                <a:latin typeface="Comic Sans MS" panose="030F0702030302020204" pitchFamily="66" charset="0"/>
              </a:rPr>
              <a:t> Principle and Chemical </a:t>
            </a:r>
            <a:r>
              <a:rPr lang="en-US" sz="4000" dirty="0" err="1" smtClean="0">
                <a:latin typeface="Comic Sans MS" panose="030F0702030302020204" pitchFamily="66" charset="0"/>
              </a:rPr>
              <a:t>Equlibrium</a:t>
            </a:r>
            <a:endParaRPr lang="en-US" sz="4000" dirty="0">
              <a:latin typeface="Comic Sans MS" panose="030F0702030302020204" pitchFamily="66" charset="0"/>
            </a:endParaRPr>
          </a:p>
        </p:txBody>
      </p:sp>
      <p:pic>
        <p:nvPicPr>
          <p:cNvPr id="4" name="Content Placeholder 3"/>
          <p:cNvPicPr>
            <a:picLocks noGrp="1" noChangeAspect="1"/>
          </p:cNvPicPr>
          <p:nvPr>
            <p:ph idx="1"/>
          </p:nvPr>
        </p:nvPicPr>
        <p:blipFill>
          <a:blip r:embed="rId2"/>
          <a:stretch>
            <a:fillRect/>
          </a:stretch>
        </p:blipFill>
        <p:spPr>
          <a:xfrm>
            <a:off x="497541" y="773103"/>
            <a:ext cx="11214848" cy="5869744"/>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51</a:t>
            </a:fld>
            <a:endParaRPr lang="en-US"/>
          </a:p>
        </p:txBody>
      </p:sp>
    </p:spTree>
    <p:extLst>
      <p:ext uri="{BB962C8B-B14F-4D97-AF65-F5344CB8AC3E}">
        <p14:creationId xmlns:p14="http://schemas.microsoft.com/office/powerpoint/2010/main" val="3380024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7506"/>
          </a:xfrm>
        </p:spPr>
        <p:txBody>
          <a:bodyPr/>
          <a:lstStyle/>
          <a:p>
            <a:pPr algn="ctr"/>
            <a:r>
              <a:rPr lang="en-US" dirty="0" smtClean="0">
                <a:latin typeface="Comic Sans MS" panose="030F0702030302020204" pitchFamily="66" charset="0"/>
              </a:rPr>
              <a:t>Effect of a Catalyst</a:t>
            </a:r>
            <a:endParaRPr lang="en-US" dirty="0">
              <a:latin typeface="Comic Sans MS" panose="030F0702030302020204" pitchFamily="66" charset="0"/>
            </a:endParaRPr>
          </a:p>
        </p:txBody>
      </p:sp>
      <p:sp>
        <p:nvSpPr>
          <p:cNvPr id="3" name="Content Placeholder 2"/>
          <p:cNvSpPr>
            <a:spLocks noGrp="1"/>
          </p:cNvSpPr>
          <p:nvPr>
            <p:ph idx="1"/>
          </p:nvPr>
        </p:nvSpPr>
        <p:spPr>
          <a:xfrm>
            <a:off x="484094" y="1368425"/>
            <a:ext cx="11053482" cy="5395446"/>
          </a:xfrm>
        </p:spPr>
        <p:txBody>
          <a:bodyPr/>
          <a:lstStyle/>
          <a:p>
            <a:pPr algn="just"/>
            <a:r>
              <a:rPr lang="en-US" sz="3600" dirty="0" smtClean="0">
                <a:latin typeface="Comic Sans MS" panose="030F0702030302020204" pitchFamily="66" charset="0"/>
              </a:rPr>
              <a:t>Choosing Optimum Conditions</a:t>
            </a:r>
          </a:p>
          <a:p>
            <a:pPr algn="just"/>
            <a:r>
              <a:rPr lang="en-US" sz="3600" dirty="0" smtClean="0">
                <a:latin typeface="Comic Sans MS" panose="030F0702030302020204" pitchFamily="66" charset="0"/>
              </a:rPr>
              <a:t>Le </a:t>
            </a:r>
            <a:r>
              <a:rPr lang="en-US" sz="3600" dirty="0" err="1" smtClean="0">
                <a:latin typeface="Comic Sans MS" panose="030F0702030302020204" pitchFamily="66" charset="0"/>
              </a:rPr>
              <a:t>Chateliers</a:t>
            </a:r>
            <a:r>
              <a:rPr lang="en-US" sz="3600" dirty="0" smtClean="0">
                <a:latin typeface="Comic Sans MS" panose="030F0702030302020204" pitchFamily="66" charset="0"/>
              </a:rPr>
              <a:t> principle can be used to select optimum conditions to form a substance. e.g. To form more NH3, predict the optimum conditions for temperature and pressure.</a:t>
            </a:r>
          </a:p>
          <a:p>
            <a:endParaRPr lang="en-US" dirty="0"/>
          </a:p>
        </p:txBody>
      </p:sp>
      <p:pic>
        <p:nvPicPr>
          <p:cNvPr id="4" name="Picture 3"/>
          <p:cNvPicPr>
            <a:picLocks noChangeAspect="1"/>
          </p:cNvPicPr>
          <p:nvPr/>
        </p:nvPicPr>
        <p:blipFill>
          <a:blip r:embed="rId2"/>
          <a:stretch>
            <a:fillRect/>
          </a:stretch>
        </p:blipFill>
        <p:spPr>
          <a:xfrm>
            <a:off x="944490" y="4276165"/>
            <a:ext cx="10593086" cy="1734670"/>
          </a:xfrm>
          <a:prstGeom prst="rect">
            <a:avLst/>
          </a:prstGeom>
        </p:spPr>
      </p:pic>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55B4A-9E74-4C10-A82B-19435B71EDC6}" type="slidenum">
              <a:rPr lang="en-US" smtClean="0"/>
              <a:t>52</a:t>
            </a:fld>
            <a:endParaRPr lang="en-US"/>
          </a:p>
        </p:txBody>
      </p:sp>
    </p:spTree>
    <p:extLst>
      <p:ext uri="{BB962C8B-B14F-4D97-AF65-F5344CB8AC3E}">
        <p14:creationId xmlns:p14="http://schemas.microsoft.com/office/powerpoint/2010/main" val="842499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17547"/>
            <a:ext cx="117930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Example 1: Thermal Decomposition of </a:t>
            </a: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NH</a:t>
            </a:r>
            <a:r>
              <a:rPr kumimoji="0" lang="en-US" altLang="en-US" sz="1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4</a:t>
            </a: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SH</a:t>
            </a:r>
            <a:r>
              <a:rPr kumimoji="0" lang="en-US" altLang="en-US" sz="1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(s)</a:t>
            </a:r>
            <a:r>
              <a:rPr kumimoji="0" lang="en-US" altLang="en-US" sz="20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NH4SH(s)</a:t>
            </a:r>
            <a:r>
              <a:rPr kumimoji="0" lang="en-US" altLang="en-US" b="0" i="0" u="none" strike="noStrike" cap="none" normalizeH="0" baseline="0" dirty="0" smtClean="0">
                <a:ln>
                  <a:noFill/>
                </a:ln>
                <a:solidFill>
                  <a:schemeClr val="tx1"/>
                </a:solidFill>
                <a:effectLst/>
                <a:latin typeface="Comic Sans MS" panose="030F0702030302020204" pitchFamily="66" charset="0"/>
              </a:rPr>
              <a:t> </a:t>
            </a:r>
            <a:endParaRPr kumimoji="0" lang="en-US" altLang="en-US" sz="3200" b="0" i="0" u="none" strike="noStrike" cap="none" normalizeH="0" baseline="0" dirty="0" smtClean="0">
              <a:ln>
                <a:noFill/>
              </a:ln>
              <a:solidFill>
                <a:schemeClr val="tx1"/>
              </a:solidFill>
              <a:effectLst/>
              <a:latin typeface="Comic Sans MS" panose="030F0702030302020204" pitchFamily="66" charset="0"/>
            </a:endParaRPr>
          </a:p>
        </p:txBody>
      </p:sp>
      <p:pic>
        <p:nvPicPr>
          <p:cNvPr id="6" name="Picture 5"/>
          <p:cNvPicPr>
            <a:picLocks noChangeAspect="1"/>
          </p:cNvPicPr>
          <p:nvPr/>
        </p:nvPicPr>
        <p:blipFill>
          <a:blip r:embed="rId2"/>
          <a:stretch>
            <a:fillRect/>
          </a:stretch>
        </p:blipFill>
        <p:spPr>
          <a:xfrm>
            <a:off x="497541" y="1029482"/>
            <a:ext cx="2800826" cy="2864450"/>
          </a:xfrm>
          <a:prstGeom prst="rect">
            <a:avLst/>
          </a:prstGeom>
        </p:spPr>
      </p:pic>
      <p:pic>
        <p:nvPicPr>
          <p:cNvPr id="7" name="Picture 6"/>
          <p:cNvPicPr>
            <a:picLocks noChangeAspect="1"/>
          </p:cNvPicPr>
          <p:nvPr/>
        </p:nvPicPr>
        <p:blipFill>
          <a:blip r:embed="rId3"/>
          <a:stretch>
            <a:fillRect/>
          </a:stretch>
        </p:blipFill>
        <p:spPr>
          <a:xfrm>
            <a:off x="5202931" y="933840"/>
            <a:ext cx="4156235" cy="751810"/>
          </a:xfrm>
          <a:prstGeom prst="rect">
            <a:avLst/>
          </a:prstGeom>
        </p:spPr>
      </p:pic>
      <p:pic>
        <p:nvPicPr>
          <p:cNvPr id="8" name="Picture 7"/>
          <p:cNvPicPr>
            <a:picLocks noChangeAspect="1"/>
          </p:cNvPicPr>
          <p:nvPr/>
        </p:nvPicPr>
        <p:blipFill>
          <a:blip r:embed="rId4"/>
          <a:stretch>
            <a:fillRect/>
          </a:stretch>
        </p:blipFill>
        <p:spPr>
          <a:xfrm>
            <a:off x="2724968" y="1668398"/>
            <a:ext cx="5271222" cy="2187557"/>
          </a:xfrm>
          <a:prstGeom prst="rect">
            <a:avLst/>
          </a:prstGeom>
        </p:spPr>
      </p:pic>
      <p:pic>
        <p:nvPicPr>
          <p:cNvPr id="9" name="Picture 8"/>
          <p:cNvPicPr>
            <a:picLocks noChangeAspect="1"/>
          </p:cNvPicPr>
          <p:nvPr/>
        </p:nvPicPr>
        <p:blipFill>
          <a:blip r:embed="rId5"/>
          <a:stretch>
            <a:fillRect/>
          </a:stretch>
        </p:blipFill>
        <p:spPr>
          <a:xfrm>
            <a:off x="8320091" y="4079234"/>
            <a:ext cx="3150250" cy="2009642"/>
          </a:xfrm>
          <a:prstGeom prst="rect">
            <a:avLst/>
          </a:prstGeom>
        </p:spPr>
      </p:pic>
      <p:pic>
        <p:nvPicPr>
          <p:cNvPr id="10" name="Picture 9"/>
          <p:cNvPicPr>
            <a:picLocks noChangeAspect="1"/>
          </p:cNvPicPr>
          <p:nvPr/>
        </p:nvPicPr>
        <p:blipFill>
          <a:blip r:embed="rId5"/>
          <a:stretch>
            <a:fillRect/>
          </a:stretch>
        </p:blipFill>
        <p:spPr>
          <a:xfrm>
            <a:off x="1664403" y="3671559"/>
            <a:ext cx="2983483" cy="1903256"/>
          </a:xfrm>
          <a:prstGeom prst="rect">
            <a:avLst/>
          </a:prstGeom>
        </p:spPr>
      </p:pic>
      <p:sp>
        <p:nvSpPr>
          <p:cNvPr id="11" name="Rectangle 3"/>
          <p:cNvSpPr>
            <a:spLocks noChangeArrowheads="1"/>
          </p:cNvSpPr>
          <p:nvPr/>
        </p:nvSpPr>
        <p:spPr bwMode="auto">
          <a:xfrm>
            <a:off x="497541" y="5722339"/>
            <a:ext cx="38939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but since NH</a:t>
            </a:r>
            <a:r>
              <a:rPr kumimoji="0" lang="en-US" altLang="en-US" sz="105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4</a:t>
            </a:r>
            <a:r>
              <a:rPr kumimoji="0" lang="en-US" altLang="en-US" sz="16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SHNH4SH is a solid, we get:</a:t>
            </a:r>
            <a:r>
              <a:rPr kumimoji="0" lang="en-US" altLang="en-US" sz="1400" b="0" i="0" u="none" strike="noStrike" cap="none" normalizeH="0" baseline="0" dirty="0" smtClean="0">
                <a:ln>
                  <a:noFill/>
                </a:ln>
                <a:solidFill>
                  <a:schemeClr val="tx1"/>
                </a:solidFill>
                <a:effectLst/>
                <a:latin typeface="Comic Sans MS" panose="030F0702030302020204" pitchFamily="66" charset="0"/>
              </a:rPr>
              <a:t> </a:t>
            </a:r>
            <a:endParaRPr kumimoji="0" lang="en-US" altLang="en-US" sz="2400" b="0" i="0" u="none" strike="noStrike" cap="none" normalizeH="0" baseline="0" dirty="0" smtClean="0">
              <a:ln>
                <a:noFill/>
              </a:ln>
              <a:solidFill>
                <a:schemeClr val="tx1"/>
              </a:solidFill>
              <a:effectLst/>
              <a:latin typeface="Comic Sans MS" panose="030F0702030302020204" pitchFamily="66" charset="0"/>
            </a:endParaRPr>
          </a:p>
        </p:txBody>
      </p:sp>
      <p:sp>
        <p:nvSpPr>
          <p:cNvPr id="12" name="Rectangle 4"/>
          <p:cNvSpPr>
            <a:spLocks noChangeArrowheads="1"/>
          </p:cNvSpPr>
          <p:nvPr/>
        </p:nvSpPr>
        <p:spPr bwMode="auto">
          <a:xfrm>
            <a:off x="-123704" y="584632"/>
            <a:ext cx="36916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This also is related to </a:t>
            </a:r>
            <a:r>
              <a:rPr kumimoji="0" lang="en-US" altLang="en-US" sz="2000" b="0" i="0" u="none" strike="noStrike" cap="none" normalizeH="0" baseline="0" dirty="0" err="1" smtClean="0">
                <a:ln>
                  <a:noFill/>
                </a:ln>
                <a:solidFill>
                  <a:srgbClr val="000000"/>
                </a:solidFill>
                <a:effectLst/>
                <a:latin typeface="Comic Sans MS" panose="030F0702030302020204" pitchFamily="66" charset="0"/>
                <a:cs typeface="Tahoma" panose="020B0604030504040204" pitchFamily="34" charset="0"/>
              </a:rPr>
              <a:t>K</a:t>
            </a:r>
            <a:r>
              <a:rPr kumimoji="0" lang="en-US" altLang="en-US" sz="1200" b="0" i="0" u="none" strike="noStrike" cap="none" normalizeH="0" baseline="-30000" dirty="0" err="1" smtClean="0">
                <a:ln>
                  <a:noFill/>
                </a:ln>
                <a:solidFill>
                  <a:srgbClr val="000000"/>
                </a:solidFill>
                <a:effectLst/>
                <a:latin typeface="Comic Sans MS" panose="030F0702030302020204" pitchFamily="66" charset="0"/>
                <a:cs typeface="Tahoma" panose="020B0604030504040204" pitchFamily="34" charset="0"/>
              </a:rPr>
              <a:t>sp</a:t>
            </a:r>
            <a:endParaRPr kumimoji="0" lang="en-US" altLang="en-US" b="0" i="0" u="none" strike="noStrike" cap="none" normalizeH="0" baseline="0" dirty="0" smtClean="0">
              <a:ln>
                <a:noFill/>
              </a:ln>
              <a:solidFill>
                <a:schemeClr val="tx1"/>
              </a:solidFill>
              <a:effectLst/>
              <a:latin typeface="Comic Sans MS" panose="030F0702030302020204" pitchFamily="66" charset="0"/>
            </a:endParaRPr>
          </a:p>
        </p:txBody>
      </p:sp>
      <p:pic>
        <p:nvPicPr>
          <p:cNvPr id="13" name="Picture 12"/>
          <p:cNvPicPr>
            <a:picLocks noChangeAspect="1"/>
          </p:cNvPicPr>
          <p:nvPr/>
        </p:nvPicPr>
        <p:blipFill>
          <a:blip r:embed="rId5"/>
          <a:stretch>
            <a:fillRect/>
          </a:stretch>
        </p:blipFill>
        <p:spPr>
          <a:xfrm>
            <a:off x="7422790" y="1807717"/>
            <a:ext cx="3348304" cy="2135987"/>
          </a:xfrm>
          <a:prstGeom prst="rect">
            <a:avLst/>
          </a:prstGeom>
        </p:spPr>
      </p:pic>
      <p:pic>
        <p:nvPicPr>
          <p:cNvPr id="14" name="Picture 13"/>
          <p:cNvPicPr>
            <a:picLocks noChangeAspect="1"/>
          </p:cNvPicPr>
          <p:nvPr/>
        </p:nvPicPr>
        <p:blipFill>
          <a:blip r:embed="rId6"/>
          <a:stretch>
            <a:fillRect/>
          </a:stretch>
        </p:blipFill>
        <p:spPr>
          <a:xfrm>
            <a:off x="4587298" y="3855955"/>
            <a:ext cx="3341164" cy="2598683"/>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53</a:t>
            </a:fld>
            <a:endParaRPr lang="en-US"/>
          </a:p>
        </p:txBody>
      </p:sp>
    </p:spTree>
    <p:extLst>
      <p:ext uri="{BB962C8B-B14F-4D97-AF65-F5344CB8AC3E}">
        <p14:creationId xmlns:p14="http://schemas.microsoft.com/office/powerpoint/2010/main" val="862751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430306"/>
            <a:ext cx="11092971" cy="895257"/>
          </a:xfrm>
        </p:spPr>
        <p:txBody>
          <a:bodyPr/>
          <a:lstStyle/>
          <a:p>
            <a:pPr algn="just"/>
            <a:r>
              <a:rPr lang="en-US" dirty="0">
                <a:latin typeface="Comic Sans MS" panose="030F0702030302020204" pitchFamily="66" charset="0"/>
              </a:rPr>
              <a:t>Example 2: Hydrogen and Iodine</a:t>
            </a:r>
          </a:p>
        </p:txBody>
      </p:sp>
      <p:sp>
        <p:nvSpPr>
          <p:cNvPr id="4" name="Rectangle 1"/>
          <p:cNvSpPr>
            <a:spLocks noGrp="1" noChangeArrowheads="1"/>
          </p:cNvSpPr>
          <p:nvPr>
            <p:ph idx="1"/>
          </p:nvPr>
        </p:nvSpPr>
        <p:spPr bwMode="auto">
          <a:xfrm>
            <a:off x="211016" y="1445721"/>
            <a:ext cx="113526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Consider the double replacement reaction of hydrogen and iodine gas:</a:t>
            </a:r>
            <a:r>
              <a:rPr kumimoji="0" lang="en-US" altLang="en-US" sz="3200" b="0" i="0" u="none" strike="noStrike" cap="none" normalizeH="0" baseline="0" dirty="0" smtClean="0">
                <a:ln>
                  <a:noFill/>
                </a:ln>
                <a:solidFill>
                  <a:schemeClr val="tx1"/>
                </a:solidFill>
                <a:effectLst/>
                <a:latin typeface="Comic Sans MS" panose="030F0702030302020204" pitchFamily="66" charset="0"/>
              </a:rPr>
              <a:t> </a:t>
            </a:r>
            <a:endParaRPr kumimoji="0" lang="en-US" altLang="en-US" sz="4800" b="0" i="0" u="none" strike="noStrike" cap="none" normalizeH="0" baseline="0" dirty="0" smtClean="0">
              <a:ln>
                <a:noFill/>
              </a:ln>
              <a:solidFill>
                <a:schemeClr val="tx1"/>
              </a:solidFill>
              <a:effectLst/>
              <a:latin typeface="Comic Sans MS" panose="030F0702030302020204" pitchFamily="66" charset="0"/>
            </a:endParaRPr>
          </a:p>
        </p:txBody>
      </p:sp>
      <p:pic>
        <p:nvPicPr>
          <p:cNvPr id="6" name="Picture 5"/>
          <p:cNvPicPr>
            <a:picLocks noChangeAspect="1"/>
          </p:cNvPicPr>
          <p:nvPr/>
        </p:nvPicPr>
        <p:blipFill>
          <a:blip r:embed="rId2"/>
          <a:stretch>
            <a:fillRect/>
          </a:stretch>
        </p:blipFill>
        <p:spPr>
          <a:xfrm>
            <a:off x="618566" y="2944906"/>
            <a:ext cx="10945052" cy="3232057"/>
          </a:xfrm>
          <a:prstGeom prst="rect">
            <a:avLst/>
          </a:prstGeom>
        </p:spPr>
      </p:pic>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55B4A-9E74-4C10-A82B-19435B71EDC6}" type="slidenum">
              <a:rPr lang="en-US" smtClean="0"/>
              <a:t>54</a:t>
            </a:fld>
            <a:endParaRPr lang="en-US"/>
          </a:p>
        </p:txBody>
      </p:sp>
    </p:spTree>
    <p:extLst>
      <p:ext uri="{BB962C8B-B14F-4D97-AF65-F5344CB8AC3E}">
        <p14:creationId xmlns:p14="http://schemas.microsoft.com/office/powerpoint/2010/main" val="1476349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61" y="551538"/>
            <a:ext cx="9601196" cy="920874"/>
          </a:xfrm>
        </p:spPr>
        <p:txBody>
          <a:bodyPr/>
          <a:lstStyle/>
          <a:p>
            <a:r>
              <a:rPr lang="en-US" dirty="0"/>
              <a:t>Example 3</a:t>
            </a:r>
          </a:p>
        </p:txBody>
      </p:sp>
      <p:pic>
        <p:nvPicPr>
          <p:cNvPr id="4" name="Content Placeholder 3"/>
          <p:cNvPicPr>
            <a:picLocks noGrp="1" noChangeAspect="1"/>
          </p:cNvPicPr>
          <p:nvPr>
            <p:ph idx="1"/>
          </p:nvPr>
        </p:nvPicPr>
        <p:blipFill>
          <a:blip r:embed="rId2"/>
          <a:stretch>
            <a:fillRect/>
          </a:stretch>
        </p:blipFill>
        <p:spPr>
          <a:xfrm>
            <a:off x="6318710" y="3944938"/>
            <a:ext cx="4210337" cy="922531"/>
          </a:xfrm>
          <a:prstGeom prst="rect">
            <a:avLst/>
          </a:prstGeom>
        </p:spPr>
      </p:pic>
      <p:pic>
        <p:nvPicPr>
          <p:cNvPr id="5" name="Picture 4"/>
          <p:cNvPicPr>
            <a:picLocks noChangeAspect="1"/>
          </p:cNvPicPr>
          <p:nvPr/>
        </p:nvPicPr>
        <p:blipFill>
          <a:blip r:embed="rId3"/>
          <a:stretch>
            <a:fillRect/>
          </a:stretch>
        </p:blipFill>
        <p:spPr>
          <a:xfrm>
            <a:off x="894023" y="1304366"/>
            <a:ext cx="4009533" cy="3563104"/>
          </a:xfrm>
          <a:prstGeom prst="rect">
            <a:avLst/>
          </a:prstGeom>
        </p:spPr>
      </p:pic>
      <p:pic>
        <p:nvPicPr>
          <p:cNvPr id="6" name="Picture 5"/>
          <p:cNvPicPr>
            <a:picLocks noChangeAspect="1"/>
          </p:cNvPicPr>
          <p:nvPr/>
        </p:nvPicPr>
        <p:blipFill>
          <a:blip r:embed="rId4"/>
          <a:stretch>
            <a:fillRect/>
          </a:stretch>
        </p:blipFill>
        <p:spPr>
          <a:xfrm>
            <a:off x="5086473" y="2102997"/>
            <a:ext cx="6464551" cy="1594760"/>
          </a:xfrm>
          <a:prstGeom prst="rect">
            <a:avLst/>
          </a:prstGeom>
        </p:spPr>
      </p:pic>
      <p:pic>
        <p:nvPicPr>
          <p:cNvPr id="7" name="Picture 6"/>
          <p:cNvPicPr>
            <a:picLocks noChangeAspect="1"/>
          </p:cNvPicPr>
          <p:nvPr/>
        </p:nvPicPr>
        <p:blipFill>
          <a:blip r:embed="rId5"/>
          <a:stretch>
            <a:fillRect/>
          </a:stretch>
        </p:blipFill>
        <p:spPr>
          <a:xfrm>
            <a:off x="1578419" y="5015942"/>
            <a:ext cx="3916805" cy="890183"/>
          </a:xfrm>
          <a:prstGeom prst="rect">
            <a:avLst/>
          </a:prstGeom>
        </p:spPr>
      </p:pic>
      <p:sp>
        <p:nvSpPr>
          <p:cNvPr id="3" name="Footer Placeholder 2"/>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FD55B4A-9E74-4C10-A82B-19435B71EDC6}" type="slidenum">
              <a:rPr lang="en-US" smtClean="0"/>
              <a:t>55</a:t>
            </a:fld>
            <a:endParaRPr lang="en-US"/>
          </a:p>
        </p:txBody>
      </p:sp>
    </p:spTree>
    <p:extLst>
      <p:ext uri="{BB962C8B-B14F-4D97-AF65-F5344CB8AC3E}">
        <p14:creationId xmlns:p14="http://schemas.microsoft.com/office/powerpoint/2010/main" val="88565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3138985"/>
            <a:ext cx="11071274" cy="2881986"/>
          </a:xfrm>
          <a:prstGeom prst="rect">
            <a:avLst/>
          </a:prstGeom>
        </p:spPr>
      </p:pic>
      <p:pic>
        <p:nvPicPr>
          <p:cNvPr id="6" name="Picture 5"/>
          <p:cNvPicPr>
            <a:picLocks noChangeAspect="1"/>
          </p:cNvPicPr>
          <p:nvPr/>
        </p:nvPicPr>
        <p:blipFill>
          <a:blip r:embed="rId3"/>
          <a:stretch>
            <a:fillRect/>
          </a:stretch>
        </p:blipFill>
        <p:spPr>
          <a:xfrm>
            <a:off x="0" y="921651"/>
            <a:ext cx="12192000" cy="2314575"/>
          </a:xfrm>
          <a:prstGeom prst="rect">
            <a:avLst/>
          </a:prstGeom>
        </p:spPr>
      </p:pic>
      <p:pic>
        <p:nvPicPr>
          <p:cNvPr id="7" name="Picture 6"/>
          <p:cNvPicPr>
            <a:picLocks noChangeAspect="1"/>
          </p:cNvPicPr>
          <p:nvPr/>
        </p:nvPicPr>
        <p:blipFill>
          <a:blip r:embed="rId4"/>
          <a:stretch>
            <a:fillRect/>
          </a:stretch>
        </p:blipFill>
        <p:spPr>
          <a:xfrm>
            <a:off x="6752610" y="5012783"/>
            <a:ext cx="4879028" cy="1127505"/>
          </a:xfrm>
          <a:prstGeom prst="rect">
            <a:avLst/>
          </a:prstGeom>
        </p:spPr>
      </p:pic>
      <p:pic>
        <p:nvPicPr>
          <p:cNvPr id="8" name="Picture 7"/>
          <p:cNvPicPr>
            <a:picLocks noChangeAspect="1"/>
          </p:cNvPicPr>
          <p:nvPr/>
        </p:nvPicPr>
        <p:blipFill>
          <a:blip r:embed="rId5"/>
          <a:stretch>
            <a:fillRect/>
          </a:stretch>
        </p:blipFill>
        <p:spPr>
          <a:xfrm>
            <a:off x="2321541" y="-83566"/>
            <a:ext cx="7545790" cy="952500"/>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6</a:t>
            </a:fld>
            <a:endParaRPr lang="en-US"/>
          </a:p>
        </p:txBody>
      </p:sp>
    </p:spTree>
    <p:extLst>
      <p:ext uri="{BB962C8B-B14F-4D97-AF65-F5344CB8AC3E}">
        <p14:creationId xmlns:p14="http://schemas.microsoft.com/office/powerpoint/2010/main" val="2585861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32012" y="3565478"/>
            <a:ext cx="10959353" cy="3158051"/>
          </a:xfrm>
          <a:prstGeom prst="rect">
            <a:avLst/>
          </a:prstGeom>
        </p:spPr>
      </p:pic>
      <p:pic>
        <p:nvPicPr>
          <p:cNvPr id="5" name="Picture 4"/>
          <p:cNvPicPr>
            <a:picLocks noChangeAspect="1"/>
          </p:cNvPicPr>
          <p:nvPr/>
        </p:nvPicPr>
        <p:blipFill>
          <a:blip r:embed="rId3"/>
          <a:stretch>
            <a:fillRect/>
          </a:stretch>
        </p:blipFill>
        <p:spPr>
          <a:xfrm>
            <a:off x="2321541" y="-81886"/>
            <a:ext cx="7545790" cy="952500"/>
          </a:xfrm>
          <a:prstGeom prst="rect">
            <a:avLst/>
          </a:prstGeom>
        </p:spPr>
      </p:pic>
      <p:sp>
        <p:nvSpPr>
          <p:cNvPr id="6" name="Rectangle 5"/>
          <p:cNvSpPr/>
          <p:nvPr/>
        </p:nvSpPr>
        <p:spPr>
          <a:xfrm>
            <a:off x="0" y="722388"/>
            <a:ext cx="12192000" cy="1077218"/>
          </a:xfrm>
          <a:prstGeom prst="rect">
            <a:avLst/>
          </a:prstGeom>
        </p:spPr>
        <p:txBody>
          <a:bodyPr wrap="square">
            <a:spAutoFit/>
          </a:bodyPr>
          <a:lstStyle/>
          <a:p>
            <a:r>
              <a:rPr lang="en-US" sz="3200" b="0" i="0" dirty="0" smtClean="0">
                <a:solidFill>
                  <a:srgbClr val="000000"/>
                </a:solidFill>
                <a:effectLst/>
                <a:latin typeface="Comic Sans MS" panose="030F0702030302020204" pitchFamily="66" charset="0"/>
              </a:rPr>
              <a:t>Hydrogen and iodine gases react to form hydrogen iodide according to the following reaction:</a:t>
            </a:r>
            <a:endParaRPr lang="en-US" sz="2800" dirty="0">
              <a:latin typeface="Comic Sans MS" panose="030F0702030302020204" pitchFamily="66" charset="0"/>
            </a:endParaRPr>
          </a:p>
        </p:txBody>
      </p:sp>
      <p:pic>
        <p:nvPicPr>
          <p:cNvPr id="7" name="Picture 6"/>
          <p:cNvPicPr>
            <a:picLocks noChangeAspect="1"/>
          </p:cNvPicPr>
          <p:nvPr/>
        </p:nvPicPr>
        <p:blipFill>
          <a:blip r:embed="rId4"/>
          <a:stretch>
            <a:fillRect/>
          </a:stretch>
        </p:blipFill>
        <p:spPr>
          <a:xfrm>
            <a:off x="632012" y="1651380"/>
            <a:ext cx="10959353" cy="2033516"/>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7</a:t>
            </a:fld>
            <a:endParaRPr lang="en-US"/>
          </a:p>
        </p:txBody>
      </p:sp>
    </p:spTree>
    <p:extLst>
      <p:ext uri="{BB962C8B-B14F-4D97-AF65-F5344CB8AC3E}">
        <p14:creationId xmlns:p14="http://schemas.microsoft.com/office/powerpoint/2010/main" val="899360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508040"/>
            <a:ext cx="12290612"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a:lnSpc>
                <a:spcPct val="100000"/>
              </a:lnSpc>
              <a:buFont typeface="Wingdings" panose="05000000000000000000" pitchFamily="2" charset="2"/>
              <a:buChar char="Ø"/>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Initially, only the forward reaction occurs because no HI is present.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As soon as some HI has formed, it begins to decompose back into H</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and I</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Gradually, the rate of the forward reaction decreases while the rate of the reverse reaction increases. Eventually the rate of combination of H</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and I</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to produce HI becomes equal to the rate of decomposition of HI into H</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and I</a:t>
            </a:r>
            <a:r>
              <a:rPr kumimoji="0" lang="en-US" altLang="en-US" sz="18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When the rates of the forward and reverse reactions have become equal to one another, the reaction has achieved a state of balance.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1"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Chemical equilibrium </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ahoma" panose="020B0604030504040204" pitchFamily="34" charset="0"/>
              </a:rPr>
              <a:t>is the state of a system in which the rate of the forward reaction is equal to the rate of the reverse reaction.</a:t>
            </a:r>
            <a:r>
              <a:rPr kumimoji="0" lang="en-US" altLang="en-US" b="0" i="0" u="none" strike="noStrike" cap="none" normalizeH="0" baseline="0" dirty="0" smtClean="0">
                <a:ln>
                  <a:noFill/>
                </a:ln>
                <a:solidFill>
                  <a:schemeClr val="tx1"/>
                </a:solidFill>
                <a:effectLst/>
                <a:latin typeface="Comic Sans MS" panose="030F0702030302020204" pitchFamily="66" charset="0"/>
              </a:rPr>
              <a:t> </a:t>
            </a:r>
            <a:endParaRPr kumimoji="0" lang="en-US" altLang="en-US" sz="4400" b="0" i="0" u="none" strike="noStrike" cap="none" normalizeH="0" baseline="0" dirty="0" smtClean="0">
              <a:ln>
                <a:noFill/>
              </a:ln>
              <a:solidFill>
                <a:schemeClr val="tx1"/>
              </a:solidFill>
              <a:effectLst/>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2321541" y="-81886"/>
            <a:ext cx="7545790" cy="827474"/>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8</a:t>
            </a:fld>
            <a:endParaRPr lang="en-US"/>
          </a:p>
        </p:txBody>
      </p:sp>
    </p:spTree>
    <p:extLst>
      <p:ext uri="{BB962C8B-B14F-4D97-AF65-F5344CB8AC3E}">
        <p14:creationId xmlns:p14="http://schemas.microsoft.com/office/powerpoint/2010/main" val="1620015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3895" y="741598"/>
            <a:ext cx="11648049" cy="2240461"/>
          </a:xfrm>
          <a:prstGeom prst="rect">
            <a:avLst/>
          </a:prstGeom>
        </p:spPr>
      </p:pic>
      <p:pic>
        <p:nvPicPr>
          <p:cNvPr id="5" name="Picture 4"/>
          <p:cNvPicPr>
            <a:picLocks noChangeAspect="1"/>
          </p:cNvPicPr>
          <p:nvPr/>
        </p:nvPicPr>
        <p:blipFill>
          <a:blip r:embed="rId3"/>
          <a:stretch>
            <a:fillRect/>
          </a:stretch>
        </p:blipFill>
        <p:spPr>
          <a:xfrm>
            <a:off x="1941713" y="5359"/>
            <a:ext cx="7545790" cy="827474"/>
          </a:xfrm>
          <a:prstGeom prst="rect">
            <a:avLst/>
          </a:prstGeom>
        </p:spPr>
      </p:pic>
      <p:pic>
        <p:nvPicPr>
          <p:cNvPr id="6" name="Picture 5"/>
          <p:cNvPicPr>
            <a:picLocks noChangeAspect="1"/>
          </p:cNvPicPr>
          <p:nvPr/>
        </p:nvPicPr>
        <p:blipFill>
          <a:blip r:embed="rId4"/>
          <a:stretch>
            <a:fillRect/>
          </a:stretch>
        </p:blipFill>
        <p:spPr>
          <a:xfrm>
            <a:off x="393894" y="3309607"/>
            <a:ext cx="11648049" cy="3391444"/>
          </a:xfrm>
          <a:prstGeom prst="rect">
            <a:avLst/>
          </a:prstGeom>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CFD55B4A-9E74-4C10-A82B-19435B71EDC6}" type="slidenum">
              <a:rPr lang="en-US" smtClean="0"/>
              <a:t>9</a:t>
            </a:fld>
            <a:endParaRPr lang="en-US"/>
          </a:p>
        </p:txBody>
      </p:sp>
    </p:spTree>
    <p:extLst>
      <p:ext uri="{BB962C8B-B14F-4D97-AF65-F5344CB8AC3E}">
        <p14:creationId xmlns:p14="http://schemas.microsoft.com/office/powerpoint/2010/main" val="342414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3408</TotalTime>
  <Words>1101</Words>
  <Application>Microsoft Office PowerPoint</Application>
  <PresentationFormat>Widescreen</PresentationFormat>
  <Paragraphs>197</Paragraphs>
  <Slides>55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Comic Sans MS</vt:lpstr>
      <vt:lpstr>Garamond</vt:lpstr>
      <vt:lpstr>Symbol</vt:lpstr>
      <vt:lpstr>Tahoma</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Equilibrium Constant</vt:lpstr>
      <vt:lpstr>Equilibrium Constant</vt:lpstr>
      <vt:lpstr>Equilibrium Constant</vt:lpstr>
      <vt:lpstr>Equilibrium Constant</vt:lpstr>
      <vt:lpstr> Law of mass action - The value of the equilibrium constant expression, Kc, is constant for a given reaction at equilibrium and at a constant temperature.    ⇒ The equilibrium concentrations of reactants and products may vary, but the value for Kc remains the same. </vt:lpstr>
      <vt:lpstr>Equilibrium Constant</vt:lpstr>
      <vt:lpstr>Equilibrium Constant</vt:lpstr>
      <vt:lpstr>Reaction Quotient</vt:lpstr>
      <vt:lpstr>How the Gas Equilibrium Constants Relate to Reaction Quotient (Q)</vt:lpstr>
      <vt:lpstr>Equilibrium Constant</vt:lpstr>
      <vt:lpstr>WHAT DOES THE EQUILIBRIUM CONSTANT TELL US? </vt:lpstr>
      <vt:lpstr>WHAT DOES THE EQUILIBRIUM CONSTANT TELL US? </vt:lpstr>
      <vt:lpstr>PowerPoint Presentation</vt:lpstr>
      <vt:lpstr>Work Out Example</vt:lpstr>
      <vt:lpstr> WRITING EQUILIBRIUM CONSTANT EXPRESSIONS </vt:lpstr>
      <vt:lpstr>Homogeneous &amp; Heteroenous Equilibria</vt:lpstr>
      <vt:lpstr>Homogeneous &amp; Heteroenous Equilibria</vt:lpstr>
      <vt:lpstr>Heterogeneous Equilibria and Solvents in Homogeneous Equilibria </vt:lpstr>
      <vt:lpstr>Homogeneous &amp; Hetroenou Equilibria</vt:lpstr>
      <vt:lpstr>Heterogeneous equilibria</vt:lpstr>
      <vt:lpstr>PowerPoint Presentation</vt:lpstr>
      <vt:lpstr>Gas Phase Expressions can also be expressed by Kp</vt:lpstr>
      <vt:lpstr>finding  Kp​, from partial pressures</vt:lpstr>
      <vt:lpstr>Kp is related to Kc</vt:lpstr>
      <vt:lpstr>Kc and Kp</vt:lpstr>
      <vt:lpstr>PowerPoint Presentation</vt:lpstr>
      <vt:lpstr>PowerPoint Presentation</vt:lpstr>
      <vt:lpstr>PowerPoint Presentation</vt:lpstr>
      <vt:lpstr>PowerPoint Presentation</vt:lpstr>
      <vt:lpstr>PowerPoint Presentation</vt:lpstr>
      <vt:lpstr>Example 2: finding Kp​, from Kc​.</vt:lpstr>
      <vt:lpstr>WORKED OUT EXAMPLES</vt:lpstr>
      <vt:lpstr>Le Chatelier's Principle</vt:lpstr>
      <vt:lpstr>Recall factors that Le Chatelier’s principle states will affect the equilibrium of a system</vt:lpstr>
      <vt:lpstr>Changes in Volume and Pressure </vt:lpstr>
      <vt:lpstr>Changes in Temperature </vt:lpstr>
      <vt:lpstr>Changes in Temperature </vt:lpstr>
      <vt:lpstr>PowerPoint Presentation</vt:lpstr>
      <vt:lpstr>PowerPoint Presentation</vt:lpstr>
      <vt:lpstr>PowerPoint Presentation</vt:lpstr>
      <vt:lpstr>Le Chatelier’s Principle and Chemical Equlibrium</vt:lpstr>
      <vt:lpstr>Effect of a Catalyst</vt:lpstr>
      <vt:lpstr>PowerPoint Presentation</vt:lpstr>
      <vt:lpstr>Example 2: Hydrogen and Iodine</vt:lpstr>
      <vt:lpstr>Example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Danjuma Kassim Abdullahi</dc:creator>
  <cp:lastModifiedBy>BUMCS</cp:lastModifiedBy>
  <cp:revision>94</cp:revision>
  <dcterms:created xsi:type="dcterms:W3CDTF">2019-11-24T16:49:50Z</dcterms:created>
  <dcterms:modified xsi:type="dcterms:W3CDTF">2020-12-14T07:51:22Z</dcterms:modified>
</cp:coreProperties>
</file>