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67" r:id="rId4"/>
    <p:sldId id="257" r:id="rId5"/>
    <p:sldId id="279" r:id="rId6"/>
    <p:sldId id="276" r:id="rId7"/>
    <p:sldId id="258" r:id="rId8"/>
    <p:sldId id="282" r:id="rId9"/>
    <p:sldId id="281" r:id="rId10"/>
    <p:sldId id="277" r:id="rId11"/>
    <p:sldId id="278" r:id="rId12"/>
    <p:sldId id="268" r:id="rId13"/>
    <p:sldId id="270" r:id="rId14"/>
    <p:sldId id="273" r:id="rId15"/>
    <p:sldId id="274" r:id="rId16"/>
    <p:sldId id="271" r:id="rId17"/>
    <p:sldId id="290" r:id="rId18"/>
    <p:sldId id="283" r:id="rId19"/>
    <p:sldId id="284" r:id="rId20"/>
    <p:sldId id="286" r:id="rId21"/>
    <p:sldId id="291" r:id="rId22"/>
    <p:sldId id="259" r:id="rId23"/>
    <p:sldId id="289" r:id="rId24"/>
    <p:sldId id="280" r:id="rId25"/>
    <p:sldId id="264" r:id="rId26"/>
    <p:sldId id="285" r:id="rId27"/>
    <p:sldId id="260" r:id="rId28"/>
    <p:sldId id="261" r:id="rId29"/>
    <p:sldId id="287" r:id="rId30"/>
    <p:sldId id="269" r:id="rId31"/>
    <p:sldId id="262" r:id="rId32"/>
    <p:sldId id="288" r:id="rId33"/>
    <p:sldId id="263" r:id="rId34"/>
    <p:sldId id="265" r:id="rId35"/>
    <p:sldId id="272" r:id="rId36"/>
    <p:sldId id="275"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1" d="100"/>
          <a:sy n="71" d="100"/>
        </p:scale>
        <p:origin x="61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424973E-2A68-4483-8A21-F56CA093A0C7}" type="datetimeFigureOut">
              <a:rPr lang="en-US" smtClean="0"/>
              <a:t>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821415-9C0A-4A2F-938F-DBB21EEEADF6}" type="slidenum">
              <a:rPr lang="en-US" smtClean="0"/>
              <a:t>‹#›</a:t>
            </a:fld>
            <a:endParaRPr lang="en-US"/>
          </a:p>
        </p:txBody>
      </p:sp>
    </p:spTree>
    <p:extLst>
      <p:ext uri="{BB962C8B-B14F-4D97-AF65-F5344CB8AC3E}">
        <p14:creationId xmlns:p14="http://schemas.microsoft.com/office/powerpoint/2010/main" val="2641277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24973E-2A68-4483-8A21-F56CA093A0C7}" type="datetimeFigureOut">
              <a:rPr lang="en-US" smtClean="0"/>
              <a:t>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821415-9C0A-4A2F-938F-DBB21EEEADF6}" type="slidenum">
              <a:rPr lang="en-US" smtClean="0"/>
              <a:t>‹#›</a:t>
            </a:fld>
            <a:endParaRPr lang="en-US"/>
          </a:p>
        </p:txBody>
      </p:sp>
    </p:spTree>
    <p:extLst>
      <p:ext uri="{BB962C8B-B14F-4D97-AF65-F5344CB8AC3E}">
        <p14:creationId xmlns:p14="http://schemas.microsoft.com/office/powerpoint/2010/main" val="3649444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24973E-2A68-4483-8A21-F56CA093A0C7}" type="datetimeFigureOut">
              <a:rPr lang="en-US" smtClean="0"/>
              <a:t>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821415-9C0A-4A2F-938F-DBB21EEEADF6}" type="slidenum">
              <a:rPr lang="en-US" smtClean="0"/>
              <a:t>‹#›</a:t>
            </a:fld>
            <a:endParaRPr lang="en-US"/>
          </a:p>
        </p:txBody>
      </p:sp>
    </p:spTree>
    <p:extLst>
      <p:ext uri="{BB962C8B-B14F-4D97-AF65-F5344CB8AC3E}">
        <p14:creationId xmlns:p14="http://schemas.microsoft.com/office/powerpoint/2010/main" val="2868795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24973E-2A68-4483-8A21-F56CA093A0C7}" type="datetimeFigureOut">
              <a:rPr lang="en-US" smtClean="0"/>
              <a:t>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821415-9C0A-4A2F-938F-DBB21EEEADF6}" type="slidenum">
              <a:rPr lang="en-US" smtClean="0"/>
              <a:t>‹#›</a:t>
            </a:fld>
            <a:endParaRPr lang="en-US"/>
          </a:p>
        </p:txBody>
      </p:sp>
    </p:spTree>
    <p:extLst>
      <p:ext uri="{BB962C8B-B14F-4D97-AF65-F5344CB8AC3E}">
        <p14:creationId xmlns:p14="http://schemas.microsoft.com/office/powerpoint/2010/main" val="4228513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424973E-2A68-4483-8A21-F56CA093A0C7}" type="datetimeFigureOut">
              <a:rPr lang="en-US" smtClean="0"/>
              <a:t>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821415-9C0A-4A2F-938F-DBB21EEEADF6}" type="slidenum">
              <a:rPr lang="en-US" smtClean="0"/>
              <a:t>‹#›</a:t>
            </a:fld>
            <a:endParaRPr lang="en-US"/>
          </a:p>
        </p:txBody>
      </p:sp>
    </p:spTree>
    <p:extLst>
      <p:ext uri="{BB962C8B-B14F-4D97-AF65-F5344CB8AC3E}">
        <p14:creationId xmlns:p14="http://schemas.microsoft.com/office/powerpoint/2010/main" val="3986331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424973E-2A68-4483-8A21-F56CA093A0C7}" type="datetimeFigureOut">
              <a:rPr lang="en-US" smtClean="0"/>
              <a:t>12/6/2019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821415-9C0A-4A2F-938F-DBB21EEEADF6}" type="slidenum">
              <a:rPr lang="en-US" smtClean="0"/>
              <a:t>‹#›</a:t>
            </a:fld>
            <a:endParaRPr lang="en-US"/>
          </a:p>
        </p:txBody>
      </p:sp>
    </p:spTree>
    <p:extLst>
      <p:ext uri="{BB962C8B-B14F-4D97-AF65-F5344CB8AC3E}">
        <p14:creationId xmlns:p14="http://schemas.microsoft.com/office/powerpoint/2010/main" val="2846028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424973E-2A68-4483-8A21-F56CA093A0C7}" type="datetimeFigureOut">
              <a:rPr lang="en-US" smtClean="0"/>
              <a:t>12/6/2019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821415-9C0A-4A2F-938F-DBB21EEEADF6}" type="slidenum">
              <a:rPr lang="en-US" smtClean="0"/>
              <a:t>‹#›</a:t>
            </a:fld>
            <a:endParaRPr lang="en-US"/>
          </a:p>
        </p:txBody>
      </p:sp>
    </p:spTree>
    <p:extLst>
      <p:ext uri="{BB962C8B-B14F-4D97-AF65-F5344CB8AC3E}">
        <p14:creationId xmlns:p14="http://schemas.microsoft.com/office/powerpoint/2010/main" val="2469285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424973E-2A68-4483-8A21-F56CA093A0C7}" type="datetimeFigureOut">
              <a:rPr lang="en-US" smtClean="0"/>
              <a:t>12/6/2019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821415-9C0A-4A2F-938F-DBB21EEEADF6}" type="slidenum">
              <a:rPr lang="en-US" smtClean="0"/>
              <a:t>‹#›</a:t>
            </a:fld>
            <a:endParaRPr lang="en-US"/>
          </a:p>
        </p:txBody>
      </p:sp>
    </p:spTree>
    <p:extLst>
      <p:ext uri="{BB962C8B-B14F-4D97-AF65-F5344CB8AC3E}">
        <p14:creationId xmlns:p14="http://schemas.microsoft.com/office/powerpoint/2010/main" val="247255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24973E-2A68-4483-8A21-F56CA093A0C7}" type="datetimeFigureOut">
              <a:rPr lang="en-US" smtClean="0"/>
              <a:t>12/6/2019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821415-9C0A-4A2F-938F-DBB21EEEADF6}" type="slidenum">
              <a:rPr lang="en-US" smtClean="0"/>
              <a:t>‹#›</a:t>
            </a:fld>
            <a:endParaRPr lang="en-US"/>
          </a:p>
        </p:txBody>
      </p:sp>
    </p:spTree>
    <p:extLst>
      <p:ext uri="{BB962C8B-B14F-4D97-AF65-F5344CB8AC3E}">
        <p14:creationId xmlns:p14="http://schemas.microsoft.com/office/powerpoint/2010/main" val="328507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24973E-2A68-4483-8A21-F56CA093A0C7}" type="datetimeFigureOut">
              <a:rPr lang="en-US" smtClean="0"/>
              <a:t>12/6/2019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821415-9C0A-4A2F-938F-DBB21EEEADF6}" type="slidenum">
              <a:rPr lang="en-US" smtClean="0"/>
              <a:t>‹#›</a:t>
            </a:fld>
            <a:endParaRPr lang="en-US"/>
          </a:p>
        </p:txBody>
      </p:sp>
    </p:spTree>
    <p:extLst>
      <p:ext uri="{BB962C8B-B14F-4D97-AF65-F5344CB8AC3E}">
        <p14:creationId xmlns:p14="http://schemas.microsoft.com/office/powerpoint/2010/main" val="1871170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24973E-2A68-4483-8A21-F56CA093A0C7}" type="datetimeFigureOut">
              <a:rPr lang="en-US" smtClean="0"/>
              <a:t>12/6/2019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821415-9C0A-4A2F-938F-DBB21EEEADF6}" type="slidenum">
              <a:rPr lang="en-US" smtClean="0"/>
              <a:t>‹#›</a:t>
            </a:fld>
            <a:endParaRPr lang="en-US"/>
          </a:p>
        </p:txBody>
      </p:sp>
    </p:spTree>
    <p:extLst>
      <p:ext uri="{BB962C8B-B14F-4D97-AF65-F5344CB8AC3E}">
        <p14:creationId xmlns:p14="http://schemas.microsoft.com/office/powerpoint/2010/main" val="3038219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24973E-2A68-4483-8A21-F56CA093A0C7}" type="datetimeFigureOut">
              <a:rPr lang="en-US" smtClean="0"/>
              <a:t>12/6/2019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821415-9C0A-4A2F-938F-DBB21EEEADF6}" type="slidenum">
              <a:rPr lang="en-US" smtClean="0"/>
              <a:t>‹#›</a:t>
            </a:fld>
            <a:endParaRPr lang="en-US"/>
          </a:p>
        </p:txBody>
      </p:sp>
    </p:spTree>
    <p:extLst>
      <p:ext uri="{BB962C8B-B14F-4D97-AF65-F5344CB8AC3E}">
        <p14:creationId xmlns:p14="http://schemas.microsoft.com/office/powerpoint/2010/main" val="34603523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8.gif"/><Relationship Id="rId2" Type="http://schemas.openxmlformats.org/officeDocument/2006/relationships/image" Target="../media/image27.gif"/><Relationship Id="rId1" Type="http://schemas.openxmlformats.org/officeDocument/2006/relationships/slideLayout" Target="../slideLayouts/slideLayout2.xml"/><Relationship Id="rId4" Type="http://schemas.openxmlformats.org/officeDocument/2006/relationships/image" Target="../media/image29.gif"/></Relationships>
</file>

<file path=ppt/slides/_rels/slide32.xml.rels><?xml version="1.0" encoding="UTF-8" standalone="yes"?>
<Relationships xmlns="http://schemas.openxmlformats.org/package/2006/relationships"><Relationship Id="rId3" Type="http://schemas.openxmlformats.org/officeDocument/2006/relationships/image" Target="../media/image31.gif"/><Relationship Id="rId2" Type="http://schemas.openxmlformats.org/officeDocument/2006/relationships/image" Target="../media/image30.gi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3.gif"/><Relationship Id="rId2" Type="http://schemas.openxmlformats.org/officeDocument/2006/relationships/image" Target="../media/image32.gif"/><Relationship Id="rId1" Type="http://schemas.openxmlformats.org/officeDocument/2006/relationships/slideLayout" Target="../slideLayouts/slideLayout2.xml"/><Relationship Id="rId4" Type="http://schemas.openxmlformats.org/officeDocument/2006/relationships/image" Target="../media/image34.gif"/></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3071" y="1262299"/>
            <a:ext cx="8519552" cy="1096682"/>
          </a:xfrm>
        </p:spPr>
        <p:txBody>
          <a:bodyPr>
            <a:normAutofit fontScale="90000"/>
          </a:bodyPr>
          <a:lstStyle/>
          <a:p>
            <a:r>
              <a:rPr lang="en-US" sz="8000" b="1" dirty="0"/>
              <a:t>Redox Reactions</a:t>
            </a:r>
            <a:endParaRPr lang="en-US" sz="8000" dirty="0"/>
          </a:p>
        </p:txBody>
      </p:sp>
      <p:sp>
        <p:nvSpPr>
          <p:cNvPr id="3" name="Subtitle 2"/>
          <p:cNvSpPr>
            <a:spLocks noGrp="1"/>
          </p:cNvSpPr>
          <p:nvPr>
            <p:ph type="subTitle" idx="1"/>
          </p:nvPr>
        </p:nvSpPr>
        <p:spPr>
          <a:xfrm>
            <a:off x="1335742" y="2460858"/>
            <a:ext cx="10734338" cy="436069"/>
          </a:xfrm>
        </p:spPr>
        <p:txBody>
          <a:bodyPr>
            <a:noAutofit/>
          </a:bodyPr>
          <a:lstStyle/>
          <a:p>
            <a:r>
              <a:rPr lang="en-US" sz="3200" dirty="0" smtClean="0">
                <a:latin typeface="Comic Sans MS" panose="030F0702030302020204" pitchFamily="66" charset="0"/>
              </a:rPr>
              <a:t>CHM 101</a:t>
            </a:r>
            <a:endParaRPr lang="en-US" sz="3200" dirty="0">
              <a:latin typeface="Comic Sans MS" panose="030F0702030302020204" pitchFamily="66" charset="0"/>
            </a:endParaRPr>
          </a:p>
        </p:txBody>
      </p:sp>
      <p:pic>
        <p:nvPicPr>
          <p:cNvPr id="4" name="Picture 3"/>
          <p:cNvPicPr>
            <a:picLocks noChangeAspect="1"/>
          </p:cNvPicPr>
          <p:nvPr/>
        </p:nvPicPr>
        <p:blipFill>
          <a:blip r:embed="rId2"/>
          <a:stretch>
            <a:fillRect/>
          </a:stretch>
        </p:blipFill>
        <p:spPr>
          <a:xfrm>
            <a:off x="5580529" y="2998804"/>
            <a:ext cx="6239435" cy="3859196"/>
          </a:xfrm>
          <a:prstGeom prst="rect">
            <a:avLst/>
          </a:prstGeom>
        </p:spPr>
      </p:pic>
      <p:pic>
        <p:nvPicPr>
          <p:cNvPr id="5" name="Picture 4"/>
          <p:cNvPicPr>
            <a:picLocks noChangeAspect="1"/>
          </p:cNvPicPr>
          <p:nvPr/>
        </p:nvPicPr>
        <p:blipFill>
          <a:blip r:embed="rId3"/>
          <a:stretch>
            <a:fillRect/>
          </a:stretch>
        </p:blipFill>
        <p:spPr>
          <a:xfrm>
            <a:off x="161364" y="3336739"/>
            <a:ext cx="4714035" cy="3534708"/>
          </a:xfrm>
          <a:prstGeom prst="rect">
            <a:avLst/>
          </a:prstGeom>
        </p:spPr>
      </p:pic>
      <p:pic>
        <p:nvPicPr>
          <p:cNvPr id="6" name="Picture 5"/>
          <p:cNvPicPr>
            <a:picLocks noChangeAspect="1"/>
          </p:cNvPicPr>
          <p:nvPr/>
        </p:nvPicPr>
        <p:blipFill>
          <a:blip r:embed="rId4"/>
          <a:stretch>
            <a:fillRect/>
          </a:stretch>
        </p:blipFill>
        <p:spPr>
          <a:xfrm>
            <a:off x="6875649" y="28763"/>
            <a:ext cx="5194431" cy="1532751"/>
          </a:xfrm>
          <a:prstGeom prst="rect">
            <a:avLst/>
          </a:prstGeom>
        </p:spPr>
      </p:pic>
    </p:spTree>
    <p:extLst>
      <p:ext uri="{BB962C8B-B14F-4D97-AF65-F5344CB8AC3E}">
        <p14:creationId xmlns:p14="http://schemas.microsoft.com/office/powerpoint/2010/main" val="35026697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941294"/>
          </a:xfrm>
        </p:spPr>
        <p:txBody>
          <a:bodyPr/>
          <a:lstStyle/>
          <a:p>
            <a:pPr algn="ctr"/>
            <a:r>
              <a:rPr lang="en-US" b="1" dirty="0">
                <a:latin typeface="Comic Sans MS" panose="030F0702030302020204" pitchFamily="66" charset="0"/>
              </a:rPr>
              <a:t>Oxidizing and Reducing Agents</a:t>
            </a:r>
            <a:endParaRPr lang="en-US" dirty="0"/>
          </a:p>
        </p:txBody>
      </p:sp>
      <p:pic>
        <p:nvPicPr>
          <p:cNvPr id="4" name="Content Placeholder 3"/>
          <p:cNvPicPr>
            <a:picLocks noGrp="1" noChangeAspect="1"/>
          </p:cNvPicPr>
          <p:nvPr>
            <p:ph idx="1"/>
          </p:nvPr>
        </p:nvPicPr>
        <p:blipFill>
          <a:blip r:embed="rId2"/>
          <a:stretch>
            <a:fillRect/>
          </a:stretch>
        </p:blipFill>
        <p:spPr>
          <a:xfrm>
            <a:off x="0" y="820272"/>
            <a:ext cx="12192000" cy="5930152"/>
          </a:xfrm>
          <a:prstGeom prst="rect">
            <a:avLst/>
          </a:prstGeom>
        </p:spPr>
      </p:pic>
    </p:spTree>
    <p:extLst>
      <p:ext uri="{BB962C8B-B14F-4D97-AF65-F5344CB8AC3E}">
        <p14:creationId xmlns:p14="http://schemas.microsoft.com/office/powerpoint/2010/main" val="13773454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00953"/>
          </a:xfrm>
        </p:spPr>
        <p:txBody>
          <a:bodyPr/>
          <a:lstStyle/>
          <a:p>
            <a:pPr algn="ctr"/>
            <a:r>
              <a:rPr lang="en-US" b="1" dirty="0">
                <a:latin typeface="Comic Sans MS" panose="030F0702030302020204" pitchFamily="66" charset="0"/>
              </a:rPr>
              <a:t>Oxidizing and Reducing Agents</a:t>
            </a:r>
            <a:endParaRPr lang="en-US" dirty="0"/>
          </a:p>
        </p:txBody>
      </p:sp>
      <p:pic>
        <p:nvPicPr>
          <p:cNvPr id="6" name="Picture 5"/>
          <p:cNvPicPr>
            <a:picLocks noChangeAspect="1"/>
          </p:cNvPicPr>
          <p:nvPr/>
        </p:nvPicPr>
        <p:blipFill>
          <a:blip r:embed="rId2"/>
          <a:stretch>
            <a:fillRect/>
          </a:stretch>
        </p:blipFill>
        <p:spPr>
          <a:xfrm>
            <a:off x="107576" y="900953"/>
            <a:ext cx="12084424" cy="5957047"/>
          </a:xfrm>
          <a:prstGeom prst="rect">
            <a:avLst/>
          </a:prstGeom>
        </p:spPr>
      </p:pic>
    </p:spTree>
    <p:extLst>
      <p:ext uri="{BB962C8B-B14F-4D97-AF65-F5344CB8AC3E}">
        <p14:creationId xmlns:p14="http://schemas.microsoft.com/office/powerpoint/2010/main" val="29198702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353800" cy="564776"/>
          </a:xfrm>
        </p:spPr>
        <p:txBody>
          <a:bodyPr>
            <a:normAutofit fontScale="90000"/>
          </a:bodyPr>
          <a:lstStyle/>
          <a:p>
            <a:pPr algn="ctr"/>
            <a:r>
              <a:rPr lang="en-US" b="1" dirty="0">
                <a:latin typeface="Comic Sans MS" panose="030F0702030302020204" pitchFamily="66" charset="0"/>
              </a:rPr>
              <a:t>Oxidation </a:t>
            </a:r>
            <a:r>
              <a:rPr lang="en-US" b="1" dirty="0" smtClean="0">
                <a:latin typeface="Comic Sans MS" panose="030F0702030302020204" pitchFamily="66" charset="0"/>
              </a:rPr>
              <a:t>State and </a:t>
            </a:r>
            <a:r>
              <a:rPr lang="en-US" b="1" dirty="0">
                <a:latin typeface="Comic Sans MS" panose="030F0702030302020204" pitchFamily="66" charset="0"/>
              </a:rPr>
              <a:t>Oxidation </a:t>
            </a:r>
            <a:r>
              <a:rPr lang="en-US" b="1" dirty="0" smtClean="0">
                <a:latin typeface="Comic Sans MS" panose="030F0702030302020204" pitchFamily="66" charset="0"/>
              </a:rPr>
              <a:t>Number</a:t>
            </a:r>
            <a:endParaRPr lang="en-US" dirty="0"/>
          </a:p>
        </p:txBody>
      </p:sp>
      <p:sp>
        <p:nvSpPr>
          <p:cNvPr id="3" name="Content Placeholder 2"/>
          <p:cNvSpPr>
            <a:spLocks noGrp="1"/>
          </p:cNvSpPr>
          <p:nvPr>
            <p:ph idx="1"/>
          </p:nvPr>
        </p:nvSpPr>
        <p:spPr>
          <a:xfrm>
            <a:off x="0" y="564777"/>
            <a:ext cx="12192000" cy="6293223"/>
          </a:xfrm>
        </p:spPr>
        <p:txBody>
          <a:bodyPr>
            <a:normAutofit fontScale="92500" lnSpcReduction="20000"/>
          </a:bodyPr>
          <a:lstStyle/>
          <a:p>
            <a:pPr marL="457200" indent="-457200" algn="just">
              <a:buFont typeface="Wingdings" panose="05000000000000000000" pitchFamily="2" charset="2"/>
              <a:buChar char="Ø"/>
            </a:pPr>
            <a:r>
              <a:rPr lang="en-US" b="1" dirty="0">
                <a:latin typeface="Comic Sans MS" panose="030F0702030302020204" pitchFamily="66" charset="0"/>
              </a:rPr>
              <a:t>Oxidation State:</a:t>
            </a:r>
            <a:r>
              <a:rPr lang="en-US" dirty="0">
                <a:latin typeface="Comic Sans MS" panose="030F0702030302020204" pitchFamily="66" charset="0"/>
              </a:rPr>
              <a:t> The condition of a species with a specified oxidation number. An element with a given oxidation number exists in the corresponding oxidation state.</a:t>
            </a:r>
          </a:p>
          <a:p>
            <a:pPr marL="457200" indent="-457200" algn="just">
              <a:buFont typeface="Wingdings" panose="05000000000000000000" pitchFamily="2" charset="2"/>
              <a:buChar char="Ø"/>
            </a:pPr>
            <a:r>
              <a:rPr lang="en-US" b="1" dirty="0">
                <a:latin typeface="Comic Sans MS" panose="030F0702030302020204" pitchFamily="66" charset="0"/>
              </a:rPr>
              <a:t>Assigning Oxidation Numbers</a:t>
            </a:r>
          </a:p>
          <a:p>
            <a:pPr marL="457200" indent="-457200" algn="just">
              <a:buFont typeface="Wingdings" panose="05000000000000000000" pitchFamily="2" charset="2"/>
              <a:buChar char="Ø"/>
            </a:pPr>
            <a:r>
              <a:rPr lang="en-US" dirty="0">
                <a:latin typeface="Comic Sans MS" panose="030F0702030302020204" pitchFamily="66" charset="0"/>
              </a:rPr>
              <a:t>The following rules for assignment of oxidation numbers are listed in hierarchical order</a:t>
            </a:r>
            <a:r>
              <a:rPr lang="en-US" dirty="0" smtClean="0">
                <a:latin typeface="Comic Sans MS" panose="030F0702030302020204" pitchFamily="66" charset="0"/>
              </a:rPr>
              <a:t>. </a:t>
            </a:r>
          </a:p>
          <a:p>
            <a:pPr marL="514350" indent="-514350" algn="just">
              <a:buFont typeface="+mj-lt"/>
              <a:buAutoNum type="arabicPeriod"/>
            </a:pPr>
            <a:r>
              <a:rPr lang="en-US" dirty="0" smtClean="0">
                <a:latin typeface="Comic Sans MS" panose="030F0702030302020204" pitchFamily="66" charset="0"/>
              </a:rPr>
              <a:t>Pure </a:t>
            </a:r>
            <a:r>
              <a:rPr lang="en-US" dirty="0">
                <a:latin typeface="Comic Sans MS" panose="030F0702030302020204" pitchFamily="66" charset="0"/>
              </a:rPr>
              <a:t>elements (in their natural, standard state): ox. # = </a:t>
            </a:r>
            <a:r>
              <a:rPr lang="en-US" dirty="0" smtClean="0">
                <a:latin typeface="Comic Sans MS" panose="030F0702030302020204" pitchFamily="66" charset="0"/>
              </a:rPr>
              <a:t>0.</a:t>
            </a:r>
          </a:p>
          <a:p>
            <a:pPr marL="514350" indent="-514350" algn="just">
              <a:buFont typeface="+mj-lt"/>
              <a:buAutoNum type="arabicPeriod"/>
            </a:pPr>
            <a:r>
              <a:rPr lang="en-US" dirty="0" smtClean="0">
                <a:latin typeface="Comic Sans MS" panose="030F0702030302020204" pitchFamily="66" charset="0"/>
              </a:rPr>
              <a:t>Monatomic </a:t>
            </a:r>
            <a:r>
              <a:rPr lang="en-US" dirty="0">
                <a:latin typeface="Comic Sans MS" panose="030F0702030302020204" pitchFamily="66" charset="0"/>
              </a:rPr>
              <a:t>ions: ox. # = ionic </a:t>
            </a:r>
            <a:r>
              <a:rPr lang="en-US" dirty="0" smtClean="0">
                <a:latin typeface="Comic Sans MS" panose="030F0702030302020204" pitchFamily="66" charset="0"/>
              </a:rPr>
              <a:t>charge.</a:t>
            </a:r>
          </a:p>
          <a:p>
            <a:pPr marL="514350" indent="-514350" algn="just">
              <a:buFont typeface="+mj-lt"/>
              <a:buAutoNum type="arabicPeriod"/>
            </a:pPr>
            <a:r>
              <a:rPr lang="en-US" dirty="0" smtClean="0">
                <a:latin typeface="Comic Sans MS" panose="030F0702030302020204" pitchFamily="66" charset="0"/>
              </a:rPr>
              <a:t>F </a:t>
            </a:r>
            <a:r>
              <a:rPr lang="en-US" dirty="0">
                <a:latin typeface="Comic Sans MS" panose="030F0702030302020204" pitchFamily="66" charset="0"/>
              </a:rPr>
              <a:t>is always F (-I) in </a:t>
            </a:r>
            <a:r>
              <a:rPr lang="en-US" dirty="0" smtClean="0">
                <a:latin typeface="Comic Sans MS" panose="030F0702030302020204" pitchFamily="66" charset="0"/>
              </a:rPr>
              <a:t>compounds.</a:t>
            </a:r>
          </a:p>
          <a:p>
            <a:pPr marL="514350" indent="-514350" algn="just">
              <a:buFont typeface="+mj-lt"/>
              <a:buAutoNum type="arabicPeriod"/>
            </a:pPr>
            <a:r>
              <a:rPr lang="en-US" dirty="0" smtClean="0">
                <a:latin typeface="Comic Sans MS" panose="030F0702030302020204" pitchFamily="66" charset="0"/>
              </a:rPr>
              <a:t>Alkali </a:t>
            </a:r>
            <a:r>
              <a:rPr lang="en-US" dirty="0">
                <a:latin typeface="Comic Sans MS" panose="030F0702030302020204" pitchFamily="66" charset="0"/>
              </a:rPr>
              <a:t>metals (those in the 1st column of the periodic table): ox. # = </a:t>
            </a:r>
            <a:r>
              <a:rPr lang="en-US" dirty="0" smtClean="0">
                <a:latin typeface="Comic Sans MS" panose="030F0702030302020204" pitchFamily="66" charset="0"/>
              </a:rPr>
              <a:t>I.</a:t>
            </a:r>
          </a:p>
          <a:p>
            <a:pPr marL="514350" indent="-514350" algn="just">
              <a:buFont typeface="+mj-lt"/>
              <a:buAutoNum type="arabicPeriod"/>
            </a:pPr>
            <a:r>
              <a:rPr lang="en-US" dirty="0" smtClean="0">
                <a:latin typeface="Comic Sans MS" panose="030F0702030302020204" pitchFamily="66" charset="0"/>
              </a:rPr>
              <a:t>Alkaline-earth </a:t>
            </a:r>
            <a:r>
              <a:rPr lang="en-US" dirty="0">
                <a:latin typeface="Comic Sans MS" panose="030F0702030302020204" pitchFamily="66" charset="0"/>
              </a:rPr>
              <a:t>metals (those in the 2nd column of the periodic table): ox # = </a:t>
            </a:r>
            <a:r>
              <a:rPr lang="en-US" dirty="0" smtClean="0">
                <a:latin typeface="Comic Sans MS" panose="030F0702030302020204" pitchFamily="66" charset="0"/>
              </a:rPr>
              <a:t>II.</a:t>
            </a:r>
          </a:p>
          <a:p>
            <a:pPr marL="514350" indent="-514350" algn="just">
              <a:buFont typeface="+mj-lt"/>
              <a:buAutoNum type="arabicPeriod"/>
            </a:pPr>
            <a:r>
              <a:rPr lang="en-US" dirty="0" smtClean="0">
                <a:latin typeface="Comic Sans MS" panose="030F0702030302020204" pitchFamily="66" charset="0"/>
              </a:rPr>
              <a:t>Hydrogen </a:t>
            </a:r>
            <a:r>
              <a:rPr lang="en-US" dirty="0">
                <a:latin typeface="Comic Sans MS" panose="030F0702030302020204" pitchFamily="66" charset="0"/>
              </a:rPr>
              <a:t>is almost always H (I). The exception is in metal hydrides (</a:t>
            </a:r>
            <a:r>
              <a:rPr lang="en-US" dirty="0" err="1">
                <a:latin typeface="Comic Sans MS" panose="030F0702030302020204" pitchFamily="66" charset="0"/>
              </a:rPr>
              <a:t>MH</a:t>
            </a:r>
            <a:r>
              <a:rPr lang="en-US" baseline="-25000" dirty="0" err="1">
                <a:latin typeface="Comic Sans MS" panose="030F0702030302020204" pitchFamily="66" charset="0"/>
              </a:rPr>
              <a:t>x</a:t>
            </a:r>
            <a:r>
              <a:rPr lang="en-US" dirty="0" smtClean="0">
                <a:latin typeface="Comic Sans MS" panose="030F0702030302020204" pitchFamily="66" charset="0"/>
              </a:rPr>
              <a:t>).</a:t>
            </a:r>
          </a:p>
          <a:p>
            <a:pPr marL="514350" indent="-514350" algn="just">
              <a:buFont typeface="+mj-lt"/>
              <a:buAutoNum type="arabicPeriod"/>
            </a:pPr>
            <a:r>
              <a:rPr lang="en-US" dirty="0" smtClean="0">
                <a:latin typeface="Comic Sans MS" panose="030F0702030302020204" pitchFamily="66" charset="0"/>
              </a:rPr>
              <a:t>Oxygen </a:t>
            </a:r>
            <a:r>
              <a:rPr lang="en-US" dirty="0">
                <a:latin typeface="Comic Sans MS" panose="030F0702030302020204" pitchFamily="66" charset="0"/>
              </a:rPr>
              <a:t>is almost always O (-II) in compounds. Exceptions are O-O and </a:t>
            </a:r>
            <a:r>
              <a:rPr lang="en-US" dirty="0" smtClean="0">
                <a:latin typeface="Comic Sans MS" panose="030F0702030302020204" pitchFamily="66" charset="0"/>
              </a:rPr>
              <a:t>O-F.</a:t>
            </a:r>
          </a:p>
          <a:p>
            <a:pPr marL="514350" indent="-514350" algn="just">
              <a:buFont typeface="+mj-lt"/>
              <a:buAutoNum type="arabicPeriod"/>
            </a:pPr>
            <a:r>
              <a:rPr lang="en-US" dirty="0" smtClean="0">
                <a:latin typeface="Comic Sans MS" panose="030F0702030302020204" pitchFamily="66" charset="0"/>
              </a:rPr>
              <a:t>The </a:t>
            </a:r>
            <a:r>
              <a:rPr lang="en-US" dirty="0">
                <a:latin typeface="Comic Sans MS" panose="030F0702030302020204" pitchFamily="66" charset="0"/>
              </a:rPr>
              <a:t>sum of all oxidation numbers in the species will equal the total charge of that species.</a:t>
            </a:r>
          </a:p>
        </p:txBody>
      </p:sp>
    </p:spTree>
    <p:extLst>
      <p:ext uri="{BB962C8B-B14F-4D97-AF65-F5344CB8AC3E}">
        <p14:creationId xmlns:p14="http://schemas.microsoft.com/office/powerpoint/2010/main" val="32329558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9631"/>
            <a:ext cx="10515600" cy="507072"/>
          </a:xfrm>
        </p:spPr>
        <p:txBody>
          <a:bodyPr>
            <a:normAutofit fontScale="90000"/>
          </a:bodyPr>
          <a:lstStyle/>
          <a:p>
            <a:pPr algn="ctr"/>
            <a:r>
              <a:rPr lang="en-US" b="1" dirty="0">
                <a:latin typeface="Comic Sans MS" panose="030F0702030302020204" pitchFamily="66" charset="0"/>
              </a:rPr>
              <a:t>Oxidation Number </a:t>
            </a:r>
          </a:p>
        </p:txBody>
      </p:sp>
      <p:sp>
        <p:nvSpPr>
          <p:cNvPr id="3" name="Content Placeholder 2"/>
          <p:cNvSpPr>
            <a:spLocks noGrp="1"/>
          </p:cNvSpPr>
          <p:nvPr>
            <p:ph idx="1"/>
          </p:nvPr>
        </p:nvSpPr>
        <p:spPr>
          <a:xfrm>
            <a:off x="0" y="872198"/>
            <a:ext cx="11353800" cy="5985802"/>
          </a:xfrm>
        </p:spPr>
        <p:txBody>
          <a:bodyPr>
            <a:noAutofit/>
          </a:bodyPr>
          <a:lstStyle/>
          <a:p>
            <a:pPr marL="463550" indent="-463550" algn="just">
              <a:buFont typeface="Wingdings" panose="05000000000000000000" pitchFamily="2" charset="2"/>
              <a:buChar char="Ø"/>
            </a:pPr>
            <a:r>
              <a:rPr lang="en-US" sz="4000" dirty="0">
                <a:latin typeface="Comic Sans MS" panose="030F0702030302020204" pitchFamily="66" charset="0"/>
              </a:rPr>
              <a:t>Oxidation number (O.N.) is also known as oxidation </a:t>
            </a:r>
            <a:r>
              <a:rPr lang="en-US" sz="4000" dirty="0" smtClean="0">
                <a:latin typeface="Comic Sans MS" panose="030F0702030302020204" pitchFamily="66" charset="0"/>
              </a:rPr>
              <a:t>state. </a:t>
            </a:r>
            <a:endParaRPr lang="en-US" sz="4000" dirty="0" smtClean="0">
              <a:latin typeface="Comic Sans MS" panose="030F0702030302020204" pitchFamily="66" charset="0"/>
            </a:endParaRPr>
          </a:p>
          <a:p>
            <a:pPr marL="463550" indent="-463550" algn="just">
              <a:buFont typeface="Wingdings" panose="05000000000000000000" pitchFamily="2" charset="2"/>
              <a:buChar char="Ø"/>
            </a:pPr>
            <a:r>
              <a:rPr lang="en-US" sz="4000" dirty="0" smtClean="0">
                <a:latin typeface="Comic Sans MS" panose="030F0702030302020204" pitchFamily="66" charset="0"/>
              </a:rPr>
              <a:t>It </a:t>
            </a:r>
            <a:r>
              <a:rPr lang="en-US" sz="4000" dirty="0">
                <a:latin typeface="Comic Sans MS" panose="030F0702030302020204" pitchFamily="66" charset="0"/>
              </a:rPr>
              <a:t>is defined as the charge the atom would have if electrons were not shared but were transferred completely </a:t>
            </a:r>
            <a:endParaRPr lang="en-US" sz="4000" dirty="0" smtClean="0">
              <a:latin typeface="Comic Sans MS" panose="030F0702030302020204" pitchFamily="66" charset="0"/>
            </a:endParaRPr>
          </a:p>
          <a:p>
            <a:pPr marL="463550" indent="-463550" algn="just">
              <a:buFont typeface="Wingdings" panose="05000000000000000000" pitchFamily="2" charset="2"/>
              <a:buChar char="Ø"/>
            </a:pPr>
            <a:r>
              <a:rPr lang="en-US" sz="4000" dirty="0" smtClean="0">
                <a:latin typeface="Comic Sans MS" panose="030F0702030302020204" pitchFamily="66" charset="0"/>
              </a:rPr>
              <a:t>For </a:t>
            </a:r>
            <a:r>
              <a:rPr lang="en-US" sz="4000" dirty="0">
                <a:latin typeface="Comic Sans MS" panose="030F0702030302020204" pitchFamily="66" charset="0"/>
              </a:rPr>
              <a:t>a binary ionic compound, the O.N. is equivalent to the ionic charge </a:t>
            </a:r>
            <a:endParaRPr lang="en-US" sz="4000" dirty="0" smtClean="0">
              <a:latin typeface="Comic Sans MS" panose="030F0702030302020204" pitchFamily="66" charset="0"/>
            </a:endParaRPr>
          </a:p>
          <a:p>
            <a:pPr marL="463550" indent="-463550" algn="just">
              <a:buFont typeface="Wingdings" panose="05000000000000000000" pitchFamily="2" charset="2"/>
              <a:buChar char="Ø"/>
            </a:pPr>
            <a:r>
              <a:rPr lang="en-US" sz="4000" dirty="0" smtClean="0">
                <a:latin typeface="Comic Sans MS" panose="030F0702030302020204" pitchFamily="66" charset="0"/>
              </a:rPr>
              <a:t>For </a:t>
            </a:r>
            <a:r>
              <a:rPr lang="en-US" sz="4000" dirty="0">
                <a:latin typeface="Comic Sans MS" panose="030F0702030302020204" pitchFamily="66" charset="0"/>
              </a:rPr>
              <a:t>covalent compounds or polyatomic ions, the O.N. is less obvious and can be determined by a given set of rules</a:t>
            </a:r>
          </a:p>
        </p:txBody>
      </p:sp>
    </p:spTree>
    <p:extLst>
      <p:ext uri="{BB962C8B-B14F-4D97-AF65-F5344CB8AC3E}">
        <p14:creationId xmlns:p14="http://schemas.microsoft.com/office/powerpoint/2010/main" val="35516380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984738"/>
          </a:xfrm>
        </p:spPr>
        <p:txBody>
          <a:bodyPr/>
          <a:lstStyle/>
          <a:p>
            <a:pPr algn="ctr"/>
            <a:r>
              <a:rPr lang="en-US" dirty="0">
                <a:latin typeface="Comic Sans MS" panose="030F0702030302020204" pitchFamily="66" charset="0"/>
              </a:rPr>
              <a:t>Rules for Assigning an Oxidation Number </a:t>
            </a:r>
          </a:p>
        </p:txBody>
      </p:sp>
      <p:sp>
        <p:nvSpPr>
          <p:cNvPr id="3" name="Content Placeholder 2"/>
          <p:cNvSpPr>
            <a:spLocks noGrp="1"/>
          </p:cNvSpPr>
          <p:nvPr>
            <p:ph idx="1"/>
          </p:nvPr>
        </p:nvSpPr>
        <p:spPr>
          <a:xfrm>
            <a:off x="0" y="1290918"/>
            <a:ext cx="12192000" cy="5567081"/>
          </a:xfrm>
        </p:spPr>
        <p:txBody>
          <a:bodyPr>
            <a:normAutofit/>
          </a:bodyPr>
          <a:lstStyle/>
          <a:p>
            <a:pPr marL="457200" indent="-457200" algn="just"/>
            <a:r>
              <a:rPr lang="en-US" sz="4000" dirty="0">
                <a:latin typeface="Comic Sans MS" panose="030F0702030302020204" pitchFamily="66" charset="0"/>
              </a:rPr>
              <a:t>General Rules </a:t>
            </a:r>
            <a:endParaRPr lang="en-US" sz="4000" dirty="0" smtClean="0">
              <a:latin typeface="Comic Sans MS" panose="030F0702030302020204" pitchFamily="66" charset="0"/>
            </a:endParaRPr>
          </a:p>
          <a:p>
            <a:pPr marL="457200" indent="-457200" algn="just">
              <a:buNone/>
            </a:pPr>
            <a:r>
              <a:rPr lang="en-US" sz="4000" dirty="0" smtClean="0">
                <a:latin typeface="Comic Sans MS" panose="030F0702030302020204" pitchFamily="66" charset="0"/>
              </a:rPr>
              <a:t>1</a:t>
            </a:r>
            <a:r>
              <a:rPr lang="en-US" sz="4000" dirty="0">
                <a:latin typeface="Comic Sans MS" panose="030F0702030302020204" pitchFamily="66" charset="0"/>
              </a:rPr>
              <a:t>. For an atom in its elemental form (Na, O2 ): O.N. = 0 </a:t>
            </a:r>
            <a:endParaRPr lang="en-US" sz="4000" dirty="0" smtClean="0">
              <a:latin typeface="Comic Sans MS" panose="030F0702030302020204" pitchFamily="66" charset="0"/>
            </a:endParaRPr>
          </a:p>
          <a:p>
            <a:pPr marL="457200" indent="-457200" algn="just">
              <a:buNone/>
            </a:pPr>
            <a:r>
              <a:rPr lang="en-US" sz="4000" dirty="0" smtClean="0">
                <a:latin typeface="Comic Sans MS" panose="030F0702030302020204" pitchFamily="66" charset="0"/>
              </a:rPr>
              <a:t>2</a:t>
            </a:r>
            <a:r>
              <a:rPr lang="en-US" sz="4000" dirty="0">
                <a:latin typeface="Comic Sans MS" panose="030F0702030302020204" pitchFamily="66" charset="0"/>
              </a:rPr>
              <a:t>. For a monatomic ion: O.N. = ion charge </a:t>
            </a:r>
            <a:endParaRPr lang="en-US" sz="4000" dirty="0" smtClean="0">
              <a:latin typeface="Comic Sans MS" panose="030F0702030302020204" pitchFamily="66" charset="0"/>
            </a:endParaRPr>
          </a:p>
          <a:p>
            <a:pPr marL="457200" indent="-457200" algn="just">
              <a:buNone/>
            </a:pPr>
            <a:r>
              <a:rPr lang="en-US" sz="4000" dirty="0" smtClean="0">
                <a:latin typeface="Comic Sans MS" panose="030F0702030302020204" pitchFamily="66" charset="0"/>
              </a:rPr>
              <a:t>3</a:t>
            </a:r>
            <a:r>
              <a:rPr lang="en-US" sz="4000" dirty="0">
                <a:latin typeface="Comic Sans MS" panose="030F0702030302020204" pitchFamily="66" charset="0"/>
              </a:rPr>
              <a:t>. The sum of O.N. values for the atoms in a molecule or formula unit of a compound equals to zero. (equals to the ion’s charge if it is a polyatomic ion)</a:t>
            </a:r>
          </a:p>
        </p:txBody>
      </p:sp>
    </p:spTree>
    <p:extLst>
      <p:ext uri="{BB962C8B-B14F-4D97-AF65-F5344CB8AC3E}">
        <p14:creationId xmlns:p14="http://schemas.microsoft.com/office/powerpoint/2010/main" val="26701451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00953"/>
          </a:xfrm>
        </p:spPr>
        <p:txBody>
          <a:bodyPr>
            <a:normAutofit/>
          </a:bodyPr>
          <a:lstStyle/>
          <a:p>
            <a:pPr algn="ctr"/>
            <a:r>
              <a:rPr lang="en-US" sz="4000" dirty="0">
                <a:latin typeface="Comic Sans MS" panose="030F0702030302020204" pitchFamily="66" charset="0"/>
              </a:rPr>
              <a:t>Rules for Specific Atoms or Periodic Table Groups</a:t>
            </a:r>
          </a:p>
        </p:txBody>
      </p:sp>
      <p:sp>
        <p:nvSpPr>
          <p:cNvPr id="3" name="Content Placeholder 2"/>
          <p:cNvSpPr>
            <a:spLocks noGrp="1"/>
          </p:cNvSpPr>
          <p:nvPr>
            <p:ph idx="1"/>
          </p:nvPr>
        </p:nvSpPr>
        <p:spPr>
          <a:xfrm>
            <a:off x="0" y="1062318"/>
            <a:ext cx="12192000" cy="5795681"/>
          </a:xfrm>
        </p:spPr>
        <p:txBody>
          <a:bodyPr>
            <a:normAutofit lnSpcReduction="10000"/>
          </a:bodyPr>
          <a:lstStyle/>
          <a:p>
            <a:pPr marL="457200" indent="-457200" algn="just">
              <a:buNone/>
            </a:pPr>
            <a:r>
              <a:rPr lang="en-US" dirty="0" smtClean="0">
                <a:latin typeface="Comic Sans MS" panose="030F0702030302020204" pitchFamily="66" charset="0"/>
              </a:rPr>
              <a:t>1</a:t>
            </a:r>
            <a:r>
              <a:rPr lang="en-US" dirty="0">
                <a:latin typeface="Comic Sans MS" panose="030F0702030302020204" pitchFamily="66" charset="0"/>
              </a:rPr>
              <a:t>. </a:t>
            </a:r>
            <a:r>
              <a:rPr lang="en-US" sz="3600" dirty="0">
                <a:latin typeface="Comic Sans MS" panose="030F0702030302020204" pitchFamily="66" charset="0"/>
              </a:rPr>
              <a:t>For Group 1A(1): O.N. = +1 in all compounds </a:t>
            </a:r>
            <a:endParaRPr lang="en-US" sz="3600" dirty="0" smtClean="0">
              <a:latin typeface="Comic Sans MS" panose="030F0702030302020204" pitchFamily="66" charset="0"/>
            </a:endParaRPr>
          </a:p>
          <a:p>
            <a:pPr marL="457200" indent="-457200" algn="just">
              <a:buNone/>
            </a:pPr>
            <a:r>
              <a:rPr lang="en-US" sz="3600" dirty="0" smtClean="0">
                <a:latin typeface="Comic Sans MS" panose="030F0702030302020204" pitchFamily="66" charset="0"/>
              </a:rPr>
              <a:t>2</a:t>
            </a:r>
            <a:r>
              <a:rPr lang="en-US" sz="3600" dirty="0">
                <a:latin typeface="Comic Sans MS" panose="030F0702030302020204" pitchFamily="66" charset="0"/>
              </a:rPr>
              <a:t>. For Group 2A(2): O.N. = +2 in all compounds </a:t>
            </a:r>
            <a:endParaRPr lang="en-US" sz="3600" dirty="0" smtClean="0">
              <a:latin typeface="Comic Sans MS" panose="030F0702030302020204" pitchFamily="66" charset="0"/>
            </a:endParaRPr>
          </a:p>
          <a:p>
            <a:pPr marL="457200" indent="-457200" algn="just">
              <a:buNone/>
            </a:pPr>
            <a:r>
              <a:rPr lang="en-US" sz="3600" dirty="0" smtClean="0">
                <a:latin typeface="Comic Sans MS" panose="030F0702030302020204" pitchFamily="66" charset="0"/>
              </a:rPr>
              <a:t>3</a:t>
            </a:r>
            <a:r>
              <a:rPr lang="en-US" sz="3600" dirty="0">
                <a:latin typeface="Comic Sans MS" panose="030F0702030302020204" pitchFamily="66" charset="0"/>
              </a:rPr>
              <a:t>. For hydrogen: O.N. = +1 in combination with nonmetals O.N. = -1 in combination with metals and boron </a:t>
            </a:r>
            <a:endParaRPr lang="en-US" sz="3600" dirty="0" smtClean="0">
              <a:latin typeface="Comic Sans MS" panose="030F0702030302020204" pitchFamily="66" charset="0"/>
            </a:endParaRPr>
          </a:p>
          <a:p>
            <a:pPr marL="457200" indent="-457200" algn="just">
              <a:buNone/>
            </a:pPr>
            <a:r>
              <a:rPr lang="en-US" sz="3600" dirty="0" smtClean="0">
                <a:latin typeface="Comic Sans MS" panose="030F0702030302020204" pitchFamily="66" charset="0"/>
              </a:rPr>
              <a:t>4</a:t>
            </a:r>
            <a:r>
              <a:rPr lang="en-US" sz="3600" dirty="0">
                <a:latin typeface="Comic Sans MS" panose="030F0702030302020204" pitchFamily="66" charset="0"/>
              </a:rPr>
              <a:t>. For fluorine: O.N. = -1 in all compounds </a:t>
            </a:r>
            <a:endParaRPr lang="en-US" sz="3600" dirty="0" smtClean="0">
              <a:latin typeface="Comic Sans MS" panose="030F0702030302020204" pitchFamily="66" charset="0"/>
            </a:endParaRPr>
          </a:p>
          <a:p>
            <a:pPr marL="457200" indent="-457200" algn="just">
              <a:buNone/>
            </a:pPr>
            <a:r>
              <a:rPr lang="en-US" sz="3600" dirty="0" smtClean="0">
                <a:latin typeface="Comic Sans MS" panose="030F0702030302020204" pitchFamily="66" charset="0"/>
              </a:rPr>
              <a:t>5</a:t>
            </a:r>
            <a:r>
              <a:rPr lang="en-US" sz="3600" dirty="0">
                <a:latin typeface="Comic Sans MS" panose="030F0702030302020204" pitchFamily="66" charset="0"/>
              </a:rPr>
              <a:t>. For oxygen: O.N. = -1 in peroxides O.N. = -2 in all other compounds (except with F) </a:t>
            </a:r>
            <a:endParaRPr lang="en-US" sz="3600" dirty="0" smtClean="0">
              <a:latin typeface="Comic Sans MS" panose="030F0702030302020204" pitchFamily="66" charset="0"/>
            </a:endParaRPr>
          </a:p>
          <a:p>
            <a:pPr marL="457200" indent="-457200" algn="just">
              <a:buNone/>
            </a:pPr>
            <a:r>
              <a:rPr lang="en-US" sz="3600" dirty="0" smtClean="0">
                <a:latin typeface="Comic Sans MS" panose="030F0702030302020204" pitchFamily="66" charset="0"/>
              </a:rPr>
              <a:t>6</a:t>
            </a:r>
            <a:r>
              <a:rPr lang="en-US" sz="3600" dirty="0">
                <a:latin typeface="Comic Sans MS" panose="030F0702030302020204" pitchFamily="66" charset="0"/>
              </a:rPr>
              <a:t>. For Group 7A(17): O.N. = -1 in combination with metals, nonmetals (except O), and other halogens lower in the group</a:t>
            </a:r>
          </a:p>
        </p:txBody>
      </p:sp>
    </p:spTree>
    <p:extLst>
      <p:ext uri="{BB962C8B-B14F-4D97-AF65-F5344CB8AC3E}">
        <p14:creationId xmlns:p14="http://schemas.microsoft.com/office/powerpoint/2010/main" val="24453258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57380"/>
          </a:xfrm>
        </p:spPr>
        <p:txBody>
          <a:bodyPr>
            <a:normAutofit/>
          </a:bodyPr>
          <a:lstStyle/>
          <a:p>
            <a:pPr algn="ctr"/>
            <a:r>
              <a:rPr lang="en-US" dirty="0">
                <a:latin typeface="Comic Sans MS" panose="030F0702030302020204" pitchFamily="66" charset="0"/>
              </a:rPr>
              <a:t>Balancing Redox Equations</a:t>
            </a:r>
          </a:p>
        </p:txBody>
      </p:sp>
      <p:sp>
        <p:nvSpPr>
          <p:cNvPr id="3" name="Content Placeholder 2"/>
          <p:cNvSpPr>
            <a:spLocks noGrp="1"/>
          </p:cNvSpPr>
          <p:nvPr>
            <p:ph idx="1"/>
          </p:nvPr>
        </p:nvSpPr>
        <p:spPr>
          <a:xfrm>
            <a:off x="0" y="1012874"/>
            <a:ext cx="12192000" cy="5845125"/>
          </a:xfrm>
        </p:spPr>
        <p:txBody>
          <a:bodyPr>
            <a:normAutofit/>
          </a:bodyPr>
          <a:lstStyle/>
          <a:p>
            <a:pPr marL="463550" indent="-463550" algn="just">
              <a:buFont typeface="Wingdings" panose="05000000000000000000" pitchFamily="2" charset="2"/>
              <a:buChar char="q"/>
            </a:pPr>
            <a:r>
              <a:rPr lang="en-US" sz="4000" dirty="0" smtClean="0">
                <a:latin typeface="Comic Sans MS" panose="030F0702030302020204" pitchFamily="66" charset="0"/>
              </a:rPr>
              <a:t>	</a:t>
            </a:r>
            <a:r>
              <a:rPr lang="en-US" sz="4800" dirty="0" smtClean="0">
                <a:latin typeface="Comic Sans MS" panose="030F0702030302020204" pitchFamily="66" charset="0"/>
              </a:rPr>
              <a:t>When </a:t>
            </a:r>
            <a:r>
              <a:rPr lang="en-US" sz="4800" dirty="0">
                <a:latin typeface="Comic Sans MS" panose="030F0702030302020204" pitchFamily="66" charset="0"/>
              </a:rPr>
              <a:t>balancing redox reactions, make sure that the number of electrons lost by the reducing agent equals the number of electrons gained by the oxidizing agent • </a:t>
            </a:r>
            <a:endParaRPr lang="en-US" sz="4800" dirty="0" smtClean="0">
              <a:latin typeface="Comic Sans MS" panose="030F0702030302020204" pitchFamily="66" charset="0"/>
            </a:endParaRPr>
          </a:p>
          <a:p>
            <a:pPr marL="463550" indent="-463550" algn="just">
              <a:buNone/>
            </a:pPr>
            <a:r>
              <a:rPr lang="en-US" sz="4800" dirty="0" smtClean="0">
                <a:latin typeface="Comic Sans MS" panose="030F0702030302020204" pitchFamily="66" charset="0"/>
              </a:rPr>
              <a:t>	</a:t>
            </a:r>
            <a:r>
              <a:rPr lang="en-US" sz="4800" b="1" dirty="0" smtClean="0">
                <a:latin typeface="Comic Sans MS" panose="030F0702030302020204" pitchFamily="66" charset="0"/>
              </a:rPr>
              <a:t>Two </a:t>
            </a:r>
            <a:r>
              <a:rPr lang="en-US" sz="4800" b="1" dirty="0">
                <a:latin typeface="Comic Sans MS" panose="030F0702030302020204" pitchFamily="66" charset="0"/>
              </a:rPr>
              <a:t>methods can be used:</a:t>
            </a:r>
            <a:r>
              <a:rPr lang="en-US" sz="4800" dirty="0">
                <a:latin typeface="Comic Sans MS" panose="030F0702030302020204" pitchFamily="66" charset="0"/>
              </a:rPr>
              <a:t> </a:t>
            </a:r>
            <a:endParaRPr lang="en-US" sz="4800" dirty="0" smtClean="0">
              <a:latin typeface="Comic Sans MS" panose="030F0702030302020204" pitchFamily="66" charset="0"/>
            </a:endParaRPr>
          </a:p>
          <a:p>
            <a:pPr marL="463550" indent="-463550" algn="just">
              <a:buAutoNum type="arabicPeriod"/>
            </a:pPr>
            <a:r>
              <a:rPr lang="en-US" sz="4800" dirty="0" smtClean="0">
                <a:latin typeface="Comic Sans MS" panose="030F0702030302020204" pitchFamily="66" charset="0"/>
              </a:rPr>
              <a:t>Oxidation </a:t>
            </a:r>
            <a:r>
              <a:rPr lang="en-US" sz="4800" dirty="0">
                <a:latin typeface="Comic Sans MS" panose="030F0702030302020204" pitchFamily="66" charset="0"/>
              </a:rPr>
              <a:t>number method </a:t>
            </a:r>
            <a:endParaRPr lang="en-US" sz="4800" dirty="0" smtClean="0">
              <a:latin typeface="Comic Sans MS" panose="030F0702030302020204" pitchFamily="66" charset="0"/>
            </a:endParaRPr>
          </a:p>
          <a:p>
            <a:pPr marL="463550" indent="-463550" algn="just">
              <a:buAutoNum type="arabicPeriod"/>
            </a:pPr>
            <a:r>
              <a:rPr lang="en-US" sz="4800" dirty="0" smtClean="0">
                <a:latin typeface="Comic Sans MS" panose="030F0702030302020204" pitchFamily="66" charset="0"/>
              </a:rPr>
              <a:t>Half-reaction </a:t>
            </a:r>
            <a:r>
              <a:rPr lang="en-US" sz="4800" dirty="0">
                <a:latin typeface="Comic Sans MS" panose="030F0702030302020204" pitchFamily="66" charset="0"/>
              </a:rPr>
              <a:t>method</a:t>
            </a:r>
          </a:p>
        </p:txBody>
      </p:sp>
    </p:spTree>
    <p:extLst>
      <p:ext uri="{BB962C8B-B14F-4D97-AF65-F5344CB8AC3E}">
        <p14:creationId xmlns:p14="http://schemas.microsoft.com/office/powerpoint/2010/main" val="610077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0" y="0"/>
            <a:ext cx="12048565" cy="6857999"/>
          </a:xfrm>
          <a:prstGeom prst="rect">
            <a:avLst/>
          </a:prstGeom>
        </p:spPr>
      </p:pic>
    </p:spTree>
    <p:extLst>
      <p:ext uri="{BB962C8B-B14F-4D97-AF65-F5344CB8AC3E}">
        <p14:creationId xmlns:p14="http://schemas.microsoft.com/office/powerpoint/2010/main" val="18616032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2102" y="0"/>
            <a:ext cx="10515600" cy="830629"/>
          </a:xfrm>
        </p:spPr>
        <p:txBody>
          <a:bodyPr/>
          <a:lstStyle/>
          <a:p>
            <a:pPr algn="ctr"/>
            <a:r>
              <a:rPr lang="en-US" dirty="0">
                <a:latin typeface="Comic Sans MS" panose="030F0702030302020204" pitchFamily="66" charset="0"/>
              </a:rPr>
              <a:t>Example 1 </a:t>
            </a:r>
          </a:p>
        </p:txBody>
      </p:sp>
      <p:pic>
        <p:nvPicPr>
          <p:cNvPr id="4" name="Content Placeholder 3"/>
          <p:cNvPicPr>
            <a:picLocks noGrp="1" noChangeAspect="1"/>
          </p:cNvPicPr>
          <p:nvPr>
            <p:ph idx="1"/>
          </p:nvPr>
        </p:nvPicPr>
        <p:blipFill>
          <a:blip r:embed="rId2"/>
          <a:stretch>
            <a:fillRect/>
          </a:stretch>
        </p:blipFill>
        <p:spPr>
          <a:xfrm>
            <a:off x="0" y="830629"/>
            <a:ext cx="12192000" cy="6027371"/>
          </a:xfrm>
          <a:prstGeom prst="rect">
            <a:avLst/>
          </a:prstGeom>
        </p:spPr>
      </p:pic>
    </p:spTree>
    <p:extLst>
      <p:ext uri="{BB962C8B-B14F-4D97-AF65-F5344CB8AC3E}">
        <p14:creationId xmlns:p14="http://schemas.microsoft.com/office/powerpoint/2010/main" val="3431795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9049" y="0"/>
            <a:ext cx="10515600" cy="759655"/>
          </a:xfrm>
        </p:spPr>
        <p:txBody>
          <a:bodyPr/>
          <a:lstStyle/>
          <a:p>
            <a:pPr algn="ctr"/>
            <a:r>
              <a:rPr lang="en-US" dirty="0">
                <a:latin typeface="Comic Sans MS" panose="030F0702030302020204" pitchFamily="66" charset="0"/>
              </a:rPr>
              <a:t>Solution to Example 1</a:t>
            </a:r>
          </a:p>
        </p:txBody>
      </p:sp>
      <p:pic>
        <p:nvPicPr>
          <p:cNvPr id="4" name="Content Placeholder 3"/>
          <p:cNvPicPr>
            <a:picLocks noGrp="1" noChangeAspect="1"/>
          </p:cNvPicPr>
          <p:nvPr>
            <p:ph idx="1"/>
          </p:nvPr>
        </p:nvPicPr>
        <p:blipFill>
          <a:blip r:embed="rId2"/>
          <a:stretch>
            <a:fillRect/>
          </a:stretch>
        </p:blipFill>
        <p:spPr>
          <a:xfrm>
            <a:off x="0" y="590844"/>
            <a:ext cx="12192000" cy="6267156"/>
          </a:xfrm>
          <a:prstGeom prst="rect">
            <a:avLst/>
          </a:prstGeom>
        </p:spPr>
      </p:pic>
    </p:spTree>
    <p:extLst>
      <p:ext uri="{BB962C8B-B14F-4D97-AF65-F5344CB8AC3E}">
        <p14:creationId xmlns:p14="http://schemas.microsoft.com/office/powerpoint/2010/main" val="29199169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 y="-27735"/>
            <a:ext cx="12211050" cy="632854"/>
          </a:xfrm>
        </p:spPr>
        <p:txBody>
          <a:bodyPr>
            <a:normAutofit fontScale="90000"/>
          </a:bodyPr>
          <a:lstStyle/>
          <a:p>
            <a:pPr algn="ctr"/>
            <a:r>
              <a:rPr lang="en-US" b="1" dirty="0" smtClean="0">
                <a:latin typeface="Comic Sans MS" panose="030F0702030302020204" pitchFamily="66" charset="0"/>
              </a:rPr>
              <a:t>Redox Reactions</a:t>
            </a:r>
            <a:endParaRPr lang="en-US" dirty="0"/>
          </a:p>
        </p:txBody>
      </p:sp>
      <p:sp>
        <p:nvSpPr>
          <p:cNvPr id="4" name="Rectangle 1"/>
          <p:cNvSpPr>
            <a:spLocks noChangeArrowheads="1"/>
          </p:cNvSpPr>
          <p:nvPr/>
        </p:nvSpPr>
        <p:spPr bwMode="auto">
          <a:xfrm>
            <a:off x="0" y="963275"/>
            <a:ext cx="121920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457200" marR="0" lvl="0" indent="-4572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3200" b="0" i="0" u="none" strike="noStrike" cap="none" normalizeH="0" baseline="0" dirty="0" smtClean="0">
                <a:ln>
                  <a:noFill/>
                </a:ln>
                <a:solidFill>
                  <a:srgbClr val="000000"/>
                </a:solidFill>
                <a:effectLst/>
                <a:latin typeface="Comic Sans MS" panose="030F0702030302020204" pitchFamily="66" charset="0"/>
                <a:cs typeface="Times New Roman" panose="02020603050405020304" pitchFamily="18" charset="0"/>
              </a:rPr>
              <a:t>Historically, the term "oxidation" was used because the redox reactions that were first systematically investigated took place in oxygen, with oxygen being reduced and the other species being oxidized, hence the term oxidation reaction. </a:t>
            </a:r>
          </a:p>
          <a:p>
            <a:pPr marL="457200" marR="0" lvl="0" indent="-4572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3200" b="0" i="0" u="none" strike="noStrike" cap="none" normalizeH="0" baseline="0" dirty="0" smtClean="0">
                <a:ln>
                  <a:noFill/>
                </a:ln>
                <a:solidFill>
                  <a:srgbClr val="000000"/>
                </a:solidFill>
                <a:effectLst/>
                <a:latin typeface="Comic Sans MS" panose="030F0702030302020204" pitchFamily="66" charset="0"/>
                <a:cs typeface="Times New Roman" panose="02020603050405020304" pitchFamily="18" charset="0"/>
              </a:rPr>
              <a:t>However, it was later realized that this case (oxidation reactions involving oxygen) was just one possible scenario. For example consider the redox reaction shown below.</a:t>
            </a:r>
            <a:endParaRPr kumimoji="0" lang="en-US" altLang="en-US" sz="3200" b="0" i="0" u="none" strike="noStrike" cap="none" normalizeH="0" baseline="0" dirty="0" smtClean="0">
              <a:ln>
                <a:noFill/>
              </a:ln>
              <a:solidFill>
                <a:schemeClr val="tx1"/>
              </a:solidFill>
              <a:effectLst/>
              <a:latin typeface="Comic Sans MS" panose="030F0702030302020204" pitchFamily="66"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rgbClr val="000000"/>
                </a:solidFill>
                <a:effectLst/>
                <a:latin typeface="Comic Sans MS" panose="030F0702030302020204" pitchFamily="66" charset="0"/>
                <a:cs typeface="Times New Roman" panose="02020603050405020304" pitchFamily="18" charset="0"/>
              </a:rPr>
              <a:t>  </a:t>
            </a:r>
            <a:endParaRPr kumimoji="0" lang="en-US" altLang="en-US" sz="2500" b="0" i="0" u="none" strike="noStrike" cap="none" normalizeH="0" baseline="0" dirty="0" smtClean="0">
              <a:ln>
                <a:noFill/>
              </a:ln>
              <a:solidFill>
                <a:srgbClr val="000000"/>
              </a:solidFill>
              <a:effectLst/>
              <a:latin typeface="Comic Sans MS" panose="030F0702030302020204" pitchFamily="66"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077445" y="5201130"/>
            <a:ext cx="10018059" cy="1656870"/>
          </a:xfrm>
          <a:prstGeom prst="rect">
            <a:avLst/>
          </a:prstGeom>
        </p:spPr>
      </p:pic>
    </p:spTree>
    <p:extLst>
      <p:ext uri="{BB962C8B-B14F-4D97-AF65-F5344CB8AC3E}">
        <p14:creationId xmlns:p14="http://schemas.microsoft.com/office/powerpoint/2010/main" val="16529328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534572"/>
          </a:xfrm>
        </p:spPr>
        <p:txBody>
          <a:bodyPr>
            <a:normAutofit fontScale="90000"/>
          </a:bodyPr>
          <a:lstStyle/>
          <a:p>
            <a:r>
              <a:rPr lang="en-US" dirty="0">
                <a:latin typeface="Comic Sans MS" panose="030F0702030302020204" pitchFamily="66" charset="0"/>
              </a:rPr>
              <a:t>Example 2</a:t>
            </a:r>
          </a:p>
        </p:txBody>
      </p:sp>
      <p:pic>
        <p:nvPicPr>
          <p:cNvPr id="4" name="Content Placeholder 3"/>
          <p:cNvPicPr>
            <a:picLocks noGrp="1" noChangeAspect="1"/>
          </p:cNvPicPr>
          <p:nvPr>
            <p:ph idx="1"/>
          </p:nvPr>
        </p:nvPicPr>
        <p:blipFill>
          <a:blip r:embed="rId2"/>
          <a:stretch>
            <a:fillRect/>
          </a:stretch>
        </p:blipFill>
        <p:spPr>
          <a:xfrm>
            <a:off x="0" y="829994"/>
            <a:ext cx="12192000" cy="6028005"/>
          </a:xfrm>
          <a:prstGeom prst="rect">
            <a:avLst/>
          </a:prstGeom>
        </p:spPr>
      </p:pic>
    </p:spTree>
    <p:extLst>
      <p:ext uri="{BB962C8B-B14F-4D97-AF65-F5344CB8AC3E}">
        <p14:creationId xmlns:p14="http://schemas.microsoft.com/office/powerpoint/2010/main" val="22659292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0" y="0"/>
            <a:ext cx="12191999" cy="6857999"/>
          </a:xfrm>
          <a:prstGeom prst="rect">
            <a:avLst/>
          </a:prstGeom>
        </p:spPr>
      </p:pic>
    </p:spTree>
    <p:extLst>
      <p:ext uri="{BB962C8B-B14F-4D97-AF65-F5344CB8AC3E}">
        <p14:creationId xmlns:p14="http://schemas.microsoft.com/office/powerpoint/2010/main" val="36261282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618564"/>
          </a:xfrm>
        </p:spPr>
        <p:txBody>
          <a:bodyPr>
            <a:normAutofit fontScale="90000"/>
          </a:bodyPr>
          <a:lstStyle/>
          <a:p>
            <a:pPr algn="ctr"/>
            <a:r>
              <a:rPr lang="en-US" sz="4000" b="1" dirty="0" smtClean="0">
                <a:latin typeface="Comic Sans MS" panose="030F0702030302020204" pitchFamily="66" charset="0"/>
              </a:rPr>
              <a:t>Guidelines for Balancing Redox Equations</a:t>
            </a:r>
            <a:endParaRPr lang="en-US" sz="4000" dirty="0">
              <a:latin typeface="Comic Sans MS" panose="030F0702030302020204" pitchFamily="66" charset="0"/>
            </a:endParaRPr>
          </a:p>
        </p:txBody>
      </p:sp>
      <p:sp>
        <p:nvSpPr>
          <p:cNvPr id="3" name="Content Placeholder 2"/>
          <p:cNvSpPr>
            <a:spLocks noGrp="1"/>
          </p:cNvSpPr>
          <p:nvPr>
            <p:ph idx="1"/>
          </p:nvPr>
        </p:nvSpPr>
        <p:spPr>
          <a:xfrm>
            <a:off x="0" y="618565"/>
            <a:ext cx="11353800" cy="6239435"/>
          </a:xfrm>
        </p:spPr>
        <p:txBody>
          <a:bodyPr>
            <a:noAutofit/>
          </a:bodyPr>
          <a:lstStyle/>
          <a:p>
            <a:pPr marL="457200" indent="-457200" algn="just">
              <a:buFont typeface="+mj-lt"/>
              <a:buAutoNum type="arabicParenR"/>
            </a:pPr>
            <a:r>
              <a:rPr lang="en-US" sz="3200" dirty="0" smtClean="0">
                <a:latin typeface="Comic Sans MS" panose="030F0702030302020204" pitchFamily="66" charset="0"/>
              </a:rPr>
              <a:t>Determine </a:t>
            </a:r>
            <a:r>
              <a:rPr lang="en-US" sz="3200" dirty="0">
                <a:latin typeface="Comic Sans MS" panose="030F0702030302020204" pitchFamily="66" charset="0"/>
              </a:rPr>
              <a:t>the oxidation states of each </a:t>
            </a:r>
            <a:r>
              <a:rPr lang="en-US" sz="3200" dirty="0" smtClean="0">
                <a:latin typeface="Comic Sans MS" panose="030F0702030302020204" pitchFamily="66" charset="0"/>
              </a:rPr>
              <a:t>species.</a:t>
            </a:r>
          </a:p>
          <a:p>
            <a:pPr marL="457200" indent="-457200" algn="just">
              <a:buNone/>
            </a:pPr>
            <a:r>
              <a:rPr lang="en-US" sz="3200" dirty="0" smtClean="0">
                <a:latin typeface="Comic Sans MS" panose="030F0702030302020204" pitchFamily="66" charset="0"/>
              </a:rPr>
              <a:t>2a)Write </a:t>
            </a:r>
            <a:r>
              <a:rPr lang="en-US" sz="3200" dirty="0">
                <a:latin typeface="Comic Sans MS" panose="030F0702030302020204" pitchFamily="66" charset="0"/>
              </a:rPr>
              <a:t>each half reaction and for </a:t>
            </a:r>
            <a:r>
              <a:rPr lang="en-US" sz="3200" dirty="0" smtClean="0">
                <a:latin typeface="Comic Sans MS" panose="030F0702030302020204" pitchFamily="66" charset="0"/>
              </a:rPr>
              <a:t>each:</a:t>
            </a:r>
          </a:p>
          <a:p>
            <a:pPr marL="457200" indent="-457200" algn="just">
              <a:buNone/>
            </a:pPr>
            <a:r>
              <a:rPr lang="en-US" sz="3200" dirty="0" smtClean="0">
                <a:latin typeface="Comic Sans MS" panose="030F0702030302020204" pitchFamily="66" charset="0"/>
              </a:rPr>
              <a:t>2b)Balance </a:t>
            </a:r>
            <a:r>
              <a:rPr lang="en-US" sz="3200" dirty="0">
                <a:latin typeface="Comic Sans MS" panose="030F0702030302020204" pitchFamily="66" charset="0"/>
              </a:rPr>
              <a:t>atoms that change oxidation </a:t>
            </a:r>
            <a:r>
              <a:rPr lang="en-US" sz="3200" dirty="0" smtClean="0">
                <a:latin typeface="Comic Sans MS" panose="030F0702030302020204" pitchFamily="66" charset="0"/>
              </a:rPr>
              <a:t>state.</a:t>
            </a:r>
          </a:p>
          <a:p>
            <a:pPr marL="457200" indent="-457200" algn="just">
              <a:buNone/>
            </a:pPr>
            <a:r>
              <a:rPr lang="en-US" sz="3200" dirty="0" smtClean="0">
                <a:latin typeface="Comic Sans MS" panose="030F0702030302020204" pitchFamily="66" charset="0"/>
              </a:rPr>
              <a:t>3)Determine </a:t>
            </a:r>
            <a:r>
              <a:rPr lang="en-US" sz="3200" dirty="0">
                <a:latin typeface="Comic Sans MS" panose="030F0702030302020204" pitchFamily="66" charset="0"/>
              </a:rPr>
              <a:t>number of electrons gained or </a:t>
            </a:r>
            <a:r>
              <a:rPr lang="en-US" sz="3200" dirty="0" smtClean="0">
                <a:latin typeface="Comic Sans MS" panose="030F0702030302020204" pitchFamily="66" charset="0"/>
              </a:rPr>
              <a:t>lost</a:t>
            </a:r>
          </a:p>
          <a:p>
            <a:pPr marL="457200" indent="-457200" algn="just">
              <a:buNone/>
            </a:pPr>
            <a:r>
              <a:rPr lang="en-US" sz="3200" dirty="0" smtClean="0">
                <a:latin typeface="Comic Sans MS" panose="030F0702030302020204" pitchFamily="66" charset="0"/>
              </a:rPr>
              <a:t>4)Balance </a:t>
            </a:r>
            <a:r>
              <a:rPr lang="en-US" sz="3200" dirty="0">
                <a:latin typeface="Comic Sans MS" panose="030F0702030302020204" pitchFamily="66" charset="0"/>
              </a:rPr>
              <a:t>charges by using H</a:t>
            </a:r>
            <a:r>
              <a:rPr lang="en-US" sz="3200" baseline="30000" dirty="0">
                <a:latin typeface="Comic Sans MS" panose="030F0702030302020204" pitchFamily="66" charset="0"/>
              </a:rPr>
              <a:t>+</a:t>
            </a:r>
            <a:r>
              <a:rPr lang="en-US" sz="3200" dirty="0">
                <a:latin typeface="Comic Sans MS" panose="030F0702030302020204" pitchFamily="66" charset="0"/>
              </a:rPr>
              <a:t> (in acidic solution) or OH</a:t>
            </a:r>
            <a:r>
              <a:rPr lang="en-US" sz="3200" baseline="30000" dirty="0">
                <a:latin typeface="Comic Sans MS" panose="030F0702030302020204" pitchFamily="66" charset="0"/>
              </a:rPr>
              <a:t>-</a:t>
            </a:r>
            <a:r>
              <a:rPr lang="en-US" sz="3200" dirty="0">
                <a:latin typeface="Comic Sans MS" panose="030F0702030302020204" pitchFamily="66" charset="0"/>
              </a:rPr>
              <a:t> (in basic solution</a:t>
            </a:r>
            <a:r>
              <a:rPr lang="en-US" sz="3200" dirty="0" smtClean="0">
                <a:latin typeface="Comic Sans MS" panose="030F0702030302020204" pitchFamily="66" charset="0"/>
              </a:rPr>
              <a:t>).</a:t>
            </a:r>
          </a:p>
          <a:p>
            <a:pPr marL="457200" indent="-457200" algn="just">
              <a:buNone/>
            </a:pPr>
            <a:r>
              <a:rPr lang="en-US" sz="3200" dirty="0" smtClean="0">
                <a:latin typeface="Comic Sans MS" panose="030F0702030302020204" pitchFamily="66" charset="0"/>
              </a:rPr>
              <a:t>5)Balance </a:t>
            </a:r>
            <a:r>
              <a:rPr lang="en-US" sz="3200" dirty="0">
                <a:latin typeface="Comic Sans MS" panose="030F0702030302020204" pitchFamily="66" charset="0"/>
              </a:rPr>
              <a:t>the rest of the atoms (H's and O's) using </a:t>
            </a:r>
            <a:r>
              <a:rPr lang="en-US" sz="3200" dirty="0" smtClean="0">
                <a:latin typeface="Comic Sans MS" panose="030F0702030302020204" pitchFamily="66" charset="0"/>
              </a:rPr>
              <a:t>H</a:t>
            </a:r>
            <a:r>
              <a:rPr lang="en-US" sz="3200" baseline="-25000" dirty="0" smtClean="0">
                <a:latin typeface="Comic Sans MS" panose="030F0702030302020204" pitchFamily="66" charset="0"/>
              </a:rPr>
              <a:t>2</a:t>
            </a:r>
            <a:r>
              <a:rPr lang="en-US" sz="3200" dirty="0" smtClean="0">
                <a:latin typeface="Comic Sans MS" panose="030F0702030302020204" pitchFamily="66" charset="0"/>
              </a:rPr>
              <a:t>O.</a:t>
            </a:r>
          </a:p>
          <a:p>
            <a:pPr marL="457200" indent="-457200" algn="just">
              <a:buNone/>
            </a:pPr>
            <a:r>
              <a:rPr lang="en-US" sz="3200" dirty="0" smtClean="0">
                <a:latin typeface="Comic Sans MS" panose="030F0702030302020204" pitchFamily="66" charset="0"/>
              </a:rPr>
              <a:t>6)Balance </a:t>
            </a:r>
            <a:r>
              <a:rPr lang="en-US" sz="3200" dirty="0">
                <a:latin typeface="Comic Sans MS" panose="030F0702030302020204" pitchFamily="66" charset="0"/>
              </a:rPr>
              <a:t>the number of electrons transferred for each half reaction using the appropriate factor so that the electrons </a:t>
            </a:r>
            <a:r>
              <a:rPr lang="en-US" sz="3200" dirty="0" smtClean="0">
                <a:latin typeface="Comic Sans MS" panose="030F0702030302020204" pitchFamily="66" charset="0"/>
              </a:rPr>
              <a:t>cancel.</a:t>
            </a:r>
          </a:p>
          <a:p>
            <a:pPr marL="457200" indent="-457200" algn="just">
              <a:buNone/>
            </a:pPr>
            <a:r>
              <a:rPr lang="en-US" sz="3200" dirty="0" smtClean="0">
                <a:latin typeface="Comic Sans MS" panose="030F0702030302020204" pitchFamily="66" charset="0"/>
              </a:rPr>
              <a:t>7)Add </a:t>
            </a:r>
            <a:r>
              <a:rPr lang="en-US" sz="3200" dirty="0">
                <a:latin typeface="Comic Sans MS" panose="030F0702030302020204" pitchFamily="66" charset="0"/>
              </a:rPr>
              <a:t>the two half-reactions together and simplify if necessary.</a:t>
            </a:r>
          </a:p>
          <a:p>
            <a:pPr marL="0" indent="0">
              <a:buNone/>
            </a:pPr>
            <a:endParaRPr lang="en-US" sz="3200" dirty="0"/>
          </a:p>
        </p:txBody>
      </p:sp>
    </p:spTree>
    <p:extLst>
      <p:ext uri="{BB962C8B-B14F-4D97-AF65-F5344CB8AC3E}">
        <p14:creationId xmlns:p14="http://schemas.microsoft.com/office/powerpoint/2010/main" val="27408362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0" y="107576"/>
            <a:ext cx="11914094" cy="6750423"/>
          </a:xfrm>
          <a:prstGeom prst="rect">
            <a:avLst/>
          </a:prstGeom>
        </p:spPr>
      </p:pic>
    </p:spTree>
    <p:extLst>
      <p:ext uri="{BB962C8B-B14F-4D97-AF65-F5344CB8AC3E}">
        <p14:creationId xmlns:p14="http://schemas.microsoft.com/office/powerpoint/2010/main" val="42415501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147919"/>
            <a:ext cx="12192000" cy="6871446"/>
          </a:xfrm>
          <a:prstGeom prst="rect">
            <a:avLst/>
          </a:prstGeom>
        </p:spPr>
      </p:pic>
    </p:spTree>
    <p:extLst>
      <p:ext uri="{BB962C8B-B14F-4D97-AF65-F5344CB8AC3E}">
        <p14:creationId xmlns:p14="http://schemas.microsoft.com/office/powerpoint/2010/main" val="4685308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10640"/>
          </a:xfrm>
        </p:spPr>
        <p:txBody>
          <a:bodyPr/>
          <a:lstStyle/>
          <a:p>
            <a:pPr algn="ctr"/>
            <a:r>
              <a:rPr lang="en-US" dirty="0">
                <a:latin typeface="Comic Sans MS" panose="030F0702030302020204" pitchFamily="66" charset="0"/>
              </a:rPr>
              <a:t>Balancing Redox </a:t>
            </a:r>
            <a:r>
              <a:rPr lang="en-US" dirty="0" smtClean="0">
                <a:latin typeface="Comic Sans MS" panose="030F0702030302020204" pitchFamily="66" charset="0"/>
              </a:rPr>
              <a:t>Reactions</a:t>
            </a:r>
            <a:endParaRPr lang="en-US" dirty="0"/>
          </a:p>
        </p:txBody>
      </p:sp>
      <p:sp>
        <p:nvSpPr>
          <p:cNvPr id="3" name="Content Placeholder 2"/>
          <p:cNvSpPr>
            <a:spLocks noGrp="1"/>
          </p:cNvSpPr>
          <p:nvPr>
            <p:ph idx="1"/>
          </p:nvPr>
        </p:nvSpPr>
        <p:spPr>
          <a:xfrm>
            <a:off x="0" y="938118"/>
            <a:ext cx="12192000" cy="5919882"/>
          </a:xfrm>
        </p:spPr>
        <p:txBody>
          <a:bodyPr>
            <a:noAutofit/>
          </a:bodyPr>
          <a:lstStyle/>
          <a:p>
            <a:pPr marL="457200" indent="-457200" algn="just"/>
            <a:r>
              <a:rPr lang="en-US" sz="3500" dirty="0">
                <a:latin typeface="Comic Sans MS" panose="030F0702030302020204" pitchFamily="66" charset="0"/>
              </a:rPr>
              <a:t>Now all charges and number of atoms balance.</a:t>
            </a:r>
            <a:r>
              <a:rPr lang="en-US" sz="3500" dirty="0" smtClean="0">
                <a:latin typeface="Comic Sans MS" panose="030F0702030302020204" pitchFamily="66" charset="0"/>
              </a:rPr>
              <a:t/>
            </a:r>
            <a:br>
              <a:rPr lang="en-US" sz="3500" dirty="0" smtClean="0">
                <a:latin typeface="Comic Sans MS" panose="030F0702030302020204" pitchFamily="66" charset="0"/>
              </a:rPr>
            </a:br>
            <a:r>
              <a:rPr lang="en-US" sz="3500" dirty="0">
                <a:latin typeface="Comic Sans MS" panose="030F0702030302020204" pitchFamily="66" charset="0"/>
              </a:rPr>
              <a:t>Finally, two terms you may run across in the future are </a:t>
            </a:r>
            <a:endParaRPr lang="en-US" sz="3500" dirty="0" smtClean="0">
              <a:latin typeface="Comic Sans MS" panose="030F0702030302020204" pitchFamily="66" charset="0"/>
            </a:endParaRPr>
          </a:p>
          <a:p>
            <a:pPr marL="457200" indent="-457200" algn="just"/>
            <a:r>
              <a:rPr lang="en-US" sz="3500" b="1" dirty="0" smtClean="0">
                <a:latin typeface="Comic Sans MS" panose="030F0702030302020204" pitchFamily="66" charset="0"/>
              </a:rPr>
              <a:t>oxidizing </a:t>
            </a:r>
            <a:r>
              <a:rPr lang="en-US" sz="3500" b="1" dirty="0">
                <a:latin typeface="Comic Sans MS" panose="030F0702030302020204" pitchFamily="66" charset="0"/>
              </a:rPr>
              <a:t>agent</a:t>
            </a:r>
            <a:r>
              <a:rPr lang="en-US" sz="3500" dirty="0">
                <a:latin typeface="Comic Sans MS" panose="030F0702030302020204" pitchFamily="66" charset="0"/>
              </a:rPr>
              <a:t> (or oxidant) and a </a:t>
            </a:r>
            <a:r>
              <a:rPr lang="en-US" sz="3500" b="1" dirty="0" smtClean="0">
                <a:latin typeface="Comic Sans MS" panose="030F0702030302020204" pitchFamily="66" charset="0"/>
              </a:rPr>
              <a:t>reducing </a:t>
            </a:r>
            <a:r>
              <a:rPr lang="en-US" sz="3500" b="1" dirty="0">
                <a:latin typeface="Comic Sans MS" panose="030F0702030302020204" pitchFamily="66" charset="0"/>
              </a:rPr>
              <a:t>agent</a:t>
            </a:r>
            <a:r>
              <a:rPr lang="en-US" sz="3500" dirty="0">
                <a:latin typeface="Comic Sans MS" panose="030F0702030302020204" pitchFamily="66" charset="0"/>
              </a:rPr>
              <a:t> (reductant). </a:t>
            </a:r>
            <a:endParaRPr lang="en-US" sz="3500" dirty="0" smtClean="0">
              <a:latin typeface="Comic Sans MS" panose="030F0702030302020204" pitchFamily="66" charset="0"/>
            </a:endParaRPr>
          </a:p>
          <a:p>
            <a:pPr marL="457200" indent="-457200" algn="just"/>
            <a:r>
              <a:rPr lang="en-US" sz="3500" dirty="0" smtClean="0">
                <a:latin typeface="Comic Sans MS" panose="030F0702030302020204" pitchFamily="66" charset="0"/>
              </a:rPr>
              <a:t>An </a:t>
            </a:r>
            <a:r>
              <a:rPr lang="en-US" sz="3500" dirty="0">
                <a:latin typeface="Comic Sans MS" panose="030F0702030302020204" pitchFamily="66" charset="0"/>
              </a:rPr>
              <a:t>oxidizing agent causes oxidation and is reduced in the reaction. </a:t>
            </a:r>
            <a:endParaRPr lang="en-US" sz="3500" dirty="0" smtClean="0">
              <a:latin typeface="Comic Sans MS" panose="030F0702030302020204" pitchFamily="66" charset="0"/>
            </a:endParaRPr>
          </a:p>
          <a:p>
            <a:pPr marL="457200" indent="-457200" algn="just"/>
            <a:r>
              <a:rPr lang="en-US" sz="3500" dirty="0" smtClean="0">
                <a:latin typeface="Comic Sans MS" panose="030F0702030302020204" pitchFamily="66" charset="0"/>
              </a:rPr>
              <a:t>A </a:t>
            </a:r>
            <a:r>
              <a:rPr lang="en-US" sz="3500" dirty="0">
                <a:latin typeface="Comic Sans MS" panose="030F0702030302020204" pitchFamily="66" charset="0"/>
              </a:rPr>
              <a:t>reducing agent causes the reduction in the redox reaction. The reducing agent is oxidized in the reaction. </a:t>
            </a:r>
            <a:endParaRPr lang="en-US" sz="3500" dirty="0" smtClean="0">
              <a:latin typeface="Comic Sans MS" panose="030F0702030302020204" pitchFamily="66" charset="0"/>
            </a:endParaRPr>
          </a:p>
          <a:p>
            <a:pPr marL="457200" indent="-457200" algn="just"/>
            <a:r>
              <a:rPr lang="en-US" sz="3500" dirty="0" smtClean="0">
                <a:latin typeface="Comic Sans MS" panose="030F0702030302020204" pitchFamily="66" charset="0"/>
              </a:rPr>
              <a:t>In </a:t>
            </a:r>
            <a:r>
              <a:rPr lang="en-US" sz="3500" dirty="0">
                <a:latin typeface="Comic Sans MS" panose="030F0702030302020204" pitchFamily="66" charset="0"/>
              </a:rPr>
              <a:t>Example 4 above, MnO</a:t>
            </a:r>
            <a:r>
              <a:rPr lang="en-US" sz="3500" baseline="-25000" dirty="0">
                <a:latin typeface="Comic Sans MS" panose="030F0702030302020204" pitchFamily="66" charset="0"/>
              </a:rPr>
              <a:t>4</a:t>
            </a:r>
            <a:r>
              <a:rPr lang="en-US" sz="3500" baseline="30000" dirty="0">
                <a:latin typeface="Comic Sans MS" panose="030F0702030302020204" pitchFamily="66" charset="0"/>
              </a:rPr>
              <a:t>-</a:t>
            </a:r>
            <a:r>
              <a:rPr lang="en-US" sz="3500" dirty="0">
                <a:latin typeface="Comic Sans MS" panose="030F0702030302020204" pitchFamily="66" charset="0"/>
              </a:rPr>
              <a:t> is the oxidizing agent and Cl</a:t>
            </a:r>
            <a:r>
              <a:rPr lang="en-US" sz="3500" baseline="30000" dirty="0">
                <a:latin typeface="Comic Sans MS" panose="030F0702030302020204" pitchFamily="66" charset="0"/>
              </a:rPr>
              <a:t>-</a:t>
            </a:r>
            <a:r>
              <a:rPr lang="en-US" sz="3500" dirty="0">
                <a:latin typeface="Comic Sans MS" panose="030F0702030302020204" pitchFamily="66" charset="0"/>
              </a:rPr>
              <a:t> is the </a:t>
            </a:r>
            <a:r>
              <a:rPr lang="en-US" sz="3500" dirty="0" smtClean="0">
                <a:latin typeface="Comic Sans MS" panose="030F0702030302020204" pitchFamily="66" charset="0"/>
              </a:rPr>
              <a:t>reducing </a:t>
            </a:r>
            <a:r>
              <a:rPr lang="en-US" sz="3500" dirty="0">
                <a:latin typeface="Comic Sans MS" panose="030F0702030302020204" pitchFamily="66" charset="0"/>
              </a:rPr>
              <a:t>agent. </a:t>
            </a:r>
          </a:p>
        </p:txBody>
      </p:sp>
    </p:spTree>
    <p:extLst>
      <p:ext uri="{BB962C8B-B14F-4D97-AF65-F5344CB8AC3E}">
        <p14:creationId xmlns:p14="http://schemas.microsoft.com/office/powerpoint/2010/main" val="23475987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618978"/>
          </a:xfrm>
        </p:spPr>
        <p:txBody>
          <a:bodyPr>
            <a:normAutofit fontScale="90000"/>
          </a:bodyPr>
          <a:lstStyle/>
          <a:p>
            <a:pPr algn="ctr"/>
            <a:r>
              <a:rPr lang="en-US" dirty="0">
                <a:latin typeface="Comic Sans MS" panose="030F0702030302020204" pitchFamily="66" charset="0"/>
              </a:rPr>
              <a:t>Solution to Example 2</a:t>
            </a:r>
          </a:p>
        </p:txBody>
      </p:sp>
      <p:pic>
        <p:nvPicPr>
          <p:cNvPr id="4" name="Content Placeholder 3"/>
          <p:cNvPicPr>
            <a:picLocks noGrp="1" noChangeAspect="1"/>
          </p:cNvPicPr>
          <p:nvPr>
            <p:ph idx="1"/>
          </p:nvPr>
        </p:nvPicPr>
        <p:blipFill>
          <a:blip r:embed="rId2"/>
          <a:stretch>
            <a:fillRect/>
          </a:stretch>
        </p:blipFill>
        <p:spPr>
          <a:xfrm>
            <a:off x="0" y="759656"/>
            <a:ext cx="12192000" cy="6098344"/>
          </a:xfrm>
          <a:prstGeom prst="rect">
            <a:avLst/>
          </a:prstGeom>
        </p:spPr>
      </p:pic>
    </p:spTree>
    <p:extLst>
      <p:ext uri="{BB962C8B-B14F-4D97-AF65-F5344CB8AC3E}">
        <p14:creationId xmlns:p14="http://schemas.microsoft.com/office/powerpoint/2010/main" val="39098660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1423"/>
            <a:ext cx="12192000" cy="619613"/>
          </a:xfrm>
        </p:spPr>
        <p:txBody>
          <a:bodyPr>
            <a:normAutofit fontScale="90000"/>
          </a:bodyPr>
          <a:lstStyle/>
          <a:p>
            <a:pPr algn="just"/>
            <a:r>
              <a:rPr lang="en-US" b="1" dirty="0">
                <a:latin typeface="Comic Sans MS" panose="030F0702030302020204" pitchFamily="66" charset="0"/>
              </a:rPr>
              <a:t>Example 3</a:t>
            </a:r>
            <a:r>
              <a:rPr lang="en-US" b="1" dirty="0" smtClean="0">
                <a:latin typeface="Comic Sans MS" panose="030F0702030302020204" pitchFamily="66" charset="0"/>
              </a:rPr>
              <a:t>. </a:t>
            </a:r>
            <a:r>
              <a:rPr lang="en-US" dirty="0">
                <a:latin typeface="Comic Sans MS" panose="030F0702030302020204" pitchFamily="66" charset="0"/>
              </a:rPr>
              <a:t>Balance the following redox reaction.</a:t>
            </a:r>
            <a:endParaRPr lang="en-US" b="1" dirty="0">
              <a:latin typeface="Comic Sans MS" panose="030F0702030302020204" pitchFamily="66" charset="0"/>
            </a:endParaRPr>
          </a:p>
        </p:txBody>
      </p:sp>
      <p:pic>
        <p:nvPicPr>
          <p:cNvPr id="5" name="Picture 4"/>
          <p:cNvPicPr>
            <a:picLocks noChangeAspect="1"/>
          </p:cNvPicPr>
          <p:nvPr/>
        </p:nvPicPr>
        <p:blipFill>
          <a:blip r:embed="rId2"/>
          <a:stretch>
            <a:fillRect/>
          </a:stretch>
        </p:blipFill>
        <p:spPr>
          <a:xfrm>
            <a:off x="2036811" y="755213"/>
            <a:ext cx="7671965" cy="431858"/>
          </a:xfrm>
          <a:prstGeom prst="rect">
            <a:avLst/>
          </a:prstGeom>
        </p:spPr>
      </p:pic>
      <p:pic>
        <p:nvPicPr>
          <p:cNvPr id="7" name="Picture 6"/>
          <p:cNvPicPr>
            <a:picLocks noChangeAspect="1"/>
          </p:cNvPicPr>
          <p:nvPr/>
        </p:nvPicPr>
        <p:blipFill>
          <a:blip r:embed="rId3"/>
          <a:stretch>
            <a:fillRect/>
          </a:stretch>
        </p:blipFill>
        <p:spPr>
          <a:xfrm>
            <a:off x="28977" y="4033200"/>
            <a:ext cx="12163022" cy="1076325"/>
          </a:xfrm>
          <a:prstGeom prst="rect">
            <a:avLst/>
          </a:prstGeom>
        </p:spPr>
      </p:pic>
      <p:pic>
        <p:nvPicPr>
          <p:cNvPr id="8" name="Picture 7"/>
          <p:cNvPicPr>
            <a:picLocks noChangeAspect="1"/>
          </p:cNvPicPr>
          <p:nvPr/>
        </p:nvPicPr>
        <p:blipFill>
          <a:blip r:embed="rId4"/>
          <a:stretch>
            <a:fillRect/>
          </a:stretch>
        </p:blipFill>
        <p:spPr>
          <a:xfrm>
            <a:off x="28978" y="5318439"/>
            <a:ext cx="12033034" cy="1171575"/>
          </a:xfrm>
          <a:prstGeom prst="rect">
            <a:avLst/>
          </a:prstGeom>
        </p:spPr>
      </p:pic>
      <p:pic>
        <p:nvPicPr>
          <p:cNvPr id="10" name="Picture 9"/>
          <p:cNvPicPr>
            <a:picLocks noChangeAspect="1"/>
          </p:cNvPicPr>
          <p:nvPr/>
        </p:nvPicPr>
        <p:blipFill>
          <a:blip r:embed="rId5"/>
          <a:stretch>
            <a:fillRect/>
          </a:stretch>
        </p:blipFill>
        <p:spPr>
          <a:xfrm>
            <a:off x="0" y="1261249"/>
            <a:ext cx="12141495" cy="1212924"/>
          </a:xfrm>
          <a:prstGeom prst="rect">
            <a:avLst/>
          </a:prstGeom>
        </p:spPr>
      </p:pic>
      <p:sp>
        <p:nvSpPr>
          <p:cNvPr id="12" name="Rectangle 11"/>
          <p:cNvSpPr/>
          <p:nvPr/>
        </p:nvSpPr>
        <p:spPr>
          <a:xfrm>
            <a:off x="-50505" y="2623957"/>
            <a:ext cx="12192000" cy="1015663"/>
          </a:xfrm>
          <a:prstGeom prst="rect">
            <a:avLst/>
          </a:prstGeom>
        </p:spPr>
        <p:txBody>
          <a:bodyPr wrap="square">
            <a:spAutoFit/>
          </a:bodyPr>
          <a:lstStyle/>
          <a:p>
            <a:pPr algn="just"/>
            <a:r>
              <a:rPr lang="en-US" sz="2000" b="0" i="0" dirty="0" smtClean="0">
                <a:solidFill>
                  <a:srgbClr val="000000"/>
                </a:solidFill>
                <a:effectLst/>
                <a:latin typeface="Comic Sans MS" panose="030F0702030302020204" pitchFamily="66" charset="0"/>
              </a:rPr>
              <a:t>The charges don't match yet so this is not a balanced equation. We can use each half-reaction to balance the charges. Notice that the Cl</a:t>
            </a:r>
            <a:r>
              <a:rPr lang="en-US" sz="2000" b="0" i="0" baseline="30000" dirty="0" smtClean="0">
                <a:solidFill>
                  <a:srgbClr val="000000"/>
                </a:solidFill>
                <a:effectLst/>
                <a:latin typeface="Comic Sans MS" panose="030F0702030302020204" pitchFamily="66" charset="0"/>
              </a:rPr>
              <a:t>-</a:t>
            </a:r>
            <a:r>
              <a:rPr lang="en-US" sz="2000" b="0" i="0" dirty="0" smtClean="0">
                <a:solidFill>
                  <a:srgbClr val="000000"/>
                </a:solidFill>
                <a:effectLst/>
                <a:latin typeface="Comic Sans MS" panose="030F0702030302020204" pitchFamily="66" charset="0"/>
              </a:rPr>
              <a:t> ions drop out, as they are spectator ions and do not participate in the actual redox reaction</a:t>
            </a:r>
            <a:r>
              <a:rPr lang="en-US" sz="2000" b="0" i="0" dirty="0" smtClean="0">
                <a:solidFill>
                  <a:srgbClr val="000000"/>
                </a:solidFill>
                <a:effectLst/>
                <a:latin typeface="Comic Sans MS" panose="030F0702030302020204" pitchFamily="66" charset="0"/>
              </a:rPr>
              <a:t>.</a:t>
            </a:r>
            <a:endParaRPr lang="en-US" sz="2000" dirty="0">
              <a:latin typeface="Comic Sans MS" panose="030F0702030302020204" pitchFamily="66" charset="0"/>
            </a:endParaRPr>
          </a:p>
        </p:txBody>
      </p:sp>
    </p:spTree>
    <p:extLst>
      <p:ext uri="{BB962C8B-B14F-4D97-AF65-F5344CB8AC3E}">
        <p14:creationId xmlns:p14="http://schemas.microsoft.com/office/powerpoint/2010/main" val="6262300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43114"/>
            <a:ext cx="12192000" cy="2436461"/>
          </a:xfrm>
        </p:spPr>
        <p:txBody>
          <a:bodyPr>
            <a:normAutofit fontScale="92500"/>
          </a:bodyPr>
          <a:lstStyle/>
          <a:p>
            <a:pPr algn="just"/>
            <a:r>
              <a:rPr lang="en-US" b="0" i="0" dirty="0" smtClean="0">
                <a:solidFill>
                  <a:srgbClr val="000000"/>
                </a:solidFill>
                <a:effectLst/>
                <a:latin typeface="Comic Sans MS" panose="030F0702030302020204" pitchFamily="66" charset="0"/>
              </a:rPr>
              <a:t>Aluminum changes from 0 to III, so three electrons are lost. For hydrogen, the case is a little different. Hydrogen is going from I to 0. This means that for each H</a:t>
            </a:r>
            <a:r>
              <a:rPr lang="en-US" b="0" i="0" baseline="30000" dirty="0" smtClean="0">
                <a:solidFill>
                  <a:srgbClr val="000000"/>
                </a:solidFill>
                <a:effectLst/>
                <a:latin typeface="Comic Sans MS" panose="030F0702030302020204" pitchFamily="66" charset="0"/>
              </a:rPr>
              <a:t>+</a:t>
            </a:r>
            <a:r>
              <a:rPr lang="en-US" b="0" i="0" dirty="0" smtClean="0">
                <a:solidFill>
                  <a:srgbClr val="000000"/>
                </a:solidFill>
                <a:effectLst/>
                <a:latin typeface="Comic Sans MS" panose="030F0702030302020204" pitchFamily="66" charset="0"/>
              </a:rPr>
              <a:t> ion that reacts, one electron is needed. Since there are two H</a:t>
            </a:r>
            <a:r>
              <a:rPr lang="en-US" b="0" i="0" baseline="30000" dirty="0" smtClean="0">
                <a:solidFill>
                  <a:srgbClr val="000000"/>
                </a:solidFill>
                <a:effectLst/>
                <a:latin typeface="Comic Sans MS" panose="030F0702030302020204" pitchFamily="66" charset="0"/>
              </a:rPr>
              <a:t>+</a:t>
            </a:r>
            <a:r>
              <a:rPr lang="en-US" b="0" i="0" dirty="0" smtClean="0">
                <a:solidFill>
                  <a:srgbClr val="000000"/>
                </a:solidFill>
                <a:effectLst/>
                <a:latin typeface="Comic Sans MS" panose="030F0702030302020204" pitchFamily="66" charset="0"/>
              </a:rPr>
              <a:t> ions that react, two electrons are needed.</a:t>
            </a:r>
          </a:p>
          <a:p>
            <a:pPr marL="0" indent="0" algn="just">
              <a:buNone/>
            </a:pPr>
            <a:r>
              <a:rPr lang="en-US" dirty="0" smtClean="0">
                <a:latin typeface="Comic Sans MS" panose="030F0702030302020204" pitchFamily="66" charset="0"/>
              </a:rPr>
              <a:t/>
            </a:r>
            <a:br>
              <a:rPr lang="en-US" dirty="0" smtClean="0">
                <a:latin typeface="Comic Sans MS" panose="030F0702030302020204" pitchFamily="66" charset="0"/>
              </a:rPr>
            </a:br>
            <a:r>
              <a:rPr lang="en-US" b="1" i="0" dirty="0" smtClean="0">
                <a:solidFill>
                  <a:srgbClr val="000000"/>
                </a:solidFill>
                <a:effectLst/>
                <a:latin typeface="Comic Sans MS" panose="030F0702030302020204" pitchFamily="66" charset="0"/>
              </a:rPr>
              <a:t>Steps 2c and 2d</a:t>
            </a:r>
            <a:r>
              <a:rPr lang="en-US" b="0" i="0" dirty="0" smtClean="0">
                <a:solidFill>
                  <a:srgbClr val="000000"/>
                </a:solidFill>
                <a:effectLst/>
                <a:latin typeface="Comic Sans MS" panose="030F0702030302020204" pitchFamily="66" charset="0"/>
              </a:rPr>
              <a:t> are not needed in this case as the equations are balanced.</a:t>
            </a:r>
            <a:endParaRPr lang="en-US" dirty="0"/>
          </a:p>
        </p:txBody>
      </p:sp>
      <p:pic>
        <p:nvPicPr>
          <p:cNvPr id="5" name="Picture 4"/>
          <p:cNvPicPr>
            <a:picLocks noChangeAspect="1"/>
          </p:cNvPicPr>
          <p:nvPr/>
        </p:nvPicPr>
        <p:blipFill>
          <a:blip r:embed="rId2"/>
          <a:stretch>
            <a:fillRect/>
          </a:stretch>
        </p:blipFill>
        <p:spPr>
          <a:xfrm>
            <a:off x="219221" y="4961965"/>
            <a:ext cx="12037255" cy="1909483"/>
          </a:xfrm>
          <a:prstGeom prst="rect">
            <a:avLst/>
          </a:prstGeom>
        </p:spPr>
      </p:pic>
      <p:pic>
        <p:nvPicPr>
          <p:cNvPr id="7" name="Picture 6"/>
          <p:cNvPicPr>
            <a:picLocks noChangeAspect="1"/>
          </p:cNvPicPr>
          <p:nvPr/>
        </p:nvPicPr>
        <p:blipFill>
          <a:blip r:embed="rId3"/>
          <a:stretch>
            <a:fillRect/>
          </a:stretch>
        </p:blipFill>
        <p:spPr>
          <a:xfrm>
            <a:off x="0" y="161366"/>
            <a:ext cx="12192000" cy="1614320"/>
          </a:xfrm>
          <a:prstGeom prst="rect">
            <a:avLst/>
          </a:prstGeom>
        </p:spPr>
      </p:pic>
    </p:spTree>
    <p:extLst>
      <p:ext uri="{BB962C8B-B14F-4D97-AF65-F5344CB8AC3E}">
        <p14:creationId xmlns:p14="http://schemas.microsoft.com/office/powerpoint/2010/main" val="13554743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0" y="0"/>
            <a:ext cx="12075459" cy="403187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rgbClr val="000000"/>
                </a:solidFill>
                <a:effectLst/>
                <a:latin typeface="Comic Sans MS" panose="030F0702030302020204" pitchFamily="66" charset="0"/>
                <a:cs typeface="Times New Roman" panose="02020603050405020304" pitchFamily="18" charset="0"/>
              </a:rPr>
              <a:t>The common factor for the electrons transferred is 6, so the above multiplication is performed.</a:t>
            </a:r>
            <a:r>
              <a:rPr kumimoji="0" lang="en-US" altLang="en-US" sz="3200" b="0" i="0" u="none" strike="noStrike" cap="none" normalizeH="0" baseline="0" dirty="0" smtClean="0">
                <a:ln>
                  <a:noFill/>
                </a:ln>
                <a:solidFill>
                  <a:schemeClr val="tx1"/>
                </a:solidFill>
                <a:effectLst/>
                <a:latin typeface="Comic Sans MS" panose="030F0702030302020204" pitchFamily="66" charset="0"/>
              </a:rPr>
              <a:t/>
            </a:r>
            <a:br>
              <a:rPr kumimoji="0" lang="en-US" altLang="en-US" sz="3200" b="0" i="0" u="none" strike="noStrike" cap="none" normalizeH="0" baseline="0" dirty="0" smtClean="0">
                <a:ln>
                  <a:noFill/>
                </a:ln>
                <a:solidFill>
                  <a:schemeClr val="tx1"/>
                </a:solidFill>
                <a:effectLst/>
                <a:latin typeface="Comic Sans MS" panose="030F0702030302020204" pitchFamily="66" charset="0"/>
              </a:rPr>
            </a:br>
            <a:r>
              <a:rPr kumimoji="0" lang="en-US" altLang="en-US" sz="3200" b="0" i="0" u="none" strike="noStrike" cap="none" normalizeH="0" baseline="0" dirty="0" smtClean="0">
                <a:ln>
                  <a:noFill/>
                </a:ln>
                <a:solidFill>
                  <a:schemeClr val="tx1"/>
                </a:solidFill>
                <a:effectLst/>
                <a:latin typeface="Comic Sans MS" panose="030F0702030302020204" pitchFamily="66" charset="0"/>
              </a:rPr>
              <a:t/>
            </a:r>
            <a:br>
              <a:rPr kumimoji="0" lang="en-US" altLang="en-US" sz="3200" b="0" i="0" u="none" strike="noStrike" cap="none" normalizeH="0" baseline="0" dirty="0" smtClean="0">
                <a:ln>
                  <a:noFill/>
                </a:ln>
                <a:solidFill>
                  <a:schemeClr val="tx1"/>
                </a:solidFill>
                <a:effectLst/>
                <a:latin typeface="Comic Sans MS" panose="030F0702030302020204" pitchFamily="66" charset="0"/>
              </a:rPr>
            </a:br>
            <a:r>
              <a:rPr kumimoji="0" lang="en-US" altLang="en-US" sz="3200" b="1" i="0" u="none" strike="noStrike" cap="none" normalizeH="0" baseline="0" dirty="0" smtClean="0">
                <a:ln>
                  <a:noFill/>
                </a:ln>
                <a:solidFill>
                  <a:srgbClr val="000000"/>
                </a:solidFill>
                <a:effectLst/>
                <a:latin typeface="Comic Sans MS" panose="030F0702030302020204" pitchFamily="66" charset="0"/>
                <a:cs typeface="Times New Roman" panose="02020603050405020304" pitchFamily="18" charset="0"/>
              </a:rPr>
              <a:t>Step 4.</a:t>
            </a:r>
            <a:r>
              <a:rPr kumimoji="0" lang="en-US" altLang="en-US" sz="3200" b="0" i="0" u="none" strike="noStrike" cap="none" normalizeH="0" baseline="0" dirty="0" smtClean="0">
                <a:ln>
                  <a:noFill/>
                </a:ln>
                <a:solidFill>
                  <a:srgbClr val="000000"/>
                </a:solidFill>
                <a:effectLst/>
                <a:latin typeface="Comic Sans MS" panose="030F0702030302020204" pitchFamily="66" charset="0"/>
                <a:cs typeface="Times New Roman" panose="02020603050405020304" pitchFamily="18" charset="0"/>
              </a:rPr>
              <a:t> Now the charges and atoms are balanced. To verify this add all of the charges and atoms on each side. Both the charges and number of atoms must balance. Note that this reaction is not neutral. Remember that the spectator ions, Cl</a:t>
            </a:r>
            <a:r>
              <a:rPr kumimoji="0" lang="en-US" altLang="en-US" sz="3200" b="0" i="0" u="none" strike="noStrike" cap="none" normalizeH="0" baseline="30000" dirty="0" smtClean="0">
                <a:ln>
                  <a:noFill/>
                </a:ln>
                <a:solidFill>
                  <a:srgbClr val="000000"/>
                </a:solidFill>
                <a:effectLst/>
                <a:latin typeface="Comic Sans MS" panose="030F0702030302020204" pitchFamily="66" charset="0"/>
                <a:cs typeface="Times New Roman" panose="02020603050405020304" pitchFamily="18" charset="0"/>
              </a:rPr>
              <a:t>-</a:t>
            </a:r>
            <a:r>
              <a:rPr kumimoji="0" lang="en-US" altLang="en-US" sz="3200" b="0" i="0" u="none" strike="noStrike" cap="none" normalizeH="0" baseline="0" dirty="0" smtClean="0">
                <a:ln>
                  <a:noFill/>
                </a:ln>
                <a:solidFill>
                  <a:srgbClr val="000000"/>
                </a:solidFill>
                <a:effectLst/>
                <a:latin typeface="Comic Sans MS" panose="030F0702030302020204" pitchFamily="66" charset="0"/>
                <a:cs typeface="Times New Roman" panose="02020603050405020304" pitchFamily="18" charset="0"/>
              </a:rPr>
              <a:t>, neutralize the solution.</a:t>
            </a:r>
            <a:endParaRPr kumimoji="0" lang="en-US" altLang="en-US" sz="3200" b="0" i="0" u="none" strike="noStrike" cap="none" normalizeH="0" baseline="0" dirty="0" smtClean="0">
              <a:ln>
                <a:noFill/>
              </a:ln>
              <a:solidFill>
                <a:schemeClr val="tx1"/>
              </a:solidFill>
              <a:effectLst/>
            </a:endParaRPr>
          </a:p>
        </p:txBody>
      </p:sp>
      <p:pic>
        <p:nvPicPr>
          <p:cNvPr id="5" name="Picture 2" descr="http://www.chemistry.wustl.edu/~coursedev/Online%20tutorials/Redox/Ex3g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942" y="4031873"/>
            <a:ext cx="11806518" cy="2516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2258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809750" y="3864134"/>
          <a:ext cx="8572500" cy="274320"/>
        </p:xfrm>
        <a:graphic>
          <a:graphicData uri="http://schemas.openxmlformats.org/drawingml/2006/table">
            <a:tbl>
              <a:tblPr/>
              <a:tblGrid>
                <a:gridCol w="1485900"/>
                <a:gridCol w="7086600"/>
              </a:tblGrid>
              <a:tr h="0">
                <a:tc>
                  <a:txBody>
                    <a:bodyPr/>
                    <a:lstStyle/>
                    <a:p>
                      <a:r>
                        <a:rPr lang="en-US"/>
                        <a:t> </a:t>
                      </a:r>
                    </a:p>
                  </a:txBody>
                  <a:tcPr marL="0" marR="0" marT="0" marB="0" anchor="ctr">
                    <a:lnL>
                      <a:noFill/>
                    </a:lnL>
                    <a:lnR>
                      <a:noFill/>
                    </a:lnR>
                    <a:lnT>
                      <a:noFill/>
                    </a:lnT>
                    <a:lnB>
                      <a:noFill/>
                    </a:lnB>
                    <a:solidFill>
                      <a:srgbClr val="FFFFFF"/>
                    </a:solidFill>
                  </a:tcPr>
                </a:tc>
                <a:tc>
                  <a:txBody>
                    <a:bodyPr/>
                    <a:lstStyle/>
                    <a:p>
                      <a:endParaRPr lang="en-US" dirty="0"/>
                    </a:p>
                  </a:txBody>
                  <a:tcPr marL="0" marR="0" marT="0" marB="0" anchor="ctr">
                    <a:lnL>
                      <a:noFill/>
                    </a:lnL>
                    <a:lnR>
                      <a:noFill/>
                    </a:lnR>
                    <a:lnT>
                      <a:noFill/>
                    </a:lnT>
                    <a:lnB>
                      <a:noFill/>
                    </a:lnB>
                    <a:solidFill>
                      <a:srgbClr val="FFFFFF"/>
                    </a:solidFill>
                  </a:tcPr>
                </a:tc>
              </a:tr>
            </a:tbl>
          </a:graphicData>
        </a:graphic>
      </p:graphicFrame>
      <p:sp>
        <p:nvSpPr>
          <p:cNvPr id="5" name="Rectangle 1"/>
          <p:cNvSpPr>
            <a:spLocks noChangeArrowheads="1"/>
          </p:cNvSpPr>
          <p:nvPr/>
        </p:nvSpPr>
        <p:spPr bwMode="auto">
          <a:xfrm rot="10800000" flipV="1">
            <a:off x="0" y="68556"/>
            <a:ext cx="12223375" cy="35394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457200" marR="0" lvl="0" indent="-4572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3200" b="0" i="0" u="none" strike="noStrike" cap="none" normalizeH="0" baseline="0" dirty="0" smtClean="0">
                <a:ln>
                  <a:noFill/>
                </a:ln>
                <a:solidFill>
                  <a:srgbClr val="000000"/>
                </a:solidFill>
                <a:effectLst/>
                <a:latin typeface="Comic Sans MS" panose="030F0702030302020204" pitchFamily="66" charset="0"/>
                <a:cs typeface="Times New Roman" panose="02020603050405020304" pitchFamily="18" charset="0"/>
              </a:rPr>
              <a:t>In this process the Fe</a:t>
            </a:r>
            <a:r>
              <a:rPr kumimoji="0" lang="en-US" altLang="en-US" sz="3200" b="0" i="0" u="none" strike="noStrike" cap="none" normalizeH="0" baseline="30000" dirty="0" smtClean="0">
                <a:ln>
                  <a:noFill/>
                </a:ln>
                <a:solidFill>
                  <a:srgbClr val="000000"/>
                </a:solidFill>
                <a:effectLst/>
                <a:latin typeface="Comic Sans MS" panose="030F0702030302020204" pitchFamily="66" charset="0"/>
                <a:cs typeface="Times New Roman" panose="02020603050405020304" pitchFamily="18" charset="0"/>
              </a:rPr>
              <a:t>2+</a:t>
            </a:r>
            <a:r>
              <a:rPr kumimoji="0" lang="en-US" altLang="en-US" sz="3200" b="0" i="0" u="none" strike="noStrike" cap="none" normalizeH="0" baseline="0" dirty="0" smtClean="0">
                <a:ln>
                  <a:noFill/>
                </a:ln>
                <a:solidFill>
                  <a:srgbClr val="000000"/>
                </a:solidFill>
                <a:effectLst/>
                <a:latin typeface="Comic Sans MS" panose="030F0702030302020204" pitchFamily="66" charset="0"/>
                <a:cs typeface="Times New Roman" panose="02020603050405020304" pitchFamily="18" charset="0"/>
              </a:rPr>
              <a:t> ion is oxidized, but there is no oxygen involved in this reaction. </a:t>
            </a:r>
          </a:p>
          <a:p>
            <a:pPr marL="457200" marR="0" lvl="0" indent="-4572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3200" b="0" i="0" u="none" strike="noStrike" cap="none" normalizeH="0" baseline="0" dirty="0" smtClean="0">
                <a:ln>
                  <a:noFill/>
                </a:ln>
                <a:solidFill>
                  <a:srgbClr val="000000"/>
                </a:solidFill>
                <a:effectLst/>
                <a:latin typeface="Comic Sans MS" panose="030F0702030302020204" pitchFamily="66" charset="0"/>
                <a:cs typeface="Times New Roman" panose="02020603050405020304" pitchFamily="18" charset="0"/>
              </a:rPr>
              <a:t>The Ce</a:t>
            </a:r>
            <a:r>
              <a:rPr kumimoji="0" lang="en-US" altLang="en-US" sz="3200" b="0" i="0" u="none" strike="noStrike" cap="none" normalizeH="0" baseline="30000" dirty="0" smtClean="0">
                <a:ln>
                  <a:noFill/>
                </a:ln>
                <a:solidFill>
                  <a:srgbClr val="000000"/>
                </a:solidFill>
                <a:effectLst/>
                <a:latin typeface="Comic Sans MS" panose="030F0702030302020204" pitchFamily="66" charset="0"/>
                <a:cs typeface="Times New Roman" panose="02020603050405020304" pitchFamily="18" charset="0"/>
              </a:rPr>
              <a:t>4+</a:t>
            </a:r>
            <a:r>
              <a:rPr kumimoji="0" lang="en-US" altLang="en-US" sz="3200" b="0" i="0" u="none" strike="noStrike" cap="none" normalizeH="0" baseline="0" dirty="0" smtClean="0">
                <a:ln>
                  <a:noFill/>
                </a:ln>
                <a:solidFill>
                  <a:srgbClr val="000000"/>
                </a:solidFill>
                <a:effectLst/>
                <a:latin typeface="Comic Sans MS" panose="030F0702030302020204" pitchFamily="66" charset="0"/>
                <a:cs typeface="Times New Roman" panose="02020603050405020304" pitchFamily="18" charset="0"/>
              </a:rPr>
              <a:t> ion, which is reduced acts as the oxidizing agent. So oxidation reactions need not involve oxygen. </a:t>
            </a:r>
          </a:p>
          <a:p>
            <a:pPr marL="457200" marR="0" lvl="0" indent="-4572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3200" b="0" i="0" u="none" strike="noStrike" cap="none" normalizeH="0" baseline="0" dirty="0" smtClean="0">
                <a:ln>
                  <a:noFill/>
                </a:ln>
                <a:solidFill>
                  <a:srgbClr val="000000"/>
                </a:solidFill>
                <a:effectLst/>
                <a:latin typeface="Comic Sans MS" panose="030F0702030302020204" pitchFamily="66" charset="0"/>
                <a:cs typeface="Times New Roman" panose="02020603050405020304" pitchFamily="18" charset="0"/>
              </a:rPr>
              <a:t>This redox reaction is actually the sum of two separate half-reactions (a reduction half-reaction and an oxidation half-reaction).</a:t>
            </a:r>
            <a:r>
              <a:rPr kumimoji="0" lang="en-US" altLang="en-US" sz="1800" b="0" i="0" u="none" strike="noStrike" cap="none" normalizeH="0" baseline="0" dirty="0" smtClean="0">
                <a:ln>
                  <a:noFill/>
                </a:ln>
                <a:solidFill>
                  <a:schemeClr val="tx1"/>
                </a:solidFill>
                <a:effectLst/>
                <a:latin typeface="Arial" panose="020B0604020202020204" pitchFamily="34" charset="0"/>
              </a:rPr>
              <a:t> </a:t>
            </a:r>
            <a:endParaRPr kumimoji="0" lang="en-US" altLang="en-US" sz="7300" b="0" i="0" u="none" strike="noStrike" cap="none" normalizeH="0" baseline="0" dirty="0" smtClean="0">
              <a:ln>
                <a:noFill/>
              </a:ln>
              <a:solidFill>
                <a:schemeClr val="tx1"/>
              </a:solidFill>
              <a:effectLst/>
              <a:latin typeface="Arial" panose="020B0604020202020204" pitchFamily="34" charset="0"/>
            </a:endParaRPr>
          </a:p>
        </p:txBody>
      </p:sp>
      <p:pic>
        <p:nvPicPr>
          <p:cNvPr id="6146" name="Picture 2" descr="http://www.chemistry.wustl.edu/~coursedev/Online%20tutorials/Redox/redoxmath.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129" y="3607987"/>
            <a:ext cx="11241741" cy="33247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817108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353800" cy="590843"/>
          </a:xfrm>
        </p:spPr>
        <p:txBody>
          <a:bodyPr>
            <a:normAutofit fontScale="90000"/>
          </a:bodyPr>
          <a:lstStyle/>
          <a:p>
            <a:pPr algn="ctr"/>
            <a:r>
              <a:rPr lang="en-US" i="1" dirty="0" smtClean="0">
                <a:latin typeface="Comic Sans MS" panose="030F0702030302020204" pitchFamily="66" charset="0"/>
              </a:rPr>
              <a:t>Acidic Conditions</a:t>
            </a:r>
            <a:endParaRPr lang="en-US" i="1" dirty="0">
              <a:latin typeface="Comic Sans MS" panose="030F0702030302020204" pitchFamily="66" charset="0"/>
            </a:endParaRPr>
          </a:p>
        </p:txBody>
      </p:sp>
      <p:sp>
        <p:nvSpPr>
          <p:cNvPr id="3" name="Content Placeholder 2"/>
          <p:cNvSpPr>
            <a:spLocks noGrp="1"/>
          </p:cNvSpPr>
          <p:nvPr>
            <p:ph idx="1"/>
          </p:nvPr>
        </p:nvSpPr>
        <p:spPr>
          <a:xfrm>
            <a:off x="0" y="787790"/>
            <a:ext cx="12192000" cy="6070209"/>
          </a:xfrm>
        </p:spPr>
        <p:txBody>
          <a:bodyPr>
            <a:noAutofit/>
          </a:bodyPr>
          <a:lstStyle/>
          <a:p>
            <a:pPr marL="463550" indent="-463550" algn="just">
              <a:buFont typeface="Wingdings" panose="05000000000000000000" pitchFamily="2" charset="2"/>
              <a:buChar char="Ø"/>
            </a:pPr>
            <a:r>
              <a:rPr lang="en-US" sz="3000" dirty="0" smtClean="0">
                <a:latin typeface="Comic Sans MS" panose="030F0702030302020204" pitchFamily="66" charset="0"/>
              </a:rPr>
              <a:t>Acidic </a:t>
            </a:r>
            <a:r>
              <a:rPr lang="en-US" sz="3000" dirty="0">
                <a:latin typeface="Comic Sans MS" panose="030F0702030302020204" pitchFamily="66" charset="0"/>
              </a:rPr>
              <a:t>conditions usually implies a solution with an excess of H</a:t>
            </a:r>
            <a:r>
              <a:rPr lang="en-US" sz="3000" baseline="30000" dirty="0">
                <a:latin typeface="Comic Sans MS" panose="030F0702030302020204" pitchFamily="66" charset="0"/>
              </a:rPr>
              <a:t>+</a:t>
            </a:r>
            <a:r>
              <a:rPr lang="en-US" sz="3000" dirty="0">
                <a:latin typeface="Comic Sans MS" panose="030F0702030302020204" pitchFamily="66" charset="0"/>
              </a:rPr>
              <a:t> concentration, hence making the solution acidic. </a:t>
            </a:r>
            <a:endParaRPr lang="en-US" sz="3000" dirty="0" smtClean="0">
              <a:latin typeface="Comic Sans MS" panose="030F0702030302020204" pitchFamily="66" charset="0"/>
            </a:endParaRPr>
          </a:p>
          <a:p>
            <a:pPr marL="463550" indent="-463550" algn="just">
              <a:buFont typeface="Wingdings" panose="05000000000000000000" pitchFamily="2" charset="2"/>
              <a:buChar char="Ø"/>
            </a:pPr>
            <a:r>
              <a:rPr lang="en-US" sz="3000" dirty="0" smtClean="0">
                <a:latin typeface="Comic Sans MS" panose="030F0702030302020204" pitchFamily="66" charset="0"/>
              </a:rPr>
              <a:t>The </a:t>
            </a:r>
            <a:r>
              <a:rPr lang="en-US" sz="3000" dirty="0">
                <a:latin typeface="Comic Sans MS" panose="030F0702030302020204" pitchFamily="66" charset="0"/>
              </a:rPr>
              <a:t>balancing starts by separating the reaction into half-reactions. </a:t>
            </a:r>
            <a:endParaRPr lang="en-US" sz="3000" dirty="0" smtClean="0">
              <a:latin typeface="Comic Sans MS" panose="030F0702030302020204" pitchFamily="66" charset="0"/>
            </a:endParaRPr>
          </a:p>
          <a:p>
            <a:pPr marL="463550" indent="-463550" algn="just">
              <a:buFont typeface="Wingdings" panose="05000000000000000000" pitchFamily="2" charset="2"/>
              <a:buChar char="Ø"/>
            </a:pPr>
            <a:r>
              <a:rPr lang="en-US" sz="3000" dirty="0" smtClean="0">
                <a:latin typeface="Comic Sans MS" panose="030F0702030302020204" pitchFamily="66" charset="0"/>
              </a:rPr>
              <a:t>However</a:t>
            </a:r>
            <a:r>
              <a:rPr lang="en-US" sz="3000" dirty="0">
                <a:latin typeface="Comic Sans MS" panose="030F0702030302020204" pitchFamily="66" charset="0"/>
              </a:rPr>
              <a:t>, instead of immediately balancing the electrons, balance all the elements in the half-reactions that are not hydrogen and oxygen. Then, add H</a:t>
            </a:r>
            <a:r>
              <a:rPr lang="en-US" sz="3000" baseline="-25000" dirty="0">
                <a:latin typeface="Comic Sans MS" panose="030F0702030302020204" pitchFamily="66" charset="0"/>
              </a:rPr>
              <a:t>2</a:t>
            </a:r>
            <a:r>
              <a:rPr lang="en-US" sz="3000" dirty="0">
                <a:latin typeface="Comic Sans MS" panose="030F0702030302020204" pitchFamily="66" charset="0"/>
              </a:rPr>
              <a:t>O molecules to balance any oxygen atoms. </a:t>
            </a:r>
            <a:endParaRPr lang="en-US" sz="3000" dirty="0" smtClean="0">
              <a:latin typeface="Comic Sans MS" panose="030F0702030302020204" pitchFamily="66" charset="0"/>
            </a:endParaRPr>
          </a:p>
          <a:p>
            <a:pPr marL="463550" indent="-463550" algn="just">
              <a:buFont typeface="Wingdings" panose="05000000000000000000" pitchFamily="2" charset="2"/>
              <a:buChar char="Ø"/>
            </a:pPr>
            <a:r>
              <a:rPr lang="en-US" sz="3000" dirty="0" smtClean="0">
                <a:latin typeface="Comic Sans MS" panose="030F0702030302020204" pitchFamily="66" charset="0"/>
              </a:rPr>
              <a:t>Next</a:t>
            </a:r>
            <a:r>
              <a:rPr lang="en-US" sz="3000" dirty="0">
                <a:latin typeface="Comic Sans MS" panose="030F0702030302020204" pitchFamily="66" charset="0"/>
              </a:rPr>
              <a:t>, balance the hydrogen atoms by adding protons (H</a:t>
            </a:r>
            <a:r>
              <a:rPr lang="en-US" sz="3000" baseline="30000" dirty="0">
                <a:latin typeface="Comic Sans MS" panose="030F0702030302020204" pitchFamily="66" charset="0"/>
              </a:rPr>
              <a:t>+</a:t>
            </a:r>
            <a:r>
              <a:rPr lang="en-US" sz="3000" dirty="0">
                <a:latin typeface="Comic Sans MS" panose="030F0702030302020204" pitchFamily="66" charset="0"/>
              </a:rPr>
              <a:t>). Now, balance the </a:t>
            </a:r>
            <a:r>
              <a:rPr lang="en-US" sz="3000" i="1" dirty="0">
                <a:latin typeface="Comic Sans MS" panose="030F0702030302020204" pitchFamily="66" charset="0"/>
              </a:rPr>
              <a:t>charge</a:t>
            </a:r>
            <a:r>
              <a:rPr lang="en-US" sz="3000" dirty="0">
                <a:latin typeface="Comic Sans MS" panose="030F0702030302020204" pitchFamily="66" charset="0"/>
              </a:rPr>
              <a:t> by adding electrons and scale the electrons (multiply by the lowest common multiple) so that they will cancel out when added together. </a:t>
            </a:r>
            <a:endParaRPr lang="en-US" sz="3000" dirty="0" smtClean="0">
              <a:latin typeface="Comic Sans MS" panose="030F0702030302020204" pitchFamily="66" charset="0"/>
            </a:endParaRPr>
          </a:p>
          <a:p>
            <a:pPr marL="463550" indent="-463550" algn="just">
              <a:buFont typeface="Wingdings" panose="05000000000000000000" pitchFamily="2" charset="2"/>
              <a:buChar char="Ø"/>
            </a:pPr>
            <a:r>
              <a:rPr lang="en-US" sz="3000" dirty="0" smtClean="0">
                <a:latin typeface="Comic Sans MS" panose="030F0702030302020204" pitchFamily="66" charset="0"/>
              </a:rPr>
              <a:t>Finally</a:t>
            </a:r>
            <a:r>
              <a:rPr lang="en-US" sz="3000" dirty="0">
                <a:latin typeface="Comic Sans MS" panose="030F0702030302020204" pitchFamily="66" charset="0"/>
              </a:rPr>
              <a:t>, add the two half-reactions and cancel out common terms.</a:t>
            </a:r>
          </a:p>
        </p:txBody>
      </p:sp>
    </p:spTree>
    <p:extLst>
      <p:ext uri="{BB962C8B-B14F-4D97-AF65-F5344CB8AC3E}">
        <p14:creationId xmlns:p14="http://schemas.microsoft.com/office/powerpoint/2010/main" val="380926560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290612" cy="1308295"/>
          </a:xfrm>
        </p:spPr>
        <p:txBody>
          <a:bodyPr>
            <a:noAutofit/>
          </a:bodyPr>
          <a:lstStyle/>
          <a:p>
            <a:r>
              <a:rPr lang="en-US" sz="3200" b="1" dirty="0">
                <a:latin typeface="Comic Sans MS" panose="030F0702030302020204" pitchFamily="66" charset="0"/>
              </a:rPr>
              <a:t>Example </a:t>
            </a:r>
            <a:r>
              <a:rPr lang="en-US" sz="3200" b="1" dirty="0" smtClean="0">
                <a:latin typeface="Comic Sans MS" panose="030F0702030302020204" pitchFamily="66" charset="0"/>
              </a:rPr>
              <a:t>4</a:t>
            </a:r>
            <a:r>
              <a:rPr lang="en-US" sz="3200" b="1" dirty="0" smtClean="0">
                <a:latin typeface="Comic Sans MS" panose="030F0702030302020204" pitchFamily="66" charset="0"/>
              </a:rPr>
              <a:t>.</a:t>
            </a:r>
            <a:r>
              <a:rPr lang="en-US" altLang="en-US" sz="3200" dirty="0" smtClean="0">
                <a:latin typeface="Comic Sans MS" panose="030F0702030302020204" pitchFamily="66" charset="0"/>
              </a:rPr>
              <a:t> </a:t>
            </a:r>
            <a:r>
              <a:rPr lang="en-US" altLang="en-US" sz="3200" dirty="0" smtClean="0">
                <a:latin typeface="Comic Sans MS" panose="030F0702030302020204" pitchFamily="66" charset="0"/>
              </a:rPr>
              <a:t>Balance the following reaction, which occurs in acidic solution.</a:t>
            </a:r>
            <a:endParaRPr lang="en-US" sz="3200" b="1" dirty="0">
              <a:latin typeface="Comic Sans MS" panose="030F0702030302020204" pitchFamily="66" charset="0"/>
            </a:endParaRPr>
          </a:p>
        </p:txBody>
      </p:sp>
      <p:pic>
        <p:nvPicPr>
          <p:cNvPr id="3074" name="Picture 2" descr="http://www.chemistry.wustl.edu/~coursedev/Online%20tutorials/Redox/Ex4a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3470" y="783767"/>
            <a:ext cx="7039966" cy="79741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0" y="1636316"/>
            <a:ext cx="12093388" cy="12003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rgbClr val="000000"/>
                </a:solidFill>
                <a:effectLst/>
                <a:latin typeface="Comic Sans MS" panose="030F0702030302020204" pitchFamily="66" charset="0"/>
                <a:cs typeface="Times New Roman" panose="02020603050405020304" pitchFamily="18" charset="0"/>
              </a:rPr>
              <a:t>Step 1.</a:t>
            </a:r>
            <a:r>
              <a:rPr kumimoji="0" lang="en-US" altLang="en-US" sz="2400" b="0" i="0" u="none" strike="noStrike" cap="none" normalizeH="0" baseline="0" dirty="0" smtClean="0">
                <a:ln>
                  <a:noFill/>
                </a:ln>
                <a:solidFill>
                  <a:srgbClr val="000000"/>
                </a:solidFill>
                <a:effectLst/>
                <a:latin typeface="Comic Sans MS" panose="030F0702030302020204" pitchFamily="66" charset="0"/>
                <a:cs typeface="Times New Roman" panose="02020603050405020304" pitchFamily="18" charset="0"/>
              </a:rPr>
              <a:t> Determine the oxidation states of the species involved.</a:t>
            </a:r>
            <a:r>
              <a:rPr kumimoji="0" lang="en-US" altLang="en-US" sz="2400" b="0" i="0" u="none" strike="noStrike" cap="none" normalizeH="0" baseline="0" dirty="0" smtClean="0">
                <a:ln>
                  <a:noFill/>
                </a:ln>
                <a:solidFill>
                  <a:schemeClr val="tx1"/>
                </a:solidFill>
                <a:effectLst/>
                <a:latin typeface="Comic Sans MS" panose="030F0702030302020204" pitchFamily="66" charset="0"/>
              </a:rPr>
              <a:t/>
            </a:r>
            <a:br>
              <a:rPr kumimoji="0" lang="en-US" altLang="en-US" sz="2400" b="0" i="0" u="none" strike="noStrike" cap="none" normalizeH="0" baseline="0" dirty="0" smtClean="0">
                <a:ln>
                  <a:noFill/>
                </a:ln>
                <a:solidFill>
                  <a:schemeClr val="tx1"/>
                </a:solidFill>
                <a:effectLst/>
                <a:latin typeface="Comic Sans MS" panose="030F0702030302020204" pitchFamily="66" charset="0"/>
              </a:rPr>
            </a:br>
            <a:r>
              <a:rPr kumimoji="0" lang="en-US" altLang="en-US" sz="2400" b="0" i="0" u="none" strike="noStrike" cap="none" normalizeH="0" baseline="0" dirty="0" smtClean="0">
                <a:ln>
                  <a:noFill/>
                </a:ln>
                <a:solidFill>
                  <a:srgbClr val="000000"/>
                </a:solidFill>
                <a:effectLst/>
                <a:latin typeface="Comic Sans MS" panose="030F0702030302020204" pitchFamily="66" charset="0"/>
                <a:cs typeface="Times New Roman" panose="02020603050405020304" pitchFamily="18" charset="0"/>
              </a:rPr>
              <a:t>To determine the oxidation state of </a:t>
            </a:r>
            <a:r>
              <a:rPr kumimoji="0" lang="en-US" altLang="en-US" sz="2400" b="0" i="0" u="none" strike="noStrike" cap="none" normalizeH="0" baseline="0" dirty="0" err="1" smtClean="0">
                <a:ln>
                  <a:noFill/>
                </a:ln>
                <a:solidFill>
                  <a:srgbClr val="000000"/>
                </a:solidFill>
                <a:effectLst/>
                <a:latin typeface="Comic Sans MS" panose="030F0702030302020204" pitchFamily="66" charset="0"/>
                <a:cs typeface="Times New Roman" panose="02020603050405020304" pitchFamily="18" charset="0"/>
              </a:rPr>
              <a:t>Mn</a:t>
            </a:r>
            <a:r>
              <a:rPr kumimoji="0" lang="en-US" altLang="en-US" sz="2400" b="0" i="0" u="none" strike="noStrike" cap="none" normalizeH="0" baseline="0" dirty="0" smtClean="0">
                <a:ln>
                  <a:noFill/>
                </a:ln>
                <a:solidFill>
                  <a:srgbClr val="000000"/>
                </a:solidFill>
                <a:effectLst/>
                <a:latin typeface="Comic Sans MS" panose="030F0702030302020204" pitchFamily="66" charset="0"/>
                <a:cs typeface="Times New Roman" panose="02020603050405020304" pitchFamily="18" charset="0"/>
              </a:rPr>
              <a:t> in MnO</a:t>
            </a:r>
            <a:r>
              <a:rPr kumimoji="0" lang="en-US" altLang="en-US" sz="2400" b="0" i="0" u="none" strike="noStrike" cap="none" normalizeH="0" baseline="-30000" dirty="0" smtClean="0">
                <a:ln>
                  <a:noFill/>
                </a:ln>
                <a:solidFill>
                  <a:srgbClr val="000000"/>
                </a:solidFill>
                <a:effectLst/>
                <a:latin typeface="Comic Sans MS" panose="030F0702030302020204" pitchFamily="66" charset="0"/>
                <a:cs typeface="Times New Roman" panose="02020603050405020304" pitchFamily="18" charset="0"/>
              </a:rPr>
              <a:t>4</a:t>
            </a:r>
            <a:r>
              <a:rPr kumimoji="0" lang="en-US" altLang="en-US" sz="2400" b="0" i="0" u="none" strike="noStrike" cap="none" normalizeH="0" baseline="30000" dirty="0" smtClean="0">
                <a:ln>
                  <a:noFill/>
                </a:ln>
                <a:solidFill>
                  <a:srgbClr val="000000"/>
                </a:solidFill>
                <a:effectLst/>
                <a:latin typeface="Comic Sans MS" panose="030F0702030302020204" pitchFamily="66" charset="0"/>
                <a:cs typeface="Times New Roman" panose="02020603050405020304" pitchFamily="18" charset="0"/>
              </a:rPr>
              <a:t>-</a:t>
            </a:r>
            <a:r>
              <a:rPr kumimoji="0" lang="en-US" altLang="en-US" sz="2400" b="0" i="0" u="none" strike="noStrike" cap="none" normalizeH="0" baseline="0" dirty="0" smtClean="0">
                <a:ln>
                  <a:noFill/>
                </a:ln>
                <a:solidFill>
                  <a:srgbClr val="000000"/>
                </a:solidFill>
                <a:effectLst/>
                <a:latin typeface="Comic Sans MS" panose="030F0702030302020204" pitchFamily="66" charset="0"/>
                <a:cs typeface="Times New Roman" panose="02020603050405020304" pitchFamily="18" charset="0"/>
              </a:rPr>
              <a:t>, apply Equation 1 (see Equation 1 above): x + 4(-2) = -1</a:t>
            </a:r>
            <a:r>
              <a:rPr kumimoji="0" lang="en-US" altLang="en-US" sz="2400" b="0" i="0" u="none" strike="noStrike" cap="none" normalizeH="0" baseline="0" dirty="0" smtClean="0">
                <a:ln>
                  <a:noFill/>
                </a:ln>
                <a:solidFill>
                  <a:srgbClr val="000000"/>
                </a:solidFill>
                <a:effectLst/>
                <a:latin typeface="Comic Sans MS" panose="030F0702030302020204" pitchFamily="66" charset="0"/>
                <a:cs typeface="Times New Roman" panose="02020603050405020304" pitchFamily="18"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3076" name="Picture 4" descr="http://www.chemistry.wustl.edu/~coursedev/Online%20tutorials/Redox/Ex4b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969663"/>
            <a:ext cx="11673353" cy="113169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a:spLocks noChangeArrowheads="1"/>
          </p:cNvSpPr>
          <p:nvPr/>
        </p:nvSpPr>
        <p:spPr bwMode="auto">
          <a:xfrm>
            <a:off x="0" y="4371035"/>
            <a:ext cx="7693025"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smtClean="0">
                <a:ln>
                  <a:noFill/>
                </a:ln>
                <a:solidFill>
                  <a:srgbClr val="000000"/>
                </a:solidFill>
                <a:effectLst/>
                <a:latin typeface="Comic Sans MS" panose="030F0702030302020204" pitchFamily="66" charset="0"/>
                <a:cs typeface="Times New Roman" panose="02020603050405020304" pitchFamily="18" charset="0"/>
              </a:rPr>
              <a:t>Step 2.</a:t>
            </a:r>
            <a:r>
              <a:rPr kumimoji="0" lang="en-US" altLang="en-US" sz="2800" b="0" i="0" u="none" strike="noStrike" cap="none" normalizeH="0" baseline="0" dirty="0" smtClean="0">
                <a:ln>
                  <a:noFill/>
                </a:ln>
                <a:solidFill>
                  <a:srgbClr val="000000"/>
                </a:solidFill>
                <a:effectLst/>
                <a:latin typeface="Comic Sans MS" panose="030F0702030302020204" pitchFamily="66" charset="0"/>
                <a:cs typeface="Times New Roman" panose="02020603050405020304" pitchFamily="18" charset="0"/>
              </a:rPr>
              <a:t> Write the half reactions</a:t>
            </a:r>
            <a:r>
              <a:rPr kumimoji="0" lang="en-US" altLang="en-US" sz="2800" b="0" i="0" u="none" strike="noStrike" cap="none" normalizeH="0" baseline="0" dirty="0" smtClean="0">
                <a:ln>
                  <a:noFill/>
                </a:ln>
                <a:solidFill>
                  <a:srgbClr val="000000"/>
                </a:solidFill>
                <a:effectLst/>
                <a:latin typeface="Comic Sans MS" panose="030F0702030302020204" pitchFamily="66" charset="0"/>
                <a:cs typeface="Times New Roman" panose="02020603050405020304" pitchFamily="18"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3078" name="Picture 6" descr="http://www.chemistry.wustl.edu/~coursedev/Online%20tutorials/Redox/Ex4c2.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259" y="5004527"/>
            <a:ext cx="11900647" cy="18534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428218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idx="1"/>
          </p:nvPr>
        </p:nvSpPr>
        <p:spPr bwMode="auto">
          <a:xfrm>
            <a:off x="-1" y="0"/>
            <a:ext cx="11976847"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rgbClr val="000000"/>
                </a:solidFill>
                <a:effectLst/>
                <a:latin typeface="Comic Sans MS" panose="030F0702030302020204" pitchFamily="66" charset="0"/>
                <a:cs typeface="Times New Roman" panose="02020603050405020304" pitchFamily="18" charset="0"/>
              </a:rPr>
              <a:t>Step 2a.</a:t>
            </a:r>
            <a:r>
              <a:rPr kumimoji="0" lang="en-US" altLang="en-US" b="0" i="0" u="none" strike="noStrike" cap="none" normalizeH="0" baseline="0" dirty="0" smtClean="0">
                <a:ln>
                  <a:noFill/>
                </a:ln>
                <a:solidFill>
                  <a:srgbClr val="000000"/>
                </a:solidFill>
                <a:effectLst/>
                <a:latin typeface="Comic Sans MS" panose="030F0702030302020204" pitchFamily="66" charset="0"/>
                <a:cs typeface="Times New Roman" panose="02020603050405020304" pitchFamily="18" charset="0"/>
              </a:rPr>
              <a:t> </a:t>
            </a:r>
            <a:r>
              <a:rPr kumimoji="0" lang="en-US" altLang="en-US" b="0" i="0" u="none" strike="noStrike" cap="none" normalizeH="0" baseline="0" dirty="0" err="1" smtClean="0">
                <a:ln>
                  <a:noFill/>
                </a:ln>
                <a:solidFill>
                  <a:srgbClr val="000000"/>
                </a:solidFill>
                <a:effectLst/>
                <a:latin typeface="Comic Sans MS" panose="030F0702030302020204" pitchFamily="66" charset="0"/>
                <a:cs typeface="Times New Roman" panose="02020603050405020304" pitchFamily="18" charset="0"/>
              </a:rPr>
              <a:t>Mn</a:t>
            </a:r>
            <a:r>
              <a:rPr kumimoji="0" lang="en-US" altLang="en-US" b="0" i="0" u="none" strike="noStrike" cap="none" normalizeH="0" baseline="0" dirty="0" smtClean="0">
                <a:ln>
                  <a:noFill/>
                </a:ln>
                <a:solidFill>
                  <a:srgbClr val="000000"/>
                </a:solidFill>
                <a:effectLst/>
                <a:latin typeface="Comic Sans MS" panose="030F0702030302020204" pitchFamily="66" charset="0"/>
                <a:cs typeface="Times New Roman" panose="02020603050405020304" pitchFamily="18" charset="0"/>
              </a:rPr>
              <a:t> and Cl are balanced</a:t>
            </a:r>
            <a:r>
              <a:rPr kumimoji="0" lang="en-US" altLang="en-US" b="0" i="0" u="none" strike="noStrike" cap="none" normalizeH="0" baseline="0" dirty="0" smtClean="0">
                <a:ln>
                  <a:noFill/>
                </a:ln>
                <a:solidFill>
                  <a:srgbClr val="000000"/>
                </a:solidFill>
                <a:effectLst/>
                <a:latin typeface="Comic Sans MS" panose="030F0702030302020204" pitchFamily="66" charset="0"/>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Comic Sans MS" panose="030F0702030302020204" pitchFamily="66" charset="0"/>
              </a:rPr>
              <a:t/>
            </a:r>
            <a:br>
              <a:rPr kumimoji="0" lang="en-US" altLang="en-US" b="0" i="0" u="none" strike="noStrike" cap="none" normalizeH="0" baseline="0" dirty="0" smtClean="0">
                <a:ln>
                  <a:noFill/>
                </a:ln>
                <a:solidFill>
                  <a:schemeClr val="tx1"/>
                </a:solidFill>
                <a:effectLst/>
                <a:latin typeface="Comic Sans MS" panose="030F0702030302020204" pitchFamily="66" charset="0"/>
              </a:rPr>
            </a:br>
            <a:r>
              <a:rPr kumimoji="0" lang="en-US" altLang="en-US" b="1" i="0" u="none" strike="noStrike" cap="none" normalizeH="0" baseline="0" dirty="0" smtClean="0">
                <a:ln>
                  <a:noFill/>
                </a:ln>
                <a:solidFill>
                  <a:srgbClr val="000000"/>
                </a:solidFill>
                <a:effectLst/>
                <a:latin typeface="Comic Sans MS" panose="030F0702030302020204" pitchFamily="66" charset="0"/>
                <a:cs typeface="Times New Roman" panose="02020603050405020304" pitchFamily="18" charset="0"/>
              </a:rPr>
              <a:t>Step 2b.</a:t>
            </a:r>
            <a:r>
              <a:rPr kumimoji="0" lang="en-US" altLang="en-US" b="0" i="0" u="none" strike="noStrike" cap="none" normalizeH="0" baseline="0" dirty="0" smtClean="0">
                <a:ln>
                  <a:noFill/>
                </a:ln>
                <a:solidFill>
                  <a:srgbClr val="000000"/>
                </a:solidFill>
                <a:effectLst/>
                <a:latin typeface="Comic Sans MS" panose="030F0702030302020204" pitchFamily="66" charset="0"/>
                <a:cs typeface="Times New Roman" panose="02020603050405020304" pitchFamily="18" charset="0"/>
              </a:rPr>
              <a:t> </a:t>
            </a:r>
            <a:r>
              <a:rPr kumimoji="0" lang="en-US" altLang="en-US" b="0" i="0" u="none" strike="noStrike" cap="none" normalizeH="0" baseline="0" dirty="0" err="1" smtClean="0">
                <a:ln>
                  <a:noFill/>
                </a:ln>
                <a:solidFill>
                  <a:srgbClr val="000000"/>
                </a:solidFill>
                <a:effectLst/>
                <a:latin typeface="Comic Sans MS" panose="030F0702030302020204" pitchFamily="66" charset="0"/>
                <a:cs typeface="Times New Roman" panose="02020603050405020304" pitchFamily="18" charset="0"/>
              </a:rPr>
              <a:t>Mn</a:t>
            </a:r>
            <a:r>
              <a:rPr kumimoji="0" lang="en-US" altLang="en-US" b="0" i="0" u="none" strike="noStrike" cap="none" normalizeH="0" baseline="0" dirty="0" smtClean="0">
                <a:ln>
                  <a:noFill/>
                </a:ln>
                <a:solidFill>
                  <a:srgbClr val="000000"/>
                </a:solidFill>
                <a:effectLst/>
                <a:latin typeface="Comic Sans MS" panose="030F0702030302020204" pitchFamily="66" charset="0"/>
                <a:cs typeface="Times New Roman" panose="02020603050405020304" pitchFamily="18" charset="0"/>
              </a:rPr>
              <a:t> changes from VII to II, so five electrons are needed. Cl</a:t>
            </a:r>
            <a:r>
              <a:rPr kumimoji="0" lang="en-US" altLang="en-US" b="0" i="0" u="none" strike="noStrike" cap="none" normalizeH="0" baseline="30000" dirty="0" smtClean="0">
                <a:ln>
                  <a:noFill/>
                </a:ln>
                <a:solidFill>
                  <a:srgbClr val="000000"/>
                </a:solidFill>
                <a:effectLst/>
                <a:latin typeface="Comic Sans MS" panose="030F0702030302020204" pitchFamily="66" charset="0"/>
                <a:cs typeface="Times New Roman" panose="02020603050405020304" pitchFamily="18" charset="0"/>
              </a:rPr>
              <a:t>-</a:t>
            </a:r>
            <a:r>
              <a:rPr kumimoji="0" lang="en-US" altLang="en-US" b="0" i="0" u="none" strike="noStrike" cap="none" normalizeH="0" baseline="0" dirty="0" smtClean="0">
                <a:ln>
                  <a:noFill/>
                </a:ln>
                <a:solidFill>
                  <a:srgbClr val="000000"/>
                </a:solidFill>
                <a:effectLst/>
                <a:latin typeface="Comic Sans MS" panose="030F0702030302020204" pitchFamily="66" charset="0"/>
                <a:cs typeface="Times New Roman" panose="02020603050405020304" pitchFamily="18" charset="0"/>
              </a:rPr>
              <a:t> loses two electrons as it goes from I to -I</a:t>
            </a:r>
            <a:r>
              <a:rPr kumimoji="0" lang="en-US" altLang="en-US" b="0" i="0" u="none" strike="noStrike" cap="none" normalizeH="0" baseline="0" dirty="0" smtClean="0">
                <a:ln>
                  <a:noFill/>
                </a:ln>
                <a:solidFill>
                  <a:srgbClr val="000000"/>
                </a:solidFill>
                <a:effectLst/>
                <a:latin typeface="Comic Sans MS" panose="030F0702030302020204" pitchFamily="66" charset="0"/>
                <a:cs typeface="Times New Roman" panose="02020603050405020304" pitchFamily="18" charset="0"/>
              </a:rPr>
              <a:t>.</a:t>
            </a:r>
            <a:endParaRPr kumimoji="0" lang="en-US" altLang="en-US" b="0" i="0" u="none" strike="noStrike" cap="none" normalizeH="0" baseline="0" dirty="0" smtClean="0">
              <a:ln>
                <a:noFill/>
              </a:ln>
              <a:solidFill>
                <a:schemeClr val="tx1"/>
              </a:solidFill>
              <a:effectLst/>
              <a:latin typeface="Comic Sans MS" panose="030F0702030302020204" pitchFamily="66" charset="0"/>
            </a:endParaRPr>
          </a:p>
        </p:txBody>
      </p:sp>
      <p:pic>
        <p:nvPicPr>
          <p:cNvPr id="5" name="Picture 8" descr="http://www.chemistry.wustl.edu/~coursedev/Online%20tutorials/Redox/Ex4d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372" y="2356676"/>
            <a:ext cx="12169588" cy="9810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www.chemistry.wustl.edu/~coursedev/Online%20tutorials/Redox/Ex4e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163671"/>
            <a:ext cx="12073216" cy="143487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1" y="3838219"/>
            <a:ext cx="12192001" cy="1077218"/>
          </a:xfrm>
          <a:prstGeom prst="rect">
            <a:avLst/>
          </a:prstGeom>
        </p:spPr>
        <p:txBody>
          <a:bodyPr wrap="square">
            <a:spAutoFit/>
          </a:bodyPr>
          <a:lstStyle/>
          <a:p>
            <a:pPr lvl="0" algn="just" eaLnBrk="0" fontAlgn="base" hangingPunct="0">
              <a:spcBef>
                <a:spcPct val="0"/>
              </a:spcBef>
              <a:spcAft>
                <a:spcPct val="0"/>
              </a:spcAft>
            </a:pPr>
            <a:r>
              <a:rPr lang="en-US" altLang="en-US" sz="3200" b="1" dirty="0">
                <a:solidFill>
                  <a:srgbClr val="000000"/>
                </a:solidFill>
                <a:latin typeface="Comic Sans MS" panose="030F0702030302020204" pitchFamily="66" charset="0"/>
                <a:cs typeface="Times New Roman" panose="02020603050405020304" pitchFamily="18" charset="0"/>
              </a:rPr>
              <a:t>Step 2c.</a:t>
            </a:r>
            <a:r>
              <a:rPr lang="en-US" altLang="en-US" sz="3200" dirty="0">
                <a:solidFill>
                  <a:srgbClr val="000000"/>
                </a:solidFill>
                <a:latin typeface="Comic Sans MS" panose="030F0702030302020204" pitchFamily="66" charset="0"/>
                <a:cs typeface="Times New Roman" panose="02020603050405020304" pitchFamily="18" charset="0"/>
              </a:rPr>
              <a:t> The charges are not balanced on this example. Since this is in acidic solution, use H</a:t>
            </a:r>
            <a:r>
              <a:rPr lang="en-US" altLang="en-US" sz="3200" baseline="30000" dirty="0">
                <a:solidFill>
                  <a:srgbClr val="000000"/>
                </a:solidFill>
                <a:latin typeface="Comic Sans MS" panose="030F0702030302020204" pitchFamily="66" charset="0"/>
                <a:cs typeface="Times New Roman" panose="02020603050405020304" pitchFamily="18" charset="0"/>
              </a:rPr>
              <a:t>+</a:t>
            </a:r>
            <a:r>
              <a:rPr lang="en-US" altLang="en-US" sz="3200" dirty="0">
                <a:solidFill>
                  <a:srgbClr val="000000"/>
                </a:solidFill>
                <a:latin typeface="Comic Sans MS" panose="030F0702030302020204" pitchFamily="66" charset="0"/>
                <a:cs typeface="Times New Roman" panose="02020603050405020304" pitchFamily="18" charset="0"/>
              </a:rPr>
              <a:t> to balance these charges.</a:t>
            </a:r>
            <a:endParaRPr lang="en-US" altLang="en-US" sz="3200" dirty="0">
              <a:latin typeface="Comic Sans MS" panose="030F0702030302020204" pitchFamily="66" charset="0"/>
            </a:endParaRPr>
          </a:p>
        </p:txBody>
      </p:sp>
    </p:spTree>
    <p:extLst>
      <p:ext uri="{BB962C8B-B14F-4D97-AF65-F5344CB8AC3E}">
        <p14:creationId xmlns:p14="http://schemas.microsoft.com/office/powerpoint/2010/main" val="11641107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422030" y="2365103"/>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4"/>
          <p:cNvSpPr/>
          <p:nvPr/>
        </p:nvSpPr>
        <p:spPr>
          <a:xfrm>
            <a:off x="0" y="-46669"/>
            <a:ext cx="12192000" cy="1200329"/>
          </a:xfrm>
          <a:prstGeom prst="rect">
            <a:avLst/>
          </a:prstGeom>
        </p:spPr>
        <p:txBody>
          <a:bodyPr wrap="square">
            <a:spAutoFit/>
          </a:bodyPr>
          <a:lstStyle/>
          <a:p>
            <a:pPr algn="just"/>
            <a:r>
              <a:rPr lang="en-US" sz="2400" b="0" i="0" dirty="0" smtClean="0">
                <a:solidFill>
                  <a:srgbClr val="000000"/>
                </a:solidFill>
                <a:effectLst/>
                <a:latin typeface="Comic Sans MS" panose="030F0702030302020204" pitchFamily="66" charset="0"/>
              </a:rPr>
              <a:t>Remember that the electrons carry a negative charge and must be considered whenever balancing the charges. Verify that the charges are balanced on each side of the equation.</a:t>
            </a:r>
            <a:endParaRPr lang="en-US" sz="2400" dirty="0">
              <a:latin typeface="Comic Sans MS" panose="030F0702030302020204" pitchFamily="66" charset="0"/>
            </a:endParaRPr>
          </a:p>
        </p:txBody>
      </p:sp>
      <p:sp>
        <p:nvSpPr>
          <p:cNvPr id="6" name="Rectangle 3"/>
          <p:cNvSpPr>
            <a:spLocks noChangeArrowheads="1"/>
          </p:cNvSpPr>
          <p:nvPr/>
        </p:nvSpPr>
        <p:spPr bwMode="auto">
          <a:xfrm>
            <a:off x="-38304" y="1182366"/>
            <a:ext cx="11508279"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smtClean="0">
                <a:ln>
                  <a:noFill/>
                </a:ln>
                <a:solidFill>
                  <a:srgbClr val="000000"/>
                </a:solidFill>
                <a:effectLst/>
                <a:latin typeface="Comic Sans MS" panose="030F0702030302020204" pitchFamily="66" charset="0"/>
                <a:cs typeface="Times New Roman" panose="02020603050405020304" pitchFamily="18" charset="0"/>
              </a:rPr>
              <a:t>Step 2d.</a:t>
            </a:r>
            <a:r>
              <a:rPr kumimoji="0" lang="en-US" altLang="en-US" sz="2800" b="0" i="0" u="none" strike="noStrike" cap="none" normalizeH="0" baseline="0" dirty="0" smtClean="0">
                <a:ln>
                  <a:noFill/>
                </a:ln>
                <a:solidFill>
                  <a:srgbClr val="000000"/>
                </a:solidFill>
                <a:effectLst/>
                <a:latin typeface="Comic Sans MS" panose="030F0702030302020204" pitchFamily="66" charset="0"/>
                <a:cs typeface="Times New Roman" panose="02020603050405020304" pitchFamily="18" charset="0"/>
              </a:rPr>
              <a:t> Now the oxygen and hydrogen atoms need to be balanced</a:t>
            </a:r>
            <a:r>
              <a:rPr kumimoji="0" lang="en-US" altLang="en-US" sz="2800" b="0" i="0" u="none" strike="noStrike" cap="none" normalizeH="0" baseline="0" dirty="0" smtClean="0">
                <a:ln>
                  <a:noFill/>
                </a:ln>
                <a:solidFill>
                  <a:srgbClr val="000000"/>
                </a:solidFill>
                <a:effectLst/>
                <a:latin typeface="Comic Sans MS" panose="030F0702030302020204" pitchFamily="66" charset="0"/>
                <a:cs typeface="Times New Roman" panose="02020603050405020304" pitchFamily="18"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4100" name="Picture 4" descr="http://www.chemistry.wustl.edu/~coursedev/Online%20tutorials/Redox/Ex4f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589" y="1753343"/>
            <a:ext cx="11563350" cy="116368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5"/>
          <p:cNvSpPr>
            <a:spLocks noChangeArrowheads="1"/>
          </p:cNvSpPr>
          <p:nvPr/>
        </p:nvSpPr>
        <p:spPr bwMode="auto">
          <a:xfrm>
            <a:off x="157589" y="2944305"/>
            <a:ext cx="11739697"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smtClean="0">
                <a:ln>
                  <a:noFill/>
                </a:ln>
                <a:solidFill>
                  <a:srgbClr val="000000"/>
                </a:solidFill>
                <a:effectLst/>
                <a:latin typeface="Comic Sans MS" panose="030F0702030302020204" pitchFamily="66" charset="0"/>
                <a:cs typeface="Times New Roman" panose="02020603050405020304" pitchFamily="18" charset="0"/>
              </a:rPr>
              <a:t>Step 3.</a:t>
            </a:r>
            <a:r>
              <a:rPr kumimoji="0" lang="en-US" altLang="en-US" sz="3200" b="0" i="0" u="none" strike="noStrike" cap="none" normalizeH="0" baseline="0" dirty="0" smtClean="0">
                <a:ln>
                  <a:noFill/>
                </a:ln>
                <a:solidFill>
                  <a:srgbClr val="000000"/>
                </a:solidFill>
                <a:effectLst/>
                <a:latin typeface="Comic Sans MS" panose="030F0702030302020204" pitchFamily="66" charset="0"/>
                <a:cs typeface="Times New Roman" panose="02020603050405020304" pitchFamily="18" charset="0"/>
              </a:rPr>
              <a:t> Balance the number of electrons transferred</a:t>
            </a:r>
            <a:r>
              <a:rPr kumimoji="0" lang="en-US" altLang="en-US" sz="3200" b="0" i="0" u="none" strike="noStrike" cap="none" normalizeH="0" baseline="0" dirty="0" smtClean="0">
                <a:ln>
                  <a:noFill/>
                </a:ln>
                <a:solidFill>
                  <a:srgbClr val="000000"/>
                </a:solidFill>
                <a:effectLst/>
                <a:latin typeface="Comic Sans MS" panose="030F0702030302020204" pitchFamily="66" charset="0"/>
                <a:cs typeface="Times New Roman" panose="02020603050405020304" pitchFamily="18"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4102" name="Picture 6" descr="http://www.chemistry.wustl.edu/~coursedev/Online%20tutorials/Redox/Ex4g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649492"/>
            <a:ext cx="11682771" cy="96202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7"/>
          <p:cNvSpPr>
            <a:spLocks noChangeArrowheads="1"/>
          </p:cNvSpPr>
          <p:nvPr/>
        </p:nvSpPr>
        <p:spPr bwMode="auto">
          <a:xfrm>
            <a:off x="157589" y="4611518"/>
            <a:ext cx="7722387"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smtClean="0">
                <a:ln>
                  <a:noFill/>
                </a:ln>
                <a:solidFill>
                  <a:srgbClr val="000000"/>
                </a:solidFill>
                <a:effectLst/>
                <a:latin typeface="Comic Sans MS" panose="030F0702030302020204" pitchFamily="66" charset="0"/>
                <a:cs typeface="Times New Roman" panose="02020603050405020304" pitchFamily="18" charset="0"/>
              </a:rPr>
              <a:t>Step 4.</a:t>
            </a:r>
            <a:r>
              <a:rPr kumimoji="0" lang="en-US" altLang="en-US" sz="3200" b="0" i="0" u="none" strike="noStrike" cap="none" normalizeH="0" baseline="0" dirty="0" smtClean="0">
                <a:ln>
                  <a:noFill/>
                </a:ln>
                <a:solidFill>
                  <a:srgbClr val="000000"/>
                </a:solidFill>
                <a:effectLst/>
                <a:latin typeface="Comic Sans MS" panose="030F0702030302020204" pitchFamily="66" charset="0"/>
                <a:cs typeface="Times New Roman" panose="02020603050405020304" pitchFamily="18" charset="0"/>
              </a:rPr>
              <a:t> Write the net reaction</a:t>
            </a:r>
            <a:r>
              <a:rPr kumimoji="0" lang="en-US" altLang="en-US" sz="3200" b="0" i="0" u="none" strike="noStrike" cap="none" normalizeH="0" baseline="0" dirty="0" smtClean="0">
                <a:ln>
                  <a:noFill/>
                </a:ln>
                <a:solidFill>
                  <a:srgbClr val="000000"/>
                </a:solidFill>
                <a:effectLst/>
                <a:latin typeface="Comic Sans MS" panose="030F0702030302020204" pitchFamily="66" charset="0"/>
                <a:cs typeface="Times New Roman" panose="02020603050405020304" pitchFamily="18"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4104" name="Picture 8" descr="http://www.chemistry.wustl.edu/~coursedev/Online%20tutorials/Redox/Ex4h2.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5260024"/>
            <a:ext cx="11897286" cy="1597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337442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187139" y="534111"/>
            <a:ext cx="12004861" cy="1967041"/>
          </a:xfrm>
          <a:prstGeom prst="rect">
            <a:avLst/>
          </a:prstGeom>
        </p:spPr>
      </p:pic>
      <p:sp>
        <p:nvSpPr>
          <p:cNvPr id="4" name="Rectangle 1"/>
          <p:cNvSpPr>
            <a:spLocks noGrp="1" noChangeArrowheads="1"/>
          </p:cNvSpPr>
          <p:nvPr>
            <p:ph type="title"/>
          </p:nvPr>
        </p:nvSpPr>
        <p:spPr bwMode="auto">
          <a:xfrm>
            <a:off x="0" y="-53860"/>
            <a:ext cx="789511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rgbClr val="2F4F4F"/>
                </a:solidFill>
                <a:effectLst/>
                <a:latin typeface="Comic Sans MS" panose="030F0702030302020204" pitchFamily="66" charset="0"/>
                <a:cs typeface="Tahoma" panose="020B0604030504040204" pitchFamily="34" charset="0"/>
              </a:rPr>
              <a:t>EXAMPLE </a:t>
            </a:r>
            <a:r>
              <a:rPr lang="en-US" altLang="en-US" sz="2400" b="1" dirty="0">
                <a:solidFill>
                  <a:srgbClr val="2F4F4F"/>
                </a:solidFill>
                <a:latin typeface="Comic Sans MS" panose="030F0702030302020204" pitchFamily="66" charset="0"/>
                <a:cs typeface="Tahoma" panose="020B0604030504040204" pitchFamily="34" charset="0"/>
              </a:rPr>
              <a:t>5</a:t>
            </a:r>
            <a:r>
              <a:rPr kumimoji="0" lang="en-US" altLang="en-US" sz="2400" b="1" i="0" u="none" strike="noStrike" cap="none" normalizeH="0" baseline="0" dirty="0" smtClean="0">
                <a:ln>
                  <a:noFill/>
                </a:ln>
                <a:solidFill>
                  <a:srgbClr val="2F4F4F"/>
                </a:solidFill>
                <a:effectLst/>
                <a:latin typeface="Comic Sans MS" panose="030F0702030302020204" pitchFamily="66" charset="0"/>
                <a:cs typeface="Tahoma" panose="020B0604030504040204" pitchFamily="34" charset="0"/>
              </a:rPr>
              <a:t>: </a:t>
            </a:r>
            <a:r>
              <a:rPr kumimoji="0" lang="en-US" altLang="en-US" sz="2400" b="1" i="0" u="none" strike="noStrike" cap="none" normalizeH="0" baseline="0" dirty="0" smtClean="0">
                <a:ln>
                  <a:noFill/>
                </a:ln>
                <a:solidFill>
                  <a:srgbClr val="2F4F4F"/>
                </a:solidFill>
                <a:effectLst/>
                <a:latin typeface="Comic Sans MS" panose="030F0702030302020204" pitchFamily="66" charset="0"/>
                <a:cs typeface="Tahoma" panose="020B0604030504040204" pitchFamily="34" charset="0"/>
              </a:rPr>
              <a:t>BALANCING IN A ACID SOLUTION</a:t>
            </a:r>
            <a:r>
              <a:rPr kumimoji="0" lang="en-US" altLang="en-US" sz="1600" b="1" i="0" u="none" strike="noStrike" cap="none" normalizeH="0" baseline="0" dirty="0" smtClean="0">
                <a:ln>
                  <a:noFill/>
                </a:ln>
                <a:solidFill>
                  <a:schemeClr val="tx1"/>
                </a:solidFill>
                <a:effectLst/>
                <a:latin typeface="Comic Sans MS" panose="030F0702030302020204" pitchFamily="66" charset="0"/>
              </a:rPr>
              <a:t> </a:t>
            </a:r>
            <a:endParaRPr kumimoji="0" lang="en-US" altLang="en-US" sz="2800" b="1" i="0" u="none" strike="noStrike" cap="none" normalizeH="0" baseline="0" dirty="0" smtClean="0">
              <a:ln>
                <a:noFill/>
              </a:ln>
              <a:solidFill>
                <a:schemeClr val="tx1"/>
              </a:solidFill>
              <a:effectLst/>
              <a:latin typeface="Comic Sans MS" panose="030F0702030302020204" pitchFamily="66" charset="0"/>
            </a:endParaRPr>
          </a:p>
        </p:txBody>
      </p:sp>
      <p:pic>
        <p:nvPicPr>
          <p:cNvPr id="6" name="Picture 5"/>
          <p:cNvPicPr>
            <a:picLocks noChangeAspect="1"/>
          </p:cNvPicPr>
          <p:nvPr/>
        </p:nvPicPr>
        <p:blipFill>
          <a:blip r:embed="rId3"/>
          <a:stretch>
            <a:fillRect/>
          </a:stretch>
        </p:blipFill>
        <p:spPr>
          <a:xfrm>
            <a:off x="0" y="2801937"/>
            <a:ext cx="12191999" cy="2617228"/>
          </a:xfrm>
          <a:prstGeom prst="rect">
            <a:avLst/>
          </a:prstGeom>
        </p:spPr>
      </p:pic>
    </p:spTree>
    <p:extLst>
      <p:ext uri="{BB962C8B-B14F-4D97-AF65-F5344CB8AC3E}">
        <p14:creationId xmlns:p14="http://schemas.microsoft.com/office/powerpoint/2010/main" val="35770013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1479176"/>
          </a:xfrm>
        </p:spPr>
        <p:txBody>
          <a:bodyPr/>
          <a:lstStyle/>
          <a:p>
            <a:r>
              <a:rPr lang="en-US" b="1" dirty="0" smtClean="0">
                <a:latin typeface="Comic Sans MS" panose="030F0702030302020204" pitchFamily="66" charset="0"/>
              </a:rPr>
              <a:t>Solution</a:t>
            </a:r>
          </a:p>
          <a:p>
            <a:pPr algn="just"/>
            <a:r>
              <a:rPr lang="en-US" b="1" dirty="0" smtClean="0">
                <a:latin typeface="Comic Sans MS" panose="030F0702030302020204" pitchFamily="66" charset="0"/>
              </a:rPr>
              <a:t>Step </a:t>
            </a:r>
            <a:r>
              <a:rPr lang="en-US" b="1" dirty="0">
                <a:latin typeface="Comic Sans MS" panose="030F0702030302020204" pitchFamily="66" charset="0"/>
              </a:rPr>
              <a:t>1:</a:t>
            </a:r>
            <a:r>
              <a:rPr lang="en-US" dirty="0">
                <a:latin typeface="Comic Sans MS" panose="030F0702030302020204" pitchFamily="66" charset="0"/>
              </a:rPr>
              <a:t> Separate the half-reactions. The table provided does not have acidic or basic half-reactions, so just write out what is known.</a:t>
            </a:r>
          </a:p>
        </p:txBody>
      </p:sp>
      <p:pic>
        <p:nvPicPr>
          <p:cNvPr id="4" name="Picture 3"/>
          <p:cNvPicPr>
            <a:picLocks noChangeAspect="1"/>
          </p:cNvPicPr>
          <p:nvPr/>
        </p:nvPicPr>
        <p:blipFill>
          <a:blip r:embed="rId2"/>
          <a:stretch>
            <a:fillRect/>
          </a:stretch>
        </p:blipFill>
        <p:spPr>
          <a:xfrm>
            <a:off x="510988" y="1659509"/>
            <a:ext cx="11681012" cy="1219481"/>
          </a:xfrm>
          <a:prstGeom prst="rect">
            <a:avLst/>
          </a:prstGeom>
        </p:spPr>
      </p:pic>
      <p:sp>
        <p:nvSpPr>
          <p:cNvPr id="5" name="Rectangle 4"/>
          <p:cNvSpPr/>
          <p:nvPr/>
        </p:nvSpPr>
        <p:spPr>
          <a:xfrm>
            <a:off x="87404" y="3045176"/>
            <a:ext cx="11134165" cy="954107"/>
          </a:xfrm>
          <a:prstGeom prst="rect">
            <a:avLst/>
          </a:prstGeom>
        </p:spPr>
        <p:txBody>
          <a:bodyPr wrap="square">
            <a:spAutoFit/>
          </a:bodyPr>
          <a:lstStyle/>
          <a:p>
            <a:pPr algn="just"/>
            <a:r>
              <a:rPr lang="en-US" sz="2800" b="1" i="0" dirty="0" smtClean="0">
                <a:solidFill>
                  <a:srgbClr val="000000"/>
                </a:solidFill>
                <a:effectLst/>
                <a:latin typeface="Comic Sans MS" panose="030F0702030302020204" pitchFamily="66" charset="0"/>
              </a:rPr>
              <a:t>Step 2:</a:t>
            </a:r>
            <a:r>
              <a:rPr lang="en-US" sz="2800" b="0" i="0" dirty="0" smtClean="0">
                <a:solidFill>
                  <a:srgbClr val="000000"/>
                </a:solidFill>
                <a:effectLst/>
                <a:latin typeface="Comic Sans MS" panose="030F0702030302020204" pitchFamily="66" charset="0"/>
              </a:rPr>
              <a:t> Balance elements other than O and H. In this example, only chromium needs to be balanced. This gives:</a:t>
            </a:r>
            <a:endParaRPr lang="en-US" sz="2800" dirty="0">
              <a:latin typeface="Comic Sans MS" panose="030F0702030302020204" pitchFamily="66" charset="0"/>
            </a:endParaRPr>
          </a:p>
        </p:txBody>
      </p:sp>
      <p:pic>
        <p:nvPicPr>
          <p:cNvPr id="6" name="Picture 5"/>
          <p:cNvPicPr>
            <a:picLocks noChangeAspect="1"/>
          </p:cNvPicPr>
          <p:nvPr/>
        </p:nvPicPr>
        <p:blipFill>
          <a:blip r:embed="rId3"/>
          <a:stretch>
            <a:fillRect/>
          </a:stretch>
        </p:blipFill>
        <p:spPr>
          <a:xfrm>
            <a:off x="632011" y="4305859"/>
            <a:ext cx="10260107" cy="1543611"/>
          </a:xfrm>
          <a:prstGeom prst="rect">
            <a:avLst/>
          </a:prstGeom>
        </p:spPr>
      </p:pic>
    </p:spTree>
    <p:extLst>
      <p:ext uri="{BB962C8B-B14F-4D97-AF65-F5344CB8AC3E}">
        <p14:creationId xmlns:p14="http://schemas.microsoft.com/office/powerpoint/2010/main" val="51808126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9405405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9290"/>
            <a:ext cx="10515600" cy="656851"/>
          </a:xfrm>
        </p:spPr>
        <p:txBody>
          <a:bodyPr>
            <a:normAutofit fontScale="90000"/>
          </a:bodyPr>
          <a:lstStyle/>
          <a:p>
            <a:pPr algn="ctr"/>
            <a:r>
              <a:rPr lang="en-US" b="1" dirty="0" smtClean="0">
                <a:latin typeface="Comic Sans MS" panose="030F0702030302020204" pitchFamily="66" charset="0"/>
              </a:rPr>
              <a:t>Redox Reactions</a:t>
            </a:r>
            <a:endParaRPr lang="en-US" dirty="0">
              <a:latin typeface="Comic Sans MS" panose="030F0702030302020204" pitchFamily="66" charset="0"/>
            </a:endParaRPr>
          </a:p>
        </p:txBody>
      </p:sp>
      <p:sp>
        <p:nvSpPr>
          <p:cNvPr id="3" name="Content Placeholder 2"/>
          <p:cNvSpPr>
            <a:spLocks noGrp="1"/>
          </p:cNvSpPr>
          <p:nvPr>
            <p:ph idx="1"/>
          </p:nvPr>
        </p:nvSpPr>
        <p:spPr>
          <a:xfrm>
            <a:off x="0" y="470647"/>
            <a:ext cx="12192000" cy="6414247"/>
          </a:xfrm>
        </p:spPr>
        <p:txBody>
          <a:bodyPr>
            <a:noAutofit/>
          </a:bodyPr>
          <a:lstStyle/>
          <a:p>
            <a:pPr algn="just">
              <a:lnSpc>
                <a:spcPct val="150000"/>
              </a:lnSpc>
            </a:pPr>
            <a:r>
              <a:rPr lang="en-US" sz="2500" dirty="0">
                <a:latin typeface="Comic Sans MS" panose="030F0702030302020204" pitchFamily="66" charset="0"/>
              </a:rPr>
              <a:t>Redox reactions are reactions in which one species is reduced and another is oxidized. Therefore the oxidation state of the species involved must change. These reactions are important for a number of applications, including energy storage devices (batteries), photographic processing, and energy production and utilization in living systems including humans.</a:t>
            </a:r>
          </a:p>
          <a:p>
            <a:pPr algn="just">
              <a:lnSpc>
                <a:spcPct val="150000"/>
              </a:lnSpc>
            </a:pPr>
            <a:r>
              <a:rPr lang="en-US" sz="2500" b="1" dirty="0">
                <a:latin typeface="Comic Sans MS" panose="030F0702030302020204" pitchFamily="66" charset="0"/>
              </a:rPr>
              <a:t>Reduction:</a:t>
            </a:r>
            <a:r>
              <a:rPr lang="en-US" sz="2500" dirty="0">
                <a:latin typeface="Comic Sans MS" panose="030F0702030302020204" pitchFamily="66" charset="0"/>
              </a:rPr>
              <a:t> A process in which an atom gains an electron and therefore decreases (or reduces its oxidation number). Basically the positive character of the species is </a:t>
            </a:r>
            <a:r>
              <a:rPr lang="en-US" sz="2500" dirty="0" smtClean="0">
                <a:latin typeface="Comic Sans MS" panose="030F0702030302020204" pitchFamily="66" charset="0"/>
              </a:rPr>
              <a:t>reduced.</a:t>
            </a:r>
          </a:p>
          <a:p>
            <a:pPr algn="just">
              <a:lnSpc>
                <a:spcPct val="150000"/>
              </a:lnSpc>
            </a:pPr>
            <a:r>
              <a:rPr lang="en-US" sz="2500" b="1" dirty="0" smtClean="0">
                <a:latin typeface="Comic Sans MS" panose="030F0702030302020204" pitchFamily="66" charset="0"/>
              </a:rPr>
              <a:t>Oxidation</a:t>
            </a:r>
            <a:r>
              <a:rPr lang="en-US" sz="2500" b="1" dirty="0">
                <a:latin typeface="Comic Sans MS" panose="030F0702030302020204" pitchFamily="66" charset="0"/>
              </a:rPr>
              <a:t>:</a:t>
            </a:r>
            <a:r>
              <a:rPr lang="en-US" sz="2500" dirty="0">
                <a:latin typeface="Comic Sans MS" panose="030F0702030302020204" pitchFamily="66" charset="0"/>
              </a:rPr>
              <a:t> A process in which an atom loses an electron and therefore increases its oxidation number. In other words, the positive character of the species is increased.</a:t>
            </a:r>
          </a:p>
        </p:txBody>
      </p:sp>
    </p:spTree>
    <p:extLst>
      <p:ext uri="{BB962C8B-B14F-4D97-AF65-F5344CB8AC3E}">
        <p14:creationId xmlns:p14="http://schemas.microsoft.com/office/powerpoint/2010/main" val="18365053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0" y="242047"/>
            <a:ext cx="5495925" cy="6615953"/>
          </a:xfrm>
          <a:prstGeom prst="rect">
            <a:avLst/>
          </a:prstGeom>
        </p:spPr>
      </p:pic>
      <p:pic>
        <p:nvPicPr>
          <p:cNvPr id="5" name="Picture 4"/>
          <p:cNvPicPr>
            <a:picLocks noChangeAspect="1"/>
          </p:cNvPicPr>
          <p:nvPr/>
        </p:nvPicPr>
        <p:blipFill>
          <a:blip r:embed="rId3"/>
          <a:stretch>
            <a:fillRect/>
          </a:stretch>
        </p:blipFill>
        <p:spPr>
          <a:xfrm>
            <a:off x="5966290" y="-13447"/>
            <a:ext cx="6225709" cy="6871447"/>
          </a:xfrm>
          <a:prstGeom prst="rect">
            <a:avLst/>
          </a:prstGeom>
        </p:spPr>
      </p:pic>
    </p:spTree>
    <p:extLst>
      <p:ext uri="{BB962C8B-B14F-4D97-AF65-F5344CB8AC3E}">
        <p14:creationId xmlns:p14="http://schemas.microsoft.com/office/powerpoint/2010/main" val="37920139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 y="201706"/>
            <a:ext cx="12192000" cy="6427694"/>
          </a:xfrm>
          <a:prstGeom prst="rect">
            <a:avLst/>
          </a:prstGeom>
        </p:spPr>
      </p:pic>
    </p:spTree>
    <p:extLst>
      <p:ext uri="{BB962C8B-B14F-4D97-AF65-F5344CB8AC3E}">
        <p14:creationId xmlns:p14="http://schemas.microsoft.com/office/powerpoint/2010/main" val="29327494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7552" y="0"/>
            <a:ext cx="11824447" cy="753035"/>
          </a:xfrm>
        </p:spPr>
        <p:txBody>
          <a:bodyPr/>
          <a:lstStyle/>
          <a:p>
            <a:pPr algn="ctr"/>
            <a:r>
              <a:rPr lang="en-US" b="1" dirty="0" smtClean="0">
                <a:latin typeface="Comic Sans MS" panose="030F0702030302020204" pitchFamily="66" charset="0"/>
              </a:rPr>
              <a:t>Oxidizing and Reducing Agents</a:t>
            </a:r>
            <a:endParaRPr lang="en-US" b="1" dirty="0">
              <a:latin typeface="Comic Sans MS" panose="030F0702030302020204" pitchFamily="66" charset="0"/>
            </a:endParaRPr>
          </a:p>
        </p:txBody>
      </p:sp>
      <p:sp>
        <p:nvSpPr>
          <p:cNvPr id="3" name="Content Placeholder 2"/>
          <p:cNvSpPr>
            <a:spLocks noGrp="1"/>
          </p:cNvSpPr>
          <p:nvPr>
            <p:ph idx="1"/>
          </p:nvPr>
        </p:nvSpPr>
        <p:spPr>
          <a:xfrm>
            <a:off x="-1" y="618566"/>
            <a:ext cx="12304059" cy="6347010"/>
          </a:xfrm>
        </p:spPr>
        <p:txBody>
          <a:bodyPr>
            <a:noAutofit/>
          </a:bodyPr>
          <a:lstStyle/>
          <a:p>
            <a:pPr algn="just">
              <a:lnSpc>
                <a:spcPct val="170000"/>
              </a:lnSpc>
            </a:pPr>
            <a:r>
              <a:rPr lang="en-US" sz="2300" dirty="0" smtClean="0">
                <a:latin typeface="Comic Sans MS" panose="030F0702030302020204" pitchFamily="66" charset="0"/>
              </a:rPr>
              <a:t>An</a:t>
            </a:r>
            <a:r>
              <a:rPr lang="en-US" sz="2300" dirty="0">
                <a:latin typeface="Comic Sans MS" panose="030F0702030302020204" pitchFamily="66" charset="0"/>
              </a:rPr>
              <a:t> </a:t>
            </a:r>
            <a:r>
              <a:rPr lang="en-US" sz="2300" b="1" dirty="0">
                <a:latin typeface="Comic Sans MS" panose="030F0702030302020204" pitchFamily="66" charset="0"/>
              </a:rPr>
              <a:t>oxidizing agent</a:t>
            </a:r>
            <a:r>
              <a:rPr lang="en-US" sz="2300" dirty="0">
                <a:latin typeface="Comic Sans MS" panose="030F0702030302020204" pitchFamily="66" charset="0"/>
              </a:rPr>
              <a:t>, or </a:t>
            </a:r>
            <a:r>
              <a:rPr lang="en-US" sz="2300" b="1" dirty="0">
                <a:latin typeface="Comic Sans MS" panose="030F0702030302020204" pitchFamily="66" charset="0"/>
              </a:rPr>
              <a:t>oxidant</a:t>
            </a:r>
            <a:r>
              <a:rPr lang="en-US" sz="2300" dirty="0">
                <a:latin typeface="Comic Sans MS" panose="030F0702030302020204" pitchFamily="66" charset="0"/>
              </a:rPr>
              <a:t>, </a:t>
            </a:r>
            <a:r>
              <a:rPr lang="en-US" sz="2300" i="1" dirty="0">
                <a:latin typeface="Comic Sans MS" panose="030F0702030302020204" pitchFamily="66" charset="0"/>
              </a:rPr>
              <a:t>gains</a:t>
            </a:r>
            <a:r>
              <a:rPr lang="en-US" sz="2300" dirty="0">
                <a:latin typeface="Comic Sans MS" panose="030F0702030302020204" pitchFamily="66" charset="0"/>
              </a:rPr>
              <a:t> electrons and is reduced in a chemical reaction. Also known as the electron acceptor, the oxidizing agent is normally in one of its higher possible oxidation states because it will gain electrons and be reduced. Examples of oxidizing agents include halogens, potassium nitrate, and nitric acid.</a:t>
            </a:r>
          </a:p>
          <a:p>
            <a:pPr algn="just">
              <a:lnSpc>
                <a:spcPct val="170000"/>
              </a:lnSpc>
            </a:pPr>
            <a:r>
              <a:rPr lang="en-US" sz="2300" dirty="0">
                <a:latin typeface="Comic Sans MS" panose="030F0702030302020204" pitchFamily="66" charset="0"/>
              </a:rPr>
              <a:t>A </a:t>
            </a:r>
            <a:r>
              <a:rPr lang="en-US" sz="2300" b="1" dirty="0">
                <a:latin typeface="Comic Sans MS" panose="030F0702030302020204" pitchFamily="66" charset="0"/>
              </a:rPr>
              <a:t>reducing agent, </a:t>
            </a:r>
            <a:r>
              <a:rPr lang="en-US" sz="2300" dirty="0">
                <a:latin typeface="Comic Sans MS" panose="030F0702030302020204" pitchFamily="66" charset="0"/>
              </a:rPr>
              <a:t>or </a:t>
            </a:r>
            <a:r>
              <a:rPr lang="en-US" sz="2300" b="1" dirty="0">
                <a:latin typeface="Comic Sans MS" panose="030F0702030302020204" pitchFamily="66" charset="0"/>
              </a:rPr>
              <a:t>reductant</a:t>
            </a:r>
            <a:r>
              <a:rPr lang="en-US" sz="2300" dirty="0">
                <a:latin typeface="Comic Sans MS" panose="030F0702030302020204" pitchFamily="66" charset="0"/>
              </a:rPr>
              <a:t>, </a:t>
            </a:r>
            <a:r>
              <a:rPr lang="en-US" sz="2300" i="1" dirty="0">
                <a:latin typeface="Comic Sans MS" panose="030F0702030302020204" pitchFamily="66" charset="0"/>
              </a:rPr>
              <a:t>loses</a:t>
            </a:r>
            <a:r>
              <a:rPr lang="en-US" sz="2300" dirty="0">
                <a:latin typeface="Comic Sans MS" panose="030F0702030302020204" pitchFamily="66" charset="0"/>
              </a:rPr>
              <a:t> electrons and is oxidized in a chemical reaction. A reducing agent is typically in one of its lower possible oxidation states, and is known as the electron donor. A reducing agent is oxidized, because it loses electrons in the redox reaction. </a:t>
            </a:r>
            <a:endParaRPr lang="en-US" sz="2300" dirty="0" smtClean="0">
              <a:latin typeface="Comic Sans MS" panose="030F0702030302020204" pitchFamily="66" charset="0"/>
            </a:endParaRPr>
          </a:p>
          <a:p>
            <a:pPr algn="just">
              <a:lnSpc>
                <a:spcPct val="170000"/>
              </a:lnSpc>
            </a:pPr>
            <a:r>
              <a:rPr lang="en-US" sz="2300" dirty="0" smtClean="0">
                <a:latin typeface="Comic Sans MS" panose="030F0702030302020204" pitchFamily="66" charset="0"/>
              </a:rPr>
              <a:t>Examples </a:t>
            </a:r>
            <a:r>
              <a:rPr lang="en-US" sz="2300" dirty="0">
                <a:latin typeface="Comic Sans MS" panose="030F0702030302020204" pitchFamily="66" charset="0"/>
              </a:rPr>
              <a:t>of reducing agents include the earth metals, formic acid, and sulfite compounds</a:t>
            </a:r>
            <a:r>
              <a:rPr lang="en-US" sz="2300" dirty="0" smtClean="0">
                <a:latin typeface="Comic Sans MS" panose="030F0702030302020204" pitchFamily="66" charset="0"/>
              </a:rPr>
              <a:t>.</a:t>
            </a:r>
          </a:p>
          <a:p>
            <a:pPr marL="0" indent="0">
              <a:buNone/>
            </a:pPr>
            <a:r>
              <a:rPr lang="en-US" sz="2400" dirty="0" smtClean="0">
                <a:latin typeface="Comic Sans MS" panose="030F0702030302020204" pitchFamily="66" charset="0"/>
              </a:rPr>
              <a:t/>
            </a:r>
            <a:br>
              <a:rPr lang="en-US" sz="2400" dirty="0" smtClean="0">
                <a:latin typeface="Comic Sans MS" panose="030F0702030302020204" pitchFamily="66" charset="0"/>
              </a:rPr>
            </a:br>
            <a:endParaRPr lang="en-US" sz="2400" dirty="0">
              <a:latin typeface="Comic Sans MS" panose="030F0702030302020204" pitchFamily="66" charset="0"/>
            </a:endParaRPr>
          </a:p>
        </p:txBody>
      </p:sp>
    </p:spTree>
    <p:extLst>
      <p:ext uri="{BB962C8B-B14F-4D97-AF65-F5344CB8AC3E}">
        <p14:creationId xmlns:p14="http://schemas.microsoft.com/office/powerpoint/2010/main" val="6533520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4351338"/>
          </a:xfrm>
        </p:spPr>
        <p:txBody>
          <a:bodyPr>
            <a:normAutofit/>
          </a:bodyPr>
          <a:lstStyle/>
          <a:p>
            <a:pPr marL="457200" indent="-457200" algn="just">
              <a:buFont typeface="Wingdings" panose="05000000000000000000" pitchFamily="2" charset="2"/>
              <a:buChar char="q"/>
            </a:pPr>
            <a:r>
              <a:rPr lang="en-US" sz="3400" dirty="0">
                <a:latin typeface="Comic Sans MS" panose="030F0702030302020204" pitchFamily="66" charset="0"/>
              </a:rPr>
              <a:t>The key idea is the net movement of electrons from one reactant to the </a:t>
            </a:r>
            <a:r>
              <a:rPr lang="en-US" sz="3400" dirty="0" smtClean="0">
                <a:latin typeface="Comic Sans MS" panose="030F0702030302020204" pitchFamily="66" charset="0"/>
              </a:rPr>
              <a:t>other: </a:t>
            </a:r>
            <a:endParaRPr lang="en-US" sz="3400" dirty="0" smtClean="0">
              <a:latin typeface="Comic Sans MS" panose="030F0702030302020204" pitchFamily="66" charset="0"/>
            </a:endParaRPr>
          </a:p>
          <a:p>
            <a:pPr marL="463550" indent="-463550" algn="just">
              <a:buFont typeface="Wingdings" panose="05000000000000000000" pitchFamily="2" charset="2"/>
              <a:buChar char="Ø"/>
            </a:pPr>
            <a:r>
              <a:rPr lang="en-US" sz="3400" dirty="0" smtClean="0">
                <a:latin typeface="Comic Sans MS" panose="030F0702030302020204" pitchFamily="66" charset="0"/>
              </a:rPr>
              <a:t>Oxidation </a:t>
            </a:r>
            <a:r>
              <a:rPr lang="en-US" sz="3400" dirty="0">
                <a:latin typeface="Comic Sans MS" panose="030F0702030302020204" pitchFamily="66" charset="0"/>
              </a:rPr>
              <a:t>is the loss of electrons </a:t>
            </a:r>
            <a:endParaRPr lang="en-US" sz="3400" dirty="0" smtClean="0">
              <a:latin typeface="Comic Sans MS" panose="030F0702030302020204" pitchFamily="66" charset="0"/>
            </a:endParaRPr>
          </a:p>
          <a:p>
            <a:pPr marL="463550" indent="-463550" algn="just">
              <a:buFont typeface="Wingdings" panose="05000000000000000000" pitchFamily="2" charset="2"/>
              <a:buChar char="Ø"/>
            </a:pPr>
            <a:r>
              <a:rPr lang="en-US" sz="3400" dirty="0" smtClean="0">
                <a:latin typeface="Comic Sans MS" panose="030F0702030302020204" pitchFamily="66" charset="0"/>
              </a:rPr>
              <a:t>Reduction </a:t>
            </a:r>
            <a:r>
              <a:rPr lang="en-US" sz="3400" dirty="0">
                <a:latin typeface="Comic Sans MS" panose="030F0702030302020204" pitchFamily="66" charset="0"/>
              </a:rPr>
              <a:t>is the gain of electrons </a:t>
            </a:r>
            <a:endParaRPr lang="en-US" sz="3400" dirty="0" smtClean="0">
              <a:latin typeface="Comic Sans MS" panose="030F0702030302020204" pitchFamily="66" charset="0"/>
            </a:endParaRPr>
          </a:p>
          <a:p>
            <a:pPr marL="463550" indent="-463550" algn="just">
              <a:buFont typeface="Wingdings" panose="05000000000000000000" pitchFamily="2" charset="2"/>
              <a:buChar char="Ø"/>
            </a:pPr>
            <a:r>
              <a:rPr lang="en-US" sz="3400" dirty="0" smtClean="0">
                <a:latin typeface="Comic Sans MS" panose="030F0702030302020204" pitchFamily="66" charset="0"/>
              </a:rPr>
              <a:t>Oxidizing </a:t>
            </a:r>
            <a:r>
              <a:rPr lang="en-US" sz="3400" dirty="0">
                <a:latin typeface="Comic Sans MS" panose="030F0702030302020204" pitchFamily="66" charset="0"/>
              </a:rPr>
              <a:t>agent is the species doing the oxidizing </a:t>
            </a:r>
            <a:endParaRPr lang="en-US" sz="3400" dirty="0" smtClean="0">
              <a:latin typeface="Comic Sans MS" panose="030F0702030302020204" pitchFamily="66" charset="0"/>
            </a:endParaRPr>
          </a:p>
          <a:p>
            <a:pPr marL="463550" indent="-463550" algn="just">
              <a:buFont typeface="Wingdings" panose="05000000000000000000" pitchFamily="2" charset="2"/>
              <a:buChar char="Ø"/>
            </a:pPr>
            <a:r>
              <a:rPr lang="en-US" sz="3400" dirty="0" smtClean="0">
                <a:latin typeface="Comic Sans MS" panose="030F0702030302020204" pitchFamily="66" charset="0"/>
              </a:rPr>
              <a:t>Reducing </a:t>
            </a:r>
            <a:r>
              <a:rPr lang="en-US" sz="3400" dirty="0">
                <a:latin typeface="Comic Sans MS" panose="030F0702030302020204" pitchFamily="66" charset="0"/>
              </a:rPr>
              <a:t>agent is the species doing the reducing</a:t>
            </a:r>
          </a:p>
        </p:txBody>
      </p:sp>
      <p:pic>
        <p:nvPicPr>
          <p:cNvPr id="4" name="Content Placeholder 3"/>
          <p:cNvPicPr>
            <a:picLocks noChangeAspect="1"/>
          </p:cNvPicPr>
          <p:nvPr/>
        </p:nvPicPr>
        <p:blipFill>
          <a:blip r:embed="rId2"/>
          <a:stretch>
            <a:fillRect/>
          </a:stretch>
        </p:blipFill>
        <p:spPr>
          <a:xfrm>
            <a:off x="-336177" y="3615398"/>
            <a:ext cx="12192000" cy="3453740"/>
          </a:xfrm>
          <a:prstGeom prst="rect">
            <a:avLst/>
          </a:prstGeom>
        </p:spPr>
      </p:pic>
    </p:spTree>
    <p:extLst>
      <p:ext uri="{BB962C8B-B14F-4D97-AF65-F5344CB8AC3E}">
        <p14:creationId xmlns:p14="http://schemas.microsoft.com/office/powerpoint/2010/main" val="40189982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446"/>
            <a:ext cx="12192000" cy="564776"/>
          </a:xfrm>
        </p:spPr>
        <p:txBody>
          <a:bodyPr>
            <a:normAutofit fontScale="90000"/>
          </a:bodyPr>
          <a:lstStyle/>
          <a:p>
            <a:pPr algn="ctr"/>
            <a:r>
              <a:rPr lang="en-US" b="1" dirty="0">
                <a:latin typeface="Comic Sans MS" panose="030F0702030302020204" pitchFamily="66" charset="0"/>
              </a:rPr>
              <a:t>Oxidizing and Reducing Agents</a:t>
            </a:r>
            <a:endParaRPr lang="en-US" dirty="0"/>
          </a:p>
        </p:txBody>
      </p:sp>
      <p:pic>
        <p:nvPicPr>
          <p:cNvPr id="4" name="Content Placeholder 3"/>
          <p:cNvPicPr>
            <a:picLocks noGrp="1" noChangeAspect="1"/>
          </p:cNvPicPr>
          <p:nvPr>
            <p:ph idx="1"/>
          </p:nvPr>
        </p:nvPicPr>
        <p:blipFill>
          <a:blip r:embed="rId2"/>
          <a:stretch>
            <a:fillRect/>
          </a:stretch>
        </p:blipFill>
        <p:spPr>
          <a:xfrm>
            <a:off x="0" y="551330"/>
            <a:ext cx="12192000" cy="3067843"/>
          </a:xfrm>
          <a:prstGeom prst="rect">
            <a:avLst/>
          </a:prstGeom>
        </p:spPr>
      </p:pic>
      <p:pic>
        <p:nvPicPr>
          <p:cNvPr id="5" name="Picture 4"/>
          <p:cNvPicPr>
            <a:picLocks noChangeAspect="1"/>
          </p:cNvPicPr>
          <p:nvPr/>
        </p:nvPicPr>
        <p:blipFill>
          <a:blip r:embed="rId3"/>
          <a:stretch>
            <a:fillRect/>
          </a:stretch>
        </p:blipFill>
        <p:spPr>
          <a:xfrm>
            <a:off x="0" y="3619173"/>
            <a:ext cx="12021671" cy="3238827"/>
          </a:xfrm>
          <a:prstGeom prst="rect">
            <a:avLst/>
          </a:prstGeom>
        </p:spPr>
      </p:pic>
    </p:spTree>
    <p:extLst>
      <p:ext uri="{BB962C8B-B14F-4D97-AF65-F5344CB8AC3E}">
        <p14:creationId xmlns:p14="http://schemas.microsoft.com/office/powerpoint/2010/main" val="63715104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380</TotalTime>
  <Words>733</Words>
  <Application>Microsoft Office PowerPoint</Application>
  <PresentationFormat>Widescreen</PresentationFormat>
  <Paragraphs>105</Paragraphs>
  <Slides>36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Arial</vt:lpstr>
      <vt:lpstr>Calibri</vt:lpstr>
      <vt:lpstr>Calibri Light</vt:lpstr>
      <vt:lpstr>Comic Sans MS</vt:lpstr>
      <vt:lpstr>Tahoma</vt:lpstr>
      <vt:lpstr>Times New Roman</vt:lpstr>
      <vt:lpstr>Wingdings</vt:lpstr>
      <vt:lpstr>Office Theme</vt:lpstr>
      <vt:lpstr>Redox Reactions</vt:lpstr>
      <vt:lpstr>Redox Reactions</vt:lpstr>
      <vt:lpstr>PowerPoint Presentation</vt:lpstr>
      <vt:lpstr>Redox Reactions</vt:lpstr>
      <vt:lpstr>PowerPoint Presentation</vt:lpstr>
      <vt:lpstr>PowerPoint Presentation</vt:lpstr>
      <vt:lpstr>Oxidizing and Reducing Agents</vt:lpstr>
      <vt:lpstr>PowerPoint Presentation</vt:lpstr>
      <vt:lpstr>Oxidizing and Reducing Agents</vt:lpstr>
      <vt:lpstr>Oxidizing and Reducing Agents</vt:lpstr>
      <vt:lpstr>Oxidizing and Reducing Agents</vt:lpstr>
      <vt:lpstr>Oxidation State and Oxidation Number</vt:lpstr>
      <vt:lpstr>Oxidation Number </vt:lpstr>
      <vt:lpstr>Rules for Assigning an Oxidation Number </vt:lpstr>
      <vt:lpstr>Rules for Specific Atoms or Periodic Table Groups</vt:lpstr>
      <vt:lpstr>Balancing Redox Equations</vt:lpstr>
      <vt:lpstr>PowerPoint Presentation</vt:lpstr>
      <vt:lpstr>Example 1 </vt:lpstr>
      <vt:lpstr>Solution to Example 1</vt:lpstr>
      <vt:lpstr>Example 2</vt:lpstr>
      <vt:lpstr>PowerPoint Presentation</vt:lpstr>
      <vt:lpstr>Guidelines for Balancing Redox Equations</vt:lpstr>
      <vt:lpstr>PowerPoint Presentation</vt:lpstr>
      <vt:lpstr>PowerPoint Presentation</vt:lpstr>
      <vt:lpstr>Balancing Redox Reactions</vt:lpstr>
      <vt:lpstr>Solution to Example 2</vt:lpstr>
      <vt:lpstr>Example 3. Balance the following redox reaction.</vt:lpstr>
      <vt:lpstr>PowerPoint Presentation</vt:lpstr>
      <vt:lpstr>PowerPoint Presentation</vt:lpstr>
      <vt:lpstr>Acidic Conditions</vt:lpstr>
      <vt:lpstr>Example 4. Balance the following reaction, which occurs in acidic solution.</vt:lpstr>
      <vt:lpstr>PowerPoint Presentation</vt:lpstr>
      <vt:lpstr>PowerPoint Presentation</vt:lpstr>
      <vt:lpstr>EXAMPLE 5: BALANCING IN A ACID SOLUTION </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Redox Reactions</dc:title>
  <dc:creator>Danjuma Kassim Abdullahi</dc:creator>
  <cp:lastModifiedBy>Danjuma Kassim Abdullahi</cp:lastModifiedBy>
  <cp:revision>43</cp:revision>
  <dcterms:created xsi:type="dcterms:W3CDTF">2019-11-28T12:16:52Z</dcterms:created>
  <dcterms:modified xsi:type="dcterms:W3CDTF">2019-12-06T11:36:51Z</dcterms:modified>
</cp:coreProperties>
</file>