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4" r:id="rId7"/>
    <p:sldId id="266" r:id="rId8"/>
    <p:sldId id="267" r:id="rId9"/>
    <p:sldId id="265" r:id="rId10"/>
    <p:sldId id="260" r:id="rId11"/>
    <p:sldId id="269" r:id="rId12"/>
    <p:sldId id="270" r:id="rId13"/>
    <p:sldId id="261" r:id="rId14"/>
    <p:sldId id="262" r:id="rId15"/>
    <p:sldId id="263" r:id="rId16"/>
    <p:sldId id="272" r:id="rId17"/>
    <p:sldId id="273" r:id="rId18"/>
    <p:sldId id="271"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43A236-FC7B-41DA-BEF6-152178C84C00}"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639D6-98A9-46F0-9F8D-7E19C88AB6EC}" type="slidenum">
              <a:rPr lang="en-US" smtClean="0"/>
              <a:t>‹#›</a:t>
            </a:fld>
            <a:endParaRPr lang="en-US"/>
          </a:p>
        </p:txBody>
      </p:sp>
    </p:spTree>
    <p:extLst>
      <p:ext uri="{BB962C8B-B14F-4D97-AF65-F5344CB8AC3E}">
        <p14:creationId xmlns:p14="http://schemas.microsoft.com/office/powerpoint/2010/main" val="403429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43A236-FC7B-41DA-BEF6-152178C84C00}"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639D6-98A9-46F0-9F8D-7E19C88AB6EC}" type="slidenum">
              <a:rPr lang="en-US" smtClean="0"/>
              <a:t>‹#›</a:t>
            </a:fld>
            <a:endParaRPr lang="en-US"/>
          </a:p>
        </p:txBody>
      </p:sp>
    </p:spTree>
    <p:extLst>
      <p:ext uri="{BB962C8B-B14F-4D97-AF65-F5344CB8AC3E}">
        <p14:creationId xmlns:p14="http://schemas.microsoft.com/office/powerpoint/2010/main" val="25744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43A236-FC7B-41DA-BEF6-152178C84C00}"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639D6-98A9-46F0-9F8D-7E19C88AB6EC}" type="slidenum">
              <a:rPr lang="en-US" smtClean="0"/>
              <a:t>‹#›</a:t>
            </a:fld>
            <a:endParaRPr lang="en-US"/>
          </a:p>
        </p:txBody>
      </p:sp>
    </p:spTree>
    <p:extLst>
      <p:ext uri="{BB962C8B-B14F-4D97-AF65-F5344CB8AC3E}">
        <p14:creationId xmlns:p14="http://schemas.microsoft.com/office/powerpoint/2010/main" val="337593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43A236-FC7B-41DA-BEF6-152178C84C00}"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639D6-98A9-46F0-9F8D-7E19C88AB6EC}" type="slidenum">
              <a:rPr lang="en-US" smtClean="0"/>
              <a:t>‹#›</a:t>
            </a:fld>
            <a:endParaRPr lang="en-US"/>
          </a:p>
        </p:txBody>
      </p:sp>
    </p:spTree>
    <p:extLst>
      <p:ext uri="{BB962C8B-B14F-4D97-AF65-F5344CB8AC3E}">
        <p14:creationId xmlns:p14="http://schemas.microsoft.com/office/powerpoint/2010/main" val="400827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3A236-FC7B-41DA-BEF6-152178C84C00}"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639D6-98A9-46F0-9F8D-7E19C88AB6EC}" type="slidenum">
              <a:rPr lang="en-US" smtClean="0"/>
              <a:t>‹#›</a:t>
            </a:fld>
            <a:endParaRPr lang="en-US"/>
          </a:p>
        </p:txBody>
      </p:sp>
    </p:spTree>
    <p:extLst>
      <p:ext uri="{BB962C8B-B14F-4D97-AF65-F5344CB8AC3E}">
        <p14:creationId xmlns:p14="http://schemas.microsoft.com/office/powerpoint/2010/main" val="41751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43A236-FC7B-41DA-BEF6-152178C84C00}"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639D6-98A9-46F0-9F8D-7E19C88AB6EC}" type="slidenum">
              <a:rPr lang="en-US" smtClean="0"/>
              <a:t>‹#›</a:t>
            </a:fld>
            <a:endParaRPr lang="en-US"/>
          </a:p>
        </p:txBody>
      </p:sp>
    </p:spTree>
    <p:extLst>
      <p:ext uri="{BB962C8B-B14F-4D97-AF65-F5344CB8AC3E}">
        <p14:creationId xmlns:p14="http://schemas.microsoft.com/office/powerpoint/2010/main" val="331439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43A236-FC7B-41DA-BEF6-152178C84C00}"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639D6-98A9-46F0-9F8D-7E19C88AB6EC}" type="slidenum">
              <a:rPr lang="en-US" smtClean="0"/>
              <a:t>‹#›</a:t>
            </a:fld>
            <a:endParaRPr lang="en-US"/>
          </a:p>
        </p:txBody>
      </p:sp>
    </p:spTree>
    <p:extLst>
      <p:ext uri="{BB962C8B-B14F-4D97-AF65-F5344CB8AC3E}">
        <p14:creationId xmlns:p14="http://schemas.microsoft.com/office/powerpoint/2010/main" val="3621534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43A236-FC7B-41DA-BEF6-152178C84C00}"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639D6-98A9-46F0-9F8D-7E19C88AB6EC}" type="slidenum">
              <a:rPr lang="en-US" smtClean="0"/>
              <a:t>‹#›</a:t>
            </a:fld>
            <a:endParaRPr lang="en-US"/>
          </a:p>
        </p:txBody>
      </p:sp>
    </p:spTree>
    <p:extLst>
      <p:ext uri="{BB962C8B-B14F-4D97-AF65-F5344CB8AC3E}">
        <p14:creationId xmlns:p14="http://schemas.microsoft.com/office/powerpoint/2010/main" val="298197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3A236-FC7B-41DA-BEF6-152178C84C00}"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639D6-98A9-46F0-9F8D-7E19C88AB6EC}" type="slidenum">
              <a:rPr lang="en-US" smtClean="0"/>
              <a:t>‹#›</a:t>
            </a:fld>
            <a:endParaRPr lang="en-US"/>
          </a:p>
        </p:txBody>
      </p:sp>
    </p:spTree>
    <p:extLst>
      <p:ext uri="{BB962C8B-B14F-4D97-AF65-F5344CB8AC3E}">
        <p14:creationId xmlns:p14="http://schemas.microsoft.com/office/powerpoint/2010/main" val="247760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3A236-FC7B-41DA-BEF6-152178C84C00}"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639D6-98A9-46F0-9F8D-7E19C88AB6EC}" type="slidenum">
              <a:rPr lang="en-US" smtClean="0"/>
              <a:t>‹#›</a:t>
            </a:fld>
            <a:endParaRPr lang="en-US"/>
          </a:p>
        </p:txBody>
      </p:sp>
    </p:spTree>
    <p:extLst>
      <p:ext uri="{BB962C8B-B14F-4D97-AF65-F5344CB8AC3E}">
        <p14:creationId xmlns:p14="http://schemas.microsoft.com/office/powerpoint/2010/main" val="90744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3A236-FC7B-41DA-BEF6-152178C84C00}"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639D6-98A9-46F0-9F8D-7E19C88AB6EC}" type="slidenum">
              <a:rPr lang="en-US" smtClean="0"/>
              <a:t>‹#›</a:t>
            </a:fld>
            <a:endParaRPr lang="en-US"/>
          </a:p>
        </p:txBody>
      </p:sp>
    </p:spTree>
    <p:extLst>
      <p:ext uri="{BB962C8B-B14F-4D97-AF65-F5344CB8AC3E}">
        <p14:creationId xmlns:p14="http://schemas.microsoft.com/office/powerpoint/2010/main" val="295638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3A236-FC7B-41DA-BEF6-152178C84C00}" type="datetimeFigureOut">
              <a:rPr lang="en-US" smtClean="0"/>
              <a:t>12/11/2019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639D6-98A9-46F0-9F8D-7E19C88AB6EC}" type="slidenum">
              <a:rPr lang="en-US" smtClean="0"/>
              <a:t>‹#›</a:t>
            </a:fld>
            <a:endParaRPr lang="en-US"/>
          </a:p>
        </p:txBody>
      </p:sp>
    </p:spTree>
    <p:extLst>
      <p:ext uri="{BB962C8B-B14F-4D97-AF65-F5344CB8AC3E}">
        <p14:creationId xmlns:p14="http://schemas.microsoft.com/office/powerpoint/2010/main" val="3151631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hyperlink" Target="https://www.electrical4u.com/electric-current-and-theory-of-electricit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353235"/>
          </a:xfrm>
        </p:spPr>
        <p:txBody>
          <a:bodyPr/>
          <a:lstStyle/>
          <a:p>
            <a:r>
              <a:rPr lang="en-US" b="1"/>
              <a:t>Electricity and Chemistry: Electrolysis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611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68908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14725" y="2124869"/>
            <a:ext cx="5162550" cy="3752850"/>
          </a:xfrm>
          <a:prstGeom prst="rect">
            <a:avLst/>
          </a:prstGeom>
        </p:spPr>
      </p:pic>
    </p:spTree>
    <p:extLst>
      <p:ext uri="{BB962C8B-B14F-4D97-AF65-F5344CB8AC3E}">
        <p14:creationId xmlns:p14="http://schemas.microsoft.com/office/powerpoint/2010/main" val="415428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4812" y="847165"/>
            <a:ext cx="12017188" cy="6010835"/>
          </a:xfrm>
          <a:prstGeom prst="rect">
            <a:avLst/>
          </a:prstGeom>
        </p:spPr>
      </p:pic>
    </p:spTree>
    <p:extLst>
      <p:ext uri="{BB962C8B-B14F-4D97-AF65-F5344CB8AC3E}">
        <p14:creationId xmlns:p14="http://schemas.microsoft.com/office/powerpoint/2010/main" val="216101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30112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390900" y="2867819"/>
            <a:ext cx="5410200" cy="2266950"/>
          </a:xfrm>
          <a:prstGeom prst="rect">
            <a:avLst/>
          </a:prstGeom>
        </p:spPr>
      </p:pic>
    </p:spTree>
    <p:extLst>
      <p:ext uri="{BB962C8B-B14F-4D97-AF65-F5344CB8AC3E}">
        <p14:creationId xmlns:p14="http://schemas.microsoft.com/office/powerpoint/2010/main" val="159771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Comic Sans MS" panose="030F0702030302020204" pitchFamily="66" charset="0"/>
              </a:rPr>
              <a:t>Faraday’s First Law of Electrolysis</a:t>
            </a:r>
          </a:p>
        </p:txBody>
      </p:sp>
      <p:sp>
        <p:nvSpPr>
          <p:cNvPr id="5" name="Rectangle 3"/>
          <p:cNvSpPr>
            <a:spLocks noChangeArrowheads="1"/>
          </p:cNvSpPr>
          <p:nvPr/>
        </p:nvSpPr>
        <p:spPr bwMode="auto">
          <a:xfrm>
            <a:off x="0" y="313393"/>
            <a:ext cx="11318837" cy="60324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Comic Sans MS" panose="030F0702030302020204" pitchFamily="66" charset="0"/>
              </a:rPr>
              <a:t>Faraday’s First Law of Electrolysis</a:t>
            </a:r>
            <a:r>
              <a:rPr kumimoji="0" lang="en-US" altLang="en-US" sz="2800" b="0" i="0" u="none" strike="noStrike" cap="none" normalizeH="0" baseline="0" smtClean="0">
                <a:ln>
                  <a:noFill/>
                </a:ln>
                <a:solidFill>
                  <a:schemeClr val="tx1"/>
                </a:solidFill>
                <a:effectLst/>
                <a:latin typeface="Comic Sans MS" panose="030F0702030302020204" pitchFamily="66" charset="0"/>
              </a:rPr>
              <a:t> states that the chemical deposition due to the flow of </a:t>
            </a:r>
            <a:r>
              <a:rPr kumimoji="0" lang="en-US" altLang="en-US" sz="2800" b="0" i="0" u="none" strike="noStrike" cap="none" normalizeH="0" baseline="0" smtClean="0">
                <a:ln>
                  <a:noFill/>
                </a:ln>
                <a:solidFill>
                  <a:srgbClr val="BE9E5F"/>
                </a:solidFill>
                <a:effectLst/>
                <a:latin typeface="Comic Sans MS" panose="030F0702030302020204" pitchFamily="66" charset="0"/>
                <a:hlinkClick r:id="rId2"/>
              </a:rPr>
              <a:t>current</a:t>
            </a:r>
            <a:r>
              <a:rPr kumimoji="0" lang="en-US" altLang="en-US" sz="2800" b="0" i="0" u="none" strike="noStrike" cap="none" normalizeH="0" baseline="0" smtClean="0">
                <a:ln>
                  <a:noFill/>
                </a:ln>
                <a:solidFill>
                  <a:schemeClr val="tx1"/>
                </a:solidFill>
                <a:effectLst/>
                <a:latin typeface="Comic Sans MS" panose="030F0702030302020204" pitchFamily="66" charset="0"/>
              </a:rPr>
              <a:t> through an electrolyte is directly proportional to the quantity of electricity (coulombs) passed through it.</a:t>
            </a:r>
            <a:endParaRPr kumimoji="0" lang="en-US" altLang="en-US" sz="2400" b="0" i="0" u="none" strike="noStrike" cap="none" normalizeH="0" baseline="0" smtClean="0">
              <a:ln>
                <a:noFill/>
              </a:ln>
              <a:solidFill>
                <a:schemeClr val="tx1"/>
              </a:solidFill>
              <a:effectLst/>
              <a:latin typeface="Comic Sans MS" panose="030F0702030302020204" pitchFamily="66" charset="0"/>
            </a:endParaRPr>
          </a:p>
          <a:p>
            <a:pPr marL="457200" marR="0" lvl="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Comic Sans MS" panose="030F0702030302020204" pitchFamily="66" charset="0"/>
              </a:rPr>
              <a:t>i.e. mass of chemical deposition:</a:t>
            </a:r>
            <a:endParaRPr kumimoji="0" lang="en-US" altLang="en-US" sz="2400" b="0" i="0" u="none" strike="noStrike" cap="none" normalizeH="0" baseline="0" smtClean="0">
              <a:ln>
                <a:noFill/>
              </a:ln>
              <a:solidFill>
                <a:schemeClr val="tx1"/>
              </a:solidFill>
              <a:effectLst/>
              <a:latin typeface="Comic Sans MS" panose="030F0702030302020204" pitchFamily="66" charset="0"/>
            </a:endParaRPr>
          </a:p>
          <a:p>
            <a:pPr marL="457200" marR="0" lvl="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Comic Sans MS" panose="030F0702030302020204" pitchFamily="66" charset="0"/>
              </a:rPr>
              <a:t>  </a:t>
            </a:r>
            <a:r>
              <a:rPr kumimoji="0" lang="en-US" altLang="en-US" b="0" i="0" u="none" strike="noStrike" cap="none" normalizeH="0" baseline="0" smtClean="0">
                <a:ln>
                  <a:noFill/>
                </a:ln>
                <a:solidFill>
                  <a:schemeClr val="tx1"/>
                </a:solidFill>
                <a:effectLst/>
                <a:latin typeface="Comic Sans MS" panose="030F0702030302020204" pitchFamily="66" charset="0"/>
              </a:rPr>
              <a:t> </a:t>
            </a:r>
            <a:r>
              <a:rPr kumimoji="0" lang="en-US" altLang="en-US" sz="2800" b="0" i="0" u="none" strike="noStrike" cap="none" normalizeH="0" baseline="0" smtClean="0">
                <a:ln>
                  <a:noFill/>
                </a:ln>
                <a:solidFill>
                  <a:schemeClr val="tx1"/>
                </a:solidFill>
                <a:effectLst/>
                <a:latin typeface="Comic Sans MS" panose="030F0702030302020204" pitchFamily="66" charset="0"/>
              </a:rPr>
              <a:t>                                                                                  </a:t>
            </a:r>
            <a:endParaRPr kumimoji="0" lang="en-US" altLang="en-US" sz="2400" b="0" i="0" u="none" strike="noStrike" cap="none" normalizeH="0" baseline="0" smtClean="0">
              <a:ln>
                <a:noFill/>
              </a:ln>
              <a:solidFill>
                <a:schemeClr val="tx1"/>
              </a:solidFill>
              <a:effectLst/>
              <a:latin typeface="Comic Sans MS" panose="030F0702030302020204" pitchFamily="66" charset="0"/>
            </a:endParaRPr>
          </a:p>
          <a:p>
            <a:pPr marL="457200" marR="0" lvl="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Comic Sans MS" panose="030F0702030302020204" pitchFamily="66" charset="0"/>
              </a:rPr>
              <a:t>Where, Z is a constant of proportionality and is known as electro-chemical equivalent of the substance.</a:t>
            </a:r>
            <a:endParaRPr kumimoji="0" lang="en-US" altLang="en-US" sz="2400" b="0" i="0" u="none" strike="noStrike" cap="none" normalizeH="0" baseline="0" smtClean="0">
              <a:ln>
                <a:noFill/>
              </a:ln>
              <a:solidFill>
                <a:schemeClr val="tx1"/>
              </a:solidFill>
              <a:effectLst/>
              <a:latin typeface="Comic Sans MS" panose="030F0702030302020204" pitchFamily="66" charset="0"/>
            </a:endParaRPr>
          </a:p>
          <a:p>
            <a:pPr marL="457200" marR="0" lvl="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Comic Sans MS" panose="030F0702030302020204" pitchFamily="66" charset="0"/>
              </a:rPr>
              <a:t>If we put Q = 1 coulombs in the above equation, we will get Z = m which implies that electrochemical equivalent of any substance is the amount of the substance deposited on the passing of 1 coulomb through its solution. This constant of the passing of electrochemical equivalent is generally expressed in terms of milligrams per coulomb or kilogram per coulomb.</a:t>
            </a:r>
            <a:endParaRPr kumimoji="0" lang="en-US" altLang="en-US" sz="1600" b="0" i="0" u="none" strike="noStrike" cap="none" normalizeH="0" baseline="0" smtClean="0">
              <a:ln>
                <a:noFill/>
              </a:ln>
              <a:solidFill>
                <a:schemeClr val="tx1"/>
              </a:solidFill>
              <a:effectLst/>
              <a:latin typeface="Comic Sans MS" panose="030F0702030302020204" pitchFamily="66" charset="0"/>
            </a:endParaRPr>
          </a:p>
        </p:txBody>
      </p:sp>
      <p:pic>
        <p:nvPicPr>
          <p:cNvPr id="1028" name="Picture 4" descr="https://www.electrical4u.com/electrical/basic-electrical-equation/faradays-first-and-second-laws-of-electrolysis-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48927"/>
            <a:ext cx="3429000" cy="16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609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81708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8735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2921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2695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1"/>
            <a:ext cx="12192000" cy="616510"/>
          </a:xfrm>
        </p:spPr>
        <p:txBody>
          <a:bodyPr>
            <a:normAutofit fontScale="90000"/>
          </a:bodyPr>
          <a:lstStyle/>
          <a:p>
            <a:pPr algn="ctr"/>
            <a:r>
              <a:rPr lang="en-US" b="1" smtClean="0">
                <a:latin typeface="Comic Sans MS" panose="030F0702030302020204" pitchFamily="66" charset="0"/>
              </a:rPr>
              <a:t>Electrolysis</a:t>
            </a:r>
            <a:endParaRPr lang="en-US">
              <a:latin typeface="Comic Sans MS" panose="030F0702030302020204" pitchFamily="66" charset="0"/>
            </a:endParaRPr>
          </a:p>
        </p:txBody>
      </p:sp>
      <p:sp>
        <p:nvSpPr>
          <p:cNvPr id="3" name="Content Placeholder 2"/>
          <p:cNvSpPr>
            <a:spLocks noGrp="1"/>
          </p:cNvSpPr>
          <p:nvPr>
            <p:ph idx="1"/>
          </p:nvPr>
        </p:nvSpPr>
        <p:spPr>
          <a:xfrm>
            <a:off x="0" y="641631"/>
            <a:ext cx="11353800" cy="5535332"/>
          </a:xfrm>
        </p:spPr>
        <p:txBody>
          <a:bodyPr>
            <a:normAutofit/>
          </a:bodyPr>
          <a:lstStyle/>
          <a:p>
            <a:r>
              <a:rPr lang="en-US">
                <a:latin typeface="Comic Sans MS" panose="030F0702030302020204" pitchFamily="66" charset="0"/>
              </a:rPr>
              <a:t>When an electric current is passed through a molten ionic compound the compound decomposes or breaks down.</a:t>
            </a:r>
          </a:p>
          <a:p>
            <a:r>
              <a:rPr lang="en-US">
                <a:latin typeface="Comic Sans MS" panose="030F0702030302020204" pitchFamily="66" charset="0"/>
              </a:rPr>
              <a:t>The process also occurs for aqueous solutions of ionic compounds.</a:t>
            </a:r>
          </a:p>
          <a:p>
            <a:r>
              <a:rPr lang="en-US">
                <a:latin typeface="Comic Sans MS" panose="030F0702030302020204" pitchFamily="66" charset="0"/>
              </a:rPr>
              <a:t>Covalent compounds cannot conduct electricity hence they do not undergo electrolysis.</a:t>
            </a:r>
          </a:p>
          <a:p>
            <a:r>
              <a:rPr lang="en-US">
                <a:latin typeface="Comic Sans MS" panose="030F0702030302020204" pitchFamily="66" charset="0"/>
              </a:rPr>
              <a:t>Ionic compounds in the solid state cannot conduct electricity either since they have no free ions that can move and carry the charge.</a:t>
            </a:r>
          </a:p>
          <a:p>
            <a:pPr marL="0" indent="0">
              <a:buNone/>
            </a:pPr>
            <a:r>
              <a:rPr lang="en-US" smtClean="0"/>
              <a:t/>
            </a:r>
            <a:br>
              <a:rPr lang="en-US" smtClean="0"/>
            </a:br>
            <a:endParaRPr lang="en-US"/>
          </a:p>
        </p:txBody>
      </p:sp>
      <p:pic>
        <p:nvPicPr>
          <p:cNvPr id="4" name="Picture 3"/>
          <p:cNvPicPr>
            <a:picLocks noChangeAspect="1"/>
          </p:cNvPicPr>
          <p:nvPr/>
        </p:nvPicPr>
        <p:blipFill>
          <a:blip r:embed="rId2"/>
          <a:stretch>
            <a:fillRect/>
          </a:stretch>
        </p:blipFill>
        <p:spPr>
          <a:xfrm>
            <a:off x="2151529" y="3892269"/>
            <a:ext cx="9399495" cy="2714625"/>
          </a:xfrm>
          <a:prstGeom prst="rect">
            <a:avLst/>
          </a:prstGeom>
        </p:spPr>
      </p:pic>
    </p:spTree>
    <p:extLst>
      <p:ext uri="{BB962C8B-B14F-4D97-AF65-F5344CB8AC3E}">
        <p14:creationId xmlns:p14="http://schemas.microsoft.com/office/powerpoint/2010/main" val="3915146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3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1353800" cy="643404"/>
          </a:xfrm>
        </p:spPr>
        <p:txBody>
          <a:bodyPr>
            <a:normAutofit fontScale="90000"/>
          </a:bodyPr>
          <a:lstStyle/>
          <a:p>
            <a:pPr algn="ctr" fontAlgn="base"/>
            <a:r>
              <a:rPr lang="en-US" b="1">
                <a:latin typeface="Comic Sans MS" panose="030F0702030302020204" pitchFamily="66" charset="0"/>
              </a:rPr>
              <a:t>What Is Electrolysis?</a:t>
            </a:r>
          </a:p>
        </p:txBody>
      </p:sp>
      <p:sp>
        <p:nvSpPr>
          <p:cNvPr id="3" name="Content Placeholder 2"/>
          <p:cNvSpPr>
            <a:spLocks noGrp="1"/>
          </p:cNvSpPr>
          <p:nvPr>
            <p:ph idx="1"/>
          </p:nvPr>
        </p:nvSpPr>
        <p:spPr>
          <a:xfrm>
            <a:off x="0" y="900954"/>
            <a:ext cx="12192000" cy="5957046"/>
          </a:xfrm>
        </p:spPr>
        <p:txBody>
          <a:bodyPr>
            <a:normAutofit/>
          </a:bodyPr>
          <a:lstStyle/>
          <a:p>
            <a:pPr marL="457200" indent="-457200" algn="just">
              <a:buFont typeface="Wingdings" panose="05000000000000000000" pitchFamily="2" charset="2"/>
              <a:buChar char="q"/>
            </a:pPr>
            <a:r>
              <a:rPr lang="en-US">
                <a:latin typeface="Comic Sans MS" panose="030F0702030302020204" pitchFamily="66" charset="0"/>
              </a:rPr>
              <a:t>Electrolysis is a way of separating a compound by passing an electric current through it; the products are the compound’s component </a:t>
            </a:r>
            <a:r>
              <a:rPr lang="en-US">
                <a:latin typeface="Comic Sans MS" panose="030F0702030302020204" pitchFamily="66" charset="0"/>
              </a:rPr>
              <a:t>ions</a:t>
            </a:r>
            <a:r>
              <a:rPr lang="en-US" smtClean="0">
                <a:latin typeface="Comic Sans MS" panose="030F0702030302020204" pitchFamily="66" charset="0"/>
              </a:rPr>
              <a:t>.</a:t>
            </a:r>
          </a:p>
          <a:p>
            <a:pPr marL="457200" indent="-457200" algn="just" fontAlgn="base"/>
            <a:r>
              <a:rPr lang="en-US" sz="3200">
                <a:latin typeface="Comic Sans MS" panose="030F0702030302020204" pitchFamily="66" charset="0"/>
              </a:rPr>
              <a:t>The main components required to achieve electrolysis are:</a:t>
            </a:r>
          </a:p>
          <a:p>
            <a:pPr marL="457200" indent="-457200" algn="just" fontAlgn="base">
              <a:buFont typeface="Wingdings" panose="05000000000000000000" pitchFamily="2" charset="2"/>
              <a:buChar char="ü"/>
            </a:pPr>
            <a:r>
              <a:rPr lang="en-US">
                <a:latin typeface="Comic Sans MS" panose="030F0702030302020204" pitchFamily="66" charset="0"/>
              </a:rPr>
              <a:t>An electrolyte: a substance containing free ions, which are the carriers of electric current in the electrolyte. If the ions are not mobile, as in a solid salt, then electrolysis cannot occur.</a:t>
            </a:r>
          </a:p>
          <a:p>
            <a:pPr marL="457200" indent="-457200" algn="just" fontAlgn="base">
              <a:buFont typeface="Wingdings" panose="05000000000000000000" pitchFamily="2" charset="2"/>
              <a:buChar char="ü"/>
            </a:pPr>
            <a:r>
              <a:rPr lang="en-US">
                <a:latin typeface="Comic Sans MS" panose="030F0702030302020204" pitchFamily="66" charset="0"/>
              </a:rPr>
              <a:t>A direct current (DC) supply: provides the energy necessary to create or discharge the ions in the electrolyte. Electric current is carried by electrons in the external circuit.</a:t>
            </a:r>
          </a:p>
          <a:p>
            <a:pPr marL="457200" indent="-457200" algn="just" fontAlgn="base">
              <a:buFont typeface="Wingdings" panose="05000000000000000000" pitchFamily="2" charset="2"/>
              <a:buChar char="ü"/>
            </a:pPr>
            <a:r>
              <a:rPr lang="en-US">
                <a:latin typeface="Comic Sans MS" panose="030F0702030302020204" pitchFamily="66" charset="0"/>
              </a:rPr>
              <a:t>Two electrodes: an electrical conductor that provides the physical interface between the electrical circuit providing the energy and the electrolyte.</a:t>
            </a:r>
          </a:p>
          <a:p>
            <a:endParaRPr lang="en-US">
              <a:latin typeface="Comic Sans MS" panose="030F0702030302020204" pitchFamily="66" charset="0"/>
            </a:endParaRPr>
          </a:p>
        </p:txBody>
      </p:sp>
    </p:spTree>
    <p:extLst>
      <p:ext uri="{BB962C8B-B14F-4D97-AF65-F5344CB8AC3E}">
        <p14:creationId xmlns:p14="http://schemas.microsoft.com/office/powerpoint/2010/main" val="121823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10427" y="1021976"/>
            <a:ext cx="7073713" cy="5849471"/>
          </a:xfrm>
          <a:prstGeom prst="rect">
            <a:avLst/>
          </a:prstGeom>
        </p:spPr>
      </p:pic>
      <p:pic>
        <p:nvPicPr>
          <p:cNvPr id="5" name="Picture 4"/>
          <p:cNvPicPr>
            <a:picLocks noChangeAspect="1"/>
          </p:cNvPicPr>
          <p:nvPr/>
        </p:nvPicPr>
        <p:blipFill>
          <a:blip r:embed="rId3"/>
          <a:stretch>
            <a:fillRect/>
          </a:stretch>
        </p:blipFill>
        <p:spPr>
          <a:xfrm>
            <a:off x="7745507" y="365125"/>
            <a:ext cx="4446494" cy="5926978"/>
          </a:xfrm>
          <a:prstGeom prst="rect">
            <a:avLst/>
          </a:prstGeom>
        </p:spPr>
      </p:pic>
    </p:spTree>
    <p:extLst>
      <p:ext uri="{BB962C8B-B14F-4D97-AF65-F5344CB8AC3E}">
        <p14:creationId xmlns:p14="http://schemas.microsoft.com/office/powerpoint/2010/main" val="241366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71" y="0"/>
            <a:ext cx="10515600" cy="1325563"/>
          </a:xfrm>
        </p:spPr>
        <p:txBody>
          <a:bodyPr/>
          <a:lstStyle/>
          <a:p>
            <a:endParaRPr lang="en-US"/>
          </a:p>
        </p:txBody>
      </p:sp>
      <p:sp>
        <p:nvSpPr>
          <p:cNvPr id="3" name="Content Placeholder 2"/>
          <p:cNvSpPr>
            <a:spLocks noGrp="1"/>
          </p:cNvSpPr>
          <p:nvPr>
            <p:ph idx="1"/>
          </p:nvPr>
        </p:nvSpPr>
        <p:spPr>
          <a:xfrm>
            <a:off x="0" y="914400"/>
            <a:ext cx="12192000" cy="5943599"/>
          </a:xfrm>
        </p:spPr>
        <p:txBody>
          <a:bodyPr>
            <a:noAutofit/>
          </a:bodyPr>
          <a:lstStyle/>
          <a:p>
            <a:pPr marL="457200" indent="-457200" algn="just"/>
            <a:r>
              <a:rPr lang="en-US" sz="3500" b="1">
                <a:latin typeface="Comic Sans MS" panose="030F0702030302020204" pitchFamily="66" charset="0"/>
              </a:rPr>
              <a:t>Electrode</a:t>
            </a:r>
            <a:r>
              <a:rPr lang="en-US" sz="3500">
                <a:latin typeface="Comic Sans MS" panose="030F0702030302020204" pitchFamily="66" charset="0"/>
              </a:rPr>
              <a:t> is a rod of metal or graphite through which an electric current flows into or out of an electrolyte.</a:t>
            </a:r>
          </a:p>
          <a:p>
            <a:pPr marL="457200" indent="-457200" algn="just"/>
            <a:r>
              <a:rPr lang="en-US" sz="3500" b="1">
                <a:latin typeface="Comic Sans MS" panose="030F0702030302020204" pitchFamily="66" charset="0"/>
              </a:rPr>
              <a:t>Electrolyte</a:t>
            </a:r>
            <a:r>
              <a:rPr lang="en-US" sz="3500">
                <a:latin typeface="Comic Sans MS" panose="030F0702030302020204" pitchFamily="66" charset="0"/>
              </a:rPr>
              <a:t> is the ionic compound in molten or dissolved solution that conducts the electricity.</a:t>
            </a:r>
          </a:p>
          <a:p>
            <a:pPr marL="457200" indent="-457200" algn="just"/>
            <a:r>
              <a:rPr lang="en-US" sz="3500" b="1">
                <a:latin typeface="Comic Sans MS" panose="030F0702030302020204" pitchFamily="66" charset="0"/>
              </a:rPr>
              <a:t>Anode</a:t>
            </a:r>
            <a:r>
              <a:rPr lang="en-US" sz="3500">
                <a:latin typeface="Comic Sans MS" panose="030F0702030302020204" pitchFamily="66" charset="0"/>
              </a:rPr>
              <a:t> is the positive electrode of an electrolysis cell.</a:t>
            </a:r>
          </a:p>
          <a:p>
            <a:pPr marL="457200" indent="-457200" algn="just"/>
            <a:r>
              <a:rPr lang="en-US" sz="3500" b="1">
                <a:latin typeface="Comic Sans MS" panose="030F0702030302020204" pitchFamily="66" charset="0"/>
              </a:rPr>
              <a:t>Anion</a:t>
            </a:r>
            <a:r>
              <a:rPr lang="en-US" sz="3500">
                <a:latin typeface="Comic Sans MS" panose="030F0702030302020204" pitchFamily="66" charset="0"/>
              </a:rPr>
              <a:t> is a negatively charged ion which is attracted to the anode.</a:t>
            </a:r>
          </a:p>
          <a:p>
            <a:pPr marL="457200" indent="-457200" algn="just"/>
            <a:r>
              <a:rPr lang="en-US" sz="3500" b="1">
                <a:latin typeface="Comic Sans MS" panose="030F0702030302020204" pitchFamily="66" charset="0"/>
              </a:rPr>
              <a:t>Cathode</a:t>
            </a:r>
            <a:r>
              <a:rPr lang="en-US" sz="3500">
                <a:latin typeface="Comic Sans MS" panose="030F0702030302020204" pitchFamily="66" charset="0"/>
              </a:rPr>
              <a:t> is the negative electrode of an electrolysis cell.</a:t>
            </a:r>
          </a:p>
          <a:p>
            <a:pPr marL="457200" indent="-457200" algn="just"/>
            <a:r>
              <a:rPr lang="en-US" sz="3500" b="1">
                <a:latin typeface="Comic Sans MS" panose="030F0702030302020204" pitchFamily="66" charset="0"/>
              </a:rPr>
              <a:t>Cation</a:t>
            </a:r>
            <a:r>
              <a:rPr lang="en-US" sz="3500">
                <a:latin typeface="Comic Sans MS" panose="030F0702030302020204" pitchFamily="66" charset="0"/>
              </a:rPr>
              <a:t> is a positively charged ion which is attracted to the cathode.</a:t>
            </a:r>
          </a:p>
        </p:txBody>
      </p:sp>
    </p:spTree>
    <p:extLst>
      <p:ext uri="{BB962C8B-B14F-4D97-AF65-F5344CB8AC3E}">
        <p14:creationId xmlns:p14="http://schemas.microsoft.com/office/powerpoint/2010/main" val="244059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60611"/>
          </a:xfrm>
        </p:spPr>
        <p:txBody>
          <a:bodyPr>
            <a:normAutofit/>
          </a:bodyPr>
          <a:lstStyle/>
          <a:p>
            <a:pPr algn="ctr"/>
            <a:r>
              <a:rPr lang="en-US" sz="3600" b="1">
                <a:latin typeface="Comic Sans MS" panose="030F0702030302020204" pitchFamily="66" charset="0"/>
              </a:rPr>
              <a:t>Selective Discharge of Ions in Electrolytic Cells</a:t>
            </a:r>
            <a:r>
              <a:rPr lang="en-US" sz="3600">
                <a:latin typeface="Comic Sans MS" panose="030F0702030302020204" pitchFamily="66" charset="0"/>
              </a:rPr>
              <a:t>. </a:t>
            </a:r>
            <a:endParaRPr lang="en-US" sz="3600">
              <a:latin typeface="Comic Sans MS" panose="030F0702030302020204" pitchFamily="66" charset="0"/>
            </a:endParaRPr>
          </a:p>
        </p:txBody>
      </p:sp>
      <p:sp>
        <p:nvSpPr>
          <p:cNvPr id="3" name="Content Placeholder 2"/>
          <p:cNvSpPr>
            <a:spLocks noGrp="1"/>
          </p:cNvSpPr>
          <p:nvPr>
            <p:ph idx="1"/>
          </p:nvPr>
        </p:nvSpPr>
        <p:spPr>
          <a:xfrm>
            <a:off x="0" y="672352"/>
            <a:ext cx="12192000" cy="6185647"/>
          </a:xfrm>
        </p:spPr>
        <p:txBody>
          <a:bodyPr>
            <a:noAutofit/>
          </a:bodyPr>
          <a:lstStyle/>
          <a:p>
            <a:pPr marL="457200" indent="-457200"/>
            <a:r>
              <a:rPr lang="en-US" sz="3600" smtClean="0">
                <a:latin typeface="Comic Sans MS" panose="030F0702030302020204" pitchFamily="66" charset="0"/>
              </a:rPr>
              <a:t>In </a:t>
            </a:r>
            <a:r>
              <a:rPr lang="en-US" sz="3600">
                <a:latin typeface="Comic Sans MS" panose="030F0702030302020204" pitchFamily="66" charset="0"/>
              </a:rPr>
              <a:t>an aqueous solution, more than one type of cation and anion are present in the electrolyte. However, only one cation and one anion are preferentially or selectively being discharged during the process of electrolysis.</a:t>
            </a:r>
          </a:p>
          <a:p>
            <a:pPr marL="457200" indent="-457200"/>
            <a:r>
              <a:rPr lang="en-US" sz="3600" smtClean="0">
                <a:latin typeface="Comic Sans MS" panose="030F0702030302020204" pitchFamily="66" charset="0"/>
              </a:rPr>
              <a:t>If </a:t>
            </a:r>
            <a:r>
              <a:rPr lang="en-US" sz="3600">
                <a:latin typeface="Comic Sans MS" panose="030F0702030302020204" pitchFamily="66" charset="0"/>
              </a:rPr>
              <a:t>the </a:t>
            </a:r>
            <a:r>
              <a:rPr lang="en-US" sz="3600" b="1">
                <a:latin typeface="Comic Sans MS" panose="030F0702030302020204" pitchFamily="66" charset="0"/>
              </a:rPr>
              <a:t>electrodes</a:t>
            </a:r>
            <a:r>
              <a:rPr lang="en-US" sz="3600">
                <a:latin typeface="Comic Sans MS" panose="030F0702030302020204" pitchFamily="66" charset="0"/>
              </a:rPr>
              <a:t> used during electrolysis are </a:t>
            </a:r>
            <a:r>
              <a:rPr lang="en-US" sz="3600" b="1">
                <a:latin typeface="Comic Sans MS" panose="030F0702030302020204" pitchFamily="66" charset="0"/>
              </a:rPr>
              <a:t>inert</a:t>
            </a:r>
            <a:r>
              <a:rPr lang="en-US" sz="3600">
                <a:latin typeface="Comic Sans MS" panose="030F0702030302020204" pitchFamily="66" charset="0"/>
              </a:rPr>
              <a:t>, the </a:t>
            </a:r>
            <a:r>
              <a:rPr lang="en-US" sz="3600" b="1">
                <a:latin typeface="Comic Sans MS" panose="030F0702030302020204" pitchFamily="66" charset="0"/>
              </a:rPr>
              <a:t>ions</a:t>
            </a:r>
            <a:r>
              <a:rPr lang="en-US" sz="3600">
                <a:latin typeface="Comic Sans MS" panose="030F0702030302020204" pitchFamily="66" charset="0"/>
              </a:rPr>
              <a:t> being </a:t>
            </a:r>
            <a:r>
              <a:rPr lang="en-US" sz="3600" b="1">
                <a:latin typeface="Comic Sans MS" panose="030F0702030302020204" pitchFamily="66" charset="0"/>
              </a:rPr>
              <a:t>preferentially discharged</a:t>
            </a:r>
            <a:r>
              <a:rPr lang="en-US" sz="3600">
                <a:latin typeface="Comic Sans MS" panose="030F0702030302020204" pitchFamily="66" charset="0"/>
              </a:rPr>
              <a:t> will depend on </a:t>
            </a:r>
            <a:r>
              <a:rPr lang="en-US" sz="3600" b="1">
                <a:latin typeface="Comic Sans MS" panose="030F0702030302020204" pitchFamily="66" charset="0"/>
              </a:rPr>
              <a:t>three factors</a:t>
            </a:r>
            <a:r>
              <a:rPr lang="en-US" sz="3600">
                <a:latin typeface="Comic Sans MS" panose="030F0702030302020204" pitchFamily="66" charset="0"/>
              </a:rPr>
              <a:t>:</a:t>
            </a:r>
          </a:p>
          <a:p>
            <a:pPr marL="742950" indent="-742950">
              <a:buAutoNum type="arabicParenR"/>
            </a:pPr>
            <a:r>
              <a:rPr lang="en-US" sz="3200" smtClean="0">
                <a:latin typeface="Comic Sans MS" panose="030F0702030302020204" pitchFamily="66" charset="0"/>
              </a:rPr>
              <a:t>Selective </a:t>
            </a:r>
            <a:r>
              <a:rPr lang="en-US" sz="3200">
                <a:latin typeface="Comic Sans MS" panose="030F0702030302020204" pitchFamily="66" charset="0"/>
              </a:rPr>
              <a:t>Discharge </a:t>
            </a:r>
            <a:r>
              <a:rPr lang="en-US" sz="3200">
                <a:latin typeface="Comic Sans MS" panose="030F0702030302020204" pitchFamily="66" charset="0"/>
              </a:rPr>
              <a:t>of </a:t>
            </a:r>
            <a:r>
              <a:rPr lang="en-US" sz="3200" smtClean="0">
                <a:latin typeface="Comic Sans MS" panose="030F0702030302020204" pitchFamily="66" charset="0"/>
              </a:rPr>
              <a:t>Cations</a:t>
            </a:r>
          </a:p>
          <a:p>
            <a:pPr marL="742950" indent="-742950">
              <a:buAutoNum type="arabicParenR"/>
            </a:pPr>
            <a:r>
              <a:rPr lang="en-US" sz="3200" smtClean="0">
                <a:latin typeface="Comic Sans MS" panose="030F0702030302020204" pitchFamily="66" charset="0"/>
              </a:rPr>
              <a:t>Selective </a:t>
            </a:r>
            <a:r>
              <a:rPr lang="en-US" sz="3200">
                <a:latin typeface="Comic Sans MS" panose="030F0702030302020204" pitchFamily="66" charset="0"/>
              </a:rPr>
              <a:t>Discharge </a:t>
            </a:r>
            <a:r>
              <a:rPr lang="en-US" sz="3200">
                <a:latin typeface="Comic Sans MS" panose="030F0702030302020204" pitchFamily="66" charset="0"/>
              </a:rPr>
              <a:t>of </a:t>
            </a:r>
            <a:r>
              <a:rPr lang="en-US" sz="3200" smtClean="0">
                <a:latin typeface="Comic Sans MS" panose="030F0702030302020204" pitchFamily="66" charset="0"/>
              </a:rPr>
              <a:t>Anions</a:t>
            </a:r>
          </a:p>
          <a:p>
            <a:pPr marL="742950" indent="-742950">
              <a:buAutoNum type="arabicParenR"/>
            </a:pPr>
            <a:r>
              <a:rPr lang="en-US" sz="3200" smtClean="0">
                <a:latin typeface="Comic Sans MS" panose="030F0702030302020204" pitchFamily="66" charset="0"/>
              </a:rPr>
              <a:t>Effect </a:t>
            </a:r>
            <a:r>
              <a:rPr lang="en-US" sz="3200">
                <a:latin typeface="Comic Sans MS" panose="030F0702030302020204" pitchFamily="66" charset="0"/>
              </a:rPr>
              <a:t>of Concentration on the Selective Discharge of Anions</a:t>
            </a:r>
          </a:p>
        </p:txBody>
      </p:sp>
    </p:spTree>
    <p:extLst>
      <p:ext uri="{BB962C8B-B14F-4D97-AF65-F5344CB8AC3E}">
        <p14:creationId xmlns:p14="http://schemas.microsoft.com/office/powerpoint/2010/main" val="232600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535828"/>
          </a:xfrm>
        </p:spPr>
        <p:txBody>
          <a:bodyPr>
            <a:normAutofit fontScale="90000"/>
          </a:bodyPr>
          <a:lstStyle/>
          <a:p>
            <a:r>
              <a:rPr lang="en-US" b="1" smtClean="0">
                <a:latin typeface="Comic Sans MS" panose="030F0702030302020204" pitchFamily="66" charset="0"/>
              </a:rPr>
              <a:t>1. Selective Discharge of Cations</a:t>
            </a:r>
            <a:endParaRPr lang="en-US" b="1">
              <a:latin typeface="Comic Sans MS" panose="030F0702030302020204" pitchFamily="66" charset="0"/>
            </a:endParaRPr>
          </a:p>
        </p:txBody>
      </p:sp>
      <p:sp>
        <p:nvSpPr>
          <p:cNvPr id="3" name="Content Placeholder 2"/>
          <p:cNvSpPr>
            <a:spLocks noGrp="1"/>
          </p:cNvSpPr>
          <p:nvPr>
            <p:ph idx="1"/>
          </p:nvPr>
        </p:nvSpPr>
        <p:spPr>
          <a:xfrm>
            <a:off x="0" y="632012"/>
            <a:ext cx="12192000" cy="6225987"/>
          </a:xfrm>
        </p:spPr>
        <p:txBody>
          <a:bodyPr>
            <a:normAutofit fontScale="92500" lnSpcReduction="20000"/>
          </a:bodyPr>
          <a:lstStyle/>
          <a:p>
            <a:pPr marL="457200" indent="-457200" algn="just"/>
            <a:r>
              <a:rPr lang="en-US" smtClean="0">
                <a:latin typeface="Comic Sans MS" panose="030F0702030302020204" pitchFamily="66" charset="0"/>
              </a:rPr>
              <a:t>This </a:t>
            </a:r>
            <a:r>
              <a:rPr lang="en-US">
                <a:latin typeface="Comic Sans MS" panose="030F0702030302020204" pitchFamily="66" charset="0"/>
              </a:rPr>
              <a:t>is linked to the topic of </a:t>
            </a:r>
            <a:r>
              <a:rPr lang="en-US" b="1">
                <a:latin typeface="Comic Sans MS" panose="030F0702030302020204" pitchFamily="66" charset="0"/>
              </a:rPr>
              <a:t>Metals &amp; Reactivity Series</a:t>
            </a:r>
            <a:r>
              <a:rPr lang="en-US">
                <a:latin typeface="Comic Sans MS" panose="030F0702030302020204" pitchFamily="66" charset="0"/>
              </a:rPr>
              <a:t>.</a:t>
            </a:r>
          </a:p>
          <a:p>
            <a:pPr marL="457200" indent="-457200" algn="just"/>
            <a:r>
              <a:rPr lang="en-US">
                <a:latin typeface="Comic Sans MS" panose="030F0702030302020204" pitchFamily="66" charset="0"/>
              </a:rPr>
              <a:t>The ease of discharge of cations will depend on the </a:t>
            </a:r>
            <a:r>
              <a:rPr lang="en-US" b="1">
                <a:latin typeface="Comic Sans MS" panose="030F0702030302020204" pitchFamily="66" charset="0"/>
              </a:rPr>
              <a:t>position of the metals </a:t>
            </a:r>
            <a:r>
              <a:rPr lang="en-US">
                <a:latin typeface="Comic Sans MS" panose="030F0702030302020204" pitchFamily="66" charset="0"/>
              </a:rPr>
              <a:t>in the</a:t>
            </a:r>
            <a:r>
              <a:rPr lang="en-US" b="1">
                <a:latin typeface="Comic Sans MS" panose="030F0702030302020204" pitchFamily="66" charset="0"/>
              </a:rPr>
              <a:t> reactivity series</a:t>
            </a:r>
            <a:r>
              <a:rPr lang="en-US">
                <a:latin typeface="Comic Sans MS" panose="030F0702030302020204" pitchFamily="66" charset="0"/>
              </a:rPr>
              <a:t>.</a:t>
            </a:r>
          </a:p>
          <a:p>
            <a:pPr marL="457200" indent="-457200" algn="just"/>
            <a:r>
              <a:rPr lang="en-US">
                <a:latin typeface="Comic Sans MS" panose="030F0702030302020204" pitchFamily="66" charset="0"/>
              </a:rPr>
              <a:t>You learnt that the more reactive a metal, the greater its tendency to react and form ions.</a:t>
            </a:r>
          </a:p>
          <a:p>
            <a:pPr marL="457200" indent="-457200" algn="just"/>
            <a:r>
              <a:rPr lang="en-US">
                <a:latin typeface="Comic Sans MS" panose="030F0702030302020204" pitchFamily="66" charset="0"/>
              </a:rPr>
              <a:t>This simply means that in electrolysis, </a:t>
            </a:r>
            <a:r>
              <a:rPr lang="en-US" b="1">
                <a:latin typeface="Comic Sans MS" panose="030F0702030302020204" pitchFamily="66" charset="0"/>
              </a:rPr>
              <a:t>the more reactive the metal</a:t>
            </a:r>
            <a:r>
              <a:rPr lang="en-US">
                <a:latin typeface="Comic Sans MS" panose="030F0702030302020204" pitchFamily="66" charset="0"/>
              </a:rPr>
              <a:t>, </a:t>
            </a:r>
            <a:r>
              <a:rPr lang="en-US" b="1">
                <a:latin typeface="Comic Sans MS" panose="030F0702030302020204" pitchFamily="66" charset="0"/>
              </a:rPr>
              <a:t>the least tendency for the metal ions to be preferentially discharged at the cathode</a:t>
            </a:r>
            <a:r>
              <a:rPr lang="en-US">
                <a:latin typeface="Comic Sans MS" panose="030F0702030302020204" pitchFamily="66" charset="0"/>
              </a:rPr>
              <a:t>.</a:t>
            </a:r>
          </a:p>
          <a:p>
            <a:pPr marL="457200" indent="-457200" algn="just"/>
            <a:r>
              <a:rPr lang="en-US">
                <a:latin typeface="Comic Sans MS" panose="030F0702030302020204" pitchFamily="66" charset="0"/>
              </a:rPr>
              <a:t>Ions of reactive metals like potassium and sodium will remain in the electrolyte solution and will not be discharged.</a:t>
            </a:r>
          </a:p>
          <a:p>
            <a:pPr marL="457200" indent="-457200" algn="just"/>
            <a:r>
              <a:rPr lang="en-US">
                <a:latin typeface="Comic Sans MS" panose="030F0702030302020204" pitchFamily="66" charset="0"/>
              </a:rPr>
              <a:t>Hydrogen ion and ions of less reactive metals like copper and silver will be preferentially discharged.</a:t>
            </a:r>
          </a:p>
          <a:p>
            <a:pPr marL="457200" indent="-457200" algn="just"/>
            <a:r>
              <a:rPr lang="en-US">
                <a:latin typeface="Comic Sans MS" panose="030F0702030302020204" pitchFamily="66" charset="0"/>
              </a:rPr>
              <a:t>In aqueous solution, hydrogen ions will be preferentially discharged over the ions of the metals above hydrogen in the reactivity series. Hydrogen gas will be liberated.</a:t>
            </a:r>
          </a:p>
          <a:p>
            <a:pPr marL="457200" indent="-457200" algn="just"/>
            <a:r>
              <a:rPr lang="en-US">
                <a:latin typeface="Comic Sans MS" panose="030F0702030302020204" pitchFamily="66" charset="0"/>
              </a:rPr>
              <a:t>Likewise, if the cations come from a metal which is below hydrogen in the reactivity series, then the metal ions will be preferentially discharged. A metal will be produced.</a:t>
            </a:r>
          </a:p>
        </p:txBody>
      </p:sp>
    </p:spTree>
    <p:extLst>
      <p:ext uri="{BB962C8B-B14F-4D97-AF65-F5344CB8AC3E}">
        <p14:creationId xmlns:p14="http://schemas.microsoft.com/office/powerpoint/2010/main" val="303360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685800"/>
          </a:xfrm>
        </p:spPr>
        <p:txBody>
          <a:bodyPr>
            <a:normAutofit fontScale="90000"/>
          </a:bodyPr>
          <a:lstStyle/>
          <a:p>
            <a:r>
              <a:rPr lang="en-US" b="1" smtClean="0">
                <a:latin typeface="Comic Sans MS" panose="030F0702030302020204" pitchFamily="66" charset="0"/>
              </a:rPr>
              <a:t>2. Selective Discharge of Anions</a:t>
            </a:r>
            <a:endParaRPr lang="en-US" b="1">
              <a:latin typeface="Comic Sans MS" panose="030F0702030302020204" pitchFamily="66" charset="0"/>
            </a:endParaRPr>
          </a:p>
        </p:txBody>
      </p:sp>
      <p:sp>
        <p:nvSpPr>
          <p:cNvPr id="3" name="Content Placeholder 2"/>
          <p:cNvSpPr>
            <a:spLocks noGrp="1"/>
          </p:cNvSpPr>
          <p:nvPr>
            <p:ph idx="1"/>
          </p:nvPr>
        </p:nvSpPr>
        <p:spPr>
          <a:xfrm>
            <a:off x="0" y="685802"/>
            <a:ext cx="12192000" cy="6172198"/>
          </a:xfrm>
        </p:spPr>
        <p:txBody>
          <a:bodyPr>
            <a:normAutofit fontScale="92500" lnSpcReduction="10000"/>
          </a:bodyPr>
          <a:lstStyle/>
          <a:p>
            <a:r>
              <a:rPr lang="en-US" b="1" smtClean="0">
                <a:latin typeface="Comic Sans MS" panose="030F0702030302020204" pitchFamily="66" charset="0"/>
              </a:rPr>
              <a:t>Ease </a:t>
            </a:r>
            <a:r>
              <a:rPr lang="en-US" b="1">
                <a:latin typeface="Comic Sans MS" panose="030F0702030302020204" pitchFamily="66" charset="0"/>
              </a:rPr>
              <a:t>of discharge of anions increases down the list</a:t>
            </a:r>
            <a:r>
              <a:rPr lang="en-US">
                <a:latin typeface="Comic Sans MS" panose="030F0702030302020204" pitchFamily="66" charset="0"/>
              </a:rPr>
              <a:t>:</a:t>
            </a:r>
          </a:p>
          <a:p>
            <a:r>
              <a:rPr lang="en-US">
                <a:latin typeface="Comic Sans MS" panose="030F0702030302020204" pitchFamily="66" charset="0"/>
              </a:rPr>
              <a:t>Sulfate ion, SO</a:t>
            </a:r>
            <a:r>
              <a:rPr lang="en-US" baseline="-25000">
                <a:latin typeface="Comic Sans MS" panose="030F0702030302020204" pitchFamily="66" charset="0"/>
              </a:rPr>
              <a:t>4</a:t>
            </a:r>
            <a:r>
              <a:rPr lang="en-US" baseline="30000">
                <a:latin typeface="Comic Sans MS" panose="030F0702030302020204" pitchFamily="66" charset="0"/>
              </a:rPr>
              <a:t>2-</a:t>
            </a:r>
            <a:endParaRPr lang="en-US">
              <a:latin typeface="Comic Sans MS" panose="030F0702030302020204" pitchFamily="66" charset="0"/>
            </a:endParaRPr>
          </a:p>
          <a:p>
            <a:r>
              <a:rPr lang="en-US">
                <a:latin typeface="Comic Sans MS" panose="030F0702030302020204" pitchFamily="66" charset="0"/>
              </a:rPr>
              <a:t>Nitrate ion, NO</a:t>
            </a:r>
            <a:r>
              <a:rPr lang="en-US" baseline="-25000">
                <a:latin typeface="Comic Sans MS" panose="030F0702030302020204" pitchFamily="66" charset="0"/>
              </a:rPr>
              <a:t>3</a:t>
            </a:r>
            <a:r>
              <a:rPr lang="en-US" baseline="30000">
                <a:latin typeface="Comic Sans MS" panose="030F0702030302020204" pitchFamily="66" charset="0"/>
              </a:rPr>
              <a:t>–</a:t>
            </a:r>
            <a:endParaRPr lang="en-US">
              <a:latin typeface="Comic Sans MS" panose="030F0702030302020204" pitchFamily="66" charset="0"/>
            </a:endParaRPr>
          </a:p>
          <a:p>
            <a:r>
              <a:rPr lang="en-US">
                <a:latin typeface="Comic Sans MS" panose="030F0702030302020204" pitchFamily="66" charset="0"/>
              </a:rPr>
              <a:t>Chloride ion, Cl</a:t>
            </a:r>
            <a:r>
              <a:rPr lang="en-US" baseline="30000">
                <a:latin typeface="Comic Sans MS" panose="030F0702030302020204" pitchFamily="66" charset="0"/>
              </a:rPr>
              <a:t>–</a:t>
            </a:r>
            <a:endParaRPr lang="en-US">
              <a:latin typeface="Comic Sans MS" panose="030F0702030302020204" pitchFamily="66" charset="0"/>
            </a:endParaRPr>
          </a:p>
          <a:p>
            <a:r>
              <a:rPr lang="en-US">
                <a:latin typeface="Comic Sans MS" panose="030F0702030302020204" pitchFamily="66" charset="0"/>
              </a:rPr>
              <a:t>Bromide ion, Br</a:t>
            </a:r>
            <a:r>
              <a:rPr lang="en-US" baseline="30000">
                <a:latin typeface="Comic Sans MS" panose="030F0702030302020204" pitchFamily="66" charset="0"/>
              </a:rPr>
              <a:t>–</a:t>
            </a:r>
            <a:endParaRPr lang="en-US">
              <a:latin typeface="Comic Sans MS" panose="030F0702030302020204" pitchFamily="66" charset="0"/>
            </a:endParaRPr>
          </a:p>
          <a:p>
            <a:r>
              <a:rPr lang="en-US">
                <a:latin typeface="Comic Sans MS" panose="030F0702030302020204" pitchFamily="66" charset="0"/>
              </a:rPr>
              <a:t>Iodide ion, I</a:t>
            </a:r>
            <a:r>
              <a:rPr lang="en-US" baseline="30000">
                <a:latin typeface="Comic Sans MS" panose="030F0702030302020204" pitchFamily="66" charset="0"/>
              </a:rPr>
              <a:t>–</a:t>
            </a:r>
            <a:endParaRPr lang="en-US">
              <a:latin typeface="Comic Sans MS" panose="030F0702030302020204" pitchFamily="66" charset="0"/>
            </a:endParaRPr>
          </a:p>
          <a:p>
            <a:r>
              <a:rPr lang="en-US">
                <a:latin typeface="Comic Sans MS" panose="030F0702030302020204" pitchFamily="66" charset="0"/>
              </a:rPr>
              <a:t>Hydroxide ion, OH</a:t>
            </a:r>
            <a:r>
              <a:rPr lang="en-US" baseline="30000">
                <a:latin typeface="Comic Sans MS" panose="030F0702030302020204" pitchFamily="66" charset="0"/>
              </a:rPr>
              <a:t>–</a:t>
            </a:r>
            <a:endParaRPr lang="en-US">
              <a:latin typeface="Comic Sans MS" panose="030F0702030302020204" pitchFamily="66" charset="0"/>
            </a:endParaRPr>
          </a:p>
          <a:p>
            <a:r>
              <a:rPr lang="en-US">
                <a:latin typeface="Comic Sans MS" panose="030F0702030302020204" pitchFamily="66" charset="0"/>
              </a:rPr>
              <a:t>Note that sulfate and nitrate ions will remain in the electrolyte solution. They are not electrolysed during electrolysis.</a:t>
            </a:r>
          </a:p>
          <a:p>
            <a:r>
              <a:rPr lang="en-US">
                <a:latin typeface="Comic Sans MS" panose="030F0702030302020204" pitchFamily="66" charset="0"/>
              </a:rPr>
              <a:t>Hydroxide ions has the highest ease of discharge because it gives out electrons most readily (easy to be oxidised) during electrolysis. Oxygen gas will be produced.</a:t>
            </a:r>
          </a:p>
          <a:p>
            <a:r>
              <a:rPr lang="en-US">
                <a:latin typeface="Comic Sans MS" panose="030F0702030302020204" pitchFamily="66" charset="0"/>
              </a:rPr>
              <a:t>Half equation for the discharge of hydroxide ions: 4OH</a:t>
            </a:r>
            <a:r>
              <a:rPr lang="en-US" baseline="30000">
                <a:latin typeface="Comic Sans MS" panose="030F0702030302020204" pitchFamily="66" charset="0"/>
              </a:rPr>
              <a:t>–</a:t>
            </a:r>
            <a:r>
              <a:rPr lang="en-US">
                <a:latin typeface="Comic Sans MS" panose="030F0702030302020204" pitchFamily="66" charset="0"/>
              </a:rPr>
              <a:t>(aq) =&gt; 2H</a:t>
            </a:r>
            <a:r>
              <a:rPr lang="en-US" baseline="-25000">
                <a:latin typeface="Comic Sans MS" panose="030F0702030302020204" pitchFamily="66" charset="0"/>
              </a:rPr>
              <a:t>2</a:t>
            </a:r>
            <a:r>
              <a:rPr lang="en-US">
                <a:latin typeface="Comic Sans MS" panose="030F0702030302020204" pitchFamily="66" charset="0"/>
              </a:rPr>
              <a:t>O(l) + O</a:t>
            </a:r>
            <a:r>
              <a:rPr lang="en-US" baseline="-25000">
                <a:latin typeface="Comic Sans MS" panose="030F0702030302020204" pitchFamily="66" charset="0"/>
              </a:rPr>
              <a:t>2</a:t>
            </a:r>
            <a:r>
              <a:rPr lang="en-US">
                <a:latin typeface="Comic Sans MS" panose="030F0702030302020204" pitchFamily="66" charset="0"/>
              </a:rPr>
              <a:t>(g) + 4e</a:t>
            </a:r>
            <a:r>
              <a:rPr lang="en-US" baseline="30000">
                <a:latin typeface="Comic Sans MS" panose="030F0702030302020204" pitchFamily="66" charset="0"/>
              </a:rPr>
              <a:t>–</a:t>
            </a:r>
            <a:endParaRPr lang="en-US">
              <a:latin typeface="Comic Sans MS" panose="030F0702030302020204" pitchFamily="66" charset="0"/>
            </a:endParaRPr>
          </a:p>
          <a:p>
            <a:endParaRPr lang="en-US"/>
          </a:p>
        </p:txBody>
      </p:sp>
    </p:spTree>
    <p:extLst>
      <p:ext uri="{BB962C8B-B14F-4D97-AF65-F5344CB8AC3E}">
        <p14:creationId xmlns:p14="http://schemas.microsoft.com/office/powerpoint/2010/main" val="238317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075459" cy="603063"/>
          </a:xfrm>
        </p:spPr>
        <p:txBody>
          <a:bodyPr>
            <a:normAutofit fontScale="90000"/>
          </a:bodyPr>
          <a:lstStyle/>
          <a:p>
            <a:r>
              <a:rPr lang="en-US" b="1" smtClean="0">
                <a:latin typeface="Comic Sans MS" panose="030F0702030302020204" pitchFamily="66" charset="0"/>
              </a:rPr>
              <a:t>3. Effect of Concentration on the Selective Discharge of Anions</a:t>
            </a:r>
            <a:endParaRPr lang="en-US" b="1">
              <a:latin typeface="Comic Sans MS" panose="030F0702030302020204" pitchFamily="66" charset="0"/>
            </a:endParaRPr>
          </a:p>
        </p:txBody>
      </p:sp>
      <p:sp>
        <p:nvSpPr>
          <p:cNvPr id="3" name="Content Placeholder 2"/>
          <p:cNvSpPr>
            <a:spLocks noGrp="1"/>
          </p:cNvSpPr>
          <p:nvPr>
            <p:ph idx="1"/>
          </p:nvPr>
        </p:nvSpPr>
        <p:spPr>
          <a:xfrm>
            <a:off x="-1" y="1116106"/>
            <a:ext cx="12192001" cy="5741893"/>
          </a:xfrm>
        </p:spPr>
        <p:txBody>
          <a:bodyPr>
            <a:normAutofit fontScale="77500" lnSpcReduction="20000"/>
          </a:bodyPr>
          <a:lstStyle/>
          <a:p>
            <a:r>
              <a:rPr lang="en-US" smtClean="0">
                <a:latin typeface="Comic Sans MS" panose="030F0702030302020204" pitchFamily="66" charset="0"/>
              </a:rPr>
              <a:t>It </a:t>
            </a:r>
            <a:r>
              <a:rPr lang="en-US">
                <a:latin typeface="Comic Sans MS" panose="030F0702030302020204" pitchFamily="66" charset="0"/>
              </a:rPr>
              <a:t>is important to note that </a:t>
            </a:r>
            <a:r>
              <a:rPr lang="en-US" b="1">
                <a:latin typeface="Comic Sans MS" panose="030F0702030302020204" pitchFamily="66" charset="0"/>
              </a:rPr>
              <a:t>an anion in higher concentration</a:t>
            </a:r>
            <a:r>
              <a:rPr lang="en-US">
                <a:latin typeface="Comic Sans MS" panose="030F0702030302020204" pitchFamily="66" charset="0"/>
              </a:rPr>
              <a:t> is </a:t>
            </a:r>
            <a:r>
              <a:rPr lang="en-US" b="1">
                <a:latin typeface="Comic Sans MS" panose="030F0702030302020204" pitchFamily="66" charset="0"/>
              </a:rPr>
              <a:t>always being preferentially discharged</a:t>
            </a:r>
            <a:r>
              <a:rPr lang="en-US">
                <a:latin typeface="Comic Sans MS" panose="030F0702030302020204" pitchFamily="66" charset="0"/>
              </a:rPr>
              <a:t>, regardless of the ease of discharge of anions (factor 2).</a:t>
            </a:r>
          </a:p>
          <a:p>
            <a:r>
              <a:rPr lang="en-US">
                <a:latin typeface="Comic Sans MS" panose="030F0702030302020204" pitchFamily="66" charset="0"/>
              </a:rPr>
              <a:t>Let me give you a simple example to discuss the effect of concentration on the selective discharge of anions.</a:t>
            </a:r>
          </a:p>
          <a:p>
            <a:r>
              <a:rPr lang="en-US">
                <a:latin typeface="Comic Sans MS" panose="030F0702030302020204" pitchFamily="66" charset="0"/>
              </a:rPr>
              <a:t>In the electrolysis of concentrated sodium chloride solution, the ions available in the electrolyte are:</a:t>
            </a:r>
          </a:p>
          <a:p>
            <a:r>
              <a:rPr lang="en-US">
                <a:latin typeface="Comic Sans MS" panose="030F0702030302020204" pitchFamily="66" charset="0"/>
              </a:rPr>
              <a:t>Sodium ion, Na</a:t>
            </a:r>
            <a:r>
              <a:rPr lang="en-US" baseline="30000">
                <a:latin typeface="Comic Sans MS" panose="030F0702030302020204" pitchFamily="66" charset="0"/>
              </a:rPr>
              <a:t>+</a:t>
            </a:r>
            <a:endParaRPr lang="en-US">
              <a:latin typeface="Comic Sans MS" panose="030F0702030302020204" pitchFamily="66" charset="0"/>
            </a:endParaRPr>
          </a:p>
          <a:p>
            <a:r>
              <a:rPr lang="en-US">
                <a:latin typeface="Comic Sans MS" panose="030F0702030302020204" pitchFamily="66" charset="0"/>
              </a:rPr>
              <a:t>Chloride ion, Cl</a:t>
            </a:r>
            <a:r>
              <a:rPr lang="en-US" baseline="30000">
                <a:latin typeface="Comic Sans MS" panose="030F0702030302020204" pitchFamily="66" charset="0"/>
              </a:rPr>
              <a:t>–</a:t>
            </a:r>
            <a:endParaRPr lang="en-US">
              <a:latin typeface="Comic Sans MS" panose="030F0702030302020204" pitchFamily="66" charset="0"/>
            </a:endParaRPr>
          </a:p>
          <a:p>
            <a:r>
              <a:rPr lang="en-US">
                <a:latin typeface="Comic Sans MS" panose="030F0702030302020204" pitchFamily="66" charset="0"/>
              </a:rPr>
              <a:t>Hydrogen ion, H</a:t>
            </a:r>
            <a:r>
              <a:rPr lang="en-US" baseline="30000">
                <a:latin typeface="Comic Sans MS" panose="030F0702030302020204" pitchFamily="66" charset="0"/>
              </a:rPr>
              <a:t>+</a:t>
            </a:r>
            <a:r>
              <a:rPr lang="en-US">
                <a:latin typeface="Comic Sans MS" panose="030F0702030302020204" pitchFamily="66" charset="0"/>
              </a:rPr>
              <a:t> (due to partial dissociation of water)</a:t>
            </a:r>
          </a:p>
          <a:p>
            <a:r>
              <a:rPr lang="en-US">
                <a:latin typeface="Comic Sans MS" panose="030F0702030302020204" pitchFamily="66" charset="0"/>
              </a:rPr>
              <a:t>Hydroxide ion, OH</a:t>
            </a:r>
            <a:r>
              <a:rPr lang="en-US" baseline="30000">
                <a:latin typeface="Comic Sans MS" panose="030F0702030302020204" pitchFamily="66" charset="0"/>
              </a:rPr>
              <a:t>–</a:t>
            </a:r>
            <a:r>
              <a:rPr lang="en-US">
                <a:latin typeface="Comic Sans MS" panose="030F0702030302020204" pitchFamily="66" charset="0"/>
              </a:rPr>
              <a:t> (due to partial dissociation of water)</a:t>
            </a:r>
          </a:p>
          <a:p>
            <a:r>
              <a:rPr lang="en-US">
                <a:latin typeface="Comic Sans MS" panose="030F0702030302020204" pitchFamily="66" charset="0"/>
              </a:rPr>
              <a:t>Both chloride and hydroxide ions are attracted to the positive anode.</a:t>
            </a:r>
          </a:p>
          <a:p>
            <a:r>
              <a:rPr lang="en-US">
                <a:latin typeface="Comic Sans MS" panose="030F0702030302020204" pitchFamily="66" charset="0"/>
              </a:rPr>
              <a:t>Based on the ease of discharge of anions (</a:t>
            </a:r>
            <a:r>
              <a:rPr lang="en-US" b="1" i="1">
                <a:latin typeface="Comic Sans MS" panose="030F0702030302020204" pitchFamily="66" charset="0"/>
              </a:rPr>
              <a:t>factor 2</a:t>
            </a:r>
            <a:r>
              <a:rPr lang="en-US">
                <a:latin typeface="Comic Sans MS" panose="030F0702030302020204" pitchFamily="66" charset="0"/>
              </a:rPr>
              <a:t>), hydroxide ions should be preferentially discharged.</a:t>
            </a:r>
          </a:p>
          <a:p>
            <a:r>
              <a:rPr lang="en-US">
                <a:latin typeface="Comic Sans MS" panose="030F0702030302020204" pitchFamily="66" charset="0"/>
              </a:rPr>
              <a:t>However, in concentrated solution, there are a lot more chloride ions than hydroxide ions.</a:t>
            </a:r>
          </a:p>
          <a:p>
            <a:r>
              <a:rPr lang="en-US">
                <a:latin typeface="Comic Sans MS" panose="030F0702030302020204" pitchFamily="66" charset="0"/>
              </a:rPr>
              <a:t>Therefore, chloride ions are preferentially being discharged over the hydroxide ions at the anode.</a:t>
            </a:r>
          </a:p>
        </p:txBody>
      </p:sp>
    </p:spTree>
    <p:extLst>
      <p:ext uri="{BB962C8B-B14F-4D97-AF65-F5344CB8AC3E}">
        <p14:creationId xmlns:p14="http://schemas.microsoft.com/office/powerpoint/2010/main" val="1564389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445</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Comic Sans MS</vt:lpstr>
      <vt:lpstr>Wingdings</vt:lpstr>
      <vt:lpstr>Office Theme</vt:lpstr>
      <vt:lpstr>Electricity and Chemistry: Electrolysis</vt:lpstr>
      <vt:lpstr>Electrolysis</vt:lpstr>
      <vt:lpstr>What Is Electrolysis?</vt:lpstr>
      <vt:lpstr>PowerPoint Presentation</vt:lpstr>
      <vt:lpstr>PowerPoint Presentation</vt:lpstr>
      <vt:lpstr>Selective Discharge of Ions in Electrolytic Cells. </vt:lpstr>
      <vt:lpstr>1. Selective Discharge of Cations</vt:lpstr>
      <vt:lpstr>2. Selective Discharge of Anions</vt:lpstr>
      <vt:lpstr>3. Effect of Concentration on the Selective Discharge of Anions</vt:lpstr>
      <vt:lpstr>PowerPoint Presentation</vt:lpstr>
      <vt:lpstr>PowerPoint Presentation</vt:lpstr>
      <vt:lpstr>PowerPoint Presentation</vt:lpstr>
      <vt:lpstr>PowerPoint Presentation</vt:lpstr>
      <vt:lpstr>PowerPoint Presentation</vt:lpstr>
      <vt:lpstr>Faraday’s First Law of Electrolysis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Danjuma Kassim Abdullahi</dc:creator>
  <cp:lastModifiedBy>Danjuma Kassim Abdullahi</cp:lastModifiedBy>
  <cp:revision>11</cp:revision>
  <dcterms:created xsi:type="dcterms:W3CDTF">2019-12-11T19:10:02Z</dcterms:created>
  <dcterms:modified xsi:type="dcterms:W3CDTF">2019-12-11T20:15:22Z</dcterms:modified>
</cp:coreProperties>
</file>