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8" r:id="rId6"/>
    <p:sldId id="269" r:id="rId7"/>
    <p:sldId id="270" r:id="rId8"/>
    <p:sldId id="267" r:id="rId9"/>
    <p:sldId id="263" r:id="rId10"/>
    <p:sldId id="274" r:id="rId11"/>
    <p:sldId id="275" r:id="rId12"/>
    <p:sldId id="264" r:id="rId13"/>
    <p:sldId id="266" r:id="rId14"/>
    <p:sldId id="257" r:id="rId15"/>
    <p:sldId id="258" r:id="rId16"/>
    <p:sldId id="259" r:id="rId17"/>
    <p:sldId id="261" r:id="rId18"/>
    <p:sldId id="260" r:id="rId19"/>
    <p:sldId id="26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6CD0-A342-4958-B15D-DB6713C3780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94E8-4D26-425B-8654-FA31FE2B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The_Ideal_Gas_Law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Equilibria/Le_Chatelier's_Principle/Ice_Tables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2137"/>
            <a:ext cx="9976513" cy="181714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3602038"/>
            <a:ext cx="12192000" cy="1518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latin typeface="Comic Sans MS" panose="030F0702030302020204" pitchFamily="66" charset="0"/>
              </a:rPr>
              <a:t>WORKOUT </a:t>
            </a:r>
            <a:r>
              <a:rPr lang="en-US" altLang="en-US" sz="5400" dirty="0">
                <a:solidFill>
                  <a:srgbClr val="00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Example </a:t>
            </a:r>
            <a:r>
              <a:rPr lang="en-US" sz="5400" dirty="0" smtClean="0">
                <a:latin typeface="Comic Sans MS" panose="030F0702030302020204" pitchFamily="66" charset="0"/>
              </a:rPr>
              <a:t>CHM 101</a:t>
            </a:r>
            <a:endParaRPr lang="en-US" sz="5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56" y="109417"/>
            <a:ext cx="12041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Heterogeneous Equilibria: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 Reactants/Products in more than one phase. For example: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76" y="586470"/>
            <a:ext cx="4545257" cy="990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405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The relationship between the two equilibrium constants are: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2339096"/>
            <a:ext cx="4151728" cy="1474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04" y="2054432"/>
            <a:ext cx="4972856" cy="2314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756324" y="4800177"/>
            <a:ext cx="2216101" cy="45719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082480"/>
            <a:ext cx="12191999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Δn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= (Total moles of gas on the products side) - (Total moles of gas on the reactants side). Hence \( \Delta = (d + c) - (a + b)\] [The lower case numbers are the exponents]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R is the gas constant found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260" y="5150887"/>
            <a:ext cx="6626513" cy="1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223" y="1009286"/>
            <a:ext cx="4412700" cy="839676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4" y="693108"/>
            <a:ext cx="1096325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is an equilibrium constant in terms of molar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concentrations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and is usually defined as: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466" y="1313510"/>
            <a:ext cx="2891203" cy="10450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436" y="1463388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in the general reaction,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558739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If a large 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is formed then there are more products formed. Inversely, a small 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indicates that the reaction favors the reactants.</a:t>
            </a:r>
            <a:r>
              <a:rPr lang="en-US" altLang="en-US" sz="1600" dirty="0">
                <a:latin typeface="Comic Sans MS" panose="030F0702030302020204" pitchFamily="66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is an equilibrium constant in terms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partial pressures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. and is usually defined as: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87" y="3224525"/>
            <a:ext cx="2837571" cy="1228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436" y="4439758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for the general reaction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552"/>
            <a:ext cx="10731694" cy="6836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139" y="4390837"/>
            <a:ext cx="4053761" cy="960101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01434" y="5210620"/>
            <a:ext cx="1207456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Homogeneous Equilibria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: Reactants/Products all in a single phase. For 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727" y="5876154"/>
            <a:ext cx="3727118" cy="8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2428"/>
            <a:ext cx="6373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Example 7</a:t>
            </a:r>
            <a:r>
              <a:rPr lang="en-US" altLang="en-US" sz="2000" dirty="0" smtClean="0">
                <a:latin typeface="Comic Sans MS" panose="030F0702030302020204" pitchFamily="66" charset="0"/>
              </a:rPr>
              <a:t>: </a:t>
            </a:r>
            <a:r>
              <a:rPr lang="en-US" sz="2000" dirty="0" smtClean="0">
                <a:latin typeface="Comic Sans MS" panose="030F0702030302020204" pitchFamily="66" charset="0"/>
              </a:rPr>
              <a:t>Relating </a:t>
            </a:r>
            <a:r>
              <a:rPr lang="en-US" sz="2000" dirty="0">
                <a:latin typeface="Comic Sans MS" panose="030F0702030302020204" pitchFamily="66" charset="0"/>
              </a:rPr>
              <a:t>K to Q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538" y="535096"/>
            <a:ext cx="12060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Given: K</a:t>
            </a:r>
            <a:r>
              <a:rPr lang="en-US" sz="2400" baseline="-25000" dirty="0">
                <a:latin typeface="Comic Sans MS" panose="030F0702030302020204" pitchFamily="66" charset="0"/>
              </a:rPr>
              <a:t>c</a:t>
            </a:r>
            <a:r>
              <a:rPr lang="en-US" sz="2400" dirty="0">
                <a:latin typeface="Comic Sans MS" panose="030F0702030302020204" pitchFamily="66" charset="0"/>
              </a:rPr>
              <a:t> = 1.00 at about 1100 </a:t>
            </a:r>
            <a:r>
              <a:rPr lang="en-US" sz="2400" dirty="0" smtClean="0">
                <a:latin typeface="Comic Sans MS" panose="030F0702030302020204" pitchFamily="66" charset="0"/>
              </a:rPr>
              <a:t>K</a:t>
            </a:r>
            <a:r>
              <a:rPr lang="pt-BR" sz="2400" dirty="0">
                <a:latin typeface="Comic Sans MS" panose="030F0702030302020204" pitchFamily="66" charset="0"/>
              </a:rPr>
              <a:t>CO = 1.00 mol H</a:t>
            </a:r>
            <a:r>
              <a:rPr lang="pt-BR" sz="2400" baseline="-25000" dirty="0">
                <a:latin typeface="Comic Sans MS" panose="030F0702030302020204" pitchFamily="66" charset="0"/>
              </a:rPr>
              <a:t>2</a:t>
            </a:r>
            <a:r>
              <a:rPr lang="pt-BR" sz="2400" dirty="0">
                <a:latin typeface="Comic Sans MS" panose="030F0702030302020204" pitchFamily="66" charset="0"/>
              </a:rPr>
              <a:t>O = 1.00 mol CO</a:t>
            </a:r>
            <a:r>
              <a:rPr lang="pt-BR" sz="2400" baseline="-25000" dirty="0">
                <a:latin typeface="Comic Sans MS" panose="030F0702030302020204" pitchFamily="66" charset="0"/>
              </a:rPr>
              <a:t>2</a:t>
            </a:r>
            <a:r>
              <a:rPr lang="pt-BR" sz="2400" dirty="0">
                <a:latin typeface="Comic Sans MS" panose="030F0702030302020204" pitchFamily="66" charset="0"/>
              </a:rPr>
              <a:t> = 2.00 mol H</a:t>
            </a:r>
            <a:r>
              <a:rPr lang="pt-BR" sz="2400" baseline="-25000" dirty="0">
                <a:latin typeface="Comic Sans MS" panose="030F0702030302020204" pitchFamily="66" charset="0"/>
              </a:rPr>
              <a:t>2</a:t>
            </a:r>
            <a:r>
              <a:rPr lang="pt-BR" sz="2400" dirty="0">
                <a:latin typeface="Comic Sans MS" panose="030F0702030302020204" pitchFamily="66" charset="0"/>
              </a:rPr>
              <a:t> = 2.00 </a:t>
            </a:r>
            <a:r>
              <a:rPr lang="pt-BR" sz="2400" dirty="0" smtClean="0">
                <a:latin typeface="Comic Sans MS" panose="030F0702030302020204" pitchFamily="66" charset="0"/>
              </a:rPr>
              <a:t>mol.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Compared with their initial amounts, which of the substances will be present in a greater amount and which is in a lesser amount when equilibrium is established?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228" y="3132737"/>
            <a:ext cx="386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1: Write out the expression for Q</a:t>
            </a:r>
            <a:r>
              <a:rPr lang="en-US" b="1" baseline="-25000" dirty="0"/>
              <a:t>c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893392"/>
            <a:ext cx="11933393" cy="338554"/>
          </a:xfrm>
          <a:prstGeom prst="rect">
            <a:avLst/>
          </a:prstGeom>
          <a:solidFill>
            <a:srgbClr val="F3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Step 2: Plug in the number of Molarity, since volume is not given, assume it is 1 Liters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228" y="5106039"/>
            <a:ext cx="2760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 3: Compare K</a:t>
            </a:r>
            <a:r>
              <a:rPr lang="en-US" b="1" baseline="-25000" dirty="0"/>
              <a:t>c</a:t>
            </a:r>
            <a:r>
              <a:rPr lang="en-US" b="1" dirty="0"/>
              <a:t> with Q</a:t>
            </a:r>
            <a:r>
              <a:rPr lang="en-US" b="1" baseline="-25000" dirty="0"/>
              <a:t>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24" y="616186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Therefore, the reaction will shift to the LEFT towards the reactants.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72" y="2260054"/>
            <a:ext cx="7343336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76" y="2846385"/>
            <a:ext cx="4417255" cy="847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606" y="3806601"/>
            <a:ext cx="4997503" cy="15194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4623269"/>
            <a:ext cx="5275385" cy="15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651"/>
            <a:ext cx="6373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Example 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1228" y="391096"/>
            <a:ext cx="120607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A mixture of hydrogen, iodine, and hydrogen iodide, each at 0.0020 M, was introduced into a container heated to 783 Kelvins. At this temperature 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=46, Predict if more HI or less will be formed.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228" y="2330202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Step 1: Write out the reaction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2" y="1871863"/>
            <a:ext cx="6138152" cy="101349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1228" y="3156120"/>
            <a:ext cx="11933393" cy="338554"/>
          </a:xfrm>
          <a:prstGeom prst="rect">
            <a:avLst/>
          </a:prstGeom>
          <a:solidFill>
            <a:srgbClr val="F3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Step 2: Write out the expression for Q</a:t>
            </a:r>
            <a:r>
              <a:rPr kumimoji="0" lang="en-US" altLang="en-US" sz="1050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32" y="2999730"/>
            <a:ext cx="3997586" cy="9455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1228" y="4041047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Step 3: Plug in the Molarity given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194" y="3878572"/>
            <a:ext cx="2996963" cy="786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873" y="3911112"/>
            <a:ext cx="4711747" cy="12185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956752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Step 4: Compare K</a:t>
            </a:r>
            <a:r>
              <a:rPr lang="en-US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 with Q</a:t>
            </a:r>
            <a:r>
              <a:rPr lang="en-US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283" y="4623269"/>
            <a:ext cx="3413949" cy="14684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24" y="616186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The reaction will shift to the RIGHT towards the products. Therefore, more HI will be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are practice problems for K</a:t>
            </a:r>
            <a:r>
              <a:rPr lang="en-US" baseline="-25000" dirty="0"/>
              <a:t>c</a:t>
            </a:r>
            <a:r>
              <a:rPr lang="en-US" dirty="0"/>
              <a:t> and 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5532"/>
            <a:ext cx="120419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Gaseous Hydrogen Iodide is placed in a closed container at 425 </a:t>
            </a:r>
            <a:r>
              <a:rPr kumimoji="0" lang="en-US" alt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∘∘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C, Where it partially decomposes to Hydrogen and Iodine: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342900" lvl="0" indent="-342900" algn="just">
              <a:lnSpc>
                <a:spcPct val="100000"/>
              </a:lnSpc>
              <a:buFontTx/>
              <a:buAutoNum type="arabicPeriod"/>
            </a:pPr>
            <a:r>
              <a:rPr lang="en-US" sz="2000" dirty="0">
                <a:latin typeface="Comic Sans MS" panose="030F0702030302020204" pitchFamily="66" charset="0"/>
              </a:rPr>
              <a:t>What is the value of K</a:t>
            </a:r>
            <a:r>
              <a:rPr lang="en-US" sz="2000" baseline="-25000" dirty="0">
                <a:latin typeface="Comic Sans MS" panose="030F0702030302020204" pitchFamily="66" charset="0"/>
              </a:rPr>
              <a:t>c</a:t>
            </a:r>
            <a:r>
              <a:rPr lang="en-US" sz="2000" dirty="0">
                <a:latin typeface="Comic Sans MS" panose="030F0702030302020204" pitchFamily="66" charset="0"/>
              </a:rPr>
              <a:t> at this temperature?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79" y="892855"/>
            <a:ext cx="8370293" cy="59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59" y="2430440"/>
            <a:ext cx="5271648" cy="11495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71271"/>
            <a:ext cx="11582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Determine values of K</a:t>
            </a:r>
            <a:r>
              <a:rPr lang="en-US" b="0" i="0" baseline="-2500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from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K</a:t>
            </a:r>
            <a:r>
              <a:rPr lang="en-US" b="0" i="0" baseline="-25000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value given: (number 7 from p. 655 in the textbook)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204" y="4293988"/>
            <a:ext cx="7957423" cy="7053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9151" y="499930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 err="1" smtClean="0">
                <a:solidFill>
                  <a:srgbClr val="137AC3"/>
                </a:solidFill>
                <a:effectLst/>
                <a:latin typeface="Comic Sans MS" panose="030F0702030302020204" pitchFamily="66" charset="0"/>
              </a:rPr>
              <a:t>K</a:t>
            </a:r>
            <a:r>
              <a:rPr lang="en-US" b="0" i="1" baseline="-25000" dirty="0" err="1" smtClean="0">
                <a:solidFill>
                  <a:srgbClr val="137AC3"/>
                </a:solidFill>
                <a:effectLst/>
                <a:latin typeface="Comic Sans MS" panose="030F0702030302020204" pitchFamily="66" charset="0"/>
              </a:rPr>
              <a:t>p</a:t>
            </a:r>
            <a:endParaRPr lang="en-US" b="0" i="1" dirty="0" smtClean="0">
              <a:solidFill>
                <a:srgbClr val="137AC3"/>
              </a:solidFill>
              <a:effectLst/>
              <a:latin typeface="Comic Sans MS" panose="030F0702030302020204" pitchFamily="66" charset="0"/>
            </a:endParaRP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1. Write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K</a:t>
            </a:r>
            <a:r>
              <a:rPr lang="en-US" b="0" i="0" baseline="-25000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for the reaction and state where the reaction is Homogeneous or Heterogeneous.</a:t>
            </a:r>
            <a:endParaRPr lang="en-US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/>
          <a:lstStyle/>
          <a:p>
            <a:pPr algn="just"/>
            <a:r>
              <a:rPr lang="en-US" dirty="0"/>
              <a:t>3. </a:t>
            </a:r>
            <a:r>
              <a:rPr lang="en-US" dirty="0">
                <a:latin typeface="Comic Sans MS" panose="030F0702030302020204" pitchFamily="66" charset="0"/>
              </a:rPr>
              <a:t>The two common chlorides of Phosphorus, PCl</a:t>
            </a:r>
            <a:r>
              <a:rPr lang="en-US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 and PCl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, both important in the production of other phosphorous compounds, coexist in equilibrium through: (number 17 from p. 655 in the textbook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365945" y="7764926"/>
            <a:ext cx="2247900" cy="4571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3895" y="2202744"/>
            <a:ext cx="1152144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At 250 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∘</a:t>
            </a:r>
            <a:r>
              <a:rPr kumimoji="0" lang="en-US" altLang="en-US" sz="1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∘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C, an equilibrium mixture in a 2.50 L flask contains 0.105 g PCl</a:t>
            </a:r>
            <a:r>
              <a:rPr kumimoji="0" lang="en-US" altLang="en-US" sz="12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, 0.220 g PCl</a:t>
            </a:r>
            <a:r>
              <a:rPr kumimoji="0" lang="en-US" altLang="en-US" sz="12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, and 2.12 g Cl</a:t>
            </a:r>
            <a:r>
              <a:rPr kumimoji="0" lang="en-US" altLang="en-US" sz="12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. What are the values of (a) Kc and (b)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 for this reaction?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4" y="1467876"/>
            <a:ext cx="4183087" cy="744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239"/>
            <a:ext cx="12192000" cy="42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6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8954"/>
            <a:ext cx="11999741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3239294"/>
            <a:ext cx="44958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8" y="1"/>
            <a:ext cx="11943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50324" cy="3466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803"/>
            <a:ext cx="12192000" cy="3158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66" y="0"/>
            <a:ext cx="7169834" cy="36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08576"/>
            <a:ext cx="12192000" cy="3505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57" y="128340"/>
            <a:ext cx="6246055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70339"/>
            <a:ext cx="602097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10146"/>
            <a:ext cx="11365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Example 1: Thermal Decomposition of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4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SH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(s)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NH4SH(s)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698" y="1094156"/>
            <a:ext cx="12421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Consider the thermal decomposition of NH4SH(s) :</a:t>
            </a:r>
            <a:r>
              <a:rPr lang="en-US" sz="2400" dirty="0">
                <a:latin typeface="Comic Sans MS" panose="030F0702030302020204" pitchFamily="66" charset="0"/>
              </a:rPr>
              <a:t>This also is related to </a:t>
            </a:r>
            <a:r>
              <a:rPr lang="en-US" sz="2400" dirty="0" err="1">
                <a:latin typeface="Comic Sans MS" panose="030F0702030302020204" pitchFamily="66" charset="0"/>
              </a:rPr>
              <a:t>K</a:t>
            </a:r>
            <a:r>
              <a:rPr lang="en-US" sz="2400" baseline="-25000" dirty="0" err="1">
                <a:latin typeface="Comic Sans MS" panose="030F0702030302020204" pitchFamily="66" charset="0"/>
              </a:rPr>
              <a:t>sp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1867730"/>
            <a:ext cx="6408128" cy="110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7" y="3076574"/>
            <a:ext cx="3957198" cy="1582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931" y="4714250"/>
            <a:ext cx="3595395" cy="2177211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-2" y="2288317"/>
            <a:ext cx="5064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but since NH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SHNH4SH is a solid, we get: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48298"/>
            <a:ext cx="9369083" cy="338554"/>
          </a:xfrm>
          <a:prstGeom prst="rect">
            <a:avLst/>
          </a:prstGeom>
          <a:solidFill>
            <a:srgbClr val="F3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As 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</a:t>
            </a:r>
            <a:r>
              <a:rPr kumimoji="0" lang="en-US" altLang="en-US" sz="105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, it is the same as K</a:t>
            </a:r>
            <a:r>
              <a:rPr kumimoji="0" lang="en-US" altLang="en-US" sz="105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, but instead of brackets [ ],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</a:t>
            </a:r>
            <a:r>
              <a:rPr kumimoji="0" lang="en-US" altLang="en-US" sz="105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uses parentheses ( ):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766" y="4381847"/>
            <a:ext cx="2587868" cy="24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82" y="186804"/>
            <a:ext cx="5295900" cy="34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8876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value of K depends on whether the solution being calculated for is using concentrations or partial pressures. The gas equilibrium constants relate to the equilibrium (K) because they are both derived from </a:t>
            </a:r>
            <a:r>
              <a:rPr lang="en-US" dirty="0">
                <a:solidFill>
                  <a:srgbClr val="30B3F6"/>
                </a:solidFill>
                <a:latin typeface="Comic Sans MS" panose="030F0702030302020204" pitchFamily="66" charset="0"/>
                <a:hlinkClick r:id="rId3" tooltip="The Ideal Gas Law"/>
              </a:rPr>
              <a:t>the ideal gas law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 (PV = </a:t>
            </a:r>
            <a:r>
              <a:rPr lang="en-US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nRT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560117"/>
            <a:ext cx="90757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is the concentration of the reaction, it is usually shown as: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9182" y="2483387"/>
            <a:ext cx="907576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K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Kp is the amount of partial pressure in the reaction, usually shown as: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39" y="2483387"/>
            <a:ext cx="1650953" cy="1071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2" y="3399502"/>
            <a:ext cx="1002740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975" y="1095107"/>
            <a:ext cx="2715905" cy="23002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139837"/>
            <a:ext cx="8925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We know that Partial Pressure is directly proportional to Concentration: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15" y="4551866"/>
            <a:ext cx="5943600" cy="466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815" y="5061288"/>
            <a:ext cx="5591175" cy="438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5953" y="4772477"/>
            <a:ext cx="2952255" cy="11480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4198" y="5525564"/>
            <a:ext cx="3444284" cy="13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25974"/>
            <a:ext cx="12085320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Example 2: Hydrogen and </a:t>
            </a:r>
            <a:r>
              <a:rPr lang="en-US" sz="3600" dirty="0" smtClean="0">
                <a:latin typeface="Comic Sans MS" panose="030F0702030302020204" pitchFamily="66" charset="0"/>
              </a:rPr>
              <a:t>Iodine. Consider </a:t>
            </a:r>
            <a:r>
              <a:rPr lang="en-US" sz="3600" dirty="0">
                <a:latin typeface="Comic Sans MS" panose="030F0702030302020204" pitchFamily="66" charset="0"/>
              </a:rPr>
              <a:t>the double replacement reaction of hydrogen and iodine gas: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563858"/>
            <a:ext cx="10975301" cy="51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4931"/>
            <a:ext cx="12314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omic Sans MS" panose="030F0702030302020204" pitchFamily="66" charset="0"/>
              </a:rPr>
              <a:t>Example </a:t>
            </a:r>
            <a:r>
              <a:rPr lang="en-US" sz="36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3 </a:t>
            </a:r>
            <a:r>
              <a:rPr lang="en-US" sz="3600" dirty="0">
                <a:latin typeface="Comic Sans MS" panose="030F0702030302020204" pitchFamily="66" charset="0"/>
              </a:rPr>
              <a:t>Given: </a:t>
            </a:r>
            <a:r>
              <a:rPr lang="en-US" sz="3600" dirty="0" err="1" smtClean="0">
                <a:latin typeface="Comic Sans MS" panose="030F0702030302020204" pitchFamily="66" charset="0"/>
              </a:rPr>
              <a:t>NOBr</a:t>
            </a:r>
            <a:r>
              <a:rPr lang="en-US" sz="3600" dirty="0" smtClean="0">
                <a:latin typeface="Comic Sans MS" panose="030F0702030302020204" pitchFamily="66" charset="0"/>
              </a:rPr>
              <a:t> = </a:t>
            </a:r>
            <a:r>
              <a:rPr lang="en-US" sz="3600" dirty="0">
                <a:latin typeface="Comic Sans MS" panose="030F0702030302020204" pitchFamily="66" charset="0"/>
              </a:rPr>
              <a:t>0.46 </a:t>
            </a:r>
            <a:r>
              <a:rPr lang="en-US" sz="3600" dirty="0" smtClean="0">
                <a:latin typeface="Comic Sans MS" panose="030F0702030302020204" pitchFamily="66" charset="0"/>
              </a:rPr>
              <a:t>M, </a:t>
            </a:r>
            <a:r>
              <a:rPr lang="en-US" sz="3600" dirty="0">
                <a:latin typeface="Comic Sans MS" panose="030F0702030302020204" pitchFamily="66" charset="0"/>
              </a:rPr>
              <a:t>NO= 0.1 </a:t>
            </a:r>
            <a:r>
              <a:rPr lang="en-US" sz="3600" dirty="0" smtClean="0">
                <a:latin typeface="Comic Sans MS" panose="030F0702030302020204" pitchFamily="66" charset="0"/>
              </a:rPr>
              <a:t>M, Br</a:t>
            </a:r>
            <a:r>
              <a:rPr lang="en-US" sz="36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 = 0.3M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10" y="939176"/>
            <a:ext cx="8257093" cy="1055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634" y="2226509"/>
            <a:ext cx="5828668" cy="4479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0791" y="6448975"/>
            <a:ext cx="3039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Answer: K</a:t>
            </a:r>
            <a:r>
              <a:rPr lang="en-US" sz="2000" b="1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= 0.0142 M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23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Example 5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86820" y="381583"/>
            <a:ext cx="11890279" cy="3631763"/>
          </a:xfrm>
          <a:prstGeom prst="rect">
            <a:avLst/>
          </a:prstGeom>
          <a:solidFill>
            <a:srgbClr val="F3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N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O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(l) is an important component of rocket fuel, At 25 </a:t>
            </a:r>
            <a:r>
              <a:rPr kumimoji="0" lang="en-US" alt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∘∘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C N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O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 is a colorless gas that partially dissociates into NO</a:t>
            </a:r>
            <a:r>
              <a:rPr kumimoji="0" lang="en-US" alt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. The color of an equilibrium mixture of these 2 gasses depends on their relative proportions, which are dependent on temperature. Equilibrium is established in the reaction N2O4(g)⇌2NO2(g)N2O4(g)⇌2NO2(g) at 25 °C.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pt-BR" sz="2000" dirty="0"/>
              <a:t>Given: 3.00 L </a:t>
            </a:r>
            <a:r>
              <a:rPr lang="pt-BR" sz="2000" dirty="0" smtClean="0"/>
              <a:t>container, 7.64 </a:t>
            </a:r>
            <a:r>
              <a:rPr lang="pt-BR" sz="2000" dirty="0"/>
              <a:t>g </a:t>
            </a:r>
            <a:r>
              <a:rPr lang="pt-BR" sz="2000" dirty="0" smtClean="0"/>
              <a:t>N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O</a:t>
            </a:r>
            <a:r>
              <a:rPr lang="pt-BR" sz="2000" baseline="-25000" dirty="0" smtClean="0"/>
              <a:t>4</a:t>
            </a:r>
            <a:r>
              <a:rPr lang="pt-BR" sz="2000" dirty="0" smtClean="0"/>
              <a:t>1.56 </a:t>
            </a:r>
            <a:r>
              <a:rPr lang="pt-BR" sz="2000" dirty="0"/>
              <a:t>g NO</a:t>
            </a:r>
            <a:r>
              <a:rPr lang="pt-BR" sz="2000" baseline="-25000" dirty="0"/>
              <a:t>2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lvl="0" algn="just"/>
            <a:endParaRPr lang="en-US" sz="2000" dirty="0" smtClean="0">
              <a:latin typeface="Comic Sans MS" panose="030F0702030302020204" pitchFamily="66" charset="0"/>
            </a:endParaRPr>
          </a:p>
          <a:p>
            <a:pPr lvl="0" algn="just"/>
            <a:r>
              <a:rPr lang="en-US" sz="2000" dirty="0" smtClean="0">
                <a:latin typeface="Comic Sans MS" panose="030F0702030302020204" pitchFamily="66" charset="0"/>
              </a:rPr>
              <a:t>What </a:t>
            </a:r>
            <a:r>
              <a:rPr lang="en-US" sz="2000" dirty="0">
                <a:latin typeface="Comic Sans MS" panose="030F0702030302020204" pitchFamily="66" charset="0"/>
              </a:rPr>
              <a:t>is the K</a:t>
            </a:r>
            <a:r>
              <a:rPr lang="en-US" sz="2000" baseline="-25000" dirty="0">
                <a:latin typeface="Comic Sans MS" panose="030F0702030302020204" pitchFamily="66" charset="0"/>
              </a:rPr>
              <a:t>c</a:t>
            </a:r>
            <a:r>
              <a:rPr lang="en-US" sz="2000" dirty="0">
                <a:latin typeface="Comic Sans MS" panose="030F0702030302020204" pitchFamily="66" charset="0"/>
              </a:rPr>
              <a:t> for this reaction</a:t>
            </a:r>
            <a:r>
              <a:rPr lang="en-US" sz="2000" dirty="0" smtClean="0">
                <a:latin typeface="Comic Sans MS" panose="030F0702030302020204" pitchFamily="66" charset="0"/>
              </a:rPr>
              <a:t>?</a:t>
            </a:r>
          </a:p>
          <a:p>
            <a:pPr lvl="0" algn="just"/>
            <a:endParaRPr lang="en-US" sz="2000" b="1" dirty="0" smtClean="0">
              <a:latin typeface="Comic Sans MS" panose="030F0702030302020204" pitchFamily="66" charset="0"/>
            </a:endParaRPr>
          </a:p>
          <a:p>
            <a:pPr lvl="0" algn="just"/>
            <a:r>
              <a:rPr lang="en-US" sz="2000" b="1" dirty="0" smtClean="0">
                <a:latin typeface="Comic Sans MS" panose="030F0702030302020204" pitchFamily="66" charset="0"/>
              </a:rPr>
              <a:t>Step </a:t>
            </a:r>
            <a:r>
              <a:rPr lang="en-US" sz="2000" b="1" dirty="0">
                <a:latin typeface="Comic Sans MS" panose="030F0702030302020204" pitchFamily="66" charset="0"/>
              </a:rPr>
              <a:t>1: Convert grams to moles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59" y="2616850"/>
            <a:ext cx="5602703" cy="1574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60" y="4520049"/>
            <a:ext cx="4603215" cy="14685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20" y="4368540"/>
            <a:ext cx="529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Step 2: Convert moles to </a:t>
            </a:r>
            <a:r>
              <a:rPr lang="en-US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Molarity 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(moles/L)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820" y="4885010"/>
            <a:ext cx="542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Step 3: Write the Equilibrium constant for K</a:t>
            </a:r>
            <a:r>
              <a:rPr lang="en-US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7" y="5609535"/>
            <a:ext cx="4965896" cy="10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56271"/>
            <a:ext cx="12009120" cy="928466"/>
          </a:xfrm>
        </p:spPr>
        <p:txBody>
          <a:bodyPr>
            <a:noAutofit/>
          </a:bodyPr>
          <a:lstStyle/>
          <a:p>
            <a:pPr algn="just"/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Example </a:t>
            </a:r>
            <a:r>
              <a:rPr lang="en-US" altLang="en-US" sz="2000" dirty="0" smtClean="0">
                <a:solidFill>
                  <a:srgbClr val="00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6 </a:t>
            </a:r>
            <a:r>
              <a:rPr lang="en-US" sz="2000" dirty="0" smtClean="0">
                <a:latin typeface="Comic Sans MS" panose="030F0702030302020204" pitchFamily="66" charset="0"/>
              </a:rPr>
              <a:t> Given</a:t>
            </a:r>
            <a:r>
              <a:rPr lang="en-US" sz="2000" dirty="0">
                <a:latin typeface="Comic Sans MS" panose="030F0702030302020204" pitchFamily="66" charset="0"/>
              </a:rPr>
              <a:t>: N</a:t>
            </a:r>
            <a:r>
              <a:rPr 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sz="2000" dirty="0">
                <a:latin typeface="Comic Sans MS" panose="030F0702030302020204" pitchFamily="66" charset="0"/>
              </a:rPr>
              <a:t>= 0.79 </a:t>
            </a:r>
            <a:r>
              <a:rPr lang="en-US" sz="2000" dirty="0" smtClean="0">
                <a:latin typeface="Comic Sans MS" panose="030F0702030302020204" pitchFamily="66" charset="0"/>
              </a:rPr>
              <a:t>moles, O</a:t>
            </a:r>
            <a:r>
              <a:rPr lang="en-US" sz="2000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000" baseline="-25000" dirty="0">
                <a:latin typeface="Comic Sans MS" panose="030F0702030302020204" pitchFamily="66" charset="0"/>
              </a:rPr>
              <a:t> </a:t>
            </a:r>
            <a:r>
              <a:rPr lang="en-US" sz="2000" dirty="0">
                <a:latin typeface="Comic Sans MS" panose="030F0702030302020204" pitchFamily="66" charset="0"/>
              </a:rPr>
              <a:t>= 0.21 </a:t>
            </a:r>
            <a:r>
              <a:rPr lang="en-US" sz="2000" dirty="0" smtClean="0">
                <a:latin typeface="Comic Sans MS" panose="030F0702030302020204" pitchFamily="66" charset="0"/>
              </a:rPr>
              <a:t>moles, Temp </a:t>
            </a:r>
            <a:r>
              <a:rPr lang="en-US" sz="2000" dirty="0">
                <a:latin typeface="Comic Sans MS" panose="030F0702030302020204" pitchFamily="66" charset="0"/>
              </a:rPr>
              <a:t>= 2500 </a:t>
            </a:r>
            <a:r>
              <a:rPr lang="en-US" sz="2000" dirty="0" smtClean="0">
                <a:latin typeface="Comic Sans MS" panose="030F0702030302020204" pitchFamily="66" charset="0"/>
              </a:rPr>
              <a:t>K, When </a:t>
            </a:r>
            <a:r>
              <a:rPr lang="en-US" sz="2000" dirty="0">
                <a:latin typeface="Comic Sans MS" panose="030F0702030302020204" pitchFamily="66" charset="0"/>
              </a:rPr>
              <a:t>equilibrium is </a:t>
            </a:r>
            <a:r>
              <a:rPr lang="en-US" sz="2000" dirty="0" smtClean="0">
                <a:latin typeface="Comic Sans MS" panose="030F0702030302020204" pitchFamily="66" charset="0"/>
              </a:rPr>
              <a:t>established the </a:t>
            </a:r>
            <a:r>
              <a:rPr lang="en-US" sz="2000" dirty="0">
                <a:latin typeface="Comic Sans MS" panose="030F0702030302020204" pitchFamily="66" charset="0"/>
              </a:rPr>
              <a:t>mole percent of Nitrogen Oxide (NO) at </a:t>
            </a:r>
            <a:r>
              <a:rPr lang="en-US" sz="2000" dirty="0" smtClean="0">
                <a:latin typeface="Comic Sans MS" panose="030F0702030302020204" pitchFamily="66" charset="0"/>
              </a:rPr>
              <a:t>1.8%.Calculate </a:t>
            </a:r>
            <a:r>
              <a:rPr lang="en-US" sz="2000" dirty="0" err="1">
                <a:latin typeface="Comic Sans MS" panose="030F0702030302020204" pitchFamily="66" charset="0"/>
              </a:rPr>
              <a:t>K</a:t>
            </a:r>
            <a:r>
              <a:rPr lang="en-US" sz="2000" baseline="-25000" dirty="0" err="1">
                <a:latin typeface="Comic Sans MS" panose="030F0702030302020204" pitchFamily="66" charset="0"/>
              </a:rPr>
              <a:t>p</a:t>
            </a:r>
            <a:r>
              <a:rPr lang="en-US" sz="2000" dirty="0">
                <a:latin typeface="Comic Sans MS" panose="030F0702030302020204" pitchFamily="66" charset="0"/>
              </a:rPr>
              <a:t> for the reaction</a:t>
            </a:r>
            <a:br>
              <a:rPr lang="en-US" sz="2000" dirty="0">
                <a:latin typeface="Comic Sans MS" panose="030F0702030302020204" pitchFamily="66" charset="0"/>
              </a:rPr>
            </a:b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5" y="872195"/>
            <a:ext cx="6639949" cy="50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7020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1st step: Create an </a:t>
            </a:r>
            <a:r>
              <a:rPr lang="en-US" b="1" dirty="0">
                <a:solidFill>
                  <a:srgbClr val="30B3F6"/>
                </a:solidFill>
                <a:latin typeface="Tahoma" panose="020B0604030504040204" pitchFamily="34" charset="0"/>
                <a:hlinkClick r:id="rId3" tooltip="ICE Tables"/>
              </a:rPr>
              <a:t>ICE table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60" y="1410136"/>
            <a:ext cx="5557252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" y="1773506"/>
            <a:ext cx="12009120" cy="2352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4532694"/>
            <a:ext cx="5873262" cy="2181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207500"/>
            <a:ext cx="583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2nd Step: Find the Mole Percent (%) of products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59102" y="430474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4th Step: Plug in values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52" y="4153190"/>
            <a:ext cx="5236022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90" y="334109"/>
            <a:ext cx="9636368" cy="3596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49442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4th Step: Plug in values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57" y="4047533"/>
            <a:ext cx="6451669" cy="1969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1" y="4121694"/>
            <a:ext cx="3136932" cy="18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6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062592"/>
            <a:ext cx="11844997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35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A trick to remember to which what the reaction will favor is: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Put:</a:t>
            </a:r>
          </a:p>
          <a:p>
            <a:pPr marL="4635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mic Sans MS" panose="030F0702030302020204" pitchFamily="66" charset="0"/>
              <a:cs typeface="Tahoma" panose="020B0604030504040204" pitchFamily="34" charset="0"/>
            </a:endParaRPr>
          </a:p>
          <a:p>
            <a:pPr marL="4635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 _ Q (in alphabetical order! - or it will not work)</a:t>
            </a:r>
          </a:p>
          <a:p>
            <a:pPr marL="46355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 &lt; Q : K ←← Q</a:t>
            </a:r>
          </a:p>
          <a:p>
            <a:pPr marL="4635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The reaction will favor the reactants because reactants are on the left of the equation.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marL="46355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K &gt; Q : K →→ Q</a:t>
            </a:r>
          </a:p>
          <a:p>
            <a:pPr marL="4635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The reaction will favor the products because products are on the right of the equation.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702030302020204" pitchFamily="66" charset="0"/>
                <a:cs typeface="Tahoma" panose="020B0604030504040204" pitchFamily="34" charset="0"/>
              </a:rPr>
              <a:t>	K = Q : NO CHANGE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52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How the Gas Equilibrium Constants Relate to Reaction Quotient (Q)</a:t>
            </a:r>
          </a:p>
        </p:txBody>
      </p:sp>
    </p:spTree>
    <p:extLst>
      <p:ext uri="{BB962C8B-B14F-4D97-AF65-F5344CB8AC3E}">
        <p14:creationId xmlns:p14="http://schemas.microsoft.com/office/powerpoint/2010/main" val="18385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479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MathJax_Math-italic</vt:lpstr>
      <vt:lpstr>Tahoma</vt:lpstr>
      <vt:lpstr>Office Theme</vt:lpstr>
      <vt:lpstr>PowerPoint Presentation</vt:lpstr>
      <vt:lpstr>Example 1: Thermal Decomposition of NH4SH(s)NH4SH(s) </vt:lpstr>
      <vt:lpstr>Example 2: Hydrogen and Iodine. Consider the double replacement reaction of hydrogen and iodine gas:</vt:lpstr>
      <vt:lpstr>PowerPoint Presentation</vt:lpstr>
      <vt:lpstr>Example 5</vt:lpstr>
      <vt:lpstr>Example 6  Given: N2= 0.79 moles, O2 = 0.21 moles, Temp = 2500 K, When equilibrium is established the mole percent of Nitrogen Oxide (NO) at 1.8%.Calculate Kp for the reaction </vt:lpstr>
      <vt:lpstr>PowerPoint Presentation</vt:lpstr>
      <vt:lpstr>PowerPoint Presentation</vt:lpstr>
      <vt:lpstr>How the Gas Equilibrium Constants Relate to Reaction Quotient (Q)</vt:lpstr>
      <vt:lpstr>PowerPoint Presentation</vt:lpstr>
      <vt:lpstr>Kc is an equilibrium constant in terms of molar concentrations and is usually defined as: </vt:lpstr>
      <vt:lpstr>PowerPoint Presentation</vt:lpstr>
      <vt:lpstr>PowerPoint Presentation</vt:lpstr>
      <vt:lpstr>Below are practice problems for Kc and Kp: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Danjuma Kassim Abdullahi</dc:creator>
  <cp:lastModifiedBy>Danjuma Kassim Abdullahi</cp:lastModifiedBy>
  <cp:revision>24</cp:revision>
  <dcterms:created xsi:type="dcterms:W3CDTF">2019-11-27T06:32:46Z</dcterms:created>
  <dcterms:modified xsi:type="dcterms:W3CDTF">2019-11-27T12:59:22Z</dcterms:modified>
</cp:coreProperties>
</file>