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79" r:id="rId5"/>
    <p:sldId id="288" r:id="rId6"/>
    <p:sldId id="280" r:id="rId7"/>
    <p:sldId id="283" r:id="rId8"/>
    <p:sldId id="281" r:id="rId9"/>
    <p:sldId id="284" r:id="rId10"/>
    <p:sldId id="285" r:id="rId11"/>
    <p:sldId id="275" r:id="rId12"/>
    <p:sldId id="286" r:id="rId13"/>
    <p:sldId id="272" r:id="rId14"/>
    <p:sldId id="259" r:id="rId15"/>
    <p:sldId id="273" r:id="rId16"/>
    <p:sldId id="278" r:id="rId17"/>
    <p:sldId id="282" r:id="rId18"/>
    <p:sldId id="274" r:id="rId19"/>
    <p:sldId id="276" r:id="rId20"/>
    <p:sldId id="277" r:id="rId21"/>
    <p:sldId id="260" r:id="rId22"/>
    <p:sldId id="261" r:id="rId23"/>
    <p:sldId id="258" r:id="rId24"/>
    <p:sldId id="262" r:id="rId25"/>
    <p:sldId id="263" r:id="rId26"/>
    <p:sldId id="264" r:id="rId27"/>
    <p:sldId id="266" r:id="rId28"/>
    <p:sldId id="267" r:id="rId29"/>
    <p:sldId id="268" r:id="rId30"/>
    <p:sldId id="269" r:id="rId31"/>
    <p:sldId id="271" r:id="rId32"/>
    <p:sldId id="270"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3" autoAdjust="0"/>
    <p:restoredTop sz="94660"/>
  </p:normalViewPr>
  <p:slideViewPr>
    <p:cSldViewPr snapToGrid="0">
      <p:cViewPr varScale="1">
        <p:scale>
          <a:sx n="71" d="100"/>
          <a:sy n="71" d="100"/>
        </p:scale>
        <p:origin x="5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30EF9EA-6496-4998-95F6-28CB7A957DE6}" type="datetimeFigureOut">
              <a:rPr lang="en-US" smtClean="0"/>
              <a:t>1/25/2021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EC6709C-2948-4854-A6B8-C67F0A3F1445}"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8623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0EF9EA-6496-4998-95F6-28CB7A957DE6}"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6709C-2948-4854-A6B8-C67F0A3F1445}" type="slidenum">
              <a:rPr lang="en-US" smtClean="0"/>
              <a:t>‹#›</a:t>
            </a:fld>
            <a:endParaRPr lang="en-US"/>
          </a:p>
        </p:txBody>
      </p:sp>
    </p:spTree>
    <p:extLst>
      <p:ext uri="{BB962C8B-B14F-4D97-AF65-F5344CB8AC3E}">
        <p14:creationId xmlns:p14="http://schemas.microsoft.com/office/powerpoint/2010/main" val="751011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0EF9EA-6496-4998-95F6-28CB7A957DE6}"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6709C-2948-4854-A6B8-C67F0A3F1445}"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5199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0EF9EA-6496-4998-95F6-28CB7A957DE6}"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6709C-2948-4854-A6B8-C67F0A3F1445}"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5219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0EF9EA-6496-4998-95F6-28CB7A957DE6}"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6709C-2948-4854-A6B8-C67F0A3F1445}" type="slidenum">
              <a:rPr lang="en-US" smtClean="0"/>
              <a:t>‹#›</a:t>
            </a:fld>
            <a:endParaRPr lang="en-US"/>
          </a:p>
        </p:txBody>
      </p:sp>
    </p:spTree>
    <p:extLst>
      <p:ext uri="{BB962C8B-B14F-4D97-AF65-F5344CB8AC3E}">
        <p14:creationId xmlns:p14="http://schemas.microsoft.com/office/powerpoint/2010/main" val="6542346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0EF9EA-6496-4998-95F6-28CB7A957DE6}"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6709C-2948-4854-A6B8-C67F0A3F1445}"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6733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0EF9EA-6496-4998-95F6-28CB7A957DE6}"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6709C-2948-4854-A6B8-C67F0A3F1445}"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8753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EF9EA-6496-4998-95F6-28CB7A957DE6}"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6709C-2948-4854-A6B8-C67F0A3F1445}"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65083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EF9EA-6496-4998-95F6-28CB7A957DE6}"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6709C-2948-4854-A6B8-C67F0A3F1445}"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4074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EF9EA-6496-4998-95F6-28CB7A957DE6}"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6709C-2948-4854-A6B8-C67F0A3F1445}" type="slidenum">
              <a:rPr lang="en-US" smtClean="0"/>
              <a:t>‹#›</a:t>
            </a:fld>
            <a:endParaRPr lang="en-US"/>
          </a:p>
        </p:txBody>
      </p:sp>
    </p:spTree>
    <p:extLst>
      <p:ext uri="{BB962C8B-B14F-4D97-AF65-F5344CB8AC3E}">
        <p14:creationId xmlns:p14="http://schemas.microsoft.com/office/powerpoint/2010/main" val="835753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0EF9EA-6496-4998-95F6-28CB7A957DE6}"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C6709C-2948-4854-A6B8-C67F0A3F1445}"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7784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0EF9EA-6496-4998-95F6-28CB7A957DE6}"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6709C-2948-4854-A6B8-C67F0A3F1445}" type="slidenum">
              <a:rPr lang="en-US" smtClean="0"/>
              <a:t>‹#›</a:t>
            </a:fld>
            <a:endParaRPr lang="en-US"/>
          </a:p>
        </p:txBody>
      </p:sp>
    </p:spTree>
    <p:extLst>
      <p:ext uri="{BB962C8B-B14F-4D97-AF65-F5344CB8AC3E}">
        <p14:creationId xmlns:p14="http://schemas.microsoft.com/office/powerpoint/2010/main" val="863709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0EF9EA-6496-4998-95F6-28CB7A957DE6}" type="datetimeFigureOut">
              <a:rPr lang="en-US" smtClean="0"/>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C6709C-2948-4854-A6B8-C67F0A3F1445}"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1591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0EF9EA-6496-4998-95F6-28CB7A957DE6}" type="datetimeFigureOut">
              <a:rPr lang="en-US" smtClean="0"/>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C6709C-2948-4854-A6B8-C67F0A3F1445}"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3955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0EF9EA-6496-4998-95F6-28CB7A957DE6}" type="datetimeFigureOut">
              <a:rPr lang="en-US" smtClean="0"/>
              <a:t>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C6709C-2948-4854-A6B8-C67F0A3F1445}" type="slidenum">
              <a:rPr lang="en-US" smtClean="0"/>
              <a:t>‹#›</a:t>
            </a:fld>
            <a:endParaRPr lang="en-US"/>
          </a:p>
        </p:txBody>
      </p:sp>
    </p:spTree>
    <p:extLst>
      <p:ext uri="{BB962C8B-B14F-4D97-AF65-F5344CB8AC3E}">
        <p14:creationId xmlns:p14="http://schemas.microsoft.com/office/powerpoint/2010/main" val="1988512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0EF9EA-6496-4998-95F6-28CB7A957DE6}"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6709C-2948-4854-A6B8-C67F0A3F1445}"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1860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0EF9EA-6496-4998-95F6-28CB7A957DE6}"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C6709C-2948-4854-A6B8-C67F0A3F1445}" type="slidenum">
              <a:rPr lang="en-US" smtClean="0"/>
              <a:t>‹#›</a:t>
            </a:fld>
            <a:endParaRPr lang="en-US"/>
          </a:p>
        </p:txBody>
      </p:sp>
    </p:spTree>
    <p:extLst>
      <p:ext uri="{BB962C8B-B14F-4D97-AF65-F5344CB8AC3E}">
        <p14:creationId xmlns:p14="http://schemas.microsoft.com/office/powerpoint/2010/main" val="3422926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30EF9EA-6496-4998-95F6-28CB7A957DE6}" type="datetimeFigureOut">
              <a:rPr lang="en-US" smtClean="0"/>
              <a:t>1/25/2021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C6709C-2948-4854-A6B8-C67F0A3F1445}" type="slidenum">
              <a:rPr lang="en-US" smtClean="0"/>
              <a:t>‹#›</a:t>
            </a:fld>
            <a:endParaRPr lang="en-US"/>
          </a:p>
        </p:txBody>
      </p:sp>
    </p:spTree>
    <p:extLst>
      <p:ext uri="{BB962C8B-B14F-4D97-AF65-F5344CB8AC3E}">
        <p14:creationId xmlns:p14="http://schemas.microsoft.com/office/powerpoint/2010/main" val="11608200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byjus.com/chemistry/what-is-enthalpy/" TargetMode="External"/><Relationship Id="rId2" Type="http://schemas.openxmlformats.org/officeDocument/2006/relationships/hyperlink" Target="https://byjus.com/chemistry/measurement-of-enthalpy-and-internal-energy-change/" TargetMode="External"/><Relationship Id="rId1" Type="http://schemas.openxmlformats.org/officeDocument/2006/relationships/slideLayout" Target="../slideLayouts/slideLayout2.xml"/><Relationship Id="rId5" Type="http://schemas.openxmlformats.org/officeDocument/2006/relationships/hyperlink" Target="https://byjus.com/chemistry/relation-gibbs-free-energy-cell-emf/" TargetMode="External"/><Relationship Id="rId4" Type="http://schemas.openxmlformats.org/officeDocument/2006/relationships/hyperlink" Target="https://byjus.com/chemistry/entropy-chang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99448" y="1573307"/>
            <a:ext cx="7530352" cy="833717"/>
          </a:xfrm>
        </p:spPr>
        <p:txBody>
          <a:bodyPr/>
          <a:lstStyle/>
          <a:p>
            <a:r>
              <a:rPr lang="en-US" sz="4800" dirty="0" smtClean="0">
                <a:latin typeface="Arial Black" panose="020B0A04020102020204" pitchFamily="34" charset="0"/>
              </a:rPr>
              <a:t>THERMODYNAMICS</a:t>
            </a:r>
            <a:endParaRPr lang="en-US" sz="4800" dirty="0">
              <a:latin typeface="Arial Black" panose="020B0A04020102020204" pitchFamily="34" charset="0"/>
            </a:endParaRPr>
          </a:p>
        </p:txBody>
      </p:sp>
      <p:sp>
        <p:nvSpPr>
          <p:cNvPr id="3" name="Subtitle 2"/>
          <p:cNvSpPr>
            <a:spLocks noGrp="1"/>
          </p:cNvSpPr>
          <p:nvPr>
            <p:ph type="subTitle" idx="1"/>
          </p:nvPr>
        </p:nvSpPr>
        <p:spPr/>
        <p:txBody>
          <a:bodyPr>
            <a:normAutofit/>
          </a:bodyPr>
          <a:lstStyle/>
          <a:p>
            <a:r>
              <a:rPr lang="en-US" sz="4400" dirty="0" smtClean="0"/>
              <a:t>ABDULLAHI D. KASSIM</a:t>
            </a:r>
            <a:endParaRPr lang="en-US" sz="4400" dirty="0"/>
          </a:p>
        </p:txBody>
      </p:sp>
    </p:spTree>
    <p:extLst>
      <p:ext uri="{BB962C8B-B14F-4D97-AF65-F5344CB8AC3E}">
        <p14:creationId xmlns:p14="http://schemas.microsoft.com/office/powerpoint/2010/main" val="19871968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914400"/>
          </a:xfrm>
        </p:spPr>
        <p:txBody>
          <a:bodyPr/>
          <a:lstStyle/>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Isolated System</a:t>
            </a:r>
          </a:p>
        </p:txBody>
      </p:sp>
      <p:sp>
        <p:nvSpPr>
          <p:cNvPr id="3" name="Content Placeholder 2"/>
          <p:cNvSpPr>
            <a:spLocks noGrp="1"/>
          </p:cNvSpPr>
          <p:nvPr>
            <p:ph idx="1"/>
          </p:nvPr>
        </p:nvSpPr>
        <p:spPr>
          <a:xfrm>
            <a:off x="-94129" y="779930"/>
            <a:ext cx="12286129" cy="6078070"/>
          </a:xfrm>
        </p:spPr>
        <p:txBody>
          <a:bodyPr>
            <a:normAutofit/>
          </a:bodyPr>
          <a:lstStyle/>
          <a:p>
            <a:pPr marL="457200" indent="-336550"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Now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let's examine the type of system you have if you substituted a thermos for the saucepan. A thermos is used to keep things either cold or hot. Thus, a thermos does not allow for energy transfer. Additionally, the thermos, like any other closed container, does not allow matter transfer because it has a lid that does not allow anything to enter or leave the container. As a result, the thermos is what we call an isolated system. </a:t>
            </a: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336550"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An</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isolated system</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does not exchange energy or matter</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with its surroundings. For example, if soup is poured into an insulated container (as seen below) and closed, there is no exchange of heat or matter. The fact that, in reality, a thermos is not perfect in keeping things warm/cold illustrates the difficulty in creating an truly isolated system. In fact, there are a few, if any, systems that exist in this world that are completely isolated systems.</a:t>
            </a:r>
          </a:p>
          <a:p>
            <a:pPr marL="0" indent="0">
              <a:buNone/>
            </a:pPr>
            <a:endParaRPr lang="en-US" dirty="0"/>
          </a:p>
        </p:txBody>
      </p:sp>
    </p:spTree>
    <p:extLst>
      <p:ext uri="{BB962C8B-B14F-4D97-AF65-F5344CB8AC3E}">
        <p14:creationId xmlns:p14="http://schemas.microsoft.com/office/powerpoint/2010/main" val="377100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pPr algn="ct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FIRST LAW OF THERMODYNAMICS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0" y="1438835"/>
            <a:ext cx="12192000" cy="5419164"/>
          </a:xfrm>
        </p:spPr>
        <p:txBody>
          <a:bodyPr>
            <a:normAutofit/>
          </a:bodyPr>
          <a:lstStyle/>
          <a:p>
            <a:pPr marL="511175" indent="-511175" algn="just"/>
            <a:r>
              <a:rPr lang="en-US" sz="4800" dirty="0" smtClean="0">
                <a:latin typeface="Arial Unicode MS" panose="020B0604020202020204" pitchFamily="34" charset="-128"/>
                <a:ea typeface="Arial Unicode MS" panose="020B0604020202020204" pitchFamily="34" charset="-128"/>
                <a:cs typeface="Arial Unicode MS" panose="020B0604020202020204" pitchFamily="34" charset="-128"/>
              </a:rPr>
              <a:t>Energy cannot be created or destroyed it can only be transformed from one form to another i.e. energy is conserved. </a:t>
            </a:r>
          </a:p>
          <a:p>
            <a:pPr marL="511175" indent="-511175" algn="just"/>
            <a:r>
              <a:rPr lang="en-US" sz="4800" dirty="0" smtClean="0">
                <a:latin typeface="Arial Unicode MS" panose="020B0604020202020204" pitchFamily="34" charset="-128"/>
                <a:ea typeface="Arial Unicode MS" panose="020B0604020202020204" pitchFamily="34" charset="-128"/>
                <a:cs typeface="Arial Unicode MS" panose="020B0604020202020204" pitchFamily="34" charset="-128"/>
              </a:rPr>
              <a:t>The internal energy U of a system is the sum of all kinetic and potential energies of all its components. </a:t>
            </a:r>
          </a:p>
        </p:txBody>
      </p:sp>
    </p:spTree>
    <p:extLst>
      <p:ext uri="{BB962C8B-B14F-4D97-AF65-F5344CB8AC3E}">
        <p14:creationId xmlns:p14="http://schemas.microsoft.com/office/powerpoint/2010/main" val="87197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282388" y="1008529"/>
            <a:ext cx="11456893" cy="5849471"/>
          </a:xfrm>
          <a:prstGeom prst="rect">
            <a:avLst/>
          </a:prstGeom>
        </p:spPr>
      </p:pic>
    </p:spTree>
    <p:extLst>
      <p:ext uri="{BB962C8B-B14F-4D97-AF65-F5344CB8AC3E}">
        <p14:creationId xmlns:p14="http://schemas.microsoft.com/office/powerpoint/2010/main" val="580010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344399" cy="1325563"/>
          </a:xfrm>
        </p:spPr>
        <p:txBody>
          <a:bodyPr/>
          <a:lstStyle/>
          <a:p>
            <a:endParaRPr lang="en-US"/>
          </a:p>
        </p:txBody>
      </p:sp>
      <p:sp>
        <p:nvSpPr>
          <p:cNvPr id="3" name="Content Placeholder 2"/>
          <p:cNvSpPr>
            <a:spLocks noGrp="1"/>
          </p:cNvSpPr>
          <p:nvPr>
            <p:ph idx="1"/>
          </p:nvPr>
        </p:nvSpPr>
        <p:spPr>
          <a:xfrm>
            <a:off x="0" y="1825624"/>
            <a:ext cx="12192000" cy="5032375"/>
          </a:xfrm>
        </p:spPr>
        <p:txBody>
          <a:bodyPr>
            <a:noAutofit/>
          </a:bodyPr>
          <a:lstStyle/>
          <a:p>
            <a:pPr marL="457200" indent="-457200" algn="just"/>
            <a:r>
              <a:rPr lang="en-US" sz="4400" dirty="0" smtClean="0">
                <a:latin typeface="Arial Unicode MS" panose="020B0604020202020204" pitchFamily="34" charset="-128"/>
                <a:ea typeface="Arial Unicode MS" panose="020B0604020202020204" pitchFamily="34" charset="-128"/>
                <a:cs typeface="Arial Unicode MS" panose="020B0604020202020204" pitchFamily="34" charset="-128"/>
              </a:rPr>
              <a:t>SYSTEM: an open system is one in which matter and energy can be exchanged with the surroundings. </a:t>
            </a:r>
          </a:p>
          <a:p>
            <a:pPr marL="457200" indent="-457200" algn="just"/>
            <a:r>
              <a:rPr lang="en-US" sz="4400" dirty="0" smtClean="0">
                <a:latin typeface="Arial Unicode MS" panose="020B0604020202020204" pitchFamily="34" charset="-128"/>
                <a:ea typeface="Arial Unicode MS" panose="020B0604020202020204" pitchFamily="34" charset="-128"/>
                <a:cs typeface="Arial Unicode MS" panose="020B0604020202020204" pitchFamily="34" charset="-128"/>
              </a:rPr>
              <a:t>An isolated system is one in which matter and energy cannot be exchanged with the surroundings.</a:t>
            </a:r>
          </a:p>
          <a:p>
            <a:pPr marL="457200" indent="-457200" algn="just"/>
            <a:r>
              <a:rPr lang="en-US" sz="4400" dirty="0" smtClean="0">
                <a:latin typeface="Arial Unicode MS" panose="020B0604020202020204" pitchFamily="34" charset="-128"/>
                <a:ea typeface="Arial Unicode MS" panose="020B0604020202020204" pitchFamily="34" charset="-128"/>
                <a:cs typeface="Arial Unicode MS" panose="020B0604020202020204" pitchFamily="34" charset="-128"/>
              </a:rPr>
              <a:t> Closed system is one that exchange energy but not matter with its surroundings. </a:t>
            </a:r>
            <a:endParaRPr lang="en-US" sz="4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263783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0" y="53311"/>
            <a:ext cx="11819965" cy="6052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lvl="0" indent="-457200" algn="just" eaLnBrk="0" fontAlgn="base" hangingPunct="0">
              <a:lnSpc>
                <a:spcPct val="150000"/>
              </a:lnSpc>
              <a:spcBef>
                <a:spcPct val="0"/>
              </a:spcBef>
              <a:spcAft>
                <a:spcPct val="0"/>
              </a:spcAft>
              <a:buNone/>
            </a:pPr>
            <a:r>
              <a:rPr lang="en-US" sz="4400" b="1" i="1" dirty="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rPr>
              <a:t>State Functions Affecting Thermodynamics</a:t>
            </a:r>
            <a:r>
              <a:rPr lang="en-US" sz="4400" b="1" i="1" dirty="0" smtClean="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marL="457200" lvl="0" indent="-457200" algn="just">
              <a:lnSpc>
                <a:spcPct val="150000"/>
              </a:lnSpc>
            </a:pPr>
            <a:r>
              <a:rPr lang="en-US" sz="4800" i="1" dirty="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hlinkClick r:id="rId2"/>
              </a:rPr>
              <a:t>Internal energy (U)</a:t>
            </a:r>
            <a:endParaRPr lang="en-US" sz="4800" dirty="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lvl="0" indent="-457200" algn="just">
              <a:lnSpc>
                <a:spcPct val="150000"/>
              </a:lnSpc>
            </a:pPr>
            <a:r>
              <a:rPr lang="en-US" sz="4800" i="1" dirty="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hlinkClick r:id="rId3"/>
              </a:rPr>
              <a:t>Enthalpy (H)</a:t>
            </a:r>
            <a:endParaRPr lang="en-US" sz="4800" dirty="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lvl="0" indent="-457200" algn="just">
              <a:lnSpc>
                <a:spcPct val="150000"/>
              </a:lnSpc>
            </a:pPr>
            <a:r>
              <a:rPr lang="en-US" sz="4800" i="1" dirty="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hlinkClick r:id="rId4"/>
              </a:rPr>
              <a:t>Entropy (S)</a:t>
            </a:r>
            <a:endParaRPr lang="en-US" sz="4800" dirty="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a:lnSpc>
                <a:spcPct val="150000"/>
              </a:lnSpc>
            </a:pPr>
            <a:r>
              <a:rPr lang="en-US" sz="4800" i="1" dirty="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hlinkClick r:id="rId5"/>
              </a:rPr>
              <a:t>Gibbs free energy (G)</a:t>
            </a:r>
            <a:endParaRPr kumimoji="0" lang="en-US" altLang="zh-CN" sz="4800" b="0" i="0" u="none" strike="noStrike" cap="none" normalizeH="0" baseline="0" dirty="0" smtClean="0">
              <a:ln>
                <a:noFill/>
              </a:ln>
              <a:solidFill>
                <a:schemeClr val="tx2"/>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1636309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2192000" cy="847165"/>
          </a:xfrm>
        </p:spPr>
        <p:txBody>
          <a:bodyPr/>
          <a:lstStyle/>
          <a:p>
            <a:pPr algn="ct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SOME TERMS IN THERMODYMANICS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0" y="847164"/>
            <a:ext cx="12192000" cy="6010835"/>
          </a:xfrm>
        </p:spPr>
        <p:txBody>
          <a:bodyPr>
            <a:noAutofit/>
          </a:bodyPr>
          <a:lstStyle/>
          <a:p>
            <a:pPr marL="457200" indent="-457200" algn="just"/>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The change in internal energy ΔU is the difference between U final and U initial   </a:t>
            </a:r>
          </a:p>
          <a:p>
            <a:pPr marL="457200" indent="-457200" algn="just"/>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A positive value ΔU indicates the system as gained energy from its surrounding, </a:t>
            </a:r>
          </a:p>
          <a:p>
            <a:pPr marL="457200" indent="-457200" algn="just"/>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A negative value of ΔU indicates that the system as lost energy to its surroundings. </a:t>
            </a:r>
          </a:p>
          <a:p>
            <a:pPr marL="457200" indent="-457200" algn="just"/>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ΔU = Q + W, </a:t>
            </a:r>
          </a:p>
          <a:p>
            <a:pPr marL="457200" indent="-457200" algn="just"/>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Q is the heat absorbed or evolved by the system. </a:t>
            </a:r>
          </a:p>
          <a:p>
            <a:pPr marL="457200" indent="-457200" algn="just"/>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U increases when work is done on a system or heat is added to a system. </a:t>
            </a:r>
          </a:p>
          <a:p>
            <a:pPr marL="457200" indent="-457200" algn="just"/>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Sign conventions for Q, W and ΔU.</a:t>
            </a:r>
            <a:endParaRPr lang="en-US" sz="3200" dirty="0"/>
          </a:p>
        </p:txBody>
      </p:sp>
    </p:spTree>
    <p:extLst>
      <p:ext uri="{BB962C8B-B14F-4D97-AF65-F5344CB8AC3E}">
        <p14:creationId xmlns:p14="http://schemas.microsoft.com/office/powerpoint/2010/main" val="1220380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551328"/>
          </a:xfrm>
        </p:spPr>
        <p:txBody>
          <a:bodyPr>
            <a:normAutofit fontScale="90000"/>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SOME TERMS IN THERMODYMANICS</a:t>
            </a:r>
            <a:endParaRPr lang="en-US" dirty="0"/>
          </a:p>
        </p:txBody>
      </p:sp>
      <p:sp>
        <p:nvSpPr>
          <p:cNvPr id="3" name="Content Placeholder 2"/>
          <p:cNvSpPr>
            <a:spLocks noGrp="1"/>
          </p:cNvSpPr>
          <p:nvPr>
            <p:ph idx="1"/>
          </p:nvPr>
        </p:nvSpPr>
        <p:spPr>
          <a:xfrm>
            <a:off x="0" y="1825624"/>
            <a:ext cx="12192000" cy="5032375"/>
          </a:xfrm>
        </p:spPr>
        <p:txBody>
          <a:bodyPr/>
          <a:lstStyle/>
          <a:p>
            <a:pPr marL="457200" indent="-457200" algn="just">
              <a:buNone/>
            </a:pPr>
            <a:r>
              <a:rPr lang="en-US" sz="4000" dirty="0">
                <a:latin typeface="Arial Unicode MS" panose="020B0604020202020204" pitchFamily="34" charset="-128"/>
                <a:ea typeface="Arial Unicode MS" panose="020B0604020202020204" pitchFamily="34" charset="-128"/>
                <a:cs typeface="Arial Unicode MS" panose="020B0604020202020204" pitchFamily="34" charset="-128"/>
              </a:rPr>
              <a:t>+Q = the system gains heat  </a:t>
            </a:r>
            <a:endParaRPr lang="en-US" sz="40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a:buNone/>
            </a:pPr>
            <a:r>
              <a:rPr lang="en-US" sz="40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4000" dirty="0">
                <a:latin typeface="Arial Unicode MS" panose="020B0604020202020204" pitchFamily="34" charset="-128"/>
                <a:ea typeface="Arial Unicode MS" panose="020B0604020202020204" pitchFamily="34" charset="-128"/>
                <a:cs typeface="Arial Unicode MS" panose="020B0604020202020204" pitchFamily="34" charset="-128"/>
              </a:rPr>
              <a:t>Q = the system losses heat   </a:t>
            </a:r>
            <a:endParaRPr lang="en-US" sz="40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a:buNone/>
            </a:pPr>
            <a:r>
              <a:rPr lang="en-US" sz="40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4000" dirty="0">
                <a:latin typeface="Arial Unicode MS" panose="020B0604020202020204" pitchFamily="34" charset="-128"/>
                <a:ea typeface="Arial Unicode MS" panose="020B0604020202020204" pitchFamily="34" charset="-128"/>
                <a:cs typeface="Arial Unicode MS" panose="020B0604020202020204" pitchFamily="34" charset="-128"/>
              </a:rPr>
              <a:t>w = work is done on the system </a:t>
            </a:r>
            <a:endParaRPr lang="en-US" sz="40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a:buNone/>
            </a:pPr>
            <a:r>
              <a:rPr lang="en-US" sz="40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4000" dirty="0">
                <a:latin typeface="Arial Unicode MS" panose="020B0604020202020204" pitchFamily="34" charset="-128"/>
                <a:ea typeface="Arial Unicode MS" panose="020B0604020202020204" pitchFamily="34" charset="-128"/>
                <a:cs typeface="Arial Unicode MS" panose="020B0604020202020204" pitchFamily="34" charset="-128"/>
              </a:rPr>
              <a:t>w = work is done by the system </a:t>
            </a:r>
            <a:endParaRPr lang="en-US" sz="40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a:buNone/>
            </a:pPr>
            <a:r>
              <a:rPr lang="en-US" sz="40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4000" dirty="0">
                <a:latin typeface="Arial Unicode MS" panose="020B0604020202020204" pitchFamily="34" charset="-128"/>
                <a:ea typeface="Arial Unicode MS" panose="020B0604020202020204" pitchFamily="34" charset="-128"/>
                <a:cs typeface="Arial Unicode MS" panose="020B0604020202020204" pitchFamily="34" charset="-128"/>
              </a:rPr>
              <a:t>ΔU = net gain of energy by the system </a:t>
            </a:r>
            <a:endParaRPr lang="en-US" sz="40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a:buNone/>
            </a:pPr>
            <a:r>
              <a:rPr lang="en-US" sz="40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4000" dirty="0">
                <a:latin typeface="Arial Unicode MS" panose="020B0604020202020204" pitchFamily="34" charset="-128"/>
                <a:ea typeface="Arial Unicode MS" panose="020B0604020202020204" pitchFamily="34" charset="-128"/>
                <a:cs typeface="Arial Unicode MS" panose="020B0604020202020204" pitchFamily="34" charset="-128"/>
              </a:rPr>
              <a:t>ΔU= net loss of energy by the system An </a:t>
            </a:r>
          </a:p>
          <a:p>
            <a:pPr marL="0" indent="0">
              <a:buNone/>
            </a:pPr>
            <a:endParaRPr lang="en-US" dirty="0"/>
          </a:p>
        </p:txBody>
      </p:sp>
    </p:spTree>
    <p:extLst>
      <p:ext uri="{BB962C8B-B14F-4D97-AF65-F5344CB8AC3E}">
        <p14:creationId xmlns:p14="http://schemas.microsoft.com/office/powerpoint/2010/main" val="1868602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91314" cy="968188"/>
          </a:xfrm>
        </p:spPr>
        <p:txBody>
          <a:bodyPr/>
          <a:lstStyle/>
          <a:p>
            <a:pPr lvl="0" algn="ctr" eaLnBrk="0" fontAlgn="base" hangingPunct="0">
              <a:lnSpc>
                <a:spcPct val="100000"/>
              </a:lnSpc>
              <a:spcAft>
                <a:spcPct val="0"/>
              </a:spcAft>
            </a:pPr>
            <a:r>
              <a:rPr lang="en-US" altLang="en-US" dirty="0">
                <a:solidFill>
                  <a:srgbClr val="137AC3"/>
                </a:solidFill>
                <a:latin typeface="Tahoma" panose="020B0604030504040204" pitchFamily="34" charset="0"/>
                <a:cs typeface="Tahoma" panose="020B0604030504040204" pitchFamily="34" charset="0"/>
              </a:rPr>
              <a:t>Energy, Heat, and Work</a:t>
            </a:r>
          </a:p>
        </p:txBody>
      </p:sp>
      <p:sp>
        <p:nvSpPr>
          <p:cNvPr id="5" name="Rectangle 2"/>
          <p:cNvSpPr>
            <a:spLocks noGrp="1" noChangeArrowheads="1"/>
          </p:cNvSpPr>
          <p:nvPr>
            <p:ph idx="1"/>
          </p:nvPr>
        </p:nvSpPr>
        <p:spPr bwMode="auto">
          <a:xfrm>
            <a:off x="0" y="1168482"/>
            <a:ext cx="12070080" cy="56656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0" indent="-403225"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In defining a system and its surroundings, words like energy and matter are used very often. As a result, one's understanding of a system and its surroundings can increase by understanding energy and matter. Energy is the ability to do </a:t>
            </a:r>
            <a:r>
              <a:rPr kumimoji="0" lang="en-US" altLang="en-US" b="1" i="0" u="none" strike="noStrike" cap="none" normalizeH="0" baseline="0" dirty="0"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work</a:t>
            </a:r>
            <a:r>
              <a:rPr kumimoji="0" lang="en-US" altLang="en-US" b="0" i="0" u="none" strike="noStrike" cap="none" normalizeH="0" baseline="0" dirty="0"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 Work is when an object moves against a force and is defined by the following equation:</a:t>
            </a:r>
            <a:endParaRPr kumimoji="0" lang="en-US" altLang="en-US" sz="2400" b="0" i="0" u="none" strike="noStrike" cap="none" normalizeH="0" baseline="0" dirty="0" smtClean="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marR="0" lvl="0" indent="-403225" algn="ctr"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400" b="0" i="0" u="none" strike="noStrike" cap="none" normalizeH="0" baseline="0" dirty="0" smtClean="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marL="53975" marR="0" lvl="0" indent="0" algn="just"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	with</a:t>
            </a:r>
            <a:endParaRPr kumimoji="0" lang="en-US" altLang="en-US" sz="2400" b="0" i="0" u="none" strike="noStrike" cap="none" normalizeH="0" baseline="0" dirty="0" smtClean="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marR="0" lvl="0" indent="-403225"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W representing work,</a:t>
            </a:r>
          </a:p>
          <a:p>
            <a:pPr marL="457200" marR="0" lvl="0" indent="-403225"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F representing force, and</a:t>
            </a:r>
          </a:p>
          <a:p>
            <a:pPr marL="457200" marR="0" lvl="0" indent="-403225"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D representing distance.</a:t>
            </a:r>
          </a:p>
          <a:p>
            <a:pPr marL="53975" marR="0" lvl="0" indent="0" algn="just"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rPr>
              <a:t>	It can be as simple as picking up a tennis ball or as complicated as 	pushing a car. When you are moving an object against a force (i.e. 	gravity), you are doing work on that object.</a:t>
            </a:r>
            <a:endParaRPr kumimoji="0" lang="en-US" altLang="en-US" sz="4000" b="0" i="0" u="none" strike="noStrike" cap="none" normalizeH="0" baseline="0" dirty="0" smtClean="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6" name="Picture 5"/>
          <p:cNvPicPr>
            <a:picLocks noChangeAspect="1"/>
          </p:cNvPicPr>
          <p:nvPr/>
        </p:nvPicPr>
        <p:blipFill>
          <a:blip r:embed="rId2"/>
          <a:stretch>
            <a:fillRect/>
          </a:stretch>
        </p:blipFill>
        <p:spPr>
          <a:xfrm>
            <a:off x="4485689" y="3342953"/>
            <a:ext cx="6905625" cy="1027342"/>
          </a:xfrm>
          <a:prstGeom prst="rect">
            <a:avLst/>
          </a:prstGeom>
        </p:spPr>
      </p:pic>
    </p:spTree>
    <p:extLst>
      <p:ext uri="{BB962C8B-B14F-4D97-AF65-F5344CB8AC3E}">
        <p14:creationId xmlns:p14="http://schemas.microsoft.com/office/powerpoint/2010/main" val="42385044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397"/>
            <a:ext cx="12192000" cy="724086"/>
          </a:xfrm>
        </p:spPr>
        <p:txBody>
          <a:bodyPr>
            <a:normAutofit fontScale="90000"/>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SOME TERMS IN THERMODYMANICS</a:t>
            </a:r>
            <a:endParaRPr lang="en-US" dirty="0"/>
          </a:p>
        </p:txBody>
      </p:sp>
      <p:sp>
        <p:nvSpPr>
          <p:cNvPr id="3" name="Content Placeholder 2"/>
          <p:cNvSpPr>
            <a:spLocks noGrp="1"/>
          </p:cNvSpPr>
          <p:nvPr>
            <p:ph idx="1"/>
          </p:nvPr>
        </p:nvSpPr>
        <p:spPr>
          <a:xfrm>
            <a:off x="0" y="1153271"/>
            <a:ext cx="12079458" cy="5704729"/>
          </a:xfrm>
        </p:spPr>
        <p:txBody>
          <a:bodyPr>
            <a:noAutofit/>
          </a:bodyPr>
          <a:lstStyle/>
          <a:p>
            <a:pPr marL="457200" indent="-457200" algn="just"/>
            <a:r>
              <a:rPr lang="en-US" sz="3300" dirty="0" smtClean="0">
                <a:latin typeface="Arial Unicode MS" panose="020B0604020202020204" pitchFamily="34" charset="-128"/>
                <a:ea typeface="Arial Unicode MS" panose="020B0604020202020204" pitchFamily="34" charset="-128"/>
                <a:cs typeface="Arial Unicode MS" panose="020B0604020202020204" pitchFamily="34" charset="-128"/>
              </a:rPr>
              <a:t>An endothermic process is one in which the system absorbs heat while </a:t>
            </a:r>
          </a:p>
          <a:p>
            <a:pPr marL="457200" indent="-457200" algn="just"/>
            <a:r>
              <a:rPr lang="en-US" sz="3300" dirty="0" smtClean="0">
                <a:latin typeface="Arial Unicode MS" panose="020B0604020202020204" pitchFamily="34" charset="-128"/>
                <a:ea typeface="Arial Unicode MS" panose="020B0604020202020204" pitchFamily="34" charset="-128"/>
                <a:cs typeface="Arial Unicode MS" panose="020B0604020202020204" pitchFamily="34" charset="-128"/>
              </a:rPr>
              <a:t>An exothermic process is one that losses heat </a:t>
            </a:r>
          </a:p>
          <a:p>
            <a:pPr marL="457200" indent="-457200" algn="just"/>
            <a:r>
              <a:rPr lang="en-US" sz="3300" dirty="0" smtClean="0">
                <a:latin typeface="Arial Unicode MS" panose="020B0604020202020204" pitchFamily="34" charset="-128"/>
                <a:ea typeface="Arial Unicode MS" panose="020B0604020202020204" pitchFamily="34" charset="-128"/>
                <a:cs typeface="Arial Unicode MS" panose="020B0604020202020204" pitchFamily="34" charset="-128"/>
              </a:rPr>
              <a:t>A state function is the property of a system that is determined by specifying the system’s condition like temperature, pressure. </a:t>
            </a:r>
          </a:p>
          <a:p>
            <a:pPr marL="457200" indent="-457200" algn="just"/>
            <a:r>
              <a:rPr lang="en-US" sz="3300" dirty="0" smtClean="0">
                <a:latin typeface="Arial Unicode MS" panose="020B0604020202020204" pitchFamily="34" charset="-128"/>
                <a:ea typeface="Arial Unicode MS" panose="020B0604020202020204" pitchFamily="34" charset="-128"/>
                <a:cs typeface="Arial Unicode MS" panose="020B0604020202020204" pitchFamily="34" charset="-128"/>
              </a:rPr>
              <a:t>The value of a state function depends only on the present state and not the path the system took to attain the state. </a:t>
            </a:r>
          </a:p>
          <a:p>
            <a:pPr marL="457200" indent="-457200" algn="just"/>
            <a:r>
              <a:rPr lang="en-US" sz="3300" dirty="0" smtClean="0">
                <a:latin typeface="Arial Unicode MS" panose="020B0604020202020204" pitchFamily="34" charset="-128"/>
                <a:ea typeface="Arial Unicode MS" panose="020B0604020202020204" pitchFamily="34" charset="-128"/>
                <a:cs typeface="Arial Unicode MS" panose="020B0604020202020204" pitchFamily="34" charset="-128"/>
              </a:rPr>
              <a:t>Enthalpy H accounts for heat flow in processes occurring at constant pressure. No form of work is performed other than expansion /compression i.e. pressure – volume work.</a:t>
            </a:r>
            <a:endParaRPr lang="en-US" sz="33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384407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 y="174812"/>
            <a:ext cx="12048564" cy="3143758"/>
          </a:xfrm>
          <a:prstGeom prst="rect">
            <a:avLst/>
          </a:prstGeom>
        </p:spPr>
      </p:pic>
      <p:sp>
        <p:nvSpPr>
          <p:cNvPr id="5" name="Rectangle 4"/>
          <p:cNvSpPr/>
          <p:nvPr/>
        </p:nvSpPr>
        <p:spPr>
          <a:xfrm>
            <a:off x="0" y="3318570"/>
            <a:ext cx="12192000" cy="3600986"/>
          </a:xfrm>
          <a:prstGeom prst="rect">
            <a:avLst/>
          </a:prstGeom>
        </p:spPr>
        <p:txBody>
          <a:bodyPr wrap="square">
            <a:spAutoFit/>
          </a:bodyPr>
          <a:lstStyle/>
          <a:p>
            <a:pPr marL="457200" indent="-457200" algn="just">
              <a:buFont typeface="Wingdings" panose="05000000000000000000" pitchFamily="2" charset="2"/>
              <a:buChar char="Ø"/>
            </a:pPr>
            <a:r>
              <a:rPr lang="en-US" sz="3200" dirty="0" smtClean="0"/>
              <a:t> </a:t>
            </a:r>
            <a:r>
              <a:rPr lang="en-US" sz="3800" dirty="0" smtClean="0"/>
              <a:t>A positive value of ΔH implies that the system has gained heat and </a:t>
            </a:r>
          </a:p>
          <a:p>
            <a:pPr marL="571500" indent="-571500" algn="just">
              <a:buFont typeface="Wingdings" panose="05000000000000000000" pitchFamily="2" charset="2"/>
              <a:buChar char="Ø"/>
            </a:pPr>
            <a:r>
              <a:rPr lang="en-US" sz="3800" dirty="0" smtClean="0"/>
              <a:t>A negative value of ΔH means the system has lost heat to the surrounding. </a:t>
            </a:r>
          </a:p>
          <a:p>
            <a:pPr marL="571500" indent="-571500" algn="just">
              <a:buFont typeface="Wingdings" panose="05000000000000000000" pitchFamily="2" charset="2"/>
              <a:buChar char="Ø"/>
            </a:pPr>
            <a:r>
              <a:rPr lang="en-US" sz="3800" dirty="0" smtClean="0"/>
              <a:t>When a reaction is carried out in a constant value container, ΔV is zero.</a:t>
            </a:r>
            <a:endParaRPr lang="en-US" sz="3800" dirty="0"/>
          </a:p>
        </p:txBody>
      </p:sp>
    </p:spTree>
    <p:extLst>
      <p:ext uri="{BB962C8B-B14F-4D97-AF65-F5344CB8AC3E}">
        <p14:creationId xmlns:p14="http://schemas.microsoft.com/office/powerpoint/2010/main" val="385023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422" y="1"/>
            <a:ext cx="11918577" cy="1116106"/>
          </a:xfrm>
        </p:spPr>
        <p:txBody>
          <a:bodyPr>
            <a:normAutofit/>
          </a:bodyPr>
          <a:lstStyle/>
          <a:p>
            <a:pPr algn="ctr"/>
            <a:r>
              <a:rPr lang="en-US" sz="6000" b="1" dirty="0"/>
              <a:t>Thermodynamics</a:t>
            </a:r>
            <a:endParaRPr lang="en-US" sz="6000" dirty="0"/>
          </a:p>
        </p:txBody>
      </p:sp>
      <p:sp>
        <p:nvSpPr>
          <p:cNvPr id="3" name="Content Placeholder 2"/>
          <p:cNvSpPr>
            <a:spLocks noGrp="1"/>
          </p:cNvSpPr>
          <p:nvPr>
            <p:ph idx="1"/>
          </p:nvPr>
        </p:nvSpPr>
        <p:spPr>
          <a:xfrm>
            <a:off x="0" y="1008530"/>
            <a:ext cx="12192000" cy="5849470"/>
          </a:xfrm>
        </p:spPr>
        <p:txBody>
          <a:bodyPr>
            <a:noAutofit/>
          </a:bodyPr>
          <a:lstStyle/>
          <a:p>
            <a:pPr marL="457200" indent="-457200" algn="just"/>
            <a:r>
              <a:rPr lang="en-US" sz="3600" dirty="0">
                <a:latin typeface="Arial Unicode MS" panose="020B0604020202020204" pitchFamily="34" charset="-128"/>
                <a:ea typeface="Arial Unicode MS" panose="020B0604020202020204" pitchFamily="34" charset="-128"/>
                <a:cs typeface="Arial Unicode MS" panose="020B0604020202020204" pitchFamily="34" charset="-128"/>
              </a:rPr>
              <a:t>In physics, thermodynamics deals with temperature, heat and their relation to energy, radiation, work, and properties of matter. </a:t>
            </a:r>
            <a:endPar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a:r>
              <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sz="3600" dirty="0">
                <a:latin typeface="Arial Unicode MS" panose="020B0604020202020204" pitchFamily="34" charset="-128"/>
                <a:ea typeface="Arial Unicode MS" panose="020B0604020202020204" pitchFamily="34" charset="-128"/>
                <a:cs typeface="Arial Unicode MS" panose="020B0604020202020204" pitchFamily="34" charset="-128"/>
              </a:rPr>
              <a:t>energy can be of any forms such as electrical, mechanical, or chemical energy. William Thomson coined the term thermodynamics in 1749. </a:t>
            </a:r>
            <a:endPar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a:r>
              <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rPr>
              <a:t>It </a:t>
            </a:r>
            <a:r>
              <a:rPr lang="en-US" sz="3600" dirty="0">
                <a:latin typeface="Arial Unicode MS" panose="020B0604020202020204" pitchFamily="34" charset="-128"/>
                <a:ea typeface="Arial Unicode MS" panose="020B0604020202020204" pitchFamily="34" charset="-128"/>
                <a:cs typeface="Arial Unicode MS" panose="020B0604020202020204" pitchFamily="34" charset="-128"/>
              </a:rPr>
              <a:t>is derived from two Greek words “</a:t>
            </a:r>
            <a:r>
              <a:rPr lang="en-US" sz="3600" dirty="0" err="1">
                <a:latin typeface="Arial Unicode MS" panose="020B0604020202020204" pitchFamily="34" charset="-128"/>
                <a:ea typeface="Arial Unicode MS" panose="020B0604020202020204" pitchFamily="34" charset="-128"/>
                <a:cs typeface="Arial Unicode MS" panose="020B0604020202020204" pitchFamily="34" charset="-128"/>
              </a:rPr>
              <a:t>thermes</a:t>
            </a:r>
            <a:r>
              <a:rPr lang="en-US" sz="3600" dirty="0">
                <a:latin typeface="Arial Unicode MS" panose="020B0604020202020204" pitchFamily="34" charset="-128"/>
                <a:ea typeface="Arial Unicode MS" panose="020B0604020202020204" pitchFamily="34" charset="-128"/>
                <a:cs typeface="Arial Unicode MS" panose="020B0604020202020204" pitchFamily="34" charset="-128"/>
              </a:rPr>
              <a:t>” meaning heat, and “</a:t>
            </a:r>
            <a:r>
              <a:rPr lang="en-US" sz="3600" dirty="0" err="1">
                <a:latin typeface="Arial Unicode MS" panose="020B0604020202020204" pitchFamily="34" charset="-128"/>
                <a:ea typeface="Arial Unicode MS" panose="020B0604020202020204" pitchFamily="34" charset="-128"/>
                <a:cs typeface="Arial Unicode MS" panose="020B0604020202020204" pitchFamily="34" charset="-128"/>
              </a:rPr>
              <a:t>dynamikos</a:t>
            </a:r>
            <a:r>
              <a:rPr lang="en-US" sz="3600" dirty="0">
                <a:latin typeface="Arial Unicode MS" panose="020B0604020202020204" pitchFamily="34" charset="-128"/>
                <a:ea typeface="Arial Unicode MS" panose="020B0604020202020204" pitchFamily="34" charset="-128"/>
                <a:cs typeface="Arial Unicode MS" panose="020B0604020202020204" pitchFamily="34" charset="-128"/>
              </a:rPr>
              <a:t>” meaning powerful.</a:t>
            </a:r>
          </a:p>
          <a:p>
            <a:pPr marL="457200" indent="-457200" algn="just"/>
            <a:r>
              <a:rPr lang="en-US" sz="3600" dirty="0">
                <a:latin typeface="Arial Unicode MS" panose="020B0604020202020204" pitchFamily="34" charset="-128"/>
                <a:ea typeface="Arial Unicode MS" panose="020B0604020202020204" pitchFamily="34" charset="-128"/>
                <a:cs typeface="Arial Unicode MS" panose="020B0604020202020204" pitchFamily="34" charset="-128"/>
              </a:rPr>
              <a:t>When we say the word dynamic we think of motion or movement and energy. Thus, the term thermodynamics means heat movement or heat flow.</a:t>
            </a:r>
          </a:p>
        </p:txBody>
      </p:sp>
    </p:spTree>
    <p:extLst>
      <p:ext uri="{BB962C8B-B14F-4D97-AF65-F5344CB8AC3E}">
        <p14:creationId xmlns:p14="http://schemas.microsoft.com/office/powerpoint/2010/main" val="3700306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11597" cy="874059"/>
          </a:xfrm>
        </p:spPr>
        <p:txBody>
          <a:bodyPr/>
          <a:lstStyle/>
          <a:p>
            <a:pPr algn="ct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Enthalpies of Reactions </a:t>
            </a:r>
            <a:endParaRPr lang="en-US"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1" y="1096659"/>
            <a:ext cx="12192000" cy="5774787"/>
          </a:xfrm>
        </p:spPr>
        <p:txBody>
          <a:bodyPr>
            <a:normAutofit lnSpcReduction="10000"/>
          </a:bodyPr>
          <a:lstStyle/>
          <a:p>
            <a:pPr marL="457200" indent="-457200"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The enthalpy change that accompanies a reaction is called the enthalpy of reaction.</a:t>
            </a:r>
          </a:p>
          <a:p>
            <a:pPr marL="457200" indent="-457200" algn="just"/>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 negative ΔH value means the reaction is exothermic; a positive ΔH value means the reaction is endothermic. </a:t>
            </a:r>
          </a:p>
          <a:p>
            <a:pPr marL="457200" indent="-457200"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Enthalpy is an extensive property. </a:t>
            </a:r>
          </a:p>
          <a:p>
            <a:pPr marL="457200" indent="-457200"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The magnitude of ΔH is directly proportional to the amount of reactant consumed in the process. </a:t>
            </a:r>
          </a:p>
          <a:p>
            <a:pPr marL="457200" indent="-457200"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The enthalpy for a reaction is equal in magnitude, but opposite in sign, to ΔH for the reverse reaction. </a:t>
            </a:r>
          </a:p>
          <a:p>
            <a:pPr marL="457200" indent="-457200"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The enthalpy change for a reaction depends on the state of the reactants and products.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p:cNvPicPr>
            <a:picLocks noChangeAspect="1"/>
          </p:cNvPicPr>
          <p:nvPr/>
        </p:nvPicPr>
        <p:blipFill>
          <a:blip r:embed="rId2"/>
          <a:stretch>
            <a:fillRect/>
          </a:stretch>
        </p:blipFill>
        <p:spPr>
          <a:xfrm>
            <a:off x="2750496" y="1887753"/>
            <a:ext cx="7088212" cy="722728"/>
          </a:xfrm>
          <a:prstGeom prst="rect">
            <a:avLst/>
          </a:prstGeom>
        </p:spPr>
      </p:pic>
    </p:spTree>
    <p:extLst>
      <p:ext uri="{BB962C8B-B14F-4D97-AF65-F5344CB8AC3E}">
        <p14:creationId xmlns:p14="http://schemas.microsoft.com/office/powerpoint/2010/main" val="489051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5082"/>
          </a:xfrm>
        </p:spPr>
        <p:txBody>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What is thermodynamic process?</a:t>
            </a:r>
          </a:p>
        </p:txBody>
      </p:sp>
      <p:sp>
        <p:nvSpPr>
          <p:cNvPr id="3" name="Content Placeholder 2"/>
          <p:cNvSpPr>
            <a:spLocks noGrp="1"/>
          </p:cNvSpPr>
          <p:nvPr>
            <p:ph idx="1"/>
          </p:nvPr>
        </p:nvSpPr>
        <p:spPr>
          <a:xfrm>
            <a:off x="0" y="753034"/>
            <a:ext cx="12192000" cy="6104965"/>
          </a:xfrm>
        </p:spPr>
        <p:txBody>
          <a:bodyPr>
            <a:normAutofit/>
          </a:bodyPr>
          <a:lstStyle/>
          <a:p>
            <a:pPr marL="457200" indent="-457200"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A thermodynamic process is a passage of a thermodynamic system from an initial to a final state of thermodynamic equilibrium</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457200" indent="-457200" algn="just"/>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Thermodynamics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Timeline:</a:t>
            </a:r>
          </a:p>
          <a:p>
            <a:pPr marL="457200" indent="-457200"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Thermodynamics has many sections under it and is considered as a broad subject because it deals with topics that exist all around us and thus classification becomes necessary</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457200" indent="-457200"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Classical Thermodynamics:</a:t>
            </a:r>
          </a:p>
          <a:p>
            <a:pPr marL="457200" indent="-457200"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In this section, the behaviour of matter is analyzed with a macroscopic approach. Units such as temperature and pressure are taken into consideration which helps the individuals to calculate other properties and to predict the characteristics of the matter that is undergoing the process.</a:t>
            </a:r>
          </a:p>
        </p:txBody>
      </p:sp>
    </p:spTree>
    <p:extLst>
      <p:ext uri="{BB962C8B-B14F-4D97-AF65-F5344CB8AC3E}">
        <p14:creationId xmlns:p14="http://schemas.microsoft.com/office/powerpoint/2010/main" val="42437408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290"/>
            <a:ext cx="12192000" cy="791322"/>
          </a:xfrm>
        </p:spPr>
        <p:txBody>
          <a:bodyPr/>
          <a:lstStyle/>
          <a:p>
            <a:endParaRPr lang="en-US" dirty="0"/>
          </a:p>
        </p:txBody>
      </p:sp>
      <p:sp>
        <p:nvSpPr>
          <p:cNvPr id="3" name="Content Placeholder 2"/>
          <p:cNvSpPr>
            <a:spLocks noGrp="1"/>
          </p:cNvSpPr>
          <p:nvPr>
            <p:ph idx="1"/>
          </p:nvPr>
        </p:nvSpPr>
        <p:spPr>
          <a:xfrm>
            <a:off x="0" y="1169894"/>
            <a:ext cx="12192000" cy="5688105"/>
          </a:xfrm>
        </p:spPr>
        <p:txBody>
          <a:bodyPr>
            <a:normAutofit/>
          </a:bodyPr>
          <a:lstStyle/>
          <a:p>
            <a:pPr algn="just"/>
            <a:r>
              <a:rPr lang="en-US" dirty="0"/>
              <a:t>Statistical Thermodynamics</a:t>
            </a:r>
            <a:r>
              <a:rPr lang="en-US" dirty="0" smtClean="0"/>
              <a:t>:</a:t>
            </a:r>
          </a:p>
          <a:p>
            <a:pPr algn="just"/>
            <a:r>
              <a:rPr lang="en-US" dirty="0"/>
              <a:t>In this section, every molecule is under the spotlight i.e. the properties of each and every molecule and ways in which they interact are taken into consideration to characterize the behaviour of a group of molecules</a:t>
            </a:r>
            <a:r>
              <a:rPr lang="en-US" dirty="0" smtClean="0"/>
              <a:t>.</a:t>
            </a:r>
          </a:p>
          <a:p>
            <a:pPr algn="just"/>
            <a:r>
              <a:rPr lang="en-US" dirty="0"/>
              <a:t>Pure Component Thermodynamics:</a:t>
            </a:r>
          </a:p>
          <a:p>
            <a:pPr algn="just"/>
            <a:r>
              <a:rPr lang="en-US" dirty="0"/>
              <a:t>As the name itself states, this section tries to describe the behaviour of a system that has an unadulterated or pure constituent</a:t>
            </a:r>
            <a:r>
              <a:rPr lang="en-US" dirty="0" smtClean="0"/>
              <a:t>.</a:t>
            </a:r>
          </a:p>
          <a:p>
            <a:pPr algn="just"/>
            <a:r>
              <a:rPr lang="en-US" dirty="0"/>
              <a:t>Solution Thermodynamics:</a:t>
            </a:r>
          </a:p>
          <a:p>
            <a:pPr algn="just"/>
            <a:r>
              <a:rPr lang="en-US" dirty="0"/>
              <a:t>This section attempts to describe the behaviour of a system that contains more than one chemical in the mixture.</a:t>
            </a:r>
          </a:p>
        </p:txBody>
      </p:sp>
    </p:spTree>
    <p:extLst>
      <p:ext uri="{BB962C8B-B14F-4D97-AF65-F5344CB8AC3E}">
        <p14:creationId xmlns:p14="http://schemas.microsoft.com/office/powerpoint/2010/main" val="17968888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0" y="-42611"/>
            <a:ext cx="12192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rPr>
              <a:t>What are Laws of Thermodynamics?</a:t>
            </a:r>
            <a:r>
              <a:rPr kumimoji="0" lang="en-US" altLang="zh-CN" sz="4000" b="1" i="0" u="none" strike="noStrike" cap="none" normalizeH="0" baseline="0" dirty="0" smtClean="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rPr>
              <a:t> </a:t>
            </a:r>
            <a:endParaRPr kumimoji="0" lang="en-US" altLang="zh-CN" sz="6000" b="1" i="0" u="none" strike="noStrike" cap="none" normalizeH="0" baseline="0" dirty="0" smtClean="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0" y="1331260"/>
            <a:ext cx="12192000" cy="6010834"/>
          </a:xfrm>
        </p:spPr>
        <p:txBody>
          <a:bodyPr>
            <a:normAutofit/>
          </a:bodyPr>
          <a:lstStyle/>
          <a:p>
            <a:pPr marL="457200" indent="-457200" algn="just">
              <a:buFont typeface="Wingdings" panose="05000000000000000000" pitchFamily="2" charset="2"/>
              <a:buChar char="Ø"/>
            </a:pPr>
            <a:r>
              <a:rPr lang="en-US" sz="4400" dirty="0">
                <a:latin typeface="Arial Unicode MS" panose="020B0604020202020204" pitchFamily="34" charset="-128"/>
                <a:ea typeface="Arial Unicode MS" panose="020B0604020202020204" pitchFamily="34" charset="-128"/>
                <a:cs typeface="Arial Unicode MS" panose="020B0604020202020204" pitchFamily="34" charset="-128"/>
              </a:rPr>
              <a:t>The laws of thermodynamics define the fundamental physical quantities like energy, temperature and entropy that </a:t>
            </a:r>
            <a:r>
              <a:rPr lang="en-US" sz="4400" dirty="0" err="1">
                <a:latin typeface="Arial Unicode MS" panose="020B0604020202020204" pitchFamily="34" charset="-128"/>
                <a:ea typeface="Arial Unicode MS" panose="020B0604020202020204" pitchFamily="34" charset="-128"/>
                <a:cs typeface="Arial Unicode MS" panose="020B0604020202020204" pitchFamily="34" charset="-128"/>
              </a:rPr>
              <a:t>characterise</a:t>
            </a:r>
            <a:r>
              <a:rPr lang="en-US" sz="4400" dirty="0">
                <a:latin typeface="Arial Unicode MS" panose="020B0604020202020204" pitchFamily="34" charset="-128"/>
                <a:ea typeface="Arial Unicode MS" panose="020B0604020202020204" pitchFamily="34" charset="-128"/>
                <a:cs typeface="Arial Unicode MS" panose="020B0604020202020204" pitchFamily="34" charset="-128"/>
              </a:rPr>
              <a:t> thermodynamic systems at thermal equilibrium. </a:t>
            </a:r>
            <a:endParaRPr lang="en-US" sz="44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a:buFont typeface="Wingdings" panose="05000000000000000000" pitchFamily="2" charset="2"/>
              <a:buChar char="Ø"/>
            </a:pPr>
            <a:r>
              <a:rPr lang="en-US" sz="4400" dirty="0" smtClean="0">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sz="4400" dirty="0">
                <a:latin typeface="Arial Unicode MS" panose="020B0604020202020204" pitchFamily="34" charset="-128"/>
                <a:ea typeface="Arial Unicode MS" panose="020B0604020202020204" pitchFamily="34" charset="-128"/>
                <a:cs typeface="Arial Unicode MS" panose="020B0604020202020204" pitchFamily="34" charset="-128"/>
              </a:rPr>
              <a:t>laws represent how these quantities behave under various circumstances</a:t>
            </a:r>
            <a:r>
              <a:rPr lang="en-US" sz="44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457200" indent="-457200" algn="just">
              <a:buFont typeface="Wingdings" panose="05000000000000000000" pitchFamily="2" charset="2"/>
              <a:buChar char="Ø"/>
            </a:pPr>
            <a:r>
              <a:rPr lang="en-US" sz="4400" dirty="0">
                <a:latin typeface="Arial Unicode MS" panose="020B0604020202020204" pitchFamily="34" charset="-128"/>
                <a:ea typeface="Arial Unicode MS" panose="020B0604020202020204" pitchFamily="34" charset="-128"/>
                <a:cs typeface="Arial Unicode MS" panose="020B0604020202020204" pitchFamily="34" charset="-128"/>
              </a:rPr>
              <a:t>How many laws of thermodynamics are there</a:t>
            </a:r>
            <a:r>
              <a:rPr lang="en-US" sz="44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buNone/>
            </a:pPr>
            <a:endParaRPr lang="en-US" sz="4400" dirty="0"/>
          </a:p>
        </p:txBody>
      </p:sp>
    </p:spTree>
    <p:extLst>
      <p:ext uri="{BB962C8B-B14F-4D97-AF65-F5344CB8AC3E}">
        <p14:creationId xmlns:p14="http://schemas.microsoft.com/office/powerpoint/2010/main" val="31163782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Autofit/>
          </a:bodyPr>
          <a:lstStyle/>
          <a:p>
            <a:pPr marL="0" indent="0" algn="just"/>
            <a:r>
              <a:rPr lang="en-US" sz="4800" b="1" dirty="0" smtClean="0">
                <a:latin typeface="Arial Unicode MS" panose="020B0604020202020204" pitchFamily="34" charset="-128"/>
                <a:ea typeface="Arial Unicode MS" panose="020B0604020202020204" pitchFamily="34" charset="-128"/>
                <a:cs typeface="Arial Unicode MS" panose="020B0604020202020204" pitchFamily="34" charset="-128"/>
              </a:rPr>
              <a:t>There are four laws of thermodynamics and are given below:</a:t>
            </a:r>
          </a:p>
        </p:txBody>
      </p:sp>
      <p:sp>
        <p:nvSpPr>
          <p:cNvPr id="3" name="Content Placeholder 2"/>
          <p:cNvSpPr>
            <a:spLocks noGrp="1"/>
          </p:cNvSpPr>
          <p:nvPr>
            <p:ph idx="1"/>
          </p:nvPr>
        </p:nvSpPr>
        <p:spPr>
          <a:xfrm>
            <a:off x="0" y="1825625"/>
            <a:ext cx="12192000" cy="4351338"/>
          </a:xfrm>
        </p:spPr>
        <p:txBody>
          <a:bodyPr>
            <a:normAutofit/>
          </a:bodyPr>
          <a:lstStyle/>
          <a:p>
            <a:pPr marL="457200" indent="-457200" algn="just">
              <a:buFont typeface="Wingdings" panose="05000000000000000000" pitchFamily="2" charset="2"/>
              <a:buChar char="Ø"/>
            </a:pPr>
            <a:r>
              <a:rPr lang="en-US" sz="5400" dirty="0" smtClean="0">
                <a:latin typeface="Arial Unicode MS" panose="020B0604020202020204" pitchFamily="34" charset="-128"/>
                <a:ea typeface="Arial Unicode MS" panose="020B0604020202020204" pitchFamily="34" charset="-128"/>
                <a:cs typeface="Arial Unicode MS" panose="020B0604020202020204" pitchFamily="34" charset="-128"/>
              </a:rPr>
              <a:t>Zeroth Law of Thermodynamics</a:t>
            </a:r>
          </a:p>
          <a:p>
            <a:pPr marL="457200" indent="-457200" algn="just">
              <a:buFont typeface="Wingdings" panose="05000000000000000000" pitchFamily="2" charset="2"/>
              <a:buChar char="Ø"/>
            </a:pPr>
            <a:r>
              <a:rPr lang="en-US" sz="5400" dirty="0" smtClean="0">
                <a:latin typeface="Arial Unicode MS" panose="020B0604020202020204" pitchFamily="34" charset="-128"/>
                <a:ea typeface="Arial Unicode MS" panose="020B0604020202020204" pitchFamily="34" charset="-128"/>
                <a:cs typeface="Arial Unicode MS" panose="020B0604020202020204" pitchFamily="34" charset="-128"/>
              </a:rPr>
              <a:t>First Law of Thermodynamics</a:t>
            </a:r>
          </a:p>
          <a:p>
            <a:pPr marL="457200" indent="-457200" algn="just">
              <a:buFont typeface="Wingdings" panose="05000000000000000000" pitchFamily="2" charset="2"/>
              <a:buChar char="Ø"/>
            </a:pPr>
            <a:r>
              <a:rPr lang="en-US" sz="5400" dirty="0" smtClean="0">
                <a:latin typeface="Arial Unicode MS" panose="020B0604020202020204" pitchFamily="34" charset="-128"/>
                <a:ea typeface="Arial Unicode MS" panose="020B0604020202020204" pitchFamily="34" charset="-128"/>
                <a:cs typeface="Arial Unicode MS" panose="020B0604020202020204" pitchFamily="34" charset="-128"/>
              </a:rPr>
              <a:t>Second Law of Thermodynamics</a:t>
            </a:r>
          </a:p>
          <a:p>
            <a:pPr marL="457200" indent="-457200" algn="just">
              <a:buFont typeface="Wingdings" panose="05000000000000000000" pitchFamily="2" charset="2"/>
              <a:buChar char="Ø"/>
            </a:pPr>
            <a:r>
              <a:rPr lang="en-US" sz="5400" dirty="0" smtClean="0">
                <a:latin typeface="Arial Unicode MS" panose="020B0604020202020204" pitchFamily="34" charset="-128"/>
                <a:ea typeface="Arial Unicode MS" panose="020B0604020202020204" pitchFamily="34" charset="-128"/>
                <a:cs typeface="Arial Unicode MS" panose="020B0604020202020204" pitchFamily="34" charset="-128"/>
              </a:rPr>
              <a:t>Third Law of Thermodynamics</a:t>
            </a:r>
          </a:p>
          <a:p>
            <a:pPr marL="457200" indent="-457200" algn="just">
              <a:buFont typeface="Wingdings" panose="05000000000000000000" pitchFamily="2" charset="2"/>
              <a:buChar char="Ø"/>
            </a:pPr>
            <a:endParaRPr lang="en-US" sz="5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922732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87506"/>
          </a:xfrm>
        </p:spPr>
        <p:txBody>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Zeroth Law of Thermodynamics</a:t>
            </a:r>
          </a:p>
        </p:txBody>
      </p:sp>
      <p:sp>
        <p:nvSpPr>
          <p:cNvPr id="3" name="Content Placeholder 2"/>
          <p:cNvSpPr>
            <a:spLocks noGrp="1"/>
          </p:cNvSpPr>
          <p:nvPr>
            <p:ph idx="1"/>
          </p:nvPr>
        </p:nvSpPr>
        <p:spPr>
          <a:xfrm>
            <a:off x="0" y="1035424"/>
            <a:ext cx="12192000" cy="5930151"/>
          </a:xfrm>
        </p:spPr>
        <p:txBody>
          <a:bodyPr>
            <a:normAutofit/>
          </a:bodyPr>
          <a:lstStyle/>
          <a:p>
            <a:pPr marL="457200" indent="-457200">
              <a:buFont typeface="Wingdings" panose="05000000000000000000" pitchFamily="2" charset="2"/>
              <a:buChar char="q"/>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The Zeroth Law is the basis for the measurement of temperature. It states that</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457200" indent="-457200">
              <a:buFont typeface="Wingdings" panose="05000000000000000000" pitchFamily="2" charset="2"/>
              <a:buChar char="ü"/>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Two bodies which are in thermal equilibrium with a third body are in thermal equilibrium with each other</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457200" indent="-457200">
              <a:buFont typeface="Wingdings" panose="05000000000000000000" pitchFamily="2" charset="2"/>
              <a:buChar char="ü"/>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Zeroth Law Of Thermodynamics Examples: consider two cups A and B with boiling water.</a:t>
            </a:r>
          </a:p>
          <a:p>
            <a:pPr marL="457200" indent="-457200">
              <a:buFont typeface="Wingdings" panose="05000000000000000000" pitchFamily="2" charset="2"/>
              <a:buChar char="ü"/>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When a thermometer is placed in cup A, it gets warmed up by the water until it reads 100°C.</a:t>
            </a:r>
          </a:p>
          <a:p>
            <a:pPr marL="457200" indent="-457200">
              <a:buFont typeface="Wingdings" panose="05000000000000000000" pitchFamily="2" charset="2"/>
              <a:buChar char="ü"/>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When it read 100°C, we say that the thermometer is in equilibrium with cup A.</a:t>
            </a:r>
          </a:p>
          <a:p>
            <a:pPr marL="457200" indent="-457200">
              <a:buFont typeface="Wingdings" panose="05000000000000000000" pitchFamily="2" charset="2"/>
              <a:buChar char="ü"/>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Now when we move the thermometer to cup B to read the temperature, it continues to read 100°C.</a:t>
            </a:r>
          </a:p>
        </p:txBody>
      </p:sp>
    </p:spTree>
    <p:extLst>
      <p:ext uri="{BB962C8B-B14F-4D97-AF65-F5344CB8AC3E}">
        <p14:creationId xmlns:p14="http://schemas.microsoft.com/office/powerpoint/2010/main" val="29634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34471" y="1825624"/>
            <a:ext cx="12326471" cy="5032375"/>
          </a:xfrm>
        </p:spPr>
        <p:txBody>
          <a:bodyPr>
            <a:normAutofit/>
          </a:bodyPr>
          <a:lstStyle/>
          <a:p>
            <a:pPr marL="0" indent="0" algn="just">
              <a:buNone/>
            </a:pPr>
            <a:r>
              <a:rPr lang="en-US" sz="3600" dirty="0">
                <a:latin typeface="Arial Unicode MS" panose="020B0604020202020204" pitchFamily="34" charset="-128"/>
                <a:ea typeface="Arial Unicode MS" panose="020B0604020202020204" pitchFamily="34" charset="-128"/>
                <a:cs typeface="Arial Unicode MS" panose="020B0604020202020204" pitchFamily="34" charset="-128"/>
              </a:rPr>
              <a:t>The thermometer is also in equilibrium with cup B</a:t>
            </a:r>
            <a:r>
              <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457200" indent="-457200" algn="just"/>
            <a:r>
              <a:rPr lang="en-US" sz="3600" dirty="0">
                <a:latin typeface="Arial Unicode MS" panose="020B0604020202020204" pitchFamily="34" charset="-128"/>
                <a:ea typeface="Arial Unicode MS" panose="020B0604020202020204" pitchFamily="34" charset="-128"/>
                <a:cs typeface="Arial Unicode MS" panose="020B0604020202020204" pitchFamily="34" charset="-128"/>
              </a:rPr>
              <a:t>From keeping in mind the zeroth law of thermodynamics, we can conclude that cup A and cup B are in equilibrium with each other.</a:t>
            </a:r>
          </a:p>
          <a:p>
            <a:pPr marL="457200" indent="-457200" algn="just"/>
            <a:r>
              <a:rPr lang="en-US" sz="3600" dirty="0">
                <a:latin typeface="Arial Unicode MS" panose="020B0604020202020204" pitchFamily="34" charset="-128"/>
                <a:ea typeface="Arial Unicode MS" panose="020B0604020202020204" pitchFamily="34" charset="-128"/>
                <a:cs typeface="Arial Unicode MS" panose="020B0604020202020204" pitchFamily="34" charset="-128"/>
              </a:rPr>
              <a:t>The zeroth law of thermodynamics enables us to use thermometers to compare the temperature of any two objects that we like.</a:t>
            </a:r>
          </a:p>
        </p:txBody>
      </p:sp>
    </p:spTree>
    <p:extLst>
      <p:ext uri="{BB962C8B-B14F-4D97-AF65-F5344CB8AC3E}">
        <p14:creationId xmlns:p14="http://schemas.microsoft.com/office/powerpoint/2010/main" val="3459903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First Law of Thermodynamics</a:t>
            </a:r>
          </a:p>
        </p:txBody>
      </p:sp>
      <p:sp>
        <p:nvSpPr>
          <p:cNvPr id="3" name="Content Placeholder 2"/>
          <p:cNvSpPr>
            <a:spLocks noGrp="1"/>
          </p:cNvSpPr>
          <p:nvPr>
            <p:ph idx="1"/>
          </p:nvPr>
        </p:nvSpPr>
        <p:spPr>
          <a:xfrm>
            <a:off x="0" y="1143000"/>
            <a:ext cx="12192000" cy="5715000"/>
          </a:xfrm>
        </p:spPr>
        <p:txBody>
          <a:bodyPr>
            <a:normAutofit lnSpcReduction="10000"/>
          </a:bodyPr>
          <a:lstStyle/>
          <a:p>
            <a:pPr marL="457200" indent="-457200" algn="just"/>
            <a:r>
              <a:rPr lang="en-US" sz="4400" dirty="0"/>
              <a:t>The first law of thermodynamics which is also known as the conservation of energy principle states that</a:t>
            </a:r>
            <a:r>
              <a:rPr lang="en-US" sz="4400" dirty="0" smtClean="0"/>
              <a:t>:</a:t>
            </a:r>
          </a:p>
          <a:p>
            <a:pPr marL="457200" indent="-457200" algn="just"/>
            <a:r>
              <a:rPr lang="en-US" sz="4400" dirty="0"/>
              <a:t>Energy can neither be created nor destroyed, but it can be changed from one form to another</a:t>
            </a:r>
            <a:r>
              <a:rPr lang="en-US" sz="4400" dirty="0" smtClean="0"/>
              <a:t>.</a:t>
            </a:r>
          </a:p>
          <a:p>
            <a:pPr marL="457200" indent="-457200" algn="just"/>
            <a:r>
              <a:rPr lang="en-US" sz="4400" dirty="0"/>
              <a:t>This law may seem abstract but if we look at a few examples of the first law of thermodynamics, we will get a clearer idea</a:t>
            </a:r>
            <a:r>
              <a:rPr lang="en-US" sz="4400" dirty="0" smtClean="0"/>
              <a:t>.</a:t>
            </a:r>
          </a:p>
          <a:p>
            <a:endParaRPr lang="en-US" dirty="0"/>
          </a:p>
        </p:txBody>
      </p:sp>
    </p:spTree>
    <p:extLst>
      <p:ext uri="{BB962C8B-B14F-4D97-AF65-F5344CB8AC3E}">
        <p14:creationId xmlns:p14="http://schemas.microsoft.com/office/powerpoint/2010/main" val="4250452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33718"/>
          </a:xfrm>
        </p:spPr>
        <p:txBody>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First Law Of Thermodynamics Examples:</a:t>
            </a:r>
          </a:p>
        </p:txBody>
      </p:sp>
      <p:sp>
        <p:nvSpPr>
          <p:cNvPr id="3" name="Content Placeholder 2"/>
          <p:cNvSpPr>
            <a:spLocks noGrp="1"/>
          </p:cNvSpPr>
          <p:nvPr>
            <p:ph idx="1"/>
          </p:nvPr>
        </p:nvSpPr>
        <p:spPr>
          <a:xfrm>
            <a:off x="0" y="981636"/>
            <a:ext cx="12192000" cy="5876364"/>
          </a:xfrm>
        </p:spPr>
        <p:txBody>
          <a:bodyPr>
            <a:noAutofit/>
          </a:bodyPr>
          <a:lstStyle/>
          <a:p>
            <a:pPr marL="457200" indent="-457200" algn="just"/>
            <a:r>
              <a:rPr lang="en-US" sz="4400" dirty="0" smtClean="0">
                <a:latin typeface="Arial Unicode MS" panose="020B0604020202020204" pitchFamily="34" charset="-128"/>
                <a:ea typeface="Arial Unicode MS" panose="020B0604020202020204" pitchFamily="34" charset="-128"/>
                <a:cs typeface="Arial Unicode MS" panose="020B0604020202020204" pitchFamily="34" charset="-128"/>
              </a:rPr>
              <a:t>Fans </a:t>
            </a:r>
            <a:r>
              <a:rPr lang="en-US" sz="4400" dirty="0">
                <a:latin typeface="Arial Unicode MS" panose="020B0604020202020204" pitchFamily="34" charset="-128"/>
                <a:ea typeface="Arial Unicode MS" panose="020B0604020202020204" pitchFamily="34" charset="-128"/>
                <a:cs typeface="Arial Unicode MS" panose="020B0604020202020204" pitchFamily="34" charset="-128"/>
              </a:rPr>
              <a:t>convert electrical energy to mechanical energy</a:t>
            </a:r>
            <a:r>
              <a:rPr lang="en-US" sz="44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457200" indent="-457200" algn="just"/>
            <a:r>
              <a:rPr lang="en-US" sz="4400" dirty="0">
                <a:latin typeface="Arial Unicode MS" panose="020B0604020202020204" pitchFamily="34" charset="-128"/>
                <a:ea typeface="Arial Unicode MS" panose="020B0604020202020204" pitchFamily="34" charset="-128"/>
                <a:cs typeface="Arial Unicode MS" panose="020B0604020202020204" pitchFamily="34" charset="-128"/>
              </a:rPr>
              <a:t>Plants convert the radiant energy of sunlight to chemical energy through photosynthesis. </a:t>
            </a:r>
            <a:endParaRPr lang="en-US" sz="44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a:r>
              <a:rPr lang="en-US" sz="4400" dirty="0" smtClean="0">
                <a:latin typeface="Arial Unicode MS" panose="020B0604020202020204" pitchFamily="34" charset="-128"/>
                <a:ea typeface="Arial Unicode MS" panose="020B0604020202020204" pitchFamily="34" charset="-128"/>
                <a:cs typeface="Arial Unicode MS" panose="020B0604020202020204" pitchFamily="34" charset="-128"/>
              </a:rPr>
              <a:t>We </a:t>
            </a:r>
            <a:r>
              <a:rPr lang="en-US" sz="4400" dirty="0">
                <a:latin typeface="Arial Unicode MS" panose="020B0604020202020204" pitchFamily="34" charset="-128"/>
                <a:ea typeface="Arial Unicode MS" panose="020B0604020202020204" pitchFamily="34" charset="-128"/>
                <a:cs typeface="Arial Unicode MS" panose="020B0604020202020204" pitchFamily="34" charset="-128"/>
              </a:rPr>
              <a:t>eat plants and convert the chemical energy into kinetic energy while we swim, walk, breathe and when we scroll through this page.</a:t>
            </a:r>
          </a:p>
        </p:txBody>
      </p:sp>
    </p:spTree>
    <p:extLst>
      <p:ext uri="{BB962C8B-B14F-4D97-AF65-F5344CB8AC3E}">
        <p14:creationId xmlns:p14="http://schemas.microsoft.com/office/powerpoint/2010/main" val="2023542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6481"/>
          </a:xfrm>
        </p:spPr>
        <p:txBody>
          <a:bodyPr>
            <a:norm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Second Law of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Thermodynamics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0" y="672353"/>
            <a:ext cx="11353800" cy="5504610"/>
          </a:xfrm>
        </p:spPr>
        <p:txBody>
          <a:bodyPr>
            <a:normAutofit/>
          </a:bodyPr>
          <a:lstStyle/>
          <a:p>
            <a:pPr marL="457200" indent="-457200" algn="just"/>
            <a:r>
              <a:rPr lang="en-US" sz="3600" dirty="0">
                <a:latin typeface="Arial Unicode MS" panose="020B0604020202020204" pitchFamily="34" charset="-128"/>
                <a:ea typeface="Arial Unicode MS" panose="020B0604020202020204" pitchFamily="34" charset="-128"/>
                <a:cs typeface="Arial Unicode MS" panose="020B0604020202020204" pitchFamily="34" charset="-128"/>
              </a:rPr>
              <a:t>The second law of thermodynamics states that</a:t>
            </a:r>
            <a:r>
              <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457200" indent="-457200" algn="just"/>
            <a:r>
              <a:rPr lang="en-US" sz="3600" dirty="0">
                <a:latin typeface="Arial Unicode MS" panose="020B0604020202020204" pitchFamily="34" charset="-128"/>
                <a:ea typeface="Arial Unicode MS" panose="020B0604020202020204" pitchFamily="34" charset="-128"/>
                <a:cs typeface="Arial Unicode MS" panose="020B0604020202020204" pitchFamily="34" charset="-128"/>
              </a:rPr>
              <a:t>Energy in the form of heat only flows from regions of higher temperature to that of lower temperature</a:t>
            </a:r>
            <a:r>
              <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457200" indent="-457200" algn="just"/>
            <a:r>
              <a:rPr lang="en-US" sz="3600" dirty="0">
                <a:latin typeface="Arial Unicode MS" panose="020B0604020202020204" pitchFamily="34" charset="-128"/>
                <a:ea typeface="Arial Unicode MS" panose="020B0604020202020204" pitchFamily="34" charset="-128"/>
                <a:cs typeface="Arial Unicode MS" panose="020B0604020202020204" pitchFamily="34" charset="-128"/>
              </a:rPr>
              <a:t>Many individuals take this statement lightly and for granted, but it has an extensive impact and consequence. This is why it costs money to run an air conditioner. The human body obeys the second law of thermodynamics too.</a:t>
            </a:r>
          </a:p>
        </p:txBody>
      </p:sp>
    </p:spTree>
    <p:extLst>
      <p:ext uri="{BB962C8B-B14F-4D97-AF65-F5344CB8AC3E}">
        <p14:creationId xmlns:p14="http://schemas.microsoft.com/office/powerpoint/2010/main" val="1363037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79929"/>
          </a:xfrm>
        </p:spPr>
        <p:txBody>
          <a:bodyPr/>
          <a:lstStyle/>
          <a:p>
            <a:pPr algn="ctr"/>
            <a:r>
              <a:rPr lang="en-US" b="1" dirty="0"/>
              <a:t>What is Thermodynamics?</a:t>
            </a:r>
          </a:p>
        </p:txBody>
      </p:sp>
      <p:sp>
        <p:nvSpPr>
          <p:cNvPr id="3" name="Content Placeholder 2"/>
          <p:cNvSpPr>
            <a:spLocks noGrp="1"/>
          </p:cNvSpPr>
          <p:nvPr>
            <p:ph idx="1"/>
          </p:nvPr>
        </p:nvSpPr>
        <p:spPr>
          <a:xfrm>
            <a:off x="0" y="1009698"/>
            <a:ext cx="12023187" cy="6009667"/>
          </a:xfrm>
        </p:spPr>
        <p:txBody>
          <a:bodyPr>
            <a:normAutofit lnSpcReduction="10000"/>
          </a:bodyPr>
          <a:lstStyle/>
          <a:p>
            <a:pPr marL="457200" indent="-457200" algn="just"/>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Thermodynamics is the branch of physics which is concerned with the relationship between other forms of energy and heat. We can define thermodynamics as:</a:t>
            </a:r>
          </a:p>
          <a:p>
            <a:pPr marL="457200" indent="-457200" algn="just"/>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The branch of physics that deals with heat and temperature, and their relation to energy, work, radiation, and properties of matter.</a:t>
            </a:r>
          </a:p>
          <a:p>
            <a:pPr marL="457200" indent="-457200" algn="just"/>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To be specific, it explains how thermal energy is converted to or from other forms of energy and how matter is affected by this process. </a:t>
            </a:r>
            <a:endPar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Thermal </a:t>
            </a:r>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energy is the energy that comes from heat. This heat is generated by the movement of tiny particles within an object. The faster these particles move, the more heat is generated.</a:t>
            </a:r>
          </a:p>
        </p:txBody>
      </p:sp>
    </p:spTree>
    <p:extLst>
      <p:ext uri="{BB962C8B-B14F-4D97-AF65-F5344CB8AC3E}">
        <p14:creationId xmlns:p14="http://schemas.microsoft.com/office/powerpoint/2010/main" val="33879139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02"/>
            <a:ext cx="10515600" cy="966134"/>
          </a:xfrm>
        </p:spPr>
        <p:txBody>
          <a:bodyPr/>
          <a:lstStyle/>
          <a:p>
            <a:endParaRPr lang="en-US" dirty="0"/>
          </a:p>
        </p:txBody>
      </p:sp>
      <p:sp>
        <p:nvSpPr>
          <p:cNvPr id="3" name="Content Placeholder 2"/>
          <p:cNvSpPr>
            <a:spLocks noGrp="1"/>
          </p:cNvSpPr>
          <p:nvPr>
            <p:ph idx="1"/>
          </p:nvPr>
        </p:nvSpPr>
        <p:spPr>
          <a:xfrm>
            <a:off x="0" y="1143000"/>
            <a:ext cx="12192000" cy="5714999"/>
          </a:xfrm>
        </p:spPr>
        <p:txBody>
          <a:bodyPr>
            <a:normAutofit/>
          </a:bodyPr>
          <a:lstStyle/>
          <a:p>
            <a:pPr marL="457200" indent="-457200"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Many individuals take this statement lightly and for granted, but it has an extensive impact and consequence. This is why it costs money to run an air conditioner. The human body obeys the second law of thermodynamics too</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457200" indent="-457200"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Second Law Of Thermodynamics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Examples</a:t>
            </a:r>
          </a:p>
          <a:p>
            <a:pPr marL="457200" indent="-457200"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One of the examples of the second law of thermodynamics can be sweating in a crowded room. Assume yourself to be in a small room full of people. You are very likely to feel warm and start sweating. Sweating is a mechanism the human body uses to cool itself. Here, the heat from your body is transferred to sweat. As the sweat absorbs more and more heat from the body it evaporates and transfers heat to the surrounding air, thereby, heating up the temperature of the room.</a:t>
            </a:r>
          </a:p>
        </p:txBody>
      </p:sp>
    </p:spTree>
    <p:extLst>
      <p:ext uri="{BB962C8B-B14F-4D97-AF65-F5344CB8AC3E}">
        <p14:creationId xmlns:p14="http://schemas.microsoft.com/office/powerpoint/2010/main" val="4003504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838200" y="-92332"/>
            <a:ext cx="891091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4800" b="0" i="0" u="none" strike="noStrike" cap="none" normalizeH="0" baseline="0" dirty="0" smtClean="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rPr>
              <a:t>Third Law of Thermodynamics</a:t>
            </a:r>
            <a:r>
              <a:rPr kumimoji="0" lang="en-US" altLang="zh-CN" b="0" i="0" u="none" strike="noStrike" cap="none" normalizeH="0" baseline="0" dirty="0" smtClean="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rPr>
              <a:t> </a:t>
            </a:r>
            <a:endParaRPr kumimoji="0" lang="en-US" altLang="zh-CN" sz="6600" b="0" i="0" u="none" strike="noStrike" cap="none" normalizeH="0" baseline="0" dirty="0" smtClean="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0" y="806824"/>
            <a:ext cx="12192000" cy="6051175"/>
          </a:xfrm>
        </p:spPr>
        <p:txBody>
          <a:bodyPr>
            <a:normAutofit/>
          </a:bodyPr>
          <a:lstStyle/>
          <a:p>
            <a:pPr marL="457200" indent="-457200" algn="just"/>
            <a:r>
              <a:rPr lang="en-US" sz="4400" dirty="0">
                <a:latin typeface="Arial Unicode MS" panose="020B0604020202020204" pitchFamily="34" charset="-128"/>
                <a:ea typeface="Arial Unicode MS" panose="020B0604020202020204" pitchFamily="34" charset="-128"/>
                <a:cs typeface="Arial Unicode MS" panose="020B0604020202020204" pitchFamily="34" charset="-128"/>
              </a:rPr>
              <a:t>The Third Law states that</a:t>
            </a:r>
            <a:r>
              <a:rPr lang="en-US" sz="44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457200" indent="-457200" algn="just"/>
            <a:r>
              <a:rPr lang="en-US" sz="4400" dirty="0">
                <a:latin typeface="Arial Unicode MS" panose="020B0604020202020204" pitchFamily="34" charset="-128"/>
                <a:ea typeface="Arial Unicode MS" panose="020B0604020202020204" pitchFamily="34" charset="-128"/>
                <a:cs typeface="Arial Unicode MS" panose="020B0604020202020204" pitchFamily="34" charset="-128"/>
              </a:rPr>
              <a:t>The entropy of a perfect crystal is zero when the temperature of the crystal is equal to absolute zero (0 K</a:t>
            </a:r>
            <a:r>
              <a:rPr lang="en-US" sz="44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457200" indent="-457200" algn="just"/>
            <a:r>
              <a:rPr lang="en-US" sz="4400" dirty="0">
                <a:latin typeface="Arial Unicode MS" panose="020B0604020202020204" pitchFamily="34" charset="-128"/>
                <a:ea typeface="Arial Unicode MS" panose="020B0604020202020204" pitchFamily="34" charset="-128"/>
                <a:cs typeface="Arial Unicode MS" panose="020B0604020202020204" pitchFamily="34" charset="-128"/>
              </a:rPr>
              <a:t>Entropy is sometimes called “waste energy” i.e., the energy that is unable to do work, and since there is no heat energy whatsoever at absolute zero, there can be no waste energy</a:t>
            </a:r>
            <a:r>
              <a:rPr lang="en-US" sz="44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endParaRPr lang="en-US" dirty="0"/>
          </a:p>
        </p:txBody>
      </p:sp>
    </p:spTree>
    <p:extLst>
      <p:ext uri="{BB962C8B-B14F-4D97-AF65-F5344CB8AC3E}">
        <p14:creationId xmlns:p14="http://schemas.microsoft.com/office/powerpoint/2010/main" val="3895954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33718"/>
          </a:xfrm>
        </p:spPr>
        <p:txBody>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Third Law Of Thermodynamics Examples:</a:t>
            </a:r>
          </a:p>
        </p:txBody>
      </p:sp>
      <p:sp>
        <p:nvSpPr>
          <p:cNvPr id="3" name="Content Placeholder 2"/>
          <p:cNvSpPr>
            <a:spLocks noGrp="1"/>
          </p:cNvSpPr>
          <p:nvPr>
            <p:ph idx="1"/>
          </p:nvPr>
        </p:nvSpPr>
        <p:spPr>
          <a:xfrm>
            <a:off x="0" y="1021976"/>
            <a:ext cx="12192000" cy="5836023"/>
          </a:xfrm>
        </p:spPr>
        <p:txBody>
          <a:bodyPr>
            <a:normAutofit/>
          </a:bodyPr>
          <a:lstStyle/>
          <a:p>
            <a:pPr marL="457200" indent="-457200"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Let us consider steam as an example to illustrate the third law of thermodynamics step by step:</a:t>
            </a:r>
          </a:p>
          <a:p>
            <a:pPr marL="457200" indent="-457200"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We know that steam is a gaseous state of water at higher temperatures. In this state:</a:t>
            </a:r>
          </a:p>
          <a:p>
            <a:pPr marL="457200" indent="-457200" algn="just">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1. The molecules within it move freely and have high entropy.</a:t>
            </a:r>
          </a:p>
          <a:p>
            <a:pPr marL="457200" indent="-457200" algn="just">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2. If one decreases the temperature below 100°C, the steam gets converted to water, where the movement of molecules is restricted, decreasing the entropy of water.</a:t>
            </a:r>
          </a:p>
          <a:p>
            <a:pPr marL="457200" indent="-457200" algn="just">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3. When water is further cooled below 0°C, it gets converted to solid ice. In this state, the movement of molecules is further restricted and the entropy of the system reduces more.</a:t>
            </a:r>
          </a:p>
          <a:p>
            <a:pPr marL="457200" indent="-457200" algn="just">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4. As the temperature of the ice further reduces, the movement of the molecules in them are restricted more and the entropy of the substance goes on decreasing.</a:t>
            </a:r>
          </a:p>
          <a:p>
            <a:pPr marL="457200" indent="-457200" algn="just">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5. When the ice is cooled to absolute zero, ideally the entropy should be zero. But in reality, it is impossible to cool any substance to zero.</a:t>
            </a:r>
          </a:p>
        </p:txBody>
      </p:sp>
    </p:spTree>
    <p:extLst>
      <p:ext uri="{BB962C8B-B14F-4D97-AF65-F5344CB8AC3E}">
        <p14:creationId xmlns:p14="http://schemas.microsoft.com/office/powerpoint/2010/main" val="3486857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References</a:t>
            </a:r>
          </a:p>
          <a:p>
            <a:r>
              <a:rPr lang="en-US" dirty="0" err="1"/>
              <a:t>Petrucci</a:t>
            </a:r>
            <a:r>
              <a:rPr lang="en-US" dirty="0"/>
              <a:t>, et al. General Chemistry Principles &amp; Modern Applications. 9th ed. Upper Saddle River, NJ: Pearson Prentice Hall, 2007</a:t>
            </a:r>
          </a:p>
          <a:p>
            <a:r>
              <a:rPr lang="en-US" dirty="0" err="1"/>
              <a:t>Gonick</a:t>
            </a:r>
            <a:r>
              <a:rPr lang="en-US" dirty="0"/>
              <a:t>, Larry; </a:t>
            </a:r>
            <a:r>
              <a:rPr lang="en-US" dirty="0" err="1"/>
              <a:t>Criddle</a:t>
            </a:r>
            <a:r>
              <a:rPr lang="en-US" dirty="0"/>
              <a:t>, Craig. The Cartoon Guide to Chemistry. 1st ed. New York, NY: Harper Collins Publishers Inc., 2005</a:t>
            </a:r>
          </a:p>
          <a:p>
            <a:r>
              <a:rPr lang="en-US" dirty="0"/>
              <a:t>Moore, John </a:t>
            </a:r>
            <a:r>
              <a:rPr lang="en-US" dirty="0" err="1"/>
              <a:t>T.;Langley</a:t>
            </a:r>
            <a:r>
              <a:rPr lang="en-US" dirty="0"/>
              <a:t>, Richard. Chemistry for the Utterly Confused. New York, NY: McGraw-Hill, 2007</a:t>
            </a:r>
          </a:p>
          <a:p>
            <a:pPr marL="0" indent="0">
              <a:buNone/>
            </a:pPr>
            <a:endParaRPr lang="en-US" dirty="0"/>
          </a:p>
        </p:txBody>
      </p:sp>
    </p:spTree>
    <p:extLst>
      <p:ext uri="{BB962C8B-B14F-4D97-AF65-F5344CB8AC3E}">
        <p14:creationId xmlns:p14="http://schemas.microsoft.com/office/powerpoint/2010/main" val="3358230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74059"/>
          </a:xfrm>
        </p:spPr>
        <p:txBody>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A System and Its Surroundings</a:t>
            </a:r>
          </a:p>
        </p:txBody>
      </p:sp>
      <p:sp>
        <p:nvSpPr>
          <p:cNvPr id="3" name="Content Placeholder 2"/>
          <p:cNvSpPr>
            <a:spLocks noGrp="1"/>
          </p:cNvSpPr>
          <p:nvPr>
            <p:ph idx="1"/>
          </p:nvPr>
        </p:nvSpPr>
        <p:spPr>
          <a:xfrm>
            <a:off x="0" y="981636"/>
            <a:ext cx="12192000" cy="5876364"/>
          </a:xfrm>
        </p:spPr>
        <p:txBody>
          <a:bodyPr>
            <a:normAutofit/>
          </a:bodyPr>
          <a:lstStyle/>
          <a:p>
            <a:pPr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In thermodynamics, it is imperative to define a system and its surroundings because that concept becomes the basis for many types of descriptions and calculations</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A primary goal of the study of thermochemistry is to determine the quantity of heat exchanged between a system and its surroundings. </a:t>
            </a: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p:cNvPicPr>
            <a:picLocks noChangeAspect="1"/>
          </p:cNvPicPr>
          <p:nvPr/>
        </p:nvPicPr>
        <p:blipFill>
          <a:blip r:embed="rId2"/>
          <a:stretch>
            <a:fillRect/>
          </a:stretch>
        </p:blipFill>
        <p:spPr>
          <a:xfrm>
            <a:off x="578225" y="3240741"/>
            <a:ext cx="11201400" cy="3617259"/>
          </a:xfrm>
          <a:prstGeom prst="rect">
            <a:avLst/>
          </a:prstGeom>
        </p:spPr>
      </p:pic>
    </p:spTree>
    <p:extLst>
      <p:ext uri="{BB962C8B-B14F-4D97-AF65-F5344CB8AC3E}">
        <p14:creationId xmlns:p14="http://schemas.microsoft.com/office/powerpoint/2010/main" val="134200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5032375"/>
          </a:xfrm>
        </p:spPr>
        <p:txBody>
          <a:bodyPr>
            <a:normAutofit fontScale="92500" lnSpcReduction="10000"/>
          </a:bodyPr>
          <a:lstStyle/>
          <a:p>
            <a:pPr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system</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is the part of the universe being studied, while the </a:t>
            </a:r>
          </a:p>
          <a:p>
            <a:pPr algn="just"/>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surroundings</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are the rest of the universe that interacts with the system. </a:t>
            </a:r>
          </a:p>
          <a:p>
            <a:pPr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A system and its surroundings can be as large as the rain forests in South America or as small as the contents of a beaker in a chemistry laboratory. The type of system one is dealing with can have very important implications in chemistry because the type of system dictates certain conditions and laws of thermodynamics associated with that system</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system</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is the part of the universe we wish to focus our attention on. In the world of chemistry, the system is the chemical reaction. For example:</a:t>
            </a:r>
          </a:p>
          <a:p>
            <a:pPr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2H</a:t>
            </a:r>
            <a:r>
              <a:rPr lang="en-US" baseline="-25000" dirty="0">
                <a:latin typeface="Arial Unicode MS" panose="020B0604020202020204" pitchFamily="34" charset="-128"/>
                <a:ea typeface="Arial Unicode MS" panose="020B0604020202020204" pitchFamily="34" charset="-128"/>
                <a:cs typeface="Arial Unicode MS" panose="020B0604020202020204" pitchFamily="34" charset="-128"/>
              </a:rPr>
              <a:t>2</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 O</a:t>
            </a:r>
            <a:r>
              <a:rPr lang="en-US" baseline="-25000" dirty="0">
                <a:latin typeface="Arial Unicode MS" panose="020B0604020202020204" pitchFamily="34" charset="-128"/>
                <a:ea typeface="Arial Unicode MS" panose="020B0604020202020204" pitchFamily="34" charset="-128"/>
                <a:cs typeface="Arial Unicode MS" panose="020B0604020202020204" pitchFamily="34" charset="-128"/>
              </a:rPr>
              <a:t>2</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---&gt; 2H</a:t>
            </a:r>
            <a:r>
              <a:rPr lang="en-US" baseline="-25000" dirty="0">
                <a:latin typeface="Arial Unicode MS" panose="020B0604020202020204" pitchFamily="34" charset="-128"/>
                <a:ea typeface="Arial Unicode MS" panose="020B0604020202020204" pitchFamily="34" charset="-128"/>
                <a:cs typeface="Arial Unicode MS" panose="020B0604020202020204" pitchFamily="34" charset="-128"/>
              </a:rPr>
              <a:t>2</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O</a:t>
            </a:r>
          </a:p>
          <a:p>
            <a:pPr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The system consists of those molecules which are reacting.</a:t>
            </a:r>
          </a:p>
          <a:p>
            <a:pPr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surroundings</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are everything else; the rest of the universe. For example, say the above reaction is happening in gas phase; then the walls of the container are part of the surroundings.</a:t>
            </a:r>
          </a:p>
          <a:p>
            <a:pPr algn="just"/>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p:cNvPicPr>
            <a:picLocks noChangeAspect="1"/>
          </p:cNvPicPr>
          <p:nvPr/>
        </p:nvPicPr>
        <p:blipFill>
          <a:blip r:embed="rId2"/>
          <a:stretch>
            <a:fillRect/>
          </a:stretch>
        </p:blipFill>
        <p:spPr>
          <a:xfrm>
            <a:off x="699247" y="5109882"/>
            <a:ext cx="9211235" cy="1748118"/>
          </a:xfrm>
          <a:prstGeom prst="rect">
            <a:avLst/>
          </a:prstGeom>
        </p:spPr>
      </p:pic>
    </p:spTree>
    <p:extLst>
      <p:ext uri="{BB962C8B-B14F-4D97-AF65-F5344CB8AC3E}">
        <p14:creationId xmlns:p14="http://schemas.microsoft.com/office/powerpoint/2010/main" val="3987274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93376"/>
          </a:xfrm>
        </p:spPr>
        <p:txBody>
          <a:bodyPr/>
          <a:lstStyle/>
          <a:p>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Open System</a:t>
            </a:r>
          </a:p>
        </p:txBody>
      </p:sp>
      <p:sp>
        <p:nvSpPr>
          <p:cNvPr id="3" name="Content Placeholder 2"/>
          <p:cNvSpPr>
            <a:spLocks noGrp="1"/>
          </p:cNvSpPr>
          <p:nvPr>
            <p:ph idx="1"/>
          </p:nvPr>
        </p:nvSpPr>
        <p:spPr>
          <a:xfrm>
            <a:off x="0" y="887506"/>
            <a:ext cx="12192000" cy="5970493"/>
          </a:xfrm>
        </p:spPr>
        <p:txBody>
          <a:bodyPr/>
          <a:lstStyle/>
          <a:p>
            <a:pPr marL="457200" indent="-457200" algn="just"/>
            <a:r>
              <a:rPr lang="en-US" sz="4000" dirty="0" smtClean="0">
                <a:latin typeface="Arial Unicode MS" panose="020B0604020202020204" pitchFamily="34" charset="-128"/>
                <a:ea typeface="Arial Unicode MS" panose="020B0604020202020204" pitchFamily="34" charset="-128"/>
                <a:cs typeface="Arial Unicode MS" panose="020B0604020202020204" pitchFamily="34" charset="-128"/>
              </a:rPr>
              <a:t>An</a:t>
            </a:r>
            <a:r>
              <a:rPr lang="en-US" sz="40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4000" b="1" dirty="0">
                <a:latin typeface="Arial Unicode MS" panose="020B0604020202020204" pitchFamily="34" charset="-128"/>
                <a:ea typeface="Arial Unicode MS" panose="020B0604020202020204" pitchFamily="34" charset="-128"/>
                <a:cs typeface="Arial Unicode MS" panose="020B0604020202020204" pitchFamily="34" charset="-128"/>
              </a:rPr>
              <a:t>open system</a:t>
            </a:r>
            <a:r>
              <a:rPr lang="en-US" sz="4000" dirty="0">
                <a:latin typeface="Arial Unicode MS" panose="020B0604020202020204" pitchFamily="34" charset="-128"/>
                <a:ea typeface="Arial Unicode MS" panose="020B0604020202020204" pitchFamily="34" charset="-128"/>
                <a:cs typeface="Arial Unicode MS" panose="020B0604020202020204" pitchFamily="34" charset="-128"/>
              </a:rPr>
              <a:t> is a system that freely exchanges </a:t>
            </a:r>
            <a:r>
              <a:rPr lang="en-US" sz="4000" i="1" dirty="0">
                <a:latin typeface="Arial Unicode MS" panose="020B0604020202020204" pitchFamily="34" charset="-128"/>
                <a:ea typeface="Arial Unicode MS" panose="020B0604020202020204" pitchFamily="34" charset="-128"/>
                <a:cs typeface="Arial Unicode MS" panose="020B0604020202020204" pitchFamily="34" charset="-128"/>
              </a:rPr>
              <a:t>energy</a:t>
            </a:r>
            <a:r>
              <a:rPr lang="en-US" sz="4000" dirty="0">
                <a:latin typeface="Arial Unicode MS" panose="020B0604020202020204" pitchFamily="34" charset="-128"/>
                <a:ea typeface="Arial Unicode MS" panose="020B0604020202020204" pitchFamily="34" charset="-128"/>
                <a:cs typeface="Arial Unicode MS" panose="020B0604020202020204" pitchFamily="34" charset="-128"/>
              </a:rPr>
              <a:t> and </a:t>
            </a:r>
            <a:r>
              <a:rPr lang="en-US" sz="4000" i="1" dirty="0">
                <a:latin typeface="Arial Unicode MS" panose="020B0604020202020204" pitchFamily="34" charset="-128"/>
                <a:ea typeface="Arial Unicode MS" panose="020B0604020202020204" pitchFamily="34" charset="-128"/>
                <a:cs typeface="Arial Unicode MS" panose="020B0604020202020204" pitchFamily="34" charset="-128"/>
              </a:rPr>
              <a:t>matter</a:t>
            </a:r>
            <a:r>
              <a:rPr lang="en-US" sz="4000" dirty="0">
                <a:latin typeface="Arial Unicode MS" panose="020B0604020202020204" pitchFamily="34" charset="-128"/>
                <a:ea typeface="Arial Unicode MS" panose="020B0604020202020204" pitchFamily="34" charset="-128"/>
                <a:cs typeface="Arial Unicode MS" panose="020B0604020202020204" pitchFamily="34" charset="-128"/>
              </a:rPr>
              <a:t> with its surroundings. </a:t>
            </a:r>
            <a:endParaRPr lang="en-US" sz="40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a:r>
              <a:rPr lang="en-US" sz="4000" dirty="0" smtClean="0">
                <a:latin typeface="Arial Unicode MS" panose="020B0604020202020204" pitchFamily="34" charset="-128"/>
                <a:ea typeface="Arial Unicode MS" panose="020B0604020202020204" pitchFamily="34" charset="-128"/>
                <a:cs typeface="Arial Unicode MS" panose="020B0604020202020204" pitchFamily="34" charset="-128"/>
              </a:rPr>
              <a:t>For </a:t>
            </a:r>
            <a:r>
              <a:rPr lang="en-US" sz="4000" dirty="0">
                <a:latin typeface="Arial Unicode MS" panose="020B0604020202020204" pitchFamily="34" charset="-128"/>
                <a:ea typeface="Arial Unicode MS" panose="020B0604020202020204" pitchFamily="34" charset="-128"/>
                <a:cs typeface="Arial Unicode MS" panose="020B0604020202020204" pitchFamily="34" charset="-128"/>
              </a:rPr>
              <a:t>instance, when you are boiling soup in an open saucepan on a stove, energy and matter are being transferred to the surroundings through steam.</a:t>
            </a:r>
            <a:r>
              <a:rPr lang="en-US" sz="3600" dirty="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dirty="0"/>
          </a:p>
        </p:txBody>
      </p:sp>
      <p:pic>
        <p:nvPicPr>
          <p:cNvPr id="4" name="Picture 3"/>
          <p:cNvPicPr>
            <a:picLocks noChangeAspect="1"/>
          </p:cNvPicPr>
          <p:nvPr/>
        </p:nvPicPr>
        <p:blipFill>
          <a:blip r:embed="rId2"/>
          <a:stretch>
            <a:fillRect/>
          </a:stretch>
        </p:blipFill>
        <p:spPr>
          <a:xfrm>
            <a:off x="3030069" y="4773706"/>
            <a:ext cx="5239871" cy="2178421"/>
          </a:xfrm>
          <a:prstGeom prst="rect">
            <a:avLst/>
          </a:prstGeom>
        </p:spPr>
      </p:pic>
    </p:spTree>
    <p:extLst>
      <p:ext uri="{BB962C8B-B14F-4D97-AF65-F5344CB8AC3E}">
        <p14:creationId xmlns:p14="http://schemas.microsoft.com/office/powerpoint/2010/main" val="95038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3926540"/>
          </a:xfrm>
        </p:spPr>
        <p:txBody>
          <a:bodyPr>
            <a:normAutofit fontScale="90000"/>
          </a:bodyPr>
          <a:lstStyle/>
          <a:p>
            <a:pPr marL="571500" indent="-571500" algn="just">
              <a:buFont typeface="Wingdings" panose="05000000000000000000" pitchFamily="2" charset="2"/>
              <a:buChar char="Ø"/>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The saucepan is an open system because it allows for the transfer of matter (for example adding spices in the saucepan) and for the transfer of energy (for example heating the saucepan and allowing steam to leave the saucepan).</a:t>
            </a:r>
            <a:br>
              <a:rPr lang="en-US" dirty="0">
                <a:latin typeface="Arial Unicode MS" panose="020B0604020202020204" pitchFamily="34" charset="-128"/>
                <a:ea typeface="Arial Unicode MS" panose="020B0604020202020204" pitchFamily="34" charset="-128"/>
                <a:cs typeface="Arial Unicode MS" panose="020B0604020202020204" pitchFamily="34" charset="-128"/>
              </a:rPr>
            </a:br>
            <a:endParaRPr lang="en-US" dirty="0"/>
          </a:p>
        </p:txBody>
      </p:sp>
      <p:pic>
        <p:nvPicPr>
          <p:cNvPr id="4" name="Content Placeholder 3"/>
          <p:cNvPicPr>
            <a:picLocks noGrp="1" noChangeAspect="1"/>
          </p:cNvPicPr>
          <p:nvPr>
            <p:ph idx="1"/>
          </p:nvPr>
        </p:nvPicPr>
        <p:blipFill>
          <a:blip r:embed="rId2"/>
          <a:stretch>
            <a:fillRect/>
          </a:stretch>
        </p:blipFill>
        <p:spPr>
          <a:xfrm>
            <a:off x="1772490" y="3612219"/>
            <a:ext cx="6791325" cy="2600325"/>
          </a:xfrm>
          <a:prstGeom prst="rect">
            <a:avLst/>
          </a:prstGeom>
        </p:spPr>
      </p:pic>
    </p:spTree>
    <p:extLst>
      <p:ext uri="{BB962C8B-B14F-4D97-AF65-F5344CB8AC3E}">
        <p14:creationId xmlns:p14="http://schemas.microsoft.com/office/powerpoint/2010/main" val="1736226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706" y="0"/>
            <a:ext cx="10515600" cy="874059"/>
          </a:xfrm>
        </p:spPr>
        <p:txBody>
          <a:bodyPr/>
          <a:lstStyle/>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Closed System</a:t>
            </a:r>
          </a:p>
        </p:txBody>
      </p:sp>
      <p:sp>
        <p:nvSpPr>
          <p:cNvPr id="3" name="Content Placeholder 2"/>
          <p:cNvSpPr>
            <a:spLocks noGrp="1"/>
          </p:cNvSpPr>
          <p:nvPr>
            <p:ph idx="1"/>
          </p:nvPr>
        </p:nvSpPr>
        <p:spPr>
          <a:xfrm>
            <a:off x="94129" y="699246"/>
            <a:ext cx="12097871" cy="6158753"/>
          </a:xfrm>
        </p:spPr>
        <p:txBody>
          <a:bodyPr>
            <a:noAutofit/>
          </a:bodyPr>
          <a:lstStyle/>
          <a:p>
            <a:pPr algn="just"/>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Putting </a:t>
            </a:r>
            <a:r>
              <a:rPr lang="en-US" sz="3400" dirty="0">
                <a:latin typeface="Arial Unicode MS" panose="020B0604020202020204" pitchFamily="34" charset="-128"/>
                <a:ea typeface="Arial Unicode MS" panose="020B0604020202020204" pitchFamily="34" charset="-128"/>
                <a:cs typeface="Arial Unicode MS" panose="020B0604020202020204" pitchFamily="34" charset="-128"/>
              </a:rPr>
              <a:t>a lid on the saucepan makes the saucepan a closed system. A </a:t>
            </a:r>
            <a:r>
              <a:rPr lang="en-US" sz="3400" b="1" dirty="0">
                <a:latin typeface="Arial Unicode MS" panose="020B0604020202020204" pitchFamily="34" charset="-128"/>
                <a:ea typeface="Arial Unicode MS" panose="020B0604020202020204" pitchFamily="34" charset="-128"/>
                <a:cs typeface="Arial Unicode MS" panose="020B0604020202020204" pitchFamily="34" charset="-128"/>
              </a:rPr>
              <a:t>closed system </a:t>
            </a:r>
            <a:r>
              <a:rPr lang="en-US" sz="3400" dirty="0">
                <a:latin typeface="Arial Unicode MS" panose="020B0604020202020204" pitchFamily="34" charset="-128"/>
                <a:ea typeface="Arial Unicode MS" panose="020B0604020202020204" pitchFamily="34" charset="-128"/>
                <a:cs typeface="Arial Unicode MS" panose="020B0604020202020204" pitchFamily="34" charset="-128"/>
              </a:rPr>
              <a:t>is a system that exchanges </a:t>
            </a:r>
            <a:r>
              <a:rPr lang="en-US" sz="3400" b="1" dirty="0">
                <a:latin typeface="Arial Unicode MS" panose="020B0604020202020204" pitchFamily="34" charset="-128"/>
                <a:ea typeface="Arial Unicode MS" panose="020B0604020202020204" pitchFamily="34" charset="-128"/>
                <a:cs typeface="Arial Unicode MS" panose="020B0604020202020204" pitchFamily="34" charset="-128"/>
              </a:rPr>
              <a:t>only energy</a:t>
            </a:r>
            <a:r>
              <a:rPr lang="en-US" sz="3400" dirty="0">
                <a:latin typeface="Arial Unicode MS" panose="020B0604020202020204" pitchFamily="34" charset="-128"/>
                <a:ea typeface="Arial Unicode MS" panose="020B0604020202020204" pitchFamily="34" charset="-128"/>
                <a:cs typeface="Arial Unicode MS" panose="020B0604020202020204" pitchFamily="34" charset="-128"/>
              </a:rPr>
              <a:t> with its surroundings, not matter. By putting a lid on the saucepan, matter can no longer transfer because the lid prevents matter from entering the saucepan and leaving the saucepan. Still, the saucepan allows energy transfer. Imagine putting the saucepan on a stove and heating it. The saucepan allows energy transfer as the saucepan heats up and heats the contents inside it</a:t>
            </a:r>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algn="just"/>
            <a:r>
              <a:rPr lang="en-US" sz="3400" dirty="0">
                <a:latin typeface="Arial Unicode MS" panose="020B0604020202020204" pitchFamily="34" charset="-128"/>
                <a:ea typeface="Arial Unicode MS" panose="020B0604020202020204" pitchFamily="34" charset="-128"/>
                <a:cs typeface="Arial Unicode MS" panose="020B0604020202020204" pitchFamily="34" charset="-128"/>
              </a:rPr>
              <a:t>For example, when a lid is put a beaker, it becomes a closed system. Next, when the contents in the beaker are boiled, the sides of the beaker will start getting foggy and misty.</a:t>
            </a:r>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3400" dirty="0"/>
          </a:p>
        </p:txBody>
      </p:sp>
    </p:spTree>
    <p:extLst>
      <p:ext uri="{BB962C8B-B14F-4D97-AF65-F5344CB8AC3E}">
        <p14:creationId xmlns:p14="http://schemas.microsoft.com/office/powerpoint/2010/main" val="887962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4408068"/>
          </a:xfrm>
        </p:spPr>
        <p:txBody>
          <a:bodyPr>
            <a:normAutofit fontScale="90000"/>
          </a:bodyPr>
          <a:lstStyle/>
          <a:p>
            <a:pPr marL="571500" indent="-571500" algn="just">
              <a:buFont typeface="Wingdings" panose="05000000000000000000" pitchFamily="2" charset="2"/>
              <a:buChar char="Ø"/>
            </a:pPr>
            <a:r>
              <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rPr>
              <a:t>This </a:t>
            </a:r>
            <a:r>
              <a:rPr lang="en-US" sz="3600" dirty="0">
                <a:latin typeface="Arial Unicode MS" panose="020B0604020202020204" pitchFamily="34" charset="-128"/>
                <a:ea typeface="Arial Unicode MS" panose="020B0604020202020204" pitchFamily="34" charset="-128"/>
                <a:cs typeface="Arial Unicode MS" panose="020B0604020202020204" pitchFamily="34" charset="-128"/>
              </a:rPr>
              <a:t>fog and mist is the steam which covers the sides of the container because it cannot escape the beaker due to the lid. The fact that the beaker is able to produce this steam means that the beaker allows for energy transfer. Thus, even though a closed system cannot allow matter transfer, it can still allow energy transfer.</a:t>
            </a:r>
            <a:br>
              <a:rPr lang="en-US" sz="3600"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3600" dirty="0">
                <a:latin typeface="Arial Unicode MS" panose="020B0604020202020204" pitchFamily="34" charset="-128"/>
                <a:ea typeface="Arial Unicode MS" panose="020B0604020202020204" pitchFamily="34" charset="-128"/>
                <a:cs typeface="Arial Unicode MS" panose="020B0604020202020204" pitchFamily="34" charset="-128"/>
              </a:rPr>
              <a:t>The methods of energy transfer in a closed system are the same as those described for an open system above.</a:t>
            </a:r>
          </a:p>
        </p:txBody>
      </p:sp>
      <p:pic>
        <p:nvPicPr>
          <p:cNvPr id="4" name="Content Placeholder 3"/>
          <p:cNvPicPr>
            <a:picLocks noGrp="1" noChangeAspect="1"/>
          </p:cNvPicPr>
          <p:nvPr>
            <p:ph idx="1"/>
          </p:nvPr>
        </p:nvPicPr>
        <p:blipFill>
          <a:blip r:embed="rId2"/>
          <a:stretch>
            <a:fillRect/>
          </a:stretch>
        </p:blipFill>
        <p:spPr>
          <a:xfrm>
            <a:off x="2657475" y="4125627"/>
            <a:ext cx="6877050" cy="2628900"/>
          </a:xfrm>
          <a:prstGeom prst="rect">
            <a:avLst/>
          </a:prstGeom>
        </p:spPr>
      </p:pic>
    </p:spTree>
    <p:extLst>
      <p:ext uri="{BB962C8B-B14F-4D97-AF65-F5344CB8AC3E}">
        <p14:creationId xmlns:p14="http://schemas.microsoft.com/office/powerpoint/2010/main" val="150978916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254</TotalTime>
  <Words>2179</Words>
  <Application>Microsoft Office PowerPoint</Application>
  <PresentationFormat>Widescreen</PresentationFormat>
  <Paragraphs>149</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 Unicode MS</vt:lpstr>
      <vt:lpstr>Arial</vt:lpstr>
      <vt:lpstr>Arial Black</vt:lpstr>
      <vt:lpstr>Garamond</vt:lpstr>
      <vt:lpstr>Tahoma</vt:lpstr>
      <vt:lpstr>Wingdings</vt:lpstr>
      <vt:lpstr>Organic</vt:lpstr>
      <vt:lpstr>THERMODYNAMICS</vt:lpstr>
      <vt:lpstr>Thermodynamics</vt:lpstr>
      <vt:lpstr>What is Thermodynamics?</vt:lpstr>
      <vt:lpstr>A System and Its Surroundings</vt:lpstr>
      <vt:lpstr>PowerPoint Presentation</vt:lpstr>
      <vt:lpstr>Open System</vt:lpstr>
      <vt:lpstr>The saucepan is an open system because it allows for the transfer of matter (for example adding spices in the saucepan) and for the transfer of energy (for example heating the saucepan and allowing steam to leave the saucepan). </vt:lpstr>
      <vt:lpstr>Closed System</vt:lpstr>
      <vt:lpstr>This fog and mist is the steam which covers the sides of the container because it cannot escape the beaker due to the lid. The fact that the beaker is able to produce this steam means that the beaker allows for energy transfer. Thus, even though a closed system cannot allow matter transfer, it can still allow energy transfer. The methods of energy transfer in a closed system are the same as those described for an open system above.</vt:lpstr>
      <vt:lpstr>Isolated System</vt:lpstr>
      <vt:lpstr>FIRST LAW OF THERMODYNAMICS</vt:lpstr>
      <vt:lpstr>PowerPoint Presentation</vt:lpstr>
      <vt:lpstr>PowerPoint Presentation</vt:lpstr>
      <vt:lpstr>PowerPoint Presentation</vt:lpstr>
      <vt:lpstr>SOME TERMS IN THERMODYMANICS</vt:lpstr>
      <vt:lpstr>SOME TERMS IN THERMODYMANICS</vt:lpstr>
      <vt:lpstr>Energy, Heat, and Work</vt:lpstr>
      <vt:lpstr>SOME TERMS IN THERMODYMANICS</vt:lpstr>
      <vt:lpstr>PowerPoint Presentation</vt:lpstr>
      <vt:lpstr>Enthalpies of Reactions </vt:lpstr>
      <vt:lpstr>What is thermodynamic process?</vt:lpstr>
      <vt:lpstr>PowerPoint Presentation</vt:lpstr>
      <vt:lpstr>What are Laws of Thermodynamics? </vt:lpstr>
      <vt:lpstr>There are four laws of thermodynamics and are given below:</vt:lpstr>
      <vt:lpstr>Zeroth Law of Thermodynamics</vt:lpstr>
      <vt:lpstr>PowerPoint Presentation</vt:lpstr>
      <vt:lpstr>First Law of Thermodynamics</vt:lpstr>
      <vt:lpstr>First Law Of Thermodynamics Examples:</vt:lpstr>
      <vt:lpstr>Second Law of Thermodynamics</vt:lpstr>
      <vt:lpstr>PowerPoint Presentation</vt:lpstr>
      <vt:lpstr>Third Law of Thermodynamics </vt:lpstr>
      <vt:lpstr>Third Law Of Thermodynamics Examples: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THERMODYNAMICS</dc:title>
  <dc:creator>Danjuma Kassim Abdullahi</dc:creator>
  <cp:lastModifiedBy>BUMCS</cp:lastModifiedBy>
  <cp:revision>29</cp:revision>
  <dcterms:created xsi:type="dcterms:W3CDTF">2019-11-16T09:47:02Z</dcterms:created>
  <dcterms:modified xsi:type="dcterms:W3CDTF">2021-01-25T13:56:29Z</dcterms:modified>
</cp:coreProperties>
</file>