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407" r:id="rId4"/>
    <p:sldId id="291" r:id="rId5"/>
    <p:sldId id="370" r:id="rId6"/>
    <p:sldId id="371" r:id="rId7"/>
    <p:sldId id="408" r:id="rId8"/>
    <p:sldId id="409" r:id="rId9"/>
    <p:sldId id="410" r:id="rId10"/>
    <p:sldId id="411" r:id="rId11"/>
    <p:sldId id="412" r:id="rId12"/>
    <p:sldId id="413" r:id="rId13"/>
    <p:sldId id="414" r:id="rId14"/>
    <p:sldId id="415" r:id="rId15"/>
    <p:sldId id="425" r:id="rId16"/>
    <p:sldId id="416" r:id="rId17"/>
    <p:sldId id="419" r:id="rId18"/>
    <p:sldId id="417" r:id="rId19"/>
    <p:sldId id="418" r:id="rId20"/>
    <p:sldId id="420" r:id="rId21"/>
    <p:sldId id="423" r:id="rId22"/>
    <p:sldId id="421" r:id="rId23"/>
    <p:sldId id="424" r:id="rId24"/>
    <p:sldId id="422" r:id="rId25"/>
    <p:sldId id="426" r:id="rId26"/>
    <p:sldId id="427" r:id="rId27"/>
    <p:sldId id="428" r:id="rId28"/>
    <p:sldId id="290" r:id="rId29"/>
    <p:sldId id="429" r:id="rId30"/>
    <p:sldId id="430" r:id="rId31"/>
    <p:sldId id="43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p:restoredTop sz="94662"/>
  </p:normalViewPr>
  <p:slideViewPr>
    <p:cSldViewPr snapToGrid="0" snapToObjects="1">
      <p:cViewPr varScale="1">
        <p:scale>
          <a:sx n="109" d="100"/>
          <a:sy n="109" d="100"/>
        </p:scale>
        <p:origin x="14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10/18/23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F86E94-9AEF-884C-8E4F-6FA1BDF90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0638"/>
            <a:ext cx="91440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2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2FC7-FE6E-9749-90A5-B198C85B305B}"/>
              </a:ext>
            </a:extLst>
          </p:cNvPr>
          <p:cNvSpPr>
            <a:spLocks noGrp="1"/>
          </p:cNvSpPr>
          <p:nvPr>
            <p:ph type="title"/>
          </p:nvPr>
        </p:nvSpPr>
        <p:spPr/>
        <p:txBody>
          <a:bodyPr/>
          <a:lstStyle/>
          <a:p>
            <a:r>
              <a:rPr lang="en-US" dirty="0"/>
              <a:t>Why Supervised Learning</a:t>
            </a:r>
          </a:p>
        </p:txBody>
      </p:sp>
      <p:sp>
        <p:nvSpPr>
          <p:cNvPr id="3" name="Content Placeholder 2">
            <a:extLst>
              <a:ext uri="{FF2B5EF4-FFF2-40B4-BE49-F238E27FC236}">
                <a16:creationId xmlns:a16="http://schemas.microsoft.com/office/drawing/2014/main" id="{AA064320-5EF2-184C-B206-B9E19A29DE40}"/>
              </a:ext>
            </a:extLst>
          </p:cNvPr>
          <p:cNvSpPr>
            <a:spLocks noGrp="1"/>
          </p:cNvSpPr>
          <p:nvPr>
            <p:ph idx="1"/>
          </p:nvPr>
        </p:nvSpPr>
        <p:spPr/>
        <p:txBody>
          <a:bodyPr>
            <a:normAutofit fontScale="92500" lnSpcReduction="10000"/>
          </a:bodyPr>
          <a:lstStyle/>
          <a:p>
            <a:r>
              <a:rPr lang="en-GB" sz="3200" dirty="0"/>
              <a:t>Supervised learning allows you to collect data or produce a data output from the previous experience.</a:t>
            </a:r>
          </a:p>
          <a:p>
            <a:r>
              <a:rPr lang="en-GB" sz="3200" dirty="0"/>
              <a:t>Helps you to optimize performance criteria using experience</a:t>
            </a:r>
          </a:p>
          <a:p>
            <a:r>
              <a:rPr lang="en-GB" sz="3200" dirty="0"/>
              <a:t>Supervised machine learning helps you to solve various types of real-world computation problems.</a:t>
            </a:r>
          </a:p>
        </p:txBody>
      </p:sp>
    </p:spTree>
    <p:extLst>
      <p:ext uri="{BB962C8B-B14F-4D97-AF65-F5344CB8AC3E}">
        <p14:creationId xmlns:p14="http://schemas.microsoft.com/office/powerpoint/2010/main" val="383919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B2D7-D32D-004B-AEE1-538880AF3477}"/>
              </a:ext>
            </a:extLst>
          </p:cNvPr>
          <p:cNvSpPr>
            <a:spLocks noGrp="1"/>
          </p:cNvSpPr>
          <p:nvPr>
            <p:ph type="title"/>
          </p:nvPr>
        </p:nvSpPr>
        <p:spPr/>
        <p:txBody>
          <a:bodyPr/>
          <a:lstStyle/>
          <a:p>
            <a:r>
              <a:rPr lang="en-US" dirty="0"/>
              <a:t>How it works</a:t>
            </a:r>
          </a:p>
        </p:txBody>
      </p:sp>
      <p:sp>
        <p:nvSpPr>
          <p:cNvPr id="6" name="Rectangle 5">
            <a:extLst>
              <a:ext uri="{FF2B5EF4-FFF2-40B4-BE49-F238E27FC236}">
                <a16:creationId xmlns:a16="http://schemas.microsoft.com/office/drawing/2014/main" id="{758CE6E7-5379-6D4D-8AF5-7C3CDF24E6E6}"/>
              </a:ext>
            </a:extLst>
          </p:cNvPr>
          <p:cNvSpPr/>
          <p:nvPr/>
        </p:nvSpPr>
        <p:spPr>
          <a:xfrm>
            <a:off x="651164" y="1898073"/>
            <a:ext cx="7952509" cy="41840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0" name="Picture 2">
            <a:extLst>
              <a:ext uri="{FF2B5EF4-FFF2-40B4-BE49-F238E27FC236}">
                <a16:creationId xmlns:a16="http://schemas.microsoft.com/office/drawing/2014/main" id="{6BB909DB-E383-4247-9E3F-A3FABBFB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9812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5D80-3041-8E41-AD64-F78149D8EA20}"/>
              </a:ext>
            </a:extLst>
          </p:cNvPr>
          <p:cNvSpPr>
            <a:spLocks noGrp="1"/>
          </p:cNvSpPr>
          <p:nvPr>
            <p:ph type="title"/>
          </p:nvPr>
        </p:nvSpPr>
        <p:spPr/>
        <p:txBody>
          <a:bodyPr/>
          <a:lstStyle/>
          <a:p>
            <a:r>
              <a:rPr lang="en-GB" sz="4400" dirty="0"/>
              <a:t>Types of Supervised Machine Learning Techniques</a:t>
            </a:r>
            <a:endParaRPr lang="en-US" sz="4400" dirty="0"/>
          </a:p>
        </p:txBody>
      </p:sp>
      <p:sp>
        <p:nvSpPr>
          <p:cNvPr id="3" name="Content Placeholder 2">
            <a:extLst>
              <a:ext uri="{FF2B5EF4-FFF2-40B4-BE49-F238E27FC236}">
                <a16:creationId xmlns:a16="http://schemas.microsoft.com/office/drawing/2014/main" id="{DF50D827-B003-1247-AB78-31068E4CEFC9}"/>
              </a:ext>
            </a:extLst>
          </p:cNvPr>
          <p:cNvSpPr>
            <a:spLocks noGrp="1"/>
          </p:cNvSpPr>
          <p:nvPr>
            <p:ph idx="1"/>
          </p:nvPr>
        </p:nvSpPr>
        <p:spPr>
          <a:xfrm>
            <a:off x="779462" y="1882587"/>
            <a:ext cx="7768793" cy="4587485"/>
          </a:xfrm>
        </p:spPr>
        <p:txBody>
          <a:bodyPr>
            <a:normAutofit fontScale="92500" lnSpcReduction="20000"/>
          </a:bodyPr>
          <a:lstStyle/>
          <a:p>
            <a:r>
              <a:rPr lang="en-GB" sz="3200" dirty="0"/>
              <a:t>Classification:</a:t>
            </a:r>
          </a:p>
          <a:p>
            <a:pPr lvl="1"/>
            <a:r>
              <a:rPr lang="en-GB" sz="2800" dirty="0"/>
              <a:t>To group the output inside a class. If the algorithm tries to label input into two distinct classes, it is called binary classification. Selecting between more than two classes is referred to as multiclass classification.</a:t>
            </a:r>
          </a:p>
          <a:p>
            <a:r>
              <a:rPr lang="en-GB" sz="3200" dirty="0"/>
              <a:t>Regression:</a:t>
            </a:r>
          </a:p>
          <a:p>
            <a:pPr lvl="1"/>
            <a:r>
              <a:rPr lang="en-GB" sz="2800" dirty="0"/>
              <a:t>Predicts a single output value using training data.</a:t>
            </a:r>
          </a:p>
          <a:p>
            <a:pPr lvl="1"/>
            <a:r>
              <a:rPr lang="en-GB" sz="2800" dirty="0"/>
              <a:t>Example: You can use regression to predict the house price from training data. The input variables will be locality, size of a house, etc.</a:t>
            </a:r>
          </a:p>
          <a:p>
            <a:endParaRPr lang="en-US" sz="3200" dirty="0"/>
          </a:p>
        </p:txBody>
      </p:sp>
    </p:spTree>
    <p:extLst>
      <p:ext uri="{BB962C8B-B14F-4D97-AF65-F5344CB8AC3E}">
        <p14:creationId xmlns:p14="http://schemas.microsoft.com/office/powerpoint/2010/main" val="264675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2DF4-D6C0-4F46-B186-0F8127EC916C}"/>
              </a:ext>
            </a:extLst>
          </p:cNvPr>
          <p:cNvSpPr>
            <a:spLocks noGrp="1"/>
          </p:cNvSpPr>
          <p:nvPr>
            <p:ph type="title"/>
          </p:nvPr>
        </p:nvSpPr>
        <p:spPr/>
        <p:txBody>
          <a:bodyPr/>
          <a:lstStyle/>
          <a:p>
            <a:r>
              <a:rPr lang="en-GB" sz="4400" dirty="0"/>
              <a:t>Types of Supervised Machine Learning Techniques</a:t>
            </a:r>
            <a:endParaRPr lang="en-US" sz="4400" dirty="0"/>
          </a:p>
        </p:txBody>
      </p:sp>
      <p:pic>
        <p:nvPicPr>
          <p:cNvPr id="5" name="Picture 4">
            <a:extLst>
              <a:ext uri="{FF2B5EF4-FFF2-40B4-BE49-F238E27FC236}">
                <a16:creationId xmlns:a16="http://schemas.microsoft.com/office/drawing/2014/main" id="{C7EDF7B3-5293-804B-A694-5041D83D9328}"/>
              </a:ext>
            </a:extLst>
          </p:cNvPr>
          <p:cNvPicPr>
            <a:picLocks noChangeAspect="1"/>
          </p:cNvPicPr>
          <p:nvPr/>
        </p:nvPicPr>
        <p:blipFill>
          <a:blip r:embed="rId2"/>
          <a:stretch>
            <a:fillRect/>
          </a:stretch>
        </p:blipFill>
        <p:spPr>
          <a:xfrm>
            <a:off x="0" y="2149595"/>
            <a:ext cx="9144000" cy="4498445"/>
          </a:xfrm>
          <a:prstGeom prst="rect">
            <a:avLst/>
          </a:prstGeom>
        </p:spPr>
      </p:pic>
    </p:spTree>
    <p:extLst>
      <p:ext uri="{BB962C8B-B14F-4D97-AF65-F5344CB8AC3E}">
        <p14:creationId xmlns:p14="http://schemas.microsoft.com/office/powerpoint/2010/main" val="264737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8BEB-F5A4-1549-983C-ED0811089994}"/>
              </a:ext>
            </a:extLst>
          </p:cNvPr>
          <p:cNvSpPr>
            <a:spLocks noGrp="1"/>
          </p:cNvSpPr>
          <p:nvPr>
            <p:ph type="title"/>
          </p:nvPr>
        </p:nvSpPr>
        <p:spPr/>
        <p:txBody>
          <a:bodyPr/>
          <a:lstStyle/>
          <a:p>
            <a:r>
              <a:rPr lang="en-GB" dirty="0"/>
              <a:t>Basic steps involved in Supervised Learning</a:t>
            </a:r>
            <a:endParaRPr lang="en-US" dirty="0"/>
          </a:p>
        </p:txBody>
      </p:sp>
      <p:sp>
        <p:nvSpPr>
          <p:cNvPr id="3" name="Content Placeholder 2">
            <a:extLst>
              <a:ext uri="{FF2B5EF4-FFF2-40B4-BE49-F238E27FC236}">
                <a16:creationId xmlns:a16="http://schemas.microsoft.com/office/drawing/2014/main" id="{C104876E-3124-5641-88F9-351E3B61FD23}"/>
              </a:ext>
            </a:extLst>
          </p:cNvPr>
          <p:cNvSpPr>
            <a:spLocks noGrp="1"/>
          </p:cNvSpPr>
          <p:nvPr>
            <p:ph idx="1"/>
          </p:nvPr>
        </p:nvSpPr>
        <p:spPr>
          <a:xfrm>
            <a:off x="779462" y="1882587"/>
            <a:ext cx="8199646" cy="4653123"/>
          </a:xfrm>
        </p:spPr>
        <p:txBody>
          <a:bodyPr>
            <a:normAutofit fontScale="92500"/>
          </a:bodyPr>
          <a:lstStyle/>
          <a:p>
            <a:r>
              <a:rPr lang="en-GB" sz="2800" dirty="0"/>
              <a:t>Step 1 : Defining problem and gathering data for it.</a:t>
            </a:r>
          </a:p>
          <a:p>
            <a:r>
              <a:rPr lang="en-GB" sz="2800" dirty="0"/>
              <a:t>Step 2 : Pre-processing data.</a:t>
            </a:r>
          </a:p>
          <a:p>
            <a:r>
              <a:rPr lang="en-GB" sz="2800" dirty="0"/>
              <a:t>Step 3 : Split data into train and test sets.</a:t>
            </a:r>
          </a:p>
          <a:p>
            <a:r>
              <a:rPr lang="en-GB" sz="2800" dirty="0"/>
              <a:t>Step 4 : Training the model.</a:t>
            </a:r>
          </a:p>
          <a:p>
            <a:r>
              <a:rPr lang="en-GB" sz="2800" dirty="0"/>
              <a:t>Step 5 : Evaluating model.</a:t>
            </a:r>
          </a:p>
          <a:p>
            <a:r>
              <a:rPr lang="en-GB" sz="2800" dirty="0"/>
              <a:t>Step 6 : Improve model.</a:t>
            </a:r>
          </a:p>
          <a:p>
            <a:r>
              <a:rPr lang="en-GB" sz="2800" dirty="0"/>
              <a:t>Step 7 : Deploying model and monitoring.</a:t>
            </a:r>
            <a:endParaRPr lang="en-US" sz="2800" dirty="0"/>
          </a:p>
        </p:txBody>
      </p:sp>
    </p:spTree>
    <p:extLst>
      <p:ext uri="{BB962C8B-B14F-4D97-AF65-F5344CB8AC3E}">
        <p14:creationId xmlns:p14="http://schemas.microsoft.com/office/powerpoint/2010/main" val="84776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40EE-B995-794B-9F9B-3253B31F6E7A}"/>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A59C8658-4B44-984B-A6C1-2C19EB0F6CFA}"/>
              </a:ext>
            </a:extLst>
          </p:cNvPr>
          <p:cNvSpPr>
            <a:spLocks noGrp="1"/>
          </p:cNvSpPr>
          <p:nvPr>
            <p:ph idx="1"/>
          </p:nvPr>
        </p:nvSpPr>
        <p:spPr/>
        <p:txBody>
          <a:bodyPr>
            <a:normAutofit/>
          </a:bodyPr>
          <a:lstStyle/>
          <a:p>
            <a:r>
              <a:rPr lang="en-GB" dirty="0"/>
              <a:t>No need to supervise the model. </a:t>
            </a:r>
          </a:p>
          <a:p>
            <a:r>
              <a:rPr lang="en-GB" dirty="0"/>
              <a:t>Instead, you need to allow the model to work on its own to discover information. </a:t>
            </a:r>
          </a:p>
          <a:p>
            <a:r>
              <a:rPr lang="en-GB" dirty="0"/>
              <a:t>It mainly deals with the unlabelled data.</a:t>
            </a:r>
          </a:p>
          <a:p>
            <a:r>
              <a:rPr lang="en-GB" dirty="0"/>
              <a:t>Unsupervised learning algorithms allow you to perform more complex processing tasks compared to supervised learning. </a:t>
            </a:r>
          </a:p>
        </p:txBody>
      </p:sp>
    </p:spTree>
    <p:extLst>
      <p:ext uri="{BB962C8B-B14F-4D97-AF65-F5344CB8AC3E}">
        <p14:creationId xmlns:p14="http://schemas.microsoft.com/office/powerpoint/2010/main" val="272117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95CC633-C190-3141-8349-25CDFDB54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3" y="1316181"/>
            <a:ext cx="9216285" cy="423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10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C0E7-B47A-BB4A-8E5F-BA713FE7B915}"/>
              </a:ext>
            </a:extLst>
          </p:cNvPr>
          <p:cNvSpPr>
            <a:spLocks noGrp="1"/>
          </p:cNvSpPr>
          <p:nvPr>
            <p:ph type="title"/>
          </p:nvPr>
        </p:nvSpPr>
        <p:spPr/>
        <p:txBody>
          <a:bodyPr/>
          <a:lstStyle/>
          <a:p>
            <a:r>
              <a:rPr lang="en-US" dirty="0"/>
              <a:t>Why Unsupervised Learning</a:t>
            </a:r>
          </a:p>
        </p:txBody>
      </p:sp>
      <p:sp>
        <p:nvSpPr>
          <p:cNvPr id="3" name="Content Placeholder 2">
            <a:extLst>
              <a:ext uri="{FF2B5EF4-FFF2-40B4-BE49-F238E27FC236}">
                <a16:creationId xmlns:a16="http://schemas.microsoft.com/office/drawing/2014/main" id="{45D41536-9AE5-CC43-B1FC-7A374B5C3AFF}"/>
              </a:ext>
            </a:extLst>
          </p:cNvPr>
          <p:cNvSpPr>
            <a:spLocks noGrp="1"/>
          </p:cNvSpPr>
          <p:nvPr>
            <p:ph idx="1"/>
          </p:nvPr>
        </p:nvSpPr>
        <p:spPr>
          <a:xfrm>
            <a:off x="779462" y="1882588"/>
            <a:ext cx="7810356" cy="4559776"/>
          </a:xfrm>
        </p:spPr>
        <p:txBody>
          <a:bodyPr>
            <a:normAutofit lnSpcReduction="10000"/>
          </a:bodyPr>
          <a:lstStyle/>
          <a:p>
            <a:r>
              <a:rPr lang="en-GB" sz="2800" dirty="0"/>
              <a:t>It finds all kind of unknown patterns in data.</a:t>
            </a:r>
          </a:p>
          <a:p>
            <a:r>
              <a:rPr lang="en-GB" sz="2800" dirty="0"/>
              <a:t>It help you to find features which can be useful for categorization.</a:t>
            </a:r>
          </a:p>
          <a:p>
            <a:r>
              <a:rPr lang="en-GB" sz="2800" dirty="0"/>
              <a:t>It is taken place in real time, so all the input data to be analysed and labelled in the presence of learners.</a:t>
            </a:r>
          </a:p>
          <a:p>
            <a:r>
              <a:rPr lang="en-GB" sz="2800" dirty="0"/>
              <a:t>It is easier to get unlabelled data from a computer than labelled data, which needs manual intervention.</a:t>
            </a:r>
          </a:p>
        </p:txBody>
      </p:sp>
    </p:spTree>
    <p:extLst>
      <p:ext uri="{BB962C8B-B14F-4D97-AF65-F5344CB8AC3E}">
        <p14:creationId xmlns:p14="http://schemas.microsoft.com/office/powerpoint/2010/main" val="28464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B93E-FE2E-154C-BC01-10F257249666}"/>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47FCB630-C092-D64A-A1E0-8C866FE09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4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Text Placeholder 2"/>
          <p:cNvSpPr>
            <a:spLocks noGrp="1"/>
          </p:cNvSpPr>
          <p:nvPr>
            <p:ph type="body" idx="1"/>
          </p:nvPr>
        </p:nvSpPr>
        <p:spPr/>
        <p:txBody>
          <a:bodyPr/>
          <a:lstStyle/>
          <a:p>
            <a:r>
              <a:rPr lang="en-US" dirty="0"/>
              <a:t>Lecture 7</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A3B-9962-FB41-A5E2-66B36121C057}"/>
              </a:ext>
            </a:extLst>
          </p:cNvPr>
          <p:cNvSpPr>
            <a:spLocks noGrp="1"/>
          </p:cNvSpPr>
          <p:nvPr>
            <p:ph type="title"/>
          </p:nvPr>
        </p:nvSpPr>
        <p:spPr/>
        <p:txBody>
          <a:bodyPr/>
          <a:lstStyle/>
          <a:p>
            <a:r>
              <a:rPr lang="en-GB" sz="4400" dirty="0"/>
              <a:t>Types of Unsupervised Machine Learning Techniques</a:t>
            </a:r>
            <a:endParaRPr lang="en-US" sz="4400" dirty="0"/>
          </a:p>
        </p:txBody>
      </p:sp>
      <p:sp>
        <p:nvSpPr>
          <p:cNvPr id="3" name="Content Placeholder 2">
            <a:extLst>
              <a:ext uri="{FF2B5EF4-FFF2-40B4-BE49-F238E27FC236}">
                <a16:creationId xmlns:a16="http://schemas.microsoft.com/office/drawing/2014/main" id="{5047B20C-2FE5-4A48-B6F9-EAC4C9CFD11E}"/>
              </a:ext>
            </a:extLst>
          </p:cNvPr>
          <p:cNvSpPr>
            <a:spLocks noGrp="1"/>
          </p:cNvSpPr>
          <p:nvPr>
            <p:ph idx="1"/>
          </p:nvPr>
        </p:nvSpPr>
        <p:spPr/>
        <p:txBody>
          <a:bodyPr>
            <a:normAutofit fontScale="92500"/>
          </a:bodyPr>
          <a:lstStyle/>
          <a:p>
            <a:r>
              <a:rPr lang="en-US" sz="3200" dirty="0"/>
              <a:t>Clustering</a:t>
            </a:r>
          </a:p>
          <a:p>
            <a:pPr lvl="1"/>
            <a:r>
              <a:rPr lang="en-GB" sz="2800" dirty="0"/>
              <a:t>Mainly deals with finding a structure or pattern in a collection of uncategorized data. </a:t>
            </a:r>
          </a:p>
          <a:p>
            <a:pPr lvl="1"/>
            <a:r>
              <a:rPr lang="en-GB" sz="2800" dirty="0"/>
              <a:t>Clustering algorithms will process your data and find natural clusters (groups) if they exist in the data. </a:t>
            </a:r>
          </a:p>
          <a:p>
            <a:pPr lvl="1"/>
            <a:r>
              <a:rPr lang="en-GB" sz="2800" dirty="0"/>
              <a:t>You can also modify how many clusters your algorithms should identify. It allows you to adjust the granularity of these groups.</a:t>
            </a:r>
          </a:p>
        </p:txBody>
      </p:sp>
    </p:spTree>
    <p:extLst>
      <p:ext uri="{BB962C8B-B14F-4D97-AF65-F5344CB8AC3E}">
        <p14:creationId xmlns:p14="http://schemas.microsoft.com/office/powerpoint/2010/main" val="33117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E605-5E13-C445-8BC9-753293EA757E}"/>
              </a:ext>
            </a:extLst>
          </p:cNvPr>
          <p:cNvSpPr>
            <a:spLocks noGrp="1"/>
          </p:cNvSpPr>
          <p:nvPr>
            <p:ph type="title"/>
          </p:nvPr>
        </p:nvSpPr>
        <p:spPr/>
        <p:txBody>
          <a:bodyPr/>
          <a:lstStyle/>
          <a:p>
            <a:r>
              <a:rPr lang="en-US" dirty="0"/>
              <a:t>Clustering</a:t>
            </a:r>
          </a:p>
        </p:txBody>
      </p:sp>
      <p:pic>
        <p:nvPicPr>
          <p:cNvPr id="1026" name="Picture 2" descr="Clustering">
            <a:extLst>
              <a:ext uri="{FF2B5EF4-FFF2-40B4-BE49-F238E27FC236}">
                <a16:creationId xmlns:a16="http://schemas.microsoft.com/office/drawing/2014/main" id="{718E6D6B-3BCE-FB45-B494-483F172D5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693"/>
            <a:ext cx="9144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2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A3B-9962-FB41-A5E2-66B36121C057}"/>
              </a:ext>
            </a:extLst>
          </p:cNvPr>
          <p:cNvSpPr>
            <a:spLocks noGrp="1"/>
          </p:cNvSpPr>
          <p:nvPr>
            <p:ph type="title"/>
          </p:nvPr>
        </p:nvSpPr>
        <p:spPr/>
        <p:txBody>
          <a:bodyPr/>
          <a:lstStyle/>
          <a:p>
            <a:r>
              <a:rPr lang="en-GB" sz="4400" dirty="0"/>
              <a:t>Types of Unsupervised Machine Learning Techniques</a:t>
            </a:r>
            <a:endParaRPr lang="en-US" sz="4400" dirty="0"/>
          </a:p>
        </p:txBody>
      </p:sp>
      <p:sp>
        <p:nvSpPr>
          <p:cNvPr id="3" name="Content Placeholder 2">
            <a:extLst>
              <a:ext uri="{FF2B5EF4-FFF2-40B4-BE49-F238E27FC236}">
                <a16:creationId xmlns:a16="http://schemas.microsoft.com/office/drawing/2014/main" id="{5047B20C-2FE5-4A48-B6F9-EAC4C9CFD11E}"/>
              </a:ext>
            </a:extLst>
          </p:cNvPr>
          <p:cNvSpPr>
            <a:spLocks noGrp="1"/>
          </p:cNvSpPr>
          <p:nvPr>
            <p:ph idx="1"/>
          </p:nvPr>
        </p:nvSpPr>
        <p:spPr/>
        <p:txBody>
          <a:bodyPr>
            <a:normAutofit fontScale="92500" lnSpcReduction="20000"/>
          </a:bodyPr>
          <a:lstStyle/>
          <a:p>
            <a:r>
              <a:rPr lang="en-US" sz="4400" dirty="0"/>
              <a:t>Association</a:t>
            </a:r>
          </a:p>
          <a:p>
            <a:pPr lvl="1"/>
            <a:r>
              <a:rPr lang="en-GB" sz="3200" dirty="0"/>
              <a:t>Association rules allow you to establish associations amongst data objects inside large databases.</a:t>
            </a:r>
          </a:p>
          <a:p>
            <a:pPr lvl="1"/>
            <a:r>
              <a:rPr lang="en-GB" sz="3200" dirty="0"/>
              <a:t>It is about discovering exciting relationships between variables in large databases. </a:t>
            </a:r>
          </a:p>
          <a:p>
            <a:pPr lvl="1"/>
            <a:r>
              <a:rPr lang="en-GB" sz="3200" dirty="0"/>
              <a:t>For example, people that buy a new home most likely to buy new furniture.</a:t>
            </a:r>
          </a:p>
        </p:txBody>
      </p:sp>
    </p:spTree>
    <p:extLst>
      <p:ext uri="{BB962C8B-B14F-4D97-AF65-F5344CB8AC3E}">
        <p14:creationId xmlns:p14="http://schemas.microsoft.com/office/powerpoint/2010/main" val="286370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CF62-6282-1F4E-8F77-7F64FB42E0DF}"/>
              </a:ext>
            </a:extLst>
          </p:cNvPr>
          <p:cNvSpPr>
            <a:spLocks noGrp="1"/>
          </p:cNvSpPr>
          <p:nvPr>
            <p:ph type="title"/>
          </p:nvPr>
        </p:nvSpPr>
        <p:spPr>
          <a:xfrm>
            <a:off x="779462" y="-252184"/>
            <a:ext cx="7581901" cy="1653988"/>
          </a:xfrm>
        </p:spPr>
        <p:txBody>
          <a:bodyPr/>
          <a:lstStyle/>
          <a:p>
            <a:r>
              <a:rPr lang="en-US" dirty="0"/>
              <a:t>Association</a:t>
            </a:r>
          </a:p>
        </p:txBody>
      </p:sp>
      <p:pic>
        <p:nvPicPr>
          <p:cNvPr id="2050" name="Picture 2">
            <a:extLst>
              <a:ext uri="{FF2B5EF4-FFF2-40B4-BE49-F238E27FC236}">
                <a16:creationId xmlns:a16="http://schemas.microsoft.com/office/drawing/2014/main" id="{7E820DF3-EA28-EA4F-A3DA-546FD6C93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1136544"/>
            <a:ext cx="6388100" cy="566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92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46-1EF2-404A-B780-55364EF466B5}"/>
              </a:ext>
            </a:extLst>
          </p:cNvPr>
          <p:cNvSpPr>
            <a:spLocks noGrp="1"/>
          </p:cNvSpPr>
          <p:nvPr>
            <p:ph type="title"/>
          </p:nvPr>
        </p:nvSpPr>
        <p:spPr/>
        <p:txBody>
          <a:bodyPr/>
          <a:lstStyle/>
          <a:p>
            <a:r>
              <a:rPr lang="en-GB" sz="4000" dirty="0"/>
              <a:t>Difference Between Supervised and Unsupervised Learning</a:t>
            </a:r>
            <a:endParaRPr lang="en-US" sz="4000" dirty="0"/>
          </a:p>
        </p:txBody>
      </p:sp>
      <p:graphicFrame>
        <p:nvGraphicFramePr>
          <p:cNvPr id="4" name="Content Placeholder 3">
            <a:extLst>
              <a:ext uri="{FF2B5EF4-FFF2-40B4-BE49-F238E27FC236}">
                <a16:creationId xmlns:a16="http://schemas.microsoft.com/office/drawing/2014/main" id="{C28885FB-3D7F-6945-B3F8-333BD33495EF}"/>
              </a:ext>
            </a:extLst>
          </p:cNvPr>
          <p:cNvGraphicFramePr>
            <a:graphicFrameLocks noGrp="1"/>
          </p:cNvGraphicFramePr>
          <p:nvPr>
            <p:ph idx="1"/>
            <p:extLst>
              <p:ext uri="{D42A27DB-BD31-4B8C-83A1-F6EECF244321}">
                <p14:modId xmlns:p14="http://schemas.microsoft.com/office/powerpoint/2010/main" val="2284209021"/>
              </p:ext>
            </p:extLst>
          </p:nvPr>
        </p:nvGraphicFramePr>
        <p:xfrm>
          <a:off x="779461" y="1664802"/>
          <a:ext cx="7719960" cy="4829800"/>
        </p:xfrm>
        <a:graphic>
          <a:graphicData uri="http://schemas.openxmlformats.org/drawingml/2006/table">
            <a:tbl>
              <a:tblPr firstRow="1">
                <a:tableStyleId>{073A0DAA-6AF3-43AB-8588-CEC1D06C72B9}</a:tableStyleId>
              </a:tblPr>
              <a:tblGrid>
                <a:gridCol w="2573320">
                  <a:extLst>
                    <a:ext uri="{9D8B030D-6E8A-4147-A177-3AD203B41FA5}">
                      <a16:colId xmlns:a16="http://schemas.microsoft.com/office/drawing/2014/main" val="1513932015"/>
                    </a:ext>
                  </a:extLst>
                </a:gridCol>
                <a:gridCol w="2573320">
                  <a:extLst>
                    <a:ext uri="{9D8B030D-6E8A-4147-A177-3AD203B41FA5}">
                      <a16:colId xmlns:a16="http://schemas.microsoft.com/office/drawing/2014/main" val="4179173368"/>
                    </a:ext>
                  </a:extLst>
                </a:gridCol>
                <a:gridCol w="2573320">
                  <a:extLst>
                    <a:ext uri="{9D8B030D-6E8A-4147-A177-3AD203B41FA5}">
                      <a16:colId xmlns:a16="http://schemas.microsoft.com/office/drawing/2014/main" val="2246509404"/>
                    </a:ext>
                  </a:extLst>
                </a:gridCol>
              </a:tblGrid>
              <a:tr h="519281">
                <a:tc>
                  <a:txBody>
                    <a:bodyPr/>
                    <a:lstStyle/>
                    <a:p>
                      <a:r>
                        <a:rPr lang="en-GB" sz="1800" dirty="0"/>
                        <a:t>Parameters</a:t>
                      </a:r>
                    </a:p>
                  </a:txBody>
                  <a:tcPr marL="33499" marR="33499" marT="16749" marB="16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Supervised machine learning technique</a:t>
                      </a:r>
                    </a:p>
                  </a:txBody>
                  <a:tcPr marL="33499" marR="33499" marT="16749" marB="16749" anchor="ctr">
                    <a:lnL w="12700" cap="flat" cmpd="sng" algn="ctr">
                      <a:solidFill>
                        <a:schemeClr val="tx1"/>
                      </a:solidFill>
                      <a:prstDash val="solid"/>
                      <a:round/>
                      <a:headEnd type="none" w="med" len="med"/>
                      <a:tailEnd type="none" w="med" len="med"/>
                    </a:lnL>
                  </a:tcPr>
                </a:tc>
                <a:tc>
                  <a:txBody>
                    <a:bodyPr/>
                    <a:lstStyle/>
                    <a:p>
                      <a:r>
                        <a:rPr lang="en-GB" sz="1800" dirty="0"/>
                        <a:t>Unsupervised machine learning technique</a:t>
                      </a:r>
                    </a:p>
                  </a:txBody>
                  <a:tcPr marL="33499" marR="33499" marT="16749" marB="16749" anchor="ctr"/>
                </a:tc>
                <a:extLst>
                  <a:ext uri="{0D108BD9-81ED-4DB2-BD59-A6C34878D82A}">
                    <a16:rowId xmlns:a16="http://schemas.microsoft.com/office/drawing/2014/main" val="1173703959"/>
                  </a:ext>
                </a:extLst>
              </a:tr>
              <a:tr h="968097">
                <a:tc>
                  <a:txBody>
                    <a:bodyPr/>
                    <a:lstStyle/>
                    <a:p>
                      <a:r>
                        <a:rPr lang="en-GB" sz="1800"/>
                        <a:t>Process</a:t>
                      </a:r>
                    </a:p>
                  </a:txBody>
                  <a:tcPr marL="33499" marR="33499" marT="16749" marB="16749" anchor="ctr">
                    <a:lnT w="12700" cap="flat" cmpd="sng" algn="ctr">
                      <a:solidFill>
                        <a:schemeClr val="tx1"/>
                      </a:solidFill>
                      <a:prstDash val="solid"/>
                      <a:round/>
                      <a:headEnd type="none" w="med" len="med"/>
                      <a:tailEnd type="none" w="med" len="med"/>
                    </a:lnT>
                  </a:tcPr>
                </a:tc>
                <a:tc>
                  <a:txBody>
                    <a:bodyPr/>
                    <a:lstStyle/>
                    <a:p>
                      <a:r>
                        <a:rPr lang="en-GB" sz="1800"/>
                        <a:t>In a supervised learning model, input and output variables will be given.</a:t>
                      </a:r>
                    </a:p>
                  </a:txBody>
                  <a:tcPr marL="33499" marR="33499" marT="16749" marB="16749" anchor="ctr"/>
                </a:tc>
                <a:tc>
                  <a:txBody>
                    <a:bodyPr/>
                    <a:lstStyle/>
                    <a:p>
                      <a:r>
                        <a:rPr lang="en-GB" sz="1800"/>
                        <a:t>In unsupervised learning model, only input data will be given</a:t>
                      </a:r>
                    </a:p>
                  </a:txBody>
                  <a:tcPr marL="33499" marR="33499" marT="16749" marB="16749" anchor="ctr"/>
                </a:tc>
                <a:extLst>
                  <a:ext uri="{0D108BD9-81ED-4DB2-BD59-A6C34878D82A}">
                    <a16:rowId xmlns:a16="http://schemas.microsoft.com/office/drawing/2014/main" val="1652037233"/>
                  </a:ext>
                </a:extLst>
              </a:tr>
              <a:tr h="743689">
                <a:tc>
                  <a:txBody>
                    <a:bodyPr/>
                    <a:lstStyle/>
                    <a:p>
                      <a:r>
                        <a:rPr lang="en-GB" sz="1800"/>
                        <a:t>Input Data</a:t>
                      </a:r>
                    </a:p>
                  </a:txBody>
                  <a:tcPr marL="33499" marR="33499" marT="16749" marB="16749" anchor="ctr"/>
                </a:tc>
                <a:tc>
                  <a:txBody>
                    <a:bodyPr/>
                    <a:lstStyle/>
                    <a:p>
                      <a:r>
                        <a:rPr lang="en-GB" sz="1800" dirty="0"/>
                        <a:t>Algorithms are trained using </a:t>
                      </a:r>
                      <a:r>
                        <a:rPr lang="en-GB" sz="1800" dirty="0" err="1"/>
                        <a:t>labeled</a:t>
                      </a:r>
                      <a:r>
                        <a:rPr lang="en-GB" sz="1800" dirty="0"/>
                        <a:t> data.</a:t>
                      </a:r>
                    </a:p>
                  </a:txBody>
                  <a:tcPr marL="33499" marR="33499" marT="16749" marB="16749" anchor="ctr"/>
                </a:tc>
                <a:tc>
                  <a:txBody>
                    <a:bodyPr/>
                    <a:lstStyle/>
                    <a:p>
                      <a:r>
                        <a:rPr lang="en-GB" sz="1800"/>
                        <a:t>Algorithms are used against data which is not labeled</a:t>
                      </a:r>
                    </a:p>
                  </a:txBody>
                  <a:tcPr marL="33499" marR="33499" marT="16749" marB="16749" anchor="ctr"/>
                </a:tc>
                <a:extLst>
                  <a:ext uri="{0D108BD9-81ED-4DB2-BD59-A6C34878D82A}">
                    <a16:rowId xmlns:a16="http://schemas.microsoft.com/office/drawing/2014/main" val="3274346667"/>
                  </a:ext>
                </a:extLst>
              </a:tr>
              <a:tr h="1641321">
                <a:tc>
                  <a:txBody>
                    <a:bodyPr/>
                    <a:lstStyle/>
                    <a:p>
                      <a:r>
                        <a:rPr lang="en-GB" sz="1800" dirty="0"/>
                        <a:t>Algorithms Used</a:t>
                      </a:r>
                    </a:p>
                  </a:txBody>
                  <a:tcPr marL="33499" marR="33499" marT="16749" marB="16749" anchor="ctr"/>
                </a:tc>
                <a:tc>
                  <a:txBody>
                    <a:bodyPr/>
                    <a:lstStyle/>
                    <a:p>
                      <a:r>
                        <a:rPr lang="en-GB" sz="1800"/>
                        <a:t>Support vector machine, Neural network, Linear and logistics regression, random forest, and Classification trees.</a:t>
                      </a:r>
                    </a:p>
                  </a:txBody>
                  <a:tcPr marL="33499" marR="33499" marT="16749" marB="16749" anchor="ctr"/>
                </a:tc>
                <a:tc>
                  <a:txBody>
                    <a:bodyPr/>
                    <a:lstStyle/>
                    <a:p>
                      <a:r>
                        <a:rPr lang="en-GB" sz="1800"/>
                        <a:t>Unsupervised algorithms can be divided into different categories: like Cluster algorithms, K-means, Hierarchical clustering, etc.</a:t>
                      </a:r>
                    </a:p>
                  </a:txBody>
                  <a:tcPr marL="33499" marR="33499" marT="16749" marB="16749" anchor="ctr"/>
                </a:tc>
                <a:extLst>
                  <a:ext uri="{0D108BD9-81ED-4DB2-BD59-A6C34878D82A}">
                    <a16:rowId xmlns:a16="http://schemas.microsoft.com/office/drawing/2014/main" val="1782931046"/>
                  </a:ext>
                </a:extLst>
              </a:tr>
              <a:tr h="743689">
                <a:tc>
                  <a:txBody>
                    <a:bodyPr/>
                    <a:lstStyle/>
                    <a:p>
                      <a:r>
                        <a:rPr lang="en-GB" sz="1800" dirty="0"/>
                        <a:t>Computational Complexity</a:t>
                      </a:r>
                    </a:p>
                  </a:txBody>
                  <a:tcPr marL="33499" marR="33499" marT="16749" marB="16749" anchor="ctr"/>
                </a:tc>
                <a:tc>
                  <a:txBody>
                    <a:bodyPr/>
                    <a:lstStyle/>
                    <a:p>
                      <a:r>
                        <a:rPr lang="en-GB" sz="1800"/>
                        <a:t>Supervised learning is a simpler method.</a:t>
                      </a:r>
                    </a:p>
                  </a:txBody>
                  <a:tcPr marL="33499" marR="33499" marT="16749" marB="16749" anchor="ctr"/>
                </a:tc>
                <a:tc>
                  <a:txBody>
                    <a:bodyPr/>
                    <a:lstStyle/>
                    <a:p>
                      <a:r>
                        <a:rPr lang="en-GB" sz="1800" dirty="0"/>
                        <a:t>Unsupervised learning is computationally complex</a:t>
                      </a:r>
                    </a:p>
                  </a:txBody>
                  <a:tcPr marL="33499" marR="33499" marT="16749" marB="16749" anchor="ctr"/>
                </a:tc>
                <a:extLst>
                  <a:ext uri="{0D108BD9-81ED-4DB2-BD59-A6C34878D82A}">
                    <a16:rowId xmlns:a16="http://schemas.microsoft.com/office/drawing/2014/main" val="3652399432"/>
                  </a:ext>
                </a:extLst>
              </a:tr>
            </a:tbl>
          </a:graphicData>
        </a:graphic>
      </p:graphicFrame>
    </p:spTree>
    <p:extLst>
      <p:ext uri="{BB962C8B-B14F-4D97-AF65-F5344CB8AC3E}">
        <p14:creationId xmlns:p14="http://schemas.microsoft.com/office/powerpoint/2010/main" val="19265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46-1EF2-404A-B780-55364EF466B5}"/>
              </a:ext>
            </a:extLst>
          </p:cNvPr>
          <p:cNvSpPr>
            <a:spLocks noGrp="1"/>
          </p:cNvSpPr>
          <p:nvPr>
            <p:ph type="title"/>
          </p:nvPr>
        </p:nvSpPr>
        <p:spPr/>
        <p:txBody>
          <a:bodyPr/>
          <a:lstStyle/>
          <a:p>
            <a:r>
              <a:rPr lang="en-GB" sz="4000" dirty="0"/>
              <a:t>Difference Between Supervised and Unsupervised Learning</a:t>
            </a:r>
            <a:endParaRPr lang="en-US" sz="4000" dirty="0"/>
          </a:p>
        </p:txBody>
      </p:sp>
      <p:graphicFrame>
        <p:nvGraphicFramePr>
          <p:cNvPr id="4" name="Content Placeholder 3">
            <a:extLst>
              <a:ext uri="{FF2B5EF4-FFF2-40B4-BE49-F238E27FC236}">
                <a16:creationId xmlns:a16="http://schemas.microsoft.com/office/drawing/2014/main" id="{C28885FB-3D7F-6945-B3F8-333BD33495EF}"/>
              </a:ext>
            </a:extLst>
          </p:cNvPr>
          <p:cNvGraphicFramePr>
            <a:graphicFrameLocks noGrp="1"/>
          </p:cNvGraphicFramePr>
          <p:nvPr>
            <p:ph idx="1"/>
            <p:extLst>
              <p:ext uri="{D42A27DB-BD31-4B8C-83A1-F6EECF244321}">
                <p14:modId xmlns:p14="http://schemas.microsoft.com/office/powerpoint/2010/main" val="1444050702"/>
              </p:ext>
            </p:extLst>
          </p:nvPr>
        </p:nvGraphicFramePr>
        <p:xfrm>
          <a:off x="509666" y="1664803"/>
          <a:ext cx="8439461" cy="5138748"/>
        </p:xfrm>
        <a:graphic>
          <a:graphicData uri="http://schemas.openxmlformats.org/drawingml/2006/table">
            <a:tbl>
              <a:tblPr firstRow="1">
                <a:tableStyleId>{073A0DAA-6AF3-43AB-8588-CEC1D06C72B9}</a:tableStyleId>
              </a:tblPr>
              <a:tblGrid>
                <a:gridCol w="3114383">
                  <a:extLst>
                    <a:ext uri="{9D8B030D-6E8A-4147-A177-3AD203B41FA5}">
                      <a16:colId xmlns:a16="http://schemas.microsoft.com/office/drawing/2014/main" val="1513932015"/>
                    </a:ext>
                  </a:extLst>
                </a:gridCol>
                <a:gridCol w="2662539">
                  <a:extLst>
                    <a:ext uri="{9D8B030D-6E8A-4147-A177-3AD203B41FA5}">
                      <a16:colId xmlns:a16="http://schemas.microsoft.com/office/drawing/2014/main" val="4179173368"/>
                    </a:ext>
                  </a:extLst>
                </a:gridCol>
                <a:gridCol w="2662539">
                  <a:extLst>
                    <a:ext uri="{9D8B030D-6E8A-4147-A177-3AD203B41FA5}">
                      <a16:colId xmlns:a16="http://schemas.microsoft.com/office/drawing/2014/main" val="2246509404"/>
                    </a:ext>
                  </a:extLst>
                </a:gridCol>
              </a:tblGrid>
              <a:tr h="234493">
                <a:tc>
                  <a:txBody>
                    <a:bodyPr/>
                    <a:lstStyle/>
                    <a:p>
                      <a:r>
                        <a:rPr lang="en-GB" sz="1800"/>
                        <a:t>Parameters</a:t>
                      </a:r>
                    </a:p>
                  </a:txBody>
                  <a:tcPr marL="33499" marR="33499" marT="16749" marB="16749" anchor="ctr"/>
                </a:tc>
                <a:tc>
                  <a:txBody>
                    <a:bodyPr/>
                    <a:lstStyle/>
                    <a:p>
                      <a:r>
                        <a:rPr lang="en-GB" sz="1800"/>
                        <a:t>Supervised machine learning technique</a:t>
                      </a:r>
                    </a:p>
                  </a:txBody>
                  <a:tcPr marL="33499" marR="33499" marT="16749" marB="16749" anchor="ctr"/>
                </a:tc>
                <a:tc>
                  <a:txBody>
                    <a:bodyPr/>
                    <a:lstStyle/>
                    <a:p>
                      <a:r>
                        <a:rPr lang="en-GB" sz="1800"/>
                        <a:t>Unsupervised machine learning technique</a:t>
                      </a:r>
                    </a:p>
                  </a:txBody>
                  <a:tcPr marL="33499" marR="33499" marT="16749" marB="16749" anchor="ctr"/>
                </a:tc>
                <a:extLst>
                  <a:ext uri="{0D108BD9-81ED-4DB2-BD59-A6C34878D82A}">
                    <a16:rowId xmlns:a16="http://schemas.microsoft.com/office/drawing/2014/main" val="1173703959"/>
                  </a:ext>
                </a:extLst>
              </a:tr>
              <a:tr h="535983">
                <a:tc>
                  <a:txBody>
                    <a:bodyPr/>
                    <a:lstStyle/>
                    <a:p>
                      <a:r>
                        <a:rPr lang="en-GB" sz="1800" dirty="0">
                          <a:solidFill>
                            <a:schemeClr val="bg1"/>
                          </a:solidFill>
                        </a:rPr>
                        <a:t>Use of </a:t>
                      </a:r>
                      <a:r>
                        <a:rPr lang="en-GB" sz="1800" b="1" kern="1200" dirty="0">
                          <a:solidFill>
                            <a:schemeClr val="bg1"/>
                          </a:solidFill>
                        </a:rPr>
                        <a:t>Data</a:t>
                      </a:r>
                      <a:endParaRPr lang="en-GB" sz="1800" b="1" kern="1200" dirty="0">
                        <a:solidFill>
                          <a:schemeClr val="bg1"/>
                        </a:solidFill>
                        <a:latin typeface="+mn-lt"/>
                        <a:ea typeface="+mn-ea"/>
                        <a:cs typeface="+mn-cs"/>
                      </a:endParaRPr>
                    </a:p>
                  </a:txBody>
                  <a:tcPr marL="33499" marR="33499" marT="16749" marB="16749" anchor="ctr"/>
                </a:tc>
                <a:tc>
                  <a:txBody>
                    <a:bodyPr/>
                    <a:lstStyle/>
                    <a:p>
                      <a:r>
                        <a:rPr lang="en-GB" sz="1800" dirty="0"/>
                        <a:t>Supervised learning model uses training data to learn a link between the input and the outputs.</a:t>
                      </a:r>
                    </a:p>
                  </a:txBody>
                  <a:tcPr marL="33499" marR="33499" marT="16749" marB="16749" anchor="ctr"/>
                </a:tc>
                <a:tc>
                  <a:txBody>
                    <a:bodyPr/>
                    <a:lstStyle/>
                    <a:p>
                      <a:r>
                        <a:rPr lang="en-GB" sz="1800" dirty="0"/>
                        <a:t>Unsupervised learning does not use output data.</a:t>
                      </a:r>
                    </a:p>
                  </a:txBody>
                  <a:tcPr marL="33499" marR="33499" marT="16749" marB="16749" anchor="ctr"/>
                </a:tc>
                <a:extLst>
                  <a:ext uri="{0D108BD9-81ED-4DB2-BD59-A6C34878D82A}">
                    <a16:rowId xmlns:a16="http://schemas.microsoft.com/office/drawing/2014/main" val="3718881869"/>
                  </a:ext>
                </a:extLst>
              </a:tr>
              <a:tr h="234493">
                <a:tc>
                  <a:txBody>
                    <a:bodyPr/>
                    <a:lstStyle/>
                    <a:p>
                      <a:r>
                        <a:rPr lang="en-GB" sz="1800" dirty="0"/>
                        <a:t>Accuracy of Results</a:t>
                      </a:r>
                    </a:p>
                  </a:txBody>
                  <a:tcPr marL="33499" marR="33499" marT="16749" marB="16749" anchor="ctr"/>
                </a:tc>
                <a:tc>
                  <a:txBody>
                    <a:bodyPr/>
                    <a:lstStyle/>
                    <a:p>
                      <a:r>
                        <a:rPr lang="en-GB" sz="1800"/>
                        <a:t>Highly accurate and trustworthy method.</a:t>
                      </a:r>
                    </a:p>
                  </a:txBody>
                  <a:tcPr marL="33499" marR="33499" marT="16749" marB="16749" anchor="ctr"/>
                </a:tc>
                <a:tc>
                  <a:txBody>
                    <a:bodyPr/>
                    <a:lstStyle/>
                    <a:p>
                      <a:r>
                        <a:rPr lang="en-GB" sz="1800"/>
                        <a:t>Less accurate and trustworthy method.</a:t>
                      </a:r>
                    </a:p>
                  </a:txBody>
                  <a:tcPr marL="33499" marR="33499" marT="16749" marB="16749" anchor="ctr"/>
                </a:tc>
                <a:extLst>
                  <a:ext uri="{0D108BD9-81ED-4DB2-BD59-A6C34878D82A}">
                    <a16:rowId xmlns:a16="http://schemas.microsoft.com/office/drawing/2014/main" val="2611863341"/>
                  </a:ext>
                </a:extLst>
              </a:tr>
              <a:tr h="234493">
                <a:tc>
                  <a:txBody>
                    <a:bodyPr/>
                    <a:lstStyle/>
                    <a:p>
                      <a:r>
                        <a:rPr lang="en-GB" sz="1800" dirty="0"/>
                        <a:t>Real Time Learning</a:t>
                      </a:r>
                    </a:p>
                  </a:txBody>
                  <a:tcPr marL="33499" marR="33499" marT="16749" marB="16749" anchor="ctr"/>
                </a:tc>
                <a:tc>
                  <a:txBody>
                    <a:bodyPr/>
                    <a:lstStyle/>
                    <a:p>
                      <a:r>
                        <a:rPr lang="en-GB" sz="1800"/>
                        <a:t>Learning method takes place offline.</a:t>
                      </a:r>
                    </a:p>
                  </a:txBody>
                  <a:tcPr marL="33499" marR="33499" marT="16749" marB="16749" anchor="ctr"/>
                </a:tc>
                <a:tc>
                  <a:txBody>
                    <a:bodyPr/>
                    <a:lstStyle/>
                    <a:p>
                      <a:r>
                        <a:rPr lang="en-GB" sz="1800"/>
                        <a:t>Learning method takes place in real time.</a:t>
                      </a:r>
                    </a:p>
                  </a:txBody>
                  <a:tcPr marL="33499" marR="33499" marT="16749" marB="16749" anchor="ctr"/>
                </a:tc>
                <a:extLst>
                  <a:ext uri="{0D108BD9-81ED-4DB2-BD59-A6C34878D82A}">
                    <a16:rowId xmlns:a16="http://schemas.microsoft.com/office/drawing/2014/main" val="4104440489"/>
                  </a:ext>
                </a:extLst>
              </a:tr>
              <a:tr h="234493">
                <a:tc>
                  <a:txBody>
                    <a:bodyPr/>
                    <a:lstStyle/>
                    <a:p>
                      <a:r>
                        <a:rPr lang="en-GB" sz="1800" dirty="0"/>
                        <a:t>Number of Classes</a:t>
                      </a:r>
                    </a:p>
                  </a:txBody>
                  <a:tcPr marL="33499" marR="33499" marT="16749" marB="16749" anchor="ctr"/>
                </a:tc>
                <a:tc>
                  <a:txBody>
                    <a:bodyPr/>
                    <a:lstStyle/>
                    <a:p>
                      <a:r>
                        <a:rPr lang="en-GB" sz="1800"/>
                        <a:t>Number of classes is known.</a:t>
                      </a:r>
                    </a:p>
                  </a:txBody>
                  <a:tcPr marL="33499" marR="33499" marT="16749" marB="16749" anchor="ctr"/>
                </a:tc>
                <a:tc>
                  <a:txBody>
                    <a:bodyPr/>
                    <a:lstStyle/>
                    <a:p>
                      <a:r>
                        <a:rPr lang="en-GB" sz="1800" dirty="0"/>
                        <a:t>Number of classes is not known.</a:t>
                      </a:r>
                    </a:p>
                  </a:txBody>
                  <a:tcPr marL="33499" marR="33499" marT="16749" marB="16749" anchor="ctr"/>
                </a:tc>
                <a:extLst>
                  <a:ext uri="{0D108BD9-81ED-4DB2-BD59-A6C34878D82A}">
                    <a16:rowId xmlns:a16="http://schemas.microsoft.com/office/drawing/2014/main" val="3305728305"/>
                  </a:ext>
                </a:extLst>
              </a:tr>
              <a:tr h="636480">
                <a:tc>
                  <a:txBody>
                    <a:bodyPr/>
                    <a:lstStyle/>
                    <a:p>
                      <a:r>
                        <a:rPr lang="en-GB" sz="1800" dirty="0"/>
                        <a:t>Main Drawback</a:t>
                      </a:r>
                    </a:p>
                  </a:txBody>
                  <a:tcPr marL="33499" marR="33499" marT="16749" marB="16749" anchor="ctr"/>
                </a:tc>
                <a:tc>
                  <a:txBody>
                    <a:bodyPr/>
                    <a:lstStyle/>
                    <a:p>
                      <a:r>
                        <a:rPr lang="en-GB" sz="1800" dirty="0"/>
                        <a:t>Classifying big data can be a real challenge in Supervised Learning.</a:t>
                      </a:r>
                    </a:p>
                  </a:txBody>
                  <a:tcPr marL="33499" marR="33499" marT="16749" marB="16749" anchor="ctr"/>
                </a:tc>
                <a:tc>
                  <a:txBody>
                    <a:bodyPr/>
                    <a:lstStyle/>
                    <a:p>
                      <a:r>
                        <a:rPr lang="en-GB" sz="1800" dirty="0"/>
                        <a:t>You cannot get precise information regarding data sorting, and the output as data used in unsupervised learning is labelled and not known.</a:t>
                      </a:r>
                    </a:p>
                  </a:txBody>
                  <a:tcPr marL="33499" marR="33499" marT="16749" marB="16749" anchor="ctr"/>
                </a:tc>
                <a:extLst>
                  <a:ext uri="{0D108BD9-81ED-4DB2-BD59-A6C34878D82A}">
                    <a16:rowId xmlns:a16="http://schemas.microsoft.com/office/drawing/2014/main" val="700204145"/>
                  </a:ext>
                </a:extLst>
              </a:tr>
            </a:tbl>
          </a:graphicData>
        </a:graphic>
      </p:graphicFrame>
    </p:spTree>
    <p:extLst>
      <p:ext uri="{BB962C8B-B14F-4D97-AF65-F5344CB8AC3E}">
        <p14:creationId xmlns:p14="http://schemas.microsoft.com/office/powerpoint/2010/main" val="244943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CC97-F51C-0C40-824B-7B14726B5386}"/>
              </a:ext>
            </a:extLst>
          </p:cNvPr>
          <p:cNvSpPr>
            <a:spLocks noGrp="1"/>
          </p:cNvSpPr>
          <p:nvPr>
            <p:ph type="title"/>
          </p:nvPr>
        </p:nvSpPr>
        <p:spPr/>
        <p:txBody>
          <a:bodyPr/>
          <a:lstStyle/>
          <a:p>
            <a:r>
              <a:rPr lang="en-US" dirty="0"/>
              <a:t>Let’s get started</a:t>
            </a:r>
          </a:p>
        </p:txBody>
      </p:sp>
      <p:pic>
        <p:nvPicPr>
          <p:cNvPr id="7" name="Picture 6">
            <a:extLst>
              <a:ext uri="{FF2B5EF4-FFF2-40B4-BE49-F238E27FC236}">
                <a16:creationId xmlns:a16="http://schemas.microsoft.com/office/drawing/2014/main" id="{2947AE7F-9A4D-E947-A8B1-DE764A2763E9}"/>
              </a:ext>
            </a:extLst>
          </p:cNvPr>
          <p:cNvPicPr>
            <a:picLocks noChangeAspect="1"/>
          </p:cNvPicPr>
          <p:nvPr/>
        </p:nvPicPr>
        <p:blipFill>
          <a:blip r:embed="rId2"/>
          <a:stretch>
            <a:fillRect/>
          </a:stretch>
        </p:blipFill>
        <p:spPr>
          <a:xfrm>
            <a:off x="27598" y="2089149"/>
            <a:ext cx="9116402" cy="3374668"/>
          </a:xfrm>
          <a:prstGeom prst="rect">
            <a:avLst/>
          </a:prstGeom>
        </p:spPr>
      </p:pic>
    </p:spTree>
    <p:extLst>
      <p:ext uri="{BB962C8B-B14F-4D97-AF65-F5344CB8AC3E}">
        <p14:creationId xmlns:p14="http://schemas.microsoft.com/office/powerpoint/2010/main" val="372015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5991-B4B2-1348-9DA1-77BEF8886837}"/>
              </a:ext>
            </a:extLst>
          </p:cNvPr>
          <p:cNvSpPr>
            <a:spLocks noGrp="1"/>
          </p:cNvSpPr>
          <p:nvPr>
            <p:ph type="title"/>
          </p:nvPr>
        </p:nvSpPr>
        <p:spPr/>
        <p:txBody>
          <a:bodyPr/>
          <a:lstStyle/>
          <a:p>
            <a:r>
              <a:rPr lang="en-US" dirty="0"/>
              <a:t>Some more</a:t>
            </a:r>
          </a:p>
        </p:txBody>
      </p:sp>
      <p:pic>
        <p:nvPicPr>
          <p:cNvPr id="5" name="Picture 4">
            <a:extLst>
              <a:ext uri="{FF2B5EF4-FFF2-40B4-BE49-F238E27FC236}">
                <a16:creationId xmlns:a16="http://schemas.microsoft.com/office/drawing/2014/main" id="{912CAD19-A628-5543-8CEE-A2D2B7B5DC3C}"/>
              </a:ext>
            </a:extLst>
          </p:cNvPr>
          <p:cNvPicPr>
            <a:picLocks noChangeAspect="1"/>
          </p:cNvPicPr>
          <p:nvPr/>
        </p:nvPicPr>
        <p:blipFill>
          <a:blip r:embed="rId2"/>
          <a:stretch>
            <a:fillRect/>
          </a:stretch>
        </p:blipFill>
        <p:spPr>
          <a:xfrm>
            <a:off x="0" y="2436641"/>
            <a:ext cx="9144000" cy="3201251"/>
          </a:xfrm>
          <a:prstGeom prst="rect">
            <a:avLst/>
          </a:prstGeom>
        </p:spPr>
      </p:pic>
    </p:spTree>
    <p:extLst>
      <p:ext uri="{BB962C8B-B14F-4D97-AF65-F5344CB8AC3E}">
        <p14:creationId xmlns:p14="http://schemas.microsoft.com/office/powerpoint/2010/main" val="334278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8EE7-F7EE-C345-99AE-73A2360394B4}"/>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1385242-E3EF-4E48-A7C3-75922C5F6E08}"/>
              </a:ext>
            </a:extLst>
          </p:cNvPr>
          <p:cNvSpPr>
            <a:spLocks noGrp="1"/>
          </p:cNvSpPr>
          <p:nvPr>
            <p:ph idx="1"/>
          </p:nvPr>
        </p:nvSpPr>
        <p:spPr/>
        <p:txBody>
          <a:bodyPr/>
          <a:lstStyle/>
          <a:p>
            <a:r>
              <a:rPr lang="en-GB" dirty="0">
                <a:effectLst/>
              </a:rPr>
              <a:t>A Nigerian version of Apple’s Siri was developed. The machine was meant to interact with mobile phone users and present them with immediate answers and solutions. A user asked, “I </a:t>
            </a:r>
            <a:r>
              <a:rPr lang="en-GB" dirty="0" err="1">
                <a:effectLst/>
              </a:rPr>
              <a:t>wanna</a:t>
            </a:r>
            <a:r>
              <a:rPr lang="en-GB" dirty="0">
                <a:effectLst/>
              </a:rPr>
              <a:t> chop meat”. The machine was confused as to whether the user meant “I </a:t>
            </a:r>
            <a:r>
              <a:rPr lang="en-GB" dirty="0" err="1">
                <a:effectLst/>
              </a:rPr>
              <a:t>wanna</a:t>
            </a:r>
            <a:r>
              <a:rPr lang="en-GB" dirty="0">
                <a:effectLst/>
              </a:rPr>
              <a:t> cut meat” or I </a:t>
            </a:r>
            <a:r>
              <a:rPr lang="en-GB" dirty="0" err="1">
                <a:effectLst/>
              </a:rPr>
              <a:t>wanna</a:t>
            </a:r>
            <a:r>
              <a:rPr lang="en-GB" dirty="0">
                <a:effectLst/>
              </a:rPr>
              <a:t> eat meat”. As an AI expert, if you were presented with this problem, what will be your approach in solving it? </a:t>
            </a:r>
            <a:endParaRPr lang="en-US" dirty="0"/>
          </a:p>
        </p:txBody>
      </p:sp>
    </p:spTree>
    <p:extLst>
      <p:ext uri="{BB962C8B-B14F-4D97-AF65-F5344CB8AC3E}">
        <p14:creationId xmlns:p14="http://schemas.microsoft.com/office/powerpoint/2010/main" val="64050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6C847E-6665-2448-83D8-B8ED0DE6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54000"/>
            <a:ext cx="50673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5A33-5B14-D44F-8B8A-BD542E0A99D7}"/>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38353E14-A1B4-E645-9F53-5482162B1388}"/>
              </a:ext>
            </a:extLst>
          </p:cNvPr>
          <p:cNvSpPr>
            <a:spLocks noGrp="1"/>
          </p:cNvSpPr>
          <p:nvPr>
            <p:ph idx="1"/>
          </p:nvPr>
        </p:nvSpPr>
        <p:spPr/>
        <p:txBody>
          <a:bodyPr/>
          <a:lstStyle/>
          <a:p>
            <a:r>
              <a:rPr lang="en-US" dirty="0">
                <a:effectLst/>
              </a:rPr>
              <a:t>Using this text </a:t>
            </a:r>
            <a:r>
              <a:rPr lang="en-US" i="1" dirty="0">
                <a:effectLst/>
              </a:rPr>
              <a:t>“London is the capital and most populous city of England and the United Kingdom. Standing on the River Thames in the south east of the island of Great Britain, London has been a major settlement for two millennia. It was founded by the Romans, who named it </a:t>
            </a:r>
            <a:r>
              <a:rPr lang="en-US" i="1" dirty="0" err="1">
                <a:effectLst/>
              </a:rPr>
              <a:t>Londinium</a:t>
            </a:r>
            <a:r>
              <a:rPr lang="en-US" i="1" dirty="0">
                <a:effectLst/>
              </a:rPr>
              <a:t>.”</a:t>
            </a:r>
            <a:endParaRPr lang="en-GB" dirty="0">
              <a:effectLst/>
            </a:endParaRPr>
          </a:p>
          <a:p>
            <a:pPr marL="0" indent="0">
              <a:buNone/>
            </a:pPr>
            <a:r>
              <a:rPr lang="en-US" dirty="0">
                <a:effectLst/>
              </a:rPr>
              <a:t>As a human reading this sentence, you can easily figure out that “</a:t>
            </a:r>
            <a:r>
              <a:rPr lang="en-US" i="1" dirty="0">
                <a:effectLst/>
              </a:rPr>
              <a:t>it”</a:t>
            </a:r>
            <a:r>
              <a:rPr lang="en-US" dirty="0">
                <a:effectLst/>
              </a:rPr>
              <a:t> means “</a:t>
            </a:r>
            <a:r>
              <a:rPr lang="en-US" i="1" dirty="0">
                <a:effectLst/>
              </a:rPr>
              <a:t>London”</a:t>
            </a:r>
            <a:r>
              <a:rPr lang="en-US" dirty="0">
                <a:effectLst/>
              </a:rPr>
              <a:t>. Explain how the machine can figure this out.</a:t>
            </a:r>
            <a:r>
              <a:rPr lang="en-GB" dirty="0">
                <a:effectLst/>
              </a:rPr>
              <a:t> </a:t>
            </a:r>
            <a:endParaRPr lang="en-US" dirty="0"/>
          </a:p>
        </p:txBody>
      </p:sp>
    </p:spTree>
    <p:extLst>
      <p:ext uri="{BB962C8B-B14F-4D97-AF65-F5344CB8AC3E}">
        <p14:creationId xmlns:p14="http://schemas.microsoft.com/office/powerpoint/2010/main" val="380519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36E2-1A79-3E4E-BD8A-C46EF360BB66}"/>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747A3C44-A07A-FE41-84B5-C4C638A48152}"/>
              </a:ext>
            </a:extLst>
          </p:cNvPr>
          <p:cNvSpPr>
            <a:spLocks noGrp="1"/>
          </p:cNvSpPr>
          <p:nvPr>
            <p:ph idx="1"/>
          </p:nvPr>
        </p:nvSpPr>
        <p:spPr/>
        <p:txBody>
          <a:bodyPr/>
          <a:lstStyle/>
          <a:p>
            <a:r>
              <a:rPr lang="en-US" dirty="0">
                <a:effectLst/>
              </a:rPr>
              <a:t>Differentiate between syntax and semantics as it concerns knowledge representation.</a:t>
            </a:r>
            <a:endParaRPr lang="en-GB" dirty="0">
              <a:effectLst/>
            </a:endParaRPr>
          </a:p>
          <a:p>
            <a:endParaRPr lang="en-US" dirty="0"/>
          </a:p>
        </p:txBody>
      </p:sp>
    </p:spTree>
    <p:extLst>
      <p:ext uri="{BB962C8B-B14F-4D97-AF65-F5344CB8AC3E}">
        <p14:creationId xmlns:p14="http://schemas.microsoft.com/office/powerpoint/2010/main" val="227157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GB" sz="2800" dirty="0"/>
              <a:t>We all have been using GPS navigation services. </a:t>
            </a:r>
          </a:p>
          <a:p>
            <a:r>
              <a:rPr lang="en-GB" sz="2800" dirty="0"/>
              <a:t>Our current locations and velocities are being saved at a central server for managing traffic. </a:t>
            </a:r>
          </a:p>
          <a:p>
            <a:r>
              <a:rPr lang="en-GB" sz="2800" dirty="0"/>
              <a:t>This data is then used to build a map of current traffic. </a:t>
            </a:r>
          </a:p>
          <a:p>
            <a:r>
              <a:rPr lang="en-GB" sz="2800" dirty="0"/>
              <a:t> Machine learning in such scenarios helps to estimate the regions where congestion can be found on the basis of daily experiences.</a:t>
            </a:r>
            <a:endParaRPr lang="en-US" sz="2800" dirty="0"/>
          </a:p>
        </p:txBody>
      </p:sp>
    </p:spTree>
    <p:extLst>
      <p:ext uri="{BB962C8B-B14F-4D97-AF65-F5344CB8AC3E}">
        <p14:creationId xmlns:p14="http://schemas.microsoft.com/office/powerpoint/2010/main" val="4402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328363"/>
            <a:ext cx="7581901" cy="3953436"/>
          </a:xfrm>
        </p:spPr>
        <p:txBody>
          <a:bodyPr>
            <a:noAutofit/>
          </a:bodyPr>
          <a:lstStyle/>
          <a:p>
            <a:r>
              <a:rPr lang="en-US" sz="3200" i="1" dirty="0"/>
              <a:t>Some areas for applying machine learning</a:t>
            </a:r>
          </a:p>
          <a:p>
            <a:pPr lvl="1"/>
            <a:r>
              <a:rPr lang="en-GB" sz="2400" dirty="0"/>
              <a:t>Traffic Alerts</a:t>
            </a:r>
          </a:p>
          <a:p>
            <a:pPr lvl="1"/>
            <a:r>
              <a:rPr lang="en-GB" sz="2400" dirty="0"/>
              <a:t>Social Media</a:t>
            </a:r>
          </a:p>
          <a:p>
            <a:pPr lvl="1"/>
            <a:r>
              <a:rPr lang="en-GB" sz="2400" dirty="0"/>
              <a:t>Transportation and Commuting </a:t>
            </a:r>
          </a:p>
          <a:p>
            <a:pPr lvl="1"/>
            <a:r>
              <a:rPr lang="en-GB" sz="2400" dirty="0"/>
              <a:t>Products Recommendations</a:t>
            </a:r>
          </a:p>
          <a:p>
            <a:pPr lvl="1"/>
            <a:r>
              <a:rPr lang="en-GB" sz="2400" dirty="0"/>
              <a:t>Virtual Personal Assistants</a:t>
            </a:r>
          </a:p>
          <a:p>
            <a:pPr lvl="1"/>
            <a:r>
              <a:rPr lang="en-GB" sz="2400" dirty="0"/>
              <a:t>Self Driving Cars </a:t>
            </a:r>
          </a:p>
          <a:p>
            <a:pPr lvl="1"/>
            <a:r>
              <a:rPr lang="en-GB" sz="2400" dirty="0"/>
              <a:t>Dynamic Pricing </a:t>
            </a:r>
          </a:p>
          <a:p>
            <a:pPr lvl="1"/>
            <a:r>
              <a:rPr lang="en-GB" sz="2400" dirty="0"/>
              <a:t>Google Translate </a:t>
            </a:r>
          </a:p>
          <a:p>
            <a:pPr lvl="1"/>
            <a:r>
              <a:rPr lang="en-GB" sz="2400" dirty="0"/>
              <a:t>Online Video Streaming </a:t>
            </a:r>
          </a:p>
          <a:p>
            <a:pPr lvl="1"/>
            <a:r>
              <a:rPr lang="en-GB" sz="2400" dirty="0"/>
              <a:t>Fraud </a:t>
            </a:r>
            <a:endParaRPr lang="en-US" sz="2400" dirty="0"/>
          </a:p>
        </p:txBody>
      </p:sp>
    </p:spTree>
    <p:extLst>
      <p:ext uri="{BB962C8B-B14F-4D97-AF65-F5344CB8AC3E}">
        <p14:creationId xmlns:p14="http://schemas.microsoft.com/office/powerpoint/2010/main" val="155772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23455" y="1439197"/>
            <a:ext cx="8118763" cy="3953436"/>
          </a:xfrm>
        </p:spPr>
        <p:txBody>
          <a:bodyPr>
            <a:noAutofit/>
          </a:bodyPr>
          <a:lstStyle/>
          <a:p>
            <a:r>
              <a:rPr lang="en-GB" sz="2800" dirty="0">
                <a:effectLst/>
              </a:rPr>
              <a:t>Here is another cool application of Machine Learning.</a:t>
            </a:r>
          </a:p>
          <a:p>
            <a:r>
              <a:rPr lang="en-GB" sz="2800" dirty="0">
                <a:effectLst/>
              </a:rPr>
              <a:t>People are already using it. </a:t>
            </a:r>
          </a:p>
          <a:p>
            <a:r>
              <a:rPr lang="en-GB" sz="2800" dirty="0">
                <a:effectLst/>
              </a:rPr>
              <a:t>Machine Learning used in Self Driving Cars (Tesla). </a:t>
            </a:r>
          </a:p>
          <a:p>
            <a:r>
              <a:rPr lang="en-GB" sz="2800" dirty="0">
                <a:effectLst/>
              </a:rPr>
              <a:t>The leader in this business and their current </a:t>
            </a:r>
            <a:r>
              <a:rPr lang="en-GB" sz="2800" i="1" dirty="0">
                <a:effectLst/>
              </a:rPr>
              <a:t>Artificial Intelligence</a:t>
            </a:r>
            <a:r>
              <a:rPr lang="en-GB" sz="2800" dirty="0">
                <a:effectLst/>
              </a:rPr>
              <a:t> is driven by hardware manufacturer NVIDIA </a:t>
            </a:r>
          </a:p>
          <a:p>
            <a:r>
              <a:rPr lang="en-GB" sz="2800" dirty="0">
                <a:effectLst/>
              </a:rPr>
              <a:t>This is based on Unsupervised Learning Algorithm.</a:t>
            </a:r>
          </a:p>
        </p:txBody>
      </p:sp>
    </p:spTree>
    <p:extLst>
      <p:ext uri="{BB962C8B-B14F-4D97-AF65-F5344CB8AC3E}">
        <p14:creationId xmlns:p14="http://schemas.microsoft.com/office/powerpoint/2010/main" val="225555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DDBB-0806-3C49-8A4F-BBF0F07854E4}"/>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BDC6E811-1BE7-E342-8CEC-01D5FDCADB57}"/>
              </a:ext>
            </a:extLst>
          </p:cNvPr>
          <p:cNvSpPr>
            <a:spLocks noGrp="1"/>
          </p:cNvSpPr>
          <p:nvPr>
            <p:ph idx="1"/>
          </p:nvPr>
        </p:nvSpPr>
        <p:spPr/>
        <p:txBody>
          <a:bodyPr>
            <a:normAutofit/>
          </a:bodyPr>
          <a:lstStyle/>
          <a:p>
            <a:r>
              <a:rPr lang="en-GB" dirty="0"/>
              <a:t>Machine learning (ML) is the subset of artificial intelligence (AI) </a:t>
            </a:r>
          </a:p>
          <a:p>
            <a:r>
              <a:rPr lang="en-GB" dirty="0"/>
              <a:t>ML focuses on building systems that learn or improve performance based on the data they consume. </a:t>
            </a:r>
          </a:p>
          <a:p>
            <a:r>
              <a:rPr lang="en-GB" dirty="0"/>
              <a:t>Machine learning and AI are often discussed together, and the terms are sometimes used interchangeably, but they don’t mean the same thing. An important distinction is that although all machine learning is AI, not all AI is machine learning.</a:t>
            </a:r>
            <a:endParaRPr lang="en-US" dirty="0"/>
          </a:p>
        </p:txBody>
      </p:sp>
    </p:spTree>
    <p:extLst>
      <p:ext uri="{BB962C8B-B14F-4D97-AF65-F5344CB8AC3E}">
        <p14:creationId xmlns:p14="http://schemas.microsoft.com/office/powerpoint/2010/main" val="245591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56E-906A-4B48-B3F5-F49FB10AFFB5}"/>
              </a:ext>
            </a:extLst>
          </p:cNvPr>
          <p:cNvSpPr>
            <a:spLocks noGrp="1"/>
          </p:cNvSpPr>
          <p:nvPr>
            <p:ph type="title"/>
          </p:nvPr>
        </p:nvSpPr>
        <p:spPr/>
        <p:txBody>
          <a:bodyPr/>
          <a:lstStyle/>
          <a:p>
            <a:r>
              <a:rPr lang="en-US" dirty="0"/>
              <a:t>Approaches</a:t>
            </a:r>
          </a:p>
        </p:txBody>
      </p:sp>
      <p:sp>
        <p:nvSpPr>
          <p:cNvPr id="3" name="Content Placeholder 2">
            <a:extLst>
              <a:ext uri="{FF2B5EF4-FFF2-40B4-BE49-F238E27FC236}">
                <a16:creationId xmlns:a16="http://schemas.microsoft.com/office/drawing/2014/main" id="{CFB43761-D21B-544A-9ADE-B8B356292A57}"/>
              </a:ext>
            </a:extLst>
          </p:cNvPr>
          <p:cNvSpPr>
            <a:spLocks noGrp="1"/>
          </p:cNvSpPr>
          <p:nvPr>
            <p:ph idx="1"/>
          </p:nvPr>
        </p:nvSpPr>
        <p:spPr>
          <a:xfrm>
            <a:off x="779462" y="1882587"/>
            <a:ext cx="7581901" cy="4601339"/>
          </a:xfrm>
        </p:spPr>
        <p:txBody>
          <a:bodyPr>
            <a:normAutofit lnSpcReduction="10000"/>
          </a:bodyPr>
          <a:lstStyle/>
          <a:p>
            <a:r>
              <a:rPr lang="en-GB" sz="2800" dirty="0"/>
              <a:t>Algorithms are the engines that power machine learning. </a:t>
            </a:r>
          </a:p>
          <a:p>
            <a:r>
              <a:rPr lang="en-GB" sz="2800" dirty="0"/>
              <a:t>Two major types of machine learning algorithms are used today</a:t>
            </a:r>
          </a:p>
          <a:p>
            <a:r>
              <a:rPr lang="en-GB" sz="2800" dirty="0"/>
              <a:t>Supervised learning and unsupervised learning.</a:t>
            </a:r>
          </a:p>
          <a:p>
            <a:r>
              <a:rPr lang="en-GB" sz="2800" dirty="0"/>
              <a:t>The difference between them is defined by how each learns about data to make predictions.</a:t>
            </a:r>
          </a:p>
        </p:txBody>
      </p:sp>
    </p:spTree>
    <p:extLst>
      <p:ext uri="{BB962C8B-B14F-4D97-AF65-F5344CB8AC3E}">
        <p14:creationId xmlns:p14="http://schemas.microsoft.com/office/powerpoint/2010/main" val="370554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8B0F-8916-7D47-B84F-ACC3FBD0F810}"/>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FC02ADA4-3892-C247-A9E4-50B7510B6F80}"/>
              </a:ext>
            </a:extLst>
          </p:cNvPr>
          <p:cNvSpPr>
            <a:spLocks noGrp="1"/>
          </p:cNvSpPr>
          <p:nvPr>
            <p:ph idx="1"/>
          </p:nvPr>
        </p:nvSpPr>
        <p:spPr>
          <a:xfrm>
            <a:off x="779462" y="1882588"/>
            <a:ext cx="7879629" cy="4629048"/>
          </a:xfrm>
        </p:spPr>
        <p:txBody>
          <a:bodyPr>
            <a:normAutofit fontScale="92500"/>
          </a:bodyPr>
          <a:lstStyle/>
          <a:p>
            <a:r>
              <a:rPr lang="en-GB" sz="2800" dirty="0"/>
              <a:t>Training the machine using data which is well “labelled.” </a:t>
            </a:r>
          </a:p>
          <a:p>
            <a:r>
              <a:rPr lang="en-GB" sz="2800" dirty="0"/>
              <a:t>It means the data is already tagged with the correct answer. </a:t>
            </a:r>
          </a:p>
          <a:p>
            <a:r>
              <a:rPr lang="en-GB" sz="2800" dirty="0"/>
              <a:t>It can be compared to learning which takes place in the presence of a supervisor or a teacher.</a:t>
            </a:r>
          </a:p>
          <a:p>
            <a:r>
              <a:rPr lang="en-GB" sz="2800" dirty="0"/>
              <a:t>A supervised learning algorithm learns from labelled training data, helps you to predict outcomes for unforeseen data. </a:t>
            </a:r>
          </a:p>
        </p:txBody>
      </p:sp>
    </p:spTree>
    <p:extLst>
      <p:ext uri="{BB962C8B-B14F-4D97-AF65-F5344CB8AC3E}">
        <p14:creationId xmlns:p14="http://schemas.microsoft.com/office/powerpoint/2010/main" val="161865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19490</TotalTime>
  <Words>1203</Words>
  <Application>Microsoft Macintosh PowerPoint</Application>
  <PresentationFormat>On-screen Show (4:3)</PresentationFormat>
  <Paragraphs>127</Paragraphs>
  <Slides>31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31</vt:i4>
      </vt:variant>
    </vt:vector>
  </HeadingPairs>
  <TitlesOfParts>
    <vt:vector size="33" baseType="lpstr">
      <vt:lpstr>Candara</vt:lpstr>
      <vt:lpstr>Orbit</vt:lpstr>
      <vt:lpstr>Artificial Intelligence</vt:lpstr>
      <vt:lpstr>Machine Learning</vt:lpstr>
      <vt:lpstr>PowerPoint Presentation</vt:lpstr>
      <vt:lpstr>Introduction</vt:lpstr>
      <vt:lpstr>Introduction</vt:lpstr>
      <vt:lpstr>Introduction</vt:lpstr>
      <vt:lpstr>What is machine Learning</vt:lpstr>
      <vt:lpstr>Approaches</vt:lpstr>
      <vt:lpstr>Supervised Learning</vt:lpstr>
      <vt:lpstr>PowerPoint Presentation</vt:lpstr>
      <vt:lpstr>Why Supervised Learning</vt:lpstr>
      <vt:lpstr>How it works</vt:lpstr>
      <vt:lpstr>Types of Supervised Machine Learning Techniques</vt:lpstr>
      <vt:lpstr>Types of Supervised Machine Learning Techniques</vt:lpstr>
      <vt:lpstr>Basic steps involved in Supervised Learning</vt:lpstr>
      <vt:lpstr>Unsupervised Learning</vt:lpstr>
      <vt:lpstr>PowerPoint Presentation</vt:lpstr>
      <vt:lpstr>Why Unsupervised Learning</vt:lpstr>
      <vt:lpstr>PowerPoint Presentation</vt:lpstr>
      <vt:lpstr>Types of Unsupervised Machine Learning Techniques</vt:lpstr>
      <vt:lpstr>Clustering</vt:lpstr>
      <vt:lpstr>Types of Unsupervised Machine Learning Techniques</vt:lpstr>
      <vt:lpstr>Association</vt:lpstr>
      <vt:lpstr>Difference Between Supervised and Unsupervised Learning</vt:lpstr>
      <vt:lpstr>Difference Between Supervised and Unsupervised Learning</vt:lpstr>
      <vt:lpstr>Let’s get started</vt:lpstr>
      <vt:lpstr>Some more</vt:lpstr>
      <vt:lpstr>PowerPoint Presentation</vt:lpstr>
      <vt:lpstr>Q1</vt:lpstr>
      <vt:lpstr>Q2</vt:lpstr>
      <vt:lpstr>Q3</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89</cp:revision>
  <dcterms:created xsi:type="dcterms:W3CDTF">2019-09-25T03:47:48Z</dcterms:created>
  <dcterms:modified xsi:type="dcterms:W3CDTF">2023-10-18T15:59:16Z</dcterms:modified>
</cp:coreProperties>
</file>