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8" r:id="rId2"/>
    <p:sldId id="287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78" r:id="rId24"/>
    <p:sldId id="282" r:id="rId25"/>
    <p:sldId id="283" r:id="rId26"/>
    <p:sldId id="285" r:id="rId2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1AB4-F9FB-48D9-8C77-AEB4464E7A9E}" type="datetimeFigureOut">
              <a:rPr lang="en-NG" smtClean="0"/>
              <a:t>16/02/2021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4824D-CA80-445C-99F3-4A4E01A17BD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146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3339-88AE-40E7-8BFA-3EDB070C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2659B-41F4-4823-B90D-AF9AC5CE4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9C348-1B55-451D-B704-B5C0AE14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29F-EF2E-4044-AC6D-B3C17E9D39B2}" type="datetime8">
              <a:rPr lang="en-NG" smtClean="0"/>
              <a:t>16/02/2021 3:56 am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D131-A34A-49F3-B10C-6CFB56D6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041D0-64DB-4024-8B3D-1E5E7E3E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1877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1A18-E7B1-4020-8AFE-7364352B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303D7-7E71-4A10-A1B7-FB3BCC36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A80B-B431-4BF1-8FC0-CBF2245B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9BD4-F38B-4A75-BD73-73585A728015}" type="datetime8">
              <a:rPr lang="en-NG" smtClean="0"/>
              <a:t>16/02/2021 3:56 am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78A64-D0CE-4A0B-BC7E-7031A7A2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7F63-76C2-485A-9A43-7FA35810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7877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11BAE-5805-451B-A5BF-E318C2148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BACB2-0FB7-4DC5-859F-8A57A4EB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3388-3302-4B12-B56D-472442B6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362-D01A-4949-AD99-37FE83E408A3}" type="datetime8">
              <a:rPr lang="en-NG" smtClean="0"/>
              <a:t>16/02/2021 3:56 am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FA34-80B4-4E49-B1D0-9EE2BC06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42A0-E96D-402E-B8C2-C233CC11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945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8E2A-E7B7-4891-961B-FD6D36A9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36FC-84D5-402C-80D7-48DDB135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868F-301F-40DF-8985-F08D67A4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A161-F248-412E-8FD2-B2B76CFFF9CE}" type="datetime8">
              <a:rPr lang="en-NG" smtClean="0"/>
              <a:t>16/02/2021 3:56 am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B37B-5F6E-4F15-B9DB-F7162479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110F-B146-49E0-8E69-2C93BE8B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997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87F0-438A-4D06-BE3F-F68A7804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2ADD-9A89-42C0-A815-B4C98256B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51AB-A21C-45A5-A9CB-E41F6EF1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D260-5F74-45ED-9C56-9A5FFCF57727}" type="datetime8">
              <a:rPr lang="en-NG" smtClean="0"/>
              <a:t>16/02/2021 3:56 am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B065-A300-4DFB-9291-E1A60818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C8F3-240E-4CAA-9D3B-0353AFEC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3300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FC5A-CE01-4B4A-BC0C-BDFA6CF5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A321-2960-49A5-88C9-5916A06A7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3918E-C560-4DF1-B98B-4823C92ED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7499-5455-4883-B204-A554E133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EEA0-B5FA-4416-9A6B-97147E835361}" type="datetime8">
              <a:rPr lang="en-NG" smtClean="0"/>
              <a:t>16/02/2021 3:56 am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A2AA7-CCAD-404A-9F38-2BC499B2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D8974-9996-4021-A31B-2092D4EC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767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3787-8C39-42E3-845C-15F2975D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4C080-E476-4C0C-9C77-08550987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EC78-0688-4FD8-8A67-ECE891408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B56C9-4FCD-46DF-BDA1-0208F6814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C8BFA-D90A-4A52-83F0-73A97A845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8FA37-01DE-4CE4-90FA-E218C1E2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DA45-FD78-4BF4-AB20-0B6CD778CB3E}" type="datetime8">
              <a:rPr lang="en-NG" smtClean="0"/>
              <a:t>16/02/2021 3:56 am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7E0AE-7EE1-44F8-AA81-917A304E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979C5-E5E7-46DA-9787-7A6C0107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54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A75B-D68A-4A2E-BBBD-B950A681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CA050-0C31-49BE-9DED-262C4679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5E60-50F6-4C25-A15B-C0BB9E3B0FB9}" type="datetime8">
              <a:rPr lang="en-NG" smtClean="0"/>
              <a:t>16/02/2021 3:56 am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D65D4-CD7D-4430-9480-DEF036BE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C4827-5FE9-49BE-A5ED-079C9CD3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2944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0F4A0-E73A-48A6-AE96-904CC0B6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CE5C-0D6D-4D2B-B285-8A02F133B295}" type="datetime8">
              <a:rPr lang="en-NG" smtClean="0"/>
              <a:t>16/02/2021 3:56 am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C33A8-2E50-4A71-93A3-09CD7597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C88D2-84A1-4F96-9866-36C265C5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427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6D7B-1C54-4E67-85D7-483FD6C9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6F11-4249-4C58-91C0-2BDCE53F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1A223-16B9-4FA4-BEDE-016F726FD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D364-9FC4-4C5F-B3BE-47675211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A28-13CF-4188-9A0D-29B77578901A}" type="datetime8">
              <a:rPr lang="en-NG" smtClean="0"/>
              <a:t>16/02/2021 3:56 am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EE834-A5ED-4019-98CC-E410B041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AC90-6606-4E78-8276-7EC85B81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1985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7909-353F-4C95-A746-0DB4EB99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FB1B4-833D-4C04-A16C-6FC4A0566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0F5D7-03D3-4D32-B4BC-7C40BB041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E78AF-A740-48D2-9883-EF42995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6D4-2A86-4ABF-9F85-B016AAA716DB}" type="datetime8">
              <a:rPr lang="en-NG" smtClean="0"/>
              <a:t>16/02/2021 3:56 am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E7641-A7B9-439B-8762-533D3B48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62B26-CFF5-4303-A90C-EA46168C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1348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57932-75AC-4CDF-AF1B-30274476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FA619-9BBC-45D6-B3C8-E24CE59A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A7C75-7A27-4406-B9DE-82EFAE6A3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7B21D-953E-4BE1-8ACA-D5AFF2EC283B}" type="datetime8">
              <a:rPr lang="en-NG" smtClean="0"/>
              <a:t>16/02/2021 3:56 am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D442-D257-49C3-BEAF-7DE8DEF3C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D01C-9E1B-480F-92FC-91E39225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788B5-4E40-420E-BAE4-F6F5FC7117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4375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7.w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15FB-49CF-4908-A491-04BA5B9E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784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+mn-lt"/>
              </a:rPr>
              <a:t>Physics Department, Bingham University</a:t>
            </a:r>
            <a:br>
              <a:rPr lang="en-US" sz="3600" b="1" dirty="0">
                <a:latin typeface="+mn-lt"/>
              </a:rPr>
            </a:br>
            <a:br>
              <a:rPr lang="en-US" sz="3600" b="1" dirty="0">
                <a:latin typeface="+mn-lt"/>
              </a:rPr>
            </a:br>
            <a:r>
              <a:rPr lang="en-US" sz="3200" b="1" dirty="0">
                <a:solidFill>
                  <a:srgbClr val="C00000"/>
                </a:solidFill>
                <a:latin typeface="+mn-lt"/>
              </a:rPr>
              <a:t>PHY 101 Lectures by Mrs. O. V. Oyelade</a:t>
            </a:r>
            <a:br>
              <a:rPr lang="en-US" sz="3200" b="1" dirty="0">
                <a:solidFill>
                  <a:srgbClr val="C00000"/>
                </a:solidFill>
                <a:latin typeface="+mn-lt"/>
              </a:rPr>
            </a:b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Part B: Introductory Classical Mechanics</a:t>
            </a:r>
            <a:r>
              <a:rPr lang="en-US" sz="3200" dirty="0">
                <a:latin typeface="+mn-lt"/>
              </a:rPr>
              <a:t> </a:t>
            </a:r>
            <a:endParaRPr lang="en-N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8172-7CB1-49C1-B0C7-AA98511E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5476"/>
            <a:ext cx="10515600" cy="293148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1" dirty="0"/>
              <a:t>    Course 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 and Energy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Rotational Motion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Bodies in Equilibrium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Newton’s Universal Gravitation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Oscillatory Motion</a:t>
            </a:r>
            <a:endParaRPr lang="x-none" dirty="0"/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81EF0-58B8-48F0-BA94-5989D11A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0313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B313-4BA9-4BAC-885A-66987C4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Terms in oscillatory motion</a:t>
            </a:r>
            <a:endParaRPr lang="en-NG" sz="3600" b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201E-7F88-4463-B249-F95B808F09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cs typeface="Times New Roman" charset="0"/>
              </a:rPr>
              <a:t>Displacement is measured from the equilibrium point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cs typeface="Times New Roman" charset="0"/>
              </a:rPr>
              <a:t>Amplitude is the maximum displacement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cs typeface="Times New Roman" charset="0"/>
              </a:rPr>
              <a:t>A cycle is a full to-and-fro motion; this figure shows half a cycle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cs typeface="Times New Roman" charset="0"/>
              </a:rPr>
              <a:t>Period is the time required to complete one cycle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cs typeface="Times New Roman" charset="0"/>
              </a:rPr>
              <a:t>Frequency is the number of cycles completed per second</a:t>
            </a:r>
            <a:endParaRPr lang="en-US" sz="2800" dirty="0"/>
          </a:p>
          <a:p>
            <a:endParaRPr lang="en-NG" dirty="0"/>
          </a:p>
        </p:txBody>
      </p:sp>
      <p:pic>
        <p:nvPicPr>
          <p:cNvPr id="5" name="Content Placeholder 4" descr="11_02_Figure.jpg">
            <a:extLst>
              <a:ext uri="{FF2B5EF4-FFF2-40B4-BE49-F238E27FC236}">
                <a16:creationId xmlns:a16="http://schemas.microsoft.com/office/drawing/2014/main" id="{3DED29CD-9F93-4264-80F7-50296C677C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3"/>
          <a:stretch/>
        </p:blipFill>
        <p:spPr>
          <a:xfrm>
            <a:off x="1712890" y="1825622"/>
            <a:ext cx="3825026" cy="47837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55E1E-ED42-4BE6-B01F-1233AA5E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10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7912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509D-9FB7-4A23-A3DF-E617E88D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Simple Harmonic Motion</a:t>
            </a:r>
            <a:endParaRPr lang="en-NG" sz="3600" b="1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3DA3BD-D1F1-4A6E-9E78-AA2B77A99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490195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NG" sz="2800" dirty="0"/>
              <a:t>                   </a:t>
            </a:r>
          </a:p>
          <a:p>
            <a:pPr eaLnBrk="1" hangingPunct="1"/>
            <a:endParaRPr lang="en-US" altLang="en-NG" sz="2800" dirty="0"/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but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Then the equation becomes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 typical way to solve such a differential equation is to simply search for a function that satisfies the requirement, in this case, that its second derivative yields the negative of itself!  The sine and cosine functions meet these requirements.</a:t>
            </a:r>
          </a:p>
          <a:p>
            <a:endParaRPr lang="en-NG" dirty="0"/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64A58C13-B6B5-4B50-AF4F-44B763FAED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739864"/>
              </p:ext>
            </p:extLst>
          </p:nvPr>
        </p:nvGraphicFramePr>
        <p:xfrm>
          <a:off x="2520302" y="1120462"/>
          <a:ext cx="44545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500" imgH="419100" progId="Equation.DSMT4">
                  <p:embed/>
                </p:oleObj>
              </mc:Choice>
              <mc:Fallback>
                <p:oleObj name="Equation" r:id="rId2" imgW="1968500" imgH="419100" progId="Equation.DSMT4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32A2B6C7-1EBE-40D1-9120-1D11472C5D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302" y="1120462"/>
                        <a:ext cx="445452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FDA9035-AB79-4B85-86B6-32C1C9286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842" y="2225921"/>
            <a:ext cx="2505075" cy="752475"/>
          </a:xfrm>
          <a:prstGeom prst="rect">
            <a:avLst/>
          </a:prstGeom>
        </p:spPr>
      </p:pic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1262DF54-3C95-4923-BED2-3B447A46A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589121"/>
              </p:ext>
            </p:extLst>
          </p:nvPr>
        </p:nvGraphicFramePr>
        <p:xfrm>
          <a:off x="6399358" y="2279492"/>
          <a:ext cx="115093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780" imgH="393529" progId="Equation.DSMT4">
                  <p:embed/>
                </p:oleObj>
              </mc:Choice>
              <mc:Fallback>
                <p:oleObj name="Equation" r:id="rId5" imgW="507780" imgH="393529" progId="Equation.DSMT4">
                  <p:embed/>
                  <p:pic>
                    <p:nvPicPr>
                      <p:cNvPr id="11270" name="Object 8">
                        <a:extLst>
                          <a:ext uri="{FF2B5EF4-FFF2-40B4-BE49-F238E27FC236}">
                            <a16:creationId xmlns:a16="http://schemas.microsoft.com/office/drawing/2014/main" id="{63C9A912-34B0-4E03-8632-BCD2FE3B10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358" y="2279492"/>
                        <a:ext cx="1150937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C61C290F-8E36-4663-B29D-C4F4B3FD9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326187"/>
              </p:ext>
            </p:extLst>
          </p:nvPr>
        </p:nvGraphicFramePr>
        <p:xfrm>
          <a:off x="5287917" y="3715776"/>
          <a:ext cx="13795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9336" imgH="203112" progId="Equation.DSMT4">
                  <p:embed/>
                </p:oleObj>
              </mc:Choice>
              <mc:Fallback>
                <p:oleObj name="Equation" r:id="rId7" imgW="609336" imgH="203112" progId="Equation.DSMT4">
                  <p:embed/>
                  <p:pic>
                    <p:nvPicPr>
                      <p:cNvPr id="11271" name="Object 9">
                        <a:extLst>
                          <a:ext uri="{FF2B5EF4-FFF2-40B4-BE49-F238E27FC236}">
                            <a16:creationId xmlns:a16="http://schemas.microsoft.com/office/drawing/2014/main" id="{74B64403-6898-47A1-BB71-F45B7BECD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17" y="3715776"/>
                        <a:ext cx="13795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EFA89-9071-4BFC-91FB-34279D06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11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328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6DFD-F872-4D63-B692-A92A434C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+mn-lt"/>
                <a:ea typeface="宋体" panose="02010600030101010101" pitchFamily="2" charset="-122"/>
              </a:rPr>
              <a:t>SHM Graphical Representation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4F99-98ED-438D-9CCF-EFBC18DB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69589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NG" sz="3200" dirty="0"/>
              <a:t>A solution to the differential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NG" sz="3200" dirty="0"/>
              <a:t>    equation is</a:t>
            </a:r>
          </a:p>
          <a:p>
            <a:pPr eaLnBrk="1" hangingPunct="1"/>
            <a:endParaRPr lang="en-US" altLang="en-NG" sz="3200" dirty="0"/>
          </a:p>
          <a:p>
            <a:pPr eaLnBrk="1" hangingPunct="1"/>
            <a:r>
              <a:rPr lang="en-US" altLang="en-N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NG" sz="3200" dirty="0"/>
              <a:t>, </a:t>
            </a:r>
            <a:r>
              <a:rPr lang="en-US" altLang="en-NG" sz="3200" i="1" dirty="0">
                <a:latin typeface="Symbol" panose="05050102010706020507" pitchFamily="18" charset="2"/>
              </a:rPr>
              <a:t>w, f</a:t>
            </a:r>
            <a:r>
              <a:rPr lang="en-US" altLang="en-NG" sz="3200" dirty="0"/>
              <a:t> are all constants: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NG" sz="11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N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NG" sz="2800" dirty="0"/>
              <a:t> = amplitude (maximum position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NG" sz="2800" dirty="0"/>
              <a:t>in either positive or negative </a:t>
            </a:r>
            <a:r>
              <a:rPr lang="en-US" altLang="en-N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NG" sz="2800" dirty="0"/>
              <a:t> direction,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NG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NG" sz="2800" i="1" dirty="0">
                <a:latin typeface="Symbol" panose="05050102010706020507" pitchFamily="18" charset="2"/>
              </a:rPr>
              <a:t>w </a:t>
            </a:r>
            <a:r>
              <a:rPr lang="en-US" altLang="en-NG" sz="2800" dirty="0"/>
              <a:t>= angular frequency,						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NG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NG" sz="2800" i="1" dirty="0">
                <a:latin typeface="Symbol" panose="05050102010706020507" pitchFamily="18" charset="2"/>
              </a:rPr>
              <a:t>f</a:t>
            </a:r>
            <a:r>
              <a:rPr lang="en-US" altLang="en-NG" sz="2800" dirty="0"/>
              <a:t> = phase constant, or initial phase angle.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N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NG" sz="2800" dirty="0"/>
              <a:t> and </a:t>
            </a:r>
            <a:r>
              <a:rPr lang="en-US" altLang="en-NG" sz="2800" i="1" dirty="0">
                <a:latin typeface="Symbol" panose="05050102010706020507" pitchFamily="18" charset="2"/>
              </a:rPr>
              <a:t>f</a:t>
            </a:r>
            <a:r>
              <a:rPr lang="en-US" altLang="en-NG" sz="2800" dirty="0"/>
              <a:t> are determined by initial conditions.</a:t>
            </a:r>
          </a:p>
          <a:p>
            <a:endParaRPr lang="en-NG" dirty="0"/>
          </a:p>
        </p:txBody>
      </p:sp>
      <p:pic>
        <p:nvPicPr>
          <p:cNvPr id="4" name="Picture 6" descr="1502a">
            <a:extLst>
              <a:ext uri="{FF2B5EF4-FFF2-40B4-BE49-F238E27FC236}">
                <a16:creationId xmlns:a16="http://schemas.microsoft.com/office/drawing/2014/main" id="{D267EC40-F438-4D92-A789-FA63C5C9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2" y="1690688"/>
            <a:ext cx="41021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D230BEA9-787D-466F-8F1D-5D4EA7964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280522"/>
              </p:ext>
            </p:extLst>
          </p:nvPr>
        </p:nvGraphicFramePr>
        <p:xfrm>
          <a:off x="1448225" y="2293457"/>
          <a:ext cx="27892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31366" imgH="203112" progId="Equation.DSMT4">
                  <p:embed/>
                </p:oleObj>
              </mc:Choice>
              <mc:Fallback>
                <p:oleObj name="Equation" r:id="rId3" imgW="1231366" imgH="203112" progId="Equation.DSMT4">
                  <p:embed/>
                  <p:pic>
                    <p:nvPicPr>
                      <p:cNvPr id="12294" name="Object 7">
                        <a:extLst>
                          <a:ext uri="{FF2B5EF4-FFF2-40B4-BE49-F238E27FC236}">
                            <a16:creationId xmlns:a16="http://schemas.microsoft.com/office/drawing/2014/main" id="{6C6FE3C1-62D8-491B-8D8B-A8B7D1F7C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225" y="2293457"/>
                        <a:ext cx="27892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7F88ECEF-6A9C-47F7-AF44-73EBF0A76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21716"/>
              </p:ext>
            </p:extLst>
          </p:nvPr>
        </p:nvGraphicFramePr>
        <p:xfrm>
          <a:off x="7413624" y="5065714"/>
          <a:ext cx="33051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59866" imgH="431613" progId="Equation.DSMT4">
                  <p:embed/>
                </p:oleObj>
              </mc:Choice>
              <mc:Fallback>
                <p:oleObj name="Equation" r:id="rId5" imgW="1459866" imgH="431613" progId="Equation.DSMT4">
                  <p:embed/>
                  <p:pic>
                    <p:nvPicPr>
                      <p:cNvPr id="12297" name="Object 7">
                        <a:extLst>
                          <a:ext uri="{FF2B5EF4-FFF2-40B4-BE49-F238E27FC236}">
                            <a16:creationId xmlns:a16="http://schemas.microsoft.com/office/drawing/2014/main" id="{8351A203-55D2-4C09-A50D-8FB81599F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4" y="5065714"/>
                        <a:ext cx="33051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3140-1215-4A79-AFE0-D76668D3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12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2212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DFFB-653C-47E4-AD48-5BF1E271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215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Motion Equations for SHM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7240-6F63-4646-9E78-5873E776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 eaLnBrk="1" hangingPunct="1"/>
            <a:r>
              <a:rPr lang="en-US" altLang="en-NG" sz="2800" dirty="0"/>
              <a:t>The velocity is 90</a:t>
            </a:r>
            <a:r>
              <a:rPr lang="en-US" altLang="en-NG" sz="2800" baseline="30000" dirty="0"/>
              <a:t>o</a:t>
            </a:r>
            <a:r>
              <a:rPr lang="en-US" altLang="en-NG" sz="2800" dirty="0"/>
              <a:t> out of phase</a:t>
            </a:r>
          </a:p>
          <a:p>
            <a:pPr marL="0" indent="0" algn="l" eaLnBrk="1" hangingPunct="1">
              <a:buNone/>
            </a:pPr>
            <a:r>
              <a:rPr lang="en-US" altLang="en-NG" sz="2800" dirty="0"/>
              <a:t> with the displacement and the </a:t>
            </a:r>
          </a:p>
          <a:p>
            <a:pPr algn="l" eaLnBrk="1" hangingPunct="1"/>
            <a:r>
              <a:rPr lang="en-US" altLang="en-NG" sz="2800" dirty="0"/>
              <a:t>acceleration is 180</a:t>
            </a:r>
            <a:r>
              <a:rPr lang="en-US" altLang="en-NG" sz="2800" baseline="30000" dirty="0"/>
              <a:t>o</a:t>
            </a:r>
            <a:r>
              <a:rPr lang="en-US" altLang="en-NG" sz="2800" dirty="0"/>
              <a:t> out of phase</a:t>
            </a:r>
          </a:p>
          <a:p>
            <a:pPr marL="0" indent="0" algn="l" eaLnBrk="1" hangingPunct="1">
              <a:buNone/>
            </a:pPr>
            <a:r>
              <a:rPr lang="en-US" altLang="en-NG" sz="2800" dirty="0"/>
              <a:t> with the displacement.</a:t>
            </a:r>
          </a:p>
          <a:p>
            <a:endParaRPr lang="en-NG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7F73E67-EEFE-414A-9384-2FFAB645B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638628"/>
              </p:ext>
            </p:extLst>
          </p:nvPr>
        </p:nvGraphicFramePr>
        <p:xfrm>
          <a:off x="1517738" y="1584559"/>
          <a:ext cx="3672000" cy="20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1041400" progId="Equation.DSMT4">
                  <p:embed/>
                </p:oleObj>
              </mc:Choice>
              <mc:Fallback>
                <p:oleObj name="Equation" r:id="rId2" imgW="1879600" imgH="1041400" progId="Equation.DSMT4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0FD8199E-F491-4A37-AF01-3F1AE3FB4D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738" y="1584559"/>
                        <a:ext cx="3672000" cy="20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1505">
            <a:extLst>
              <a:ext uri="{FF2B5EF4-FFF2-40B4-BE49-F238E27FC236}">
                <a16:creationId xmlns:a16="http://schemas.microsoft.com/office/drawing/2014/main" id="{ED202366-E327-4075-BE73-6438A90E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64" y="1133340"/>
            <a:ext cx="3456000" cy="509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641E-6572-4230-AAB4-5BE09B56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13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0759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32E3-A68E-4483-A816-FE1EE385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Motion Equations for SHM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F28A-3260-4C1E-8529-C2579C7BF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/>
          <a:lstStyle/>
          <a:p>
            <a:r>
              <a:rPr lang="en-US" dirty="0">
                <a:cs typeface="Times New Roman" charset="0"/>
              </a:rPr>
              <a:t>We can similarly find the position as a function of time:</a:t>
            </a:r>
          </a:p>
          <a:p>
            <a:pPr marL="0" indent="0">
              <a:buNone/>
            </a:pPr>
            <a:endParaRPr lang="en-NG" dirty="0"/>
          </a:p>
        </p:txBody>
      </p:sp>
      <p:pic>
        <p:nvPicPr>
          <p:cNvPr id="4" name="Picture 3" descr="11_KeyEquation_08C.jpg">
            <a:extLst>
              <a:ext uri="{FF2B5EF4-FFF2-40B4-BE49-F238E27FC236}">
                <a16:creationId xmlns:a16="http://schemas.microsoft.com/office/drawing/2014/main" id="{FA031236-F43B-4F59-877C-382230B31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82" b="26325"/>
          <a:stretch/>
        </p:blipFill>
        <p:spPr>
          <a:xfrm>
            <a:off x="2620215" y="4671433"/>
            <a:ext cx="3435107" cy="504000"/>
          </a:xfrm>
          <a:prstGeom prst="rect">
            <a:avLst/>
          </a:prstGeom>
        </p:spPr>
      </p:pic>
      <p:pic>
        <p:nvPicPr>
          <p:cNvPr id="6" name="Picture 5" descr="11_KeyEquation_08B.jpg">
            <a:extLst>
              <a:ext uri="{FF2B5EF4-FFF2-40B4-BE49-F238E27FC236}">
                <a16:creationId xmlns:a16="http://schemas.microsoft.com/office/drawing/2014/main" id="{845A07F2-80A4-43AB-968A-3404A9B51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93" b="30064"/>
          <a:stretch/>
        </p:blipFill>
        <p:spPr>
          <a:xfrm>
            <a:off x="2620215" y="3642066"/>
            <a:ext cx="3376285" cy="504000"/>
          </a:xfrm>
          <a:prstGeom prst="rect">
            <a:avLst/>
          </a:prstGeom>
        </p:spPr>
      </p:pic>
      <p:pic>
        <p:nvPicPr>
          <p:cNvPr id="9" name="Picture 8" descr="11_KeyEquation_08A.jpg">
            <a:extLst>
              <a:ext uri="{FF2B5EF4-FFF2-40B4-BE49-F238E27FC236}">
                <a16:creationId xmlns:a16="http://schemas.microsoft.com/office/drawing/2014/main" id="{5C08D7FB-9029-4809-9CC1-B5A4B4404E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72" b="30650"/>
          <a:stretch/>
        </p:blipFill>
        <p:spPr>
          <a:xfrm>
            <a:off x="2620217" y="2531762"/>
            <a:ext cx="2585493" cy="46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CBD06-817B-4052-8449-F800EBC3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14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4485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670B-B527-4F15-8D1C-D8079922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0449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Motion Equations for SHM</a:t>
            </a:r>
            <a:endParaRPr lang="en-N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8119-DE85-4724-8B03-CD3A31F79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9708"/>
            <a:ext cx="5181600" cy="5177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B8FBE-92B8-4118-97F6-F34C31B181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ct val="50000"/>
              </a:spcBef>
              <a:buNone/>
            </a:pPr>
            <a:endParaRPr lang="en-US" dirty="0">
              <a:latin typeface="Times New Roman" charset="0"/>
              <a:cs typeface="Times New Roman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dirty="0">
                <a:cs typeface="Times New Roman" charset="0"/>
              </a:rPr>
              <a:t>This curve is a graph of the previous equation.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cs typeface="Times New Roman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dirty="0">
                <a:cs typeface="Times New Roman" charset="0"/>
              </a:rPr>
              <a:t>This curve is the same the one above it, but shifted ¼ period so that it is a sine function rather than a cosine.</a:t>
            </a:r>
          </a:p>
          <a:p>
            <a:endParaRPr lang="en-NG" dirty="0"/>
          </a:p>
        </p:txBody>
      </p:sp>
      <p:pic>
        <p:nvPicPr>
          <p:cNvPr id="7" name="Picture 6" descr="11_08_Figure.jpg">
            <a:extLst>
              <a:ext uri="{FF2B5EF4-FFF2-40B4-BE49-F238E27FC236}">
                <a16:creationId xmlns:a16="http://schemas.microsoft.com/office/drawing/2014/main" id="{F3F35C6F-11C6-45C5-9E5C-0A11B468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2"/>
          <a:stretch/>
        </p:blipFill>
        <p:spPr>
          <a:xfrm>
            <a:off x="1789240" y="1523236"/>
            <a:ext cx="3600000" cy="2978279"/>
          </a:xfrm>
          <a:prstGeom prst="rect">
            <a:avLst/>
          </a:prstGeom>
        </p:spPr>
      </p:pic>
      <p:pic>
        <p:nvPicPr>
          <p:cNvPr id="8" name="Picture 7" descr="11_09_Figure.jpg">
            <a:extLst>
              <a:ext uri="{FF2B5EF4-FFF2-40B4-BE49-F238E27FC236}">
                <a16:creationId xmlns:a16="http://schemas.microsoft.com/office/drawing/2014/main" id="{C8F0DC9F-C91E-4D92-97FD-69528BAD4B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5"/>
          <a:stretch/>
        </p:blipFill>
        <p:spPr>
          <a:xfrm>
            <a:off x="2021258" y="4592625"/>
            <a:ext cx="3511190" cy="172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B5951-3B88-420E-B70D-510D7068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15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9351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BDF1-61F8-4E03-B1B7-FB6A786C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75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Times New Roman" charset="0"/>
              </a:rPr>
              <a:t>The Period and Sinusoidal Nature of SHM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FE24-AD3E-45FE-8BC5-5AC25FD0D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/>
          <a:lstStyle/>
          <a:p>
            <a:r>
              <a:rPr lang="en-US" dirty="0">
                <a:cs typeface="Times New Roman" charset="0"/>
              </a:rPr>
              <a:t>The velocity and acceleration can be calculated as functions of time; the results are below, and are plotted at right.</a:t>
            </a:r>
          </a:p>
          <a:p>
            <a:endParaRPr lang="en-NG" dirty="0"/>
          </a:p>
        </p:txBody>
      </p:sp>
      <p:pic>
        <p:nvPicPr>
          <p:cNvPr id="13" name="Picture 12" descr="11_10_Figure.jpg">
            <a:extLst>
              <a:ext uri="{FF2B5EF4-FFF2-40B4-BE49-F238E27FC236}">
                <a16:creationId xmlns:a16="http://schemas.microsoft.com/office/drawing/2014/main" id="{220AEE7E-C471-4419-A2B0-D584A5C6C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"/>
          <a:stretch/>
        </p:blipFill>
        <p:spPr>
          <a:xfrm>
            <a:off x="6432419" y="2310330"/>
            <a:ext cx="4788000" cy="4279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7E6125-4067-4B6B-AB88-5CABB7CA1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97" y="2545801"/>
            <a:ext cx="1915200" cy="3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6D5F39-B40E-4B60-AD33-3BCE47203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239" y="3008672"/>
            <a:ext cx="2034579" cy="43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92A064-4253-4453-B2A8-66346B4FB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628" y="3497571"/>
            <a:ext cx="2126058" cy="46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94453B-7BF7-498E-B257-1C9263755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294" y="4101918"/>
            <a:ext cx="800472" cy="64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2737D3-CFAD-44D6-BFD4-027AF64FF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8047" y="4079792"/>
            <a:ext cx="862362" cy="612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B96641-5CC3-4AD2-BA4F-BA175EA09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7448" y="4907043"/>
            <a:ext cx="1874160" cy="684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AF0661-EE06-4341-9C8A-0C96C39E77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7448" y="5688399"/>
            <a:ext cx="2437300" cy="540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D6922-75A2-4F95-BCB8-11E071A5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16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252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3B6C-F65C-44DE-90A6-E22551D6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+mn-lt"/>
                <a:ea typeface="宋体" panose="02010600030101010101" pitchFamily="2" charset="-122"/>
              </a:rPr>
              <a:t>Energy of SHM Oscillator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394A-F0D9-415D-9EFE-2AB298F12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625"/>
            <a:ext cx="10515600" cy="490195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 spring force is a conservative force, so in a frictionless system the energy is constant</a:t>
            </a:r>
          </a:p>
          <a:p>
            <a:pPr eaLnBrk="1" hangingPunct="1"/>
            <a:r>
              <a:rPr lang="en-US" altLang="en-NG" sz="2800" dirty="0"/>
              <a:t>Kinetic energy, as usual, is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en-NG" sz="2800" dirty="0"/>
              <a:t>The spring potential energy, as usual, is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Then the total energy is just</a:t>
            </a:r>
          </a:p>
          <a:p>
            <a:endParaRPr lang="en-NG" dirty="0"/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AFAC4308-E3DF-4E14-9705-CB46E2EB62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704786"/>
              </p:ext>
            </p:extLst>
          </p:nvPr>
        </p:nvGraphicFramePr>
        <p:xfrm>
          <a:off x="2031127" y="5857917"/>
          <a:ext cx="5048504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200" imgH="241300" progId="Equation.DSMT4">
                  <p:embed/>
                </p:oleObj>
              </mc:Choice>
              <mc:Fallback>
                <p:oleObj name="Equation" r:id="rId2" imgW="1981200" imgH="241300" progId="Equation.DSMT4">
                  <p:embed/>
                  <p:pic>
                    <p:nvPicPr>
                      <p:cNvPr id="16389" name="Object 7">
                        <a:extLst>
                          <a:ext uri="{FF2B5EF4-FFF2-40B4-BE49-F238E27FC236}">
                            <a16:creationId xmlns:a16="http://schemas.microsoft.com/office/drawing/2014/main" id="{238A4AAC-D01A-4155-BAFA-2BE0BB2CC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127" y="5857917"/>
                        <a:ext cx="5048504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85DFEE78-1671-4D03-982D-28C149FE2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599785"/>
              </p:ext>
            </p:extLst>
          </p:nvPr>
        </p:nvGraphicFramePr>
        <p:xfrm>
          <a:off x="2164806" y="4425831"/>
          <a:ext cx="4508274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090" imgH="253890" progId="Equation.DSMT4">
                  <p:embed/>
                </p:oleObj>
              </mc:Choice>
              <mc:Fallback>
                <p:oleObj name="Equation" r:id="rId4" imgW="1866090" imgH="253890" progId="Equation.DSMT4">
                  <p:embed/>
                  <p:pic>
                    <p:nvPicPr>
                      <p:cNvPr id="16390" name="Object 8">
                        <a:extLst>
                          <a:ext uri="{FF2B5EF4-FFF2-40B4-BE49-F238E27FC236}">
                            <a16:creationId xmlns:a16="http://schemas.microsoft.com/office/drawing/2014/main" id="{75F6BC19-958D-486E-8E65-922A768FC7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806" y="4425831"/>
                        <a:ext cx="4508274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150A60CD-A47D-44AE-9F18-517806A21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603066"/>
              </p:ext>
            </p:extLst>
          </p:nvPr>
        </p:nvGraphicFramePr>
        <p:xfrm>
          <a:off x="2031127" y="3029745"/>
          <a:ext cx="4775633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200" imgH="254000" progId="Equation.DSMT4">
                  <p:embed/>
                </p:oleObj>
              </mc:Choice>
              <mc:Fallback>
                <p:oleObj name="Equation" r:id="rId6" imgW="2108200" imgH="254000" progId="Equation.DSMT4">
                  <p:embed/>
                  <p:pic>
                    <p:nvPicPr>
                      <p:cNvPr id="16391" name="Object 9">
                        <a:extLst>
                          <a:ext uri="{FF2B5EF4-FFF2-40B4-BE49-F238E27FC236}">
                            <a16:creationId xmlns:a16="http://schemas.microsoft.com/office/drawing/2014/main" id="{FB8CE246-5E4F-4127-AB77-68E7EE2F5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127" y="3029745"/>
                        <a:ext cx="4775633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E3773-03B7-4609-A343-3D3EC9EF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17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1263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6409-55C6-4177-BCB8-0B7F3D66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Transfer of Energy of SHM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10B0-DD2D-4DF3-BDCC-055BCF48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1724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NG" sz="2400" dirty="0"/>
              <a:t>The total energy is constant at all times, and is                       (proportional to the square of the amplitude)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G" sz="2400" dirty="0"/>
              <a:t>Energy is continuously being transferred between potential energy stored in the spring, and the kinetic energy of the block.</a:t>
            </a:r>
          </a:p>
          <a:p>
            <a:endParaRPr lang="en-NG" dirty="0"/>
          </a:p>
        </p:txBody>
      </p:sp>
      <p:pic>
        <p:nvPicPr>
          <p:cNvPr id="4" name="Picture 6" descr="1509">
            <a:extLst>
              <a:ext uri="{FF2B5EF4-FFF2-40B4-BE49-F238E27FC236}">
                <a16:creationId xmlns:a16="http://schemas.microsoft.com/office/drawing/2014/main" id="{E08CB3D4-C05F-413E-B704-0BBBAF04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511" y="2675748"/>
            <a:ext cx="5245815" cy="357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3F90E2C9-8CFB-4BB3-B6C9-903A5AEC9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744183"/>
              </p:ext>
            </p:extLst>
          </p:nvPr>
        </p:nvGraphicFramePr>
        <p:xfrm>
          <a:off x="7085550" y="1004552"/>
          <a:ext cx="1228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336" imgH="241195" progId="Equation.DSMT4">
                  <p:embed/>
                </p:oleObj>
              </mc:Choice>
              <mc:Fallback>
                <p:oleObj name="Equation" r:id="rId3" imgW="609336" imgH="241195" progId="Equation.DSMT4">
                  <p:embed/>
                  <p:pic>
                    <p:nvPicPr>
                      <p:cNvPr id="17414" name="Object 7">
                        <a:extLst>
                          <a:ext uri="{FF2B5EF4-FFF2-40B4-BE49-F238E27FC236}">
                            <a16:creationId xmlns:a16="http://schemas.microsoft.com/office/drawing/2014/main" id="{56F19B8C-F962-4211-ADF3-CB77BDD2B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550" y="1004552"/>
                        <a:ext cx="12287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F36BD-1501-4C77-A80F-A8E40551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18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633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89D2-DB76-47B8-97BF-8033F38C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Times New Roman" charset="0"/>
              </a:rPr>
              <a:t>The Simple Pendulum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8FBD6-2BA2-42AE-A40C-F6A75F3B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503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cs typeface="Times New Roman" charset="0"/>
              </a:rPr>
              <a:t>A simple pendulum consists of a mass at</a:t>
            </a:r>
          </a:p>
          <a:p>
            <a:pPr marL="0" indent="0">
              <a:buNone/>
            </a:pPr>
            <a:r>
              <a:rPr lang="en-US" sz="9600" dirty="0">
                <a:cs typeface="Times New Roman" charset="0"/>
              </a:rPr>
              <a:t> the end of a lightweight cord. We assume </a:t>
            </a:r>
          </a:p>
          <a:p>
            <a:pPr marL="0" indent="0">
              <a:buNone/>
            </a:pPr>
            <a:r>
              <a:rPr lang="en-US" sz="9600" dirty="0">
                <a:cs typeface="Times New Roman" charset="0"/>
              </a:rPr>
              <a:t>that the cord does not stretch, and that its </a:t>
            </a:r>
          </a:p>
          <a:p>
            <a:pPr marL="0" indent="0">
              <a:buNone/>
            </a:pPr>
            <a:r>
              <a:rPr lang="en-US" sz="9600" dirty="0">
                <a:cs typeface="Times New Roman" charset="0"/>
              </a:rPr>
              <a:t>mass is negligible.</a:t>
            </a:r>
          </a:p>
          <a:p>
            <a:pPr marL="0" indent="0">
              <a:spcBef>
                <a:spcPct val="50000"/>
              </a:spcBef>
              <a:buNone/>
              <a:tabLst>
                <a:tab pos="3314700" algn="l"/>
              </a:tabLst>
            </a:pPr>
            <a:endParaRPr lang="en-US" sz="5100" dirty="0">
              <a:cs typeface="Times New Roman" charset="0"/>
            </a:endParaRPr>
          </a:p>
          <a:p>
            <a:pPr>
              <a:spcBef>
                <a:spcPct val="50000"/>
              </a:spcBef>
              <a:tabLst>
                <a:tab pos="3314700" algn="l"/>
              </a:tabLst>
            </a:pPr>
            <a:r>
              <a:rPr lang="en-US" sz="9600" dirty="0">
                <a:cs typeface="Times New Roman" charset="0"/>
              </a:rPr>
              <a:t>In order to be in SHM, the restoring force 		</a:t>
            </a:r>
          </a:p>
          <a:p>
            <a:pPr marL="0" indent="0">
              <a:spcBef>
                <a:spcPct val="50000"/>
              </a:spcBef>
              <a:buNone/>
              <a:tabLst>
                <a:tab pos="3314700" algn="l"/>
              </a:tabLst>
            </a:pPr>
            <a:r>
              <a:rPr lang="en-US" sz="9600" dirty="0">
                <a:cs typeface="Times New Roman" charset="0"/>
              </a:rPr>
              <a:t>must be proportional to the negative of the </a:t>
            </a:r>
          </a:p>
          <a:p>
            <a:pPr marL="0" indent="0">
              <a:spcBef>
                <a:spcPct val="50000"/>
              </a:spcBef>
              <a:buNone/>
              <a:tabLst>
                <a:tab pos="3314700" algn="l"/>
              </a:tabLst>
            </a:pPr>
            <a:r>
              <a:rPr lang="en-US" sz="9600" dirty="0">
                <a:cs typeface="Times New Roman" charset="0"/>
              </a:rPr>
              <a:t>displacement. Here we have </a:t>
            </a:r>
            <a:r>
              <a:rPr lang="en-US" sz="9600" i="1" dirty="0">
                <a:cs typeface="Times New Roman" charset="0"/>
              </a:rPr>
              <a:t>F</a:t>
            </a:r>
            <a:r>
              <a:rPr lang="en-US" sz="9600" dirty="0">
                <a:cs typeface="Times New Roman" charset="0"/>
              </a:rPr>
              <a:t> = ‑</a:t>
            </a:r>
            <a:r>
              <a:rPr lang="en-US" sz="9600" i="1" dirty="0">
                <a:cs typeface="Times New Roman" charset="0"/>
              </a:rPr>
              <a:t>mg</a:t>
            </a:r>
            <a:r>
              <a:rPr lang="en-US" sz="9600" dirty="0">
                <a:cs typeface="Times New Roman" charset="0"/>
              </a:rPr>
              <a:t> sin </a:t>
            </a:r>
            <a:r>
              <a:rPr lang="el-GR" sz="9600" i="1" dirty="0">
                <a:cs typeface="Times New Roman" charset="0"/>
              </a:rPr>
              <a:t>θ</a:t>
            </a:r>
            <a:r>
              <a:rPr lang="en-US" sz="9600" i="1" dirty="0">
                <a:cs typeface="Times New Roman" charset="0"/>
              </a:rPr>
              <a:t> </a:t>
            </a:r>
          </a:p>
          <a:p>
            <a:pPr marL="0" indent="0">
              <a:spcBef>
                <a:spcPct val="50000"/>
              </a:spcBef>
              <a:buNone/>
              <a:tabLst>
                <a:tab pos="3314700" algn="l"/>
              </a:tabLst>
            </a:pPr>
            <a:r>
              <a:rPr lang="en-US" sz="9600" dirty="0">
                <a:cs typeface="Times New Roman" charset="0"/>
              </a:rPr>
              <a:t>which is proportional to sin </a:t>
            </a:r>
            <a:r>
              <a:rPr lang="el-GR" sz="9600" i="1" dirty="0">
                <a:cs typeface="Times New Roman" charset="0"/>
              </a:rPr>
              <a:t>θ</a:t>
            </a:r>
            <a:r>
              <a:rPr lang="en-US" sz="9600" dirty="0">
                <a:cs typeface="Times New Roman" charset="0"/>
              </a:rPr>
              <a:t> and not to </a:t>
            </a:r>
            <a:r>
              <a:rPr lang="el-GR" sz="9600" i="1" dirty="0">
                <a:cs typeface="Times New Roman" charset="0"/>
              </a:rPr>
              <a:t>θ</a:t>
            </a:r>
            <a:r>
              <a:rPr lang="en-US" sz="9600" dirty="0">
                <a:cs typeface="Times New Roman" charset="0"/>
              </a:rPr>
              <a:t> itself.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3400" dirty="0">
              <a:cs typeface="Times New Roman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sz="3400" dirty="0">
              <a:cs typeface="Times New Roman" charset="0"/>
            </a:endParaRPr>
          </a:p>
          <a:p>
            <a:pPr>
              <a:spcBef>
                <a:spcPct val="50000"/>
              </a:spcBef>
              <a:tabLst>
                <a:tab pos="2743200" algn="l"/>
              </a:tabLst>
            </a:pPr>
            <a:r>
              <a:rPr lang="en-US" sz="9600" dirty="0">
                <a:cs typeface="Times New Roman" charset="0"/>
              </a:rPr>
              <a:t>However, if the angle is small, sin </a:t>
            </a:r>
            <a:r>
              <a:rPr lang="el-GR" sz="9600" i="1" dirty="0">
                <a:cs typeface="Times New Roman" charset="0"/>
              </a:rPr>
              <a:t>θ</a:t>
            </a:r>
            <a:r>
              <a:rPr lang="en-US" sz="9600" dirty="0">
                <a:cs typeface="Times New Roman" charset="0"/>
              </a:rPr>
              <a:t> ≈ </a:t>
            </a:r>
            <a:r>
              <a:rPr lang="el-GR" sz="9600" i="1" dirty="0">
                <a:cs typeface="Times New Roman" charset="0"/>
              </a:rPr>
              <a:t>θ</a:t>
            </a:r>
            <a:r>
              <a:rPr lang="en-US" sz="9600" dirty="0">
                <a:cs typeface="Times New Roman" charset="0"/>
              </a:rPr>
              <a:t>.</a:t>
            </a:r>
            <a:endParaRPr lang="en-US" sz="9600" i="1" dirty="0">
              <a:cs typeface="Times New Roman" charset="0"/>
            </a:endParaRPr>
          </a:p>
          <a:p>
            <a:endParaRPr lang="en-US" dirty="0">
              <a:latin typeface="Times New Roman" charset="0"/>
              <a:cs typeface="Times New Roman" charset="0"/>
            </a:endParaRPr>
          </a:p>
          <a:p>
            <a:endParaRPr lang="en-NG" dirty="0"/>
          </a:p>
        </p:txBody>
      </p:sp>
      <p:pic>
        <p:nvPicPr>
          <p:cNvPr id="4" name="Picture 3" descr="11_12_Figure.jpg">
            <a:extLst>
              <a:ext uri="{FF2B5EF4-FFF2-40B4-BE49-F238E27FC236}">
                <a16:creationId xmlns:a16="http://schemas.microsoft.com/office/drawing/2014/main" id="{5BF125A3-9CF7-435B-9B62-B04506EA0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5"/>
          <a:stretch/>
        </p:blipFill>
        <p:spPr>
          <a:xfrm>
            <a:off x="7085654" y="1017000"/>
            <a:ext cx="4585331" cy="4824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6AD8D-44CA-4B12-8FCD-5AB0502D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19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4563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A265C-26AA-4E9D-AC82-4FAA3CE42545}"/>
              </a:ext>
            </a:extLst>
          </p:cNvPr>
          <p:cNvSpPr txBox="1"/>
          <p:nvPr/>
        </p:nvSpPr>
        <p:spPr>
          <a:xfrm>
            <a:off x="3049073" y="3247553"/>
            <a:ext cx="609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OSCILLATORY MOTION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B9951-1992-45E5-ADF7-902F322D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7982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6914-3790-486C-872E-22645CBF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Times New Roman" charset="0"/>
              </a:rPr>
              <a:t>The Simple Pendulum</a:t>
            </a:r>
            <a:endParaRPr lang="en-N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C765-7AEB-4217-AA87-3F9D8D8D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sz="2400" dirty="0">
                <a:cs typeface="Times New Roman" charset="0"/>
              </a:rPr>
              <a:t>Therefore, for small angles, the force is approximately proportional to the angular displacement.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400" dirty="0">
                <a:cs typeface="Times New Roman" charset="0"/>
              </a:rPr>
              <a:t>The period and frequency are:</a:t>
            </a:r>
          </a:p>
          <a:p>
            <a:pPr marL="0" indent="0">
              <a:buNone/>
            </a:pPr>
            <a:endParaRPr lang="en-NG" dirty="0"/>
          </a:p>
        </p:txBody>
      </p:sp>
      <p:pic>
        <p:nvPicPr>
          <p:cNvPr id="4" name="Picture 3" descr="11_KeyEquation_11A.jpg">
            <a:extLst>
              <a:ext uri="{FF2B5EF4-FFF2-40B4-BE49-F238E27FC236}">
                <a16:creationId xmlns:a16="http://schemas.microsoft.com/office/drawing/2014/main" id="{7BECFC09-870E-492D-9F81-B0A720BC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1" b="9228"/>
          <a:stretch/>
        </p:blipFill>
        <p:spPr>
          <a:xfrm>
            <a:off x="1039290" y="2844589"/>
            <a:ext cx="8100000" cy="1698398"/>
          </a:xfrm>
          <a:prstGeom prst="rect">
            <a:avLst/>
          </a:prstGeom>
        </p:spPr>
      </p:pic>
      <p:pic>
        <p:nvPicPr>
          <p:cNvPr id="5" name="Picture 4" descr="11_KeyEquation_11B.jpg">
            <a:extLst>
              <a:ext uri="{FF2B5EF4-FFF2-40B4-BE49-F238E27FC236}">
                <a16:creationId xmlns:a16="http://schemas.microsoft.com/office/drawing/2014/main" id="{9BB5D18D-019C-423D-B97B-062AD8B398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31" b="16393"/>
          <a:stretch/>
        </p:blipFill>
        <p:spPr>
          <a:xfrm>
            <a:off x="2543896" y="5145155"/>
            <a:ext cx="6880233" cy="720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916D-ECBC-4B1D-AE3D-DBF56175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20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1282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CC3C-FDC9-4937-B12D-6BA7462E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Example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CB93-67E0-4836-9BDD-E7DCD44D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462"/>
            <a:ext cx="10515600" cy="5056501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The kinetic energy of a 0.125-kg mass on a spring is 4.0J and its amplitude is 2.0 cm.</a:t>
            </a:r>
          </a:p>
          <a:p>
            <a:pPr marL="514350" indent="-514350">
              <a:buFontTx/>
              <a:buAutoNum type="alphaLcParenBoth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Determine the maximum velocity of the mass.</a:t>
            </a:r>
          </a:p>
          <a:p>
            <a:pPr marL="514350" indent="-514350">
              <a:buFontTx/>
              <a:buAutoNum type="alphaLcParenBoth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Determine the spring constant </a:t>
            </a:r>
            <a:r>
              <a:rPr lang="en-US" altLang="en-US" sz="2400" i="1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k 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of the spring.</a:t>
            </a:r>
          </a:p>
          <a:p>
            <a:pPr marL="514350" indent="-514350">
              <a:buFontTx/>
              <a:buAutoNum type="alphaLcParenBoth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Determine acceleration of the mass when displacement is 10.0 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m.</a:t>
            </a:r>
          </a:p>
          <a:p>
            <a:pPr marL="0" indent="0">
              <a:buNone/>
              <a:defRPr/>
            </a:pPr>
            <a:endParaRPr lang="en-US" altLang="en-US" sz="2600" b="1" i="1" dirty="0">
              <a:solidFill>
                <a:srgbClr val="000000"/>
              </a:solidFill>
              <a:latin typeface="+mn-lt"/>
              <a:cs typeface="Times New Roman" pitchFamily="18" charset="0"/>
              <a:sym typeface="Symbol" pitchFamily="18" charset="2"/>
            </a:endParaRPr>
          </a:p>
          <a:p>
            <a:pPr marL="0" indent="0">
              <a:buNone/>
              <a:defRPr/>
            </a:pPr>
            <a:r>
              <a:rPr lang="en-US" altLang="en-US" sz="2600" b="1" i="1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Solution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a) When the kinetic energy is maximum, the velocity is also maximum. Thus 4.0 = (1</a:t>
            </a:r>
            <a:r>
              <a:rPr lang="en-US" altLang="en-US" sz="2800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en-US" sz="2800" i="1" baseline="-25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2)</a:t>
            </a:r>
            <a:r>
              <a:rPr lang="en-US" altLang="en-US" sz="2800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mv</a:t>
            </a:r>
            <a:r>
              <a:rPr lang="en-US" altLang="en-US" sz="2800" baseline="-25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MAX</a:t>
            </a:r>
            <a:r>
              <a:rPr lang="en-US" altLang="en-US" sz="2800" baseline="30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so that</a:t>
            </a:r>
          </a:p>
          <a:p>
            <a:pPr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	4.0 = (1</a:t>
            </a:r>
            <a:r>
              <a:rPr lang="en-US" altLang="en-US" sz="2800" i="1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en-US" sz="2800" i="1" baseline="-250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2)(.125)</a:t>
            </a:r>
            <a:r>
              <a:rPr lang="en-US" altLang="en-US" sz="2800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en-US" sz="2800" baseline="-25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MAX</a:t>
            </a:r>
            <a:r>
              <a:rPr lang="en-US" altLang="en-US" sz="2800" baseline="30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/>
              </a:rPr>
              <a:t> </a:t>
            </a:r>
            <a:r>
              <a:rPr lang="en-US" altLang="en-US" sz="2800" i="1" dirty="0" err="1">
                <a:solidFill>
                  <a:srgbClr val="000000"/>
                </a:solidFill>
                <a:latin typeface="+mn-lt"/>
                <a:cs typeface="Times New Roman" pitchFamily="18" charset="0"/>
                <a:sym typeface="Symbol"/>
              </a:rPr>
              <a:t>v</a:t>
            </a:r>
            <a:r>
              <a:rPr lang="en-US" altLang="en-US" sz="2800" baseline="-25000" dirty="0" err="1">
                <a:solidFill>
                  <a:srgbClr val="000000"/>
                </a:solidFill>
                <a:latin typeface="+mn-lt"/>
                <a:cs typeface="Times New Roman" pitchFamily="18" charset="0"/>
                <a:sym typeface="Symbol"/>
              </a:rPr>
              <a:t>MAX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/>
              </a:rPr>
              <a:t> = 8.0 ms</a:t>
            </a:r>
            <a:r>
              <a:rPr lang="en-US" altLang="en-US" sz="2800" baseline="300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/>
              </a:rPr>
              <a:t>-1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/>
              </a:rPr>
              <a:t>.</a:t>
            </a:r>
          </a:p>
          <a:p>
            <a:pPr marL="0" indent="0">
              <a:buNone/>
            </a:pPr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1ACD2-4A1C-4379-9A3B-C88AB7BA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21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6266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1C55-778B-4FFC-B8E0-E0D162CB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US" altLang="en-US" sz="3600" b="1" i="1" dirty="0">
                <a:solidFill>
                  <a:srgbClr val="000000"/>
                </a:solidFill>
                <a:latin typeface="+mn-lt"/>
                <a:cs typeface="Times New Roman" pitchFamily="18" charset="0"/>
                <a:sym typeface="Symbol" pitchFamily="18" charset="2"/>
              </a:rPr>
              <a:t>Solution continues</a:t>
            </a:r>
            <a:endParaRPr lang="en-N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079F-6134-4B1B-BAA9-BEE1644E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Times New Roman" pitchFamily="18" charset="0"/>
                <a:sym typeface="Symbol"/>
              </a:rPr>
              <a:t>b) </a:t>
            </a:r>
            <a:r>
              <a:rPr lang="en-US" altLang="en-US" sz="2800" i="1" dirty="0"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en-US" sz="2800" baseline="-25000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= (1/2)</a:t>
            </a:r>
            <a:r>
              <a:rPr lang="en-US" altLang="en-US" sz="2800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kx</a:t>
            </a:r>
            <a:r>
              <a:rPr lang="en-US" altLang="en-US" sz="2800" baseline="30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.</a:t>
            </a:r>
            <a:endParaRPr lang="en-US" altLang="en-US" sz="2800" dirty="0">
              <a:solidFill>
                <a:srgbClr val="000000"/>
              </a:solidFill>
              <a:latin typeface="+mn-lt"/>
              <a:cs typeface="Times New Roman" pitchFamily="18" charset="0"/>
              <a:sym typeface="Symbol" pitchFamily="18" charset="2"/>
            </a:endParaRPr>
          </a:p>
          <a:p>
            <a:pPr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Note that </a:t>
            </a:r>
            <a:r>
              <a:rPr lang="en-US" altLang="en-US" sz="2800" i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en-US" sz="2800" baseline="-250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= 0 at </a:t>
            </a:r>
            <a:r>
              <a:rPr lang="en-US" altLang="en-US" sz="2800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en-US" sz="2800" i="1" dirty="0" err="1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en-US" sz="2800" baseline="-25000" dirty="0" err="1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MAX</a:t>
            </a: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= 2.0 cm. Thus</a:t>
            </a:r>
          </a:p>
          <a:p>
            <a:pPr>
              <a:buFontTx/>
              <a:buNone/>
              <a:defRPr/>
            </a:pPr>
            <a:r>
              <a:rPr lang="en-US" altLang="en-US" sz="2800" i="1" dirty="0">
                <a:solidFill>
                  <a:srgbClr val="FF0000"/>
                </a:solidFill>
                <a:cs typeface="Courier New" pitchFamily="49" charset="0"/>
                <a:sym typeface="Symbol" pitchFamily="18" charset="2"/>
              </a:rPr>
              <a:t>E</a:t>
            </a:r>
            <a:r>
              <a:rPr lang="en-US" altLang="en-US" sz="2800" baseline="-25000" dirty="0">
                <a:solidFill>
                  <a:srgbClr val="FF0000"/>
                </a:solidFill>
                <a:cs typeface="Courier New" pitchFamily="49" charset="0"/>
                <a:sym typeface="Symbol" pitchFamily="18" charset="2"/>
              </a:rPr>
              <a:t>K</a:t>
            </a:r>
            <a:r>
              <a:rPr lang="en-US" altLang="en-US" sz="2800" dirty="0">
                <a:cs typeface="Courier New" pitchFamily="49" charset="0"/>
                <a:sym typeface="Symbol" pitchFamily="18" charset="2"/>
              </a:rPr>
              <a:t> + </a:t>
            </a:r>
            <a:r>
              <a:rPr lang="en-US" altLang="en-US" sz="2800" i="1" dirty="0">
                <a:solidFill>
                  <a:srgbClr val="008000"/>
                </a:solidFill>
                <a:cs typeface="Courier New" pitchFamily="49" charset="0"/>
                <a:sym typeface="Symbol" pitchFamily="18" charset="2"/>
              </a:rPr>
              <a:t>E</a:t>
            </a:r>
            <a:r>
              <a:rPr lang="en-US" altLang="en-US" sz="2800" baseline="-25000" dirty="0">
                <a:solidFill>
                  <a:srgbClr val="008000"/>
                </a:solidFill>
                <a:cs typeface="Courier New" pitchFamily="49" charset="0"/>
                <a:sym typeface="Symbol" pitchFamily="18" charset="2"/>
              </a:rPr>
              <a:t>P</a:t>
            </a:r>
            <a:r>
              <a:rPr lang="en-US" altLang="en-US" sz="2800" dirty="0">
                <a:cs typeface="Courier New" pitchFamily="49" charset="0"/>
                <a:sym typeface="Symbol" pitchFamily="18" charset="2"/>
              </a:rPr>
              <a:t> = </a:t>
            </a:r>
            <a:r>
              <a:rPr lang="en-US" altLang="en-US" sz="2800" i="1" dirty="0">
                <a:cs typeface="Courier New" pitchFamily="49" charset="0"/>
                <a:sym typeface="Symbol" pitchFamily="18" charset="2"/>
              </a:rPr>
              <a:t>E</a:t>
            </a:r>
            <a:r>
              <a:rPr lang="en-US" altLang="en-US" sz="2800" baseline="-25000" dirty="0">
                <a:cs typeface="Courier New" pitchFamily="49" charset="0"/>
                <a:sym typeface="Symbol" pitchFamily="18" charset="2"/>
              </a:rPr>
              <a:t>T</a:t>
            </a:r>
            <a:r>
              <a:rPr lang="en-US" altLang="en-US" sz="2800" dirty="0">
                <a:cs typeface="Courier New" pitchFamily="49" charset="0"/>
                <a:sym typeface="Symbol" pitchFamily="18" charset="2"/>
              </a:rPr>
              <a:t> = </a:t>
            </a:r>
            <a:r>
              <a:rPr lang="en-US" altLang="en-US" sz="2800" i="1" dirty="0">
                <a:cs typeface="Courier New" pitchFamily="49" charset="0"/>
                <a:sym typeface="Symbol" pitchFamily="18" charset="2"/>
              </a:rPr>
              <a:t>CONST</a:t>
            </a:r>
            <a:r>
              <a:rPr lang="en-US" altLang="en-US" sz="2800" dirty="0">
                <a:cs typeface="Courier New" pitchFamily="49" charset="0"/>
                <a:sym typeface="Symbol" pitchFamily="18" charset="2"/>
              </a:rPr>
              <a:t> </a:t>
            </a:r>
            <a:r>
              <a:rPr lang="en-US" altLang="en-US" sz="2800" dirty="0">
                <a:cs typeface="Courier New" pitchFamily="49" charset="0"/>
                <a:sym typeface="Symbol"/>
              </a:rPr>
              <a:t></a:t>
            </a:r>
            <a:r>
              <a:rPr lang="en-US" altLang="en-US" sz="2800" dirty="0">
                <a:cs typeface="Courier New" pitchFamily="49" charset="0"/>
                <a:sym typeface="Symbol" pitchFamily="18" charset="2"/>
              </a:rPr>
              <a:t> </a:t>
            </a:r>
            <a:r>
              <a:rPr lang="en-US" altLang="en-US" sz="2800" i="1" dirty="0">
                <a:cs typeface="Courier New" pitchFamily="49" charset="0"/>
                <a:sym typeface="Symbol" pitchFamily="18" charset="2"/>
              </a:rPr>
              <a:t>E</a:t>
            </a:r>
            <a:r>
              <a:rPr lang="en-US" altLang="en-US" sz="2800" baseline="-25000" dirty="0">
                <a:cs typeface="Courier New" pitchFamily="49" charset="0"/>
                <a:sym typeface="Symbol" pitchFamily="18" charset="2"/>
              </a:rPr>
              <a:t>T</a:t>
            </a:r>
            <a:r>
              <a:rPr lang="en-US" altLang="en-US" sz="2800" dirty="0">
                <a:cs typeface="Courier New" pitchFamily="49" charset="0"/>
                <a:sym typeface="Symbol" pitchFamily="18" charset="2"/>
              </a:rPr>
              <a:t> =</a:t>
            </a:r>
            <a:r>
              <a:rPr lang="en-US" altLang="en-US" sz="2800" dirty="0">
                <a:cs typeface="Courier New" pitchFamily="49" charset="0"/>
                <a:sym typeface="Symbol"/>
              </a:rPr>
              <a:t> 0 + (1</a:t>
            </a:r>
            <a:r>
              <a:rPr lang="en-US" altLang="en-US" sz="2800" i="1" dirty="0">
                <a:cs typeface="Courier New" pitchFamily="49" charset="0"/>
                <a:sym typeface="Symbol"/>
              </a:rPr>
              <a:t>/</a:t>
            </a:r>
            <a:r>
              <a:rPr lang="en-US" altLang="en-US" sz="2800" i="1" baseline="-25000" dirty="0">
                <a:cs typeface="Courier New" pitchFamily="49" charset="0"/>
                <a:sym typeface="Symbol"/>
              </a:rPr>
              <a:t> </a:t>
            </a:r>
            <a:r>
              <a:rPr lang="en-US" altLang="en-US" sz="2800" dirty="0">
                <a:cs typeface="Courier New" pitchFamily="49" charset="0"/>
                <a:sym typeface="Symbol"/>
              </a:rPr>
              <a:t>2)</a:t>
            </a:r>
            <a:r>
              <a:rPr lang="en-US" altLang="en-US" sz="2800" i="1" dirty="0">
                <a:cs typeface="Courier New" pitchFamily="49" charset="0"/>
                <a:sym typeface="Symbol"/>
              </a:rPr>
              <a:t>kx</a:t>
            </a:r>
            <a:r>
              <a:rPr lang="en-US" altLang="en-US" sz="2800" baseline="-25000" dirty="0">
                <a:cs typeface="Courier New" pitchFamily="49" charset="0"/>
                <a:sym typeface="Symbol"/>
              </a:rPr>
              <a:t>MAX</a:t>
            </a:r>
            <a:r>
              <a:rPr lang="en-US" altLang="en-US" sz="2800" baseline="30000" dirty="0">
                <a:cs typeface="Courier New" pitchFamily="49" charset="0"/>
                <a:sym typeface="Symbol"/>
              </a:rPr>
              <a:t>2</a:t>
            </a:r>
            <a:r>
              <a:rPr lang="en-US" altLang="en-US" sz="2800" dirty="0">
                <a:cs typeface="Courier New" pitchFamily="49" charset="0"/>
                <a:sym typeface="Symbol"/>
              </a:rPr>
              <a:t> so that</a:t>
            </a:r>
          </a:p>
          <a:p>
            <a:pPr>
              <a:buFontTx/>
              <a:buNone/>
              <a:defRPr/>
            </a:pPr>
            <a:r>
              <a:rPr lang="en-US" altLang="en-US" sz="2800" dirty="0">
                <a:cs typeface="Courier New" pitchFamily="49" charset="0"/>
                <a:sym typeface="Symbol"/>
              </a:rPr>
              <a:t>                4.0 = (1</a:t>
            </a:r>
            <a:r>
              <a:rPr lang="en-US" altLang="en-US" sz="2800" i="1" dirty="0">
                <a:cs typeface="Courier New" pitchFamily="49" charset="0"/>
                <a:sym typeface="Symbol"/>
              </a:rPr>
              <a:t>/</a:t>
            </a:r>
            <a:r>
              <a:rPr lang="en-US" altLang="en-US" sz="2800" baseline="-25000" dirty="0">
                <a:cs typeface="Courier New" pitchFamily="49" charset="0"/>
                <a:sym typeface="Symbol"/>
              </a:rPr>
              <a:t> </a:t>
            </a:r>
            <a:r>
              <a:rPr lang="en-US" altLang="en-US" sz="2800" dirty="0">
                <a:cs typeface="Courier New" pitchFamily="49" charset="0"/>
                <a:sym typeface="Symbol"/>
              </a:rPr>
              <a:t>2)</a:t>
            </a:r>
            <a:r>
              <a:rPr lang="en-US" altLang="en-US" sz="2800" i="1" dirty="0">
                <a:cs typeface="Courier New" pitchFamily="49" charset="0"/>
                <a:sym typeface="Symbol"/>
              </a:rPr>
              <a:t>k </a:t>
            </a:r>
            <a:r>
              <a:rPr lang="en-US" altLang="en-US" sz="2800" dirty="0">
                <a:cs typeface="Courier New" pitchFamily="49" charset="0"/>
                <a:sym typeface="Symbol"/>
              </a:rPr>
              <a:t>0.020</a:t>
            </a:r>
            <a:r>
              <a:rPr lang="en-US" altLang="en-US" sz="2800" baseline="30000" dirty="0">
                <a:cs typeface="Courier New" pitchFamily="49" charset="0"/>
                <a:sym typeface="Symbol"/>
              </a:rPr>
              <a:t>2</a:t>
            </a:r>
            <a:r>
              <a:rPr lang="en-US" altLang="en-US" sz="2800" dirty="0">
                <a:cs typeface="Courier New" pitchFamily="49" charset="0"/>
                <a:sym typeface="Symbol"/>
              </a:rPr>
              <a:t>  </a:t>
            </a:r>
            <a:r>
              <a:rPr lang="en-US" altLang="en-US" sz="2800" i="1" dirty="0">
                <a:cs typeface="Courier New" pitchFamily="49" charset="0"/>
                <a:sym typeface="Symbol"/>
              </a:rPr>
              <a:t>k</a:t>
            </a:r>
            <a:r>
              <a:rPr lang="en-US" altLang="en-US" sz="2800" dirty="0">
                <a:cs typeface="Courier New" pitchFamily="49" charset="0"/>
                <a:sym typeface="Symbol"/>
              </a:rPr>
              <a:t> = 20000 Nm</a:t>
            </a:r>
            <a:r>
              <a:rPr lang="en-US" altLang="en-US" sz="2800" baseline="30000" dirty="0">
                <a:cs typeface="Courier New" pitchFamily="49" charset="0"/>
                <a:sym typeface="Symbol"/>
              </a:rPr>
              <a:t>-1</a:t>
            </a:r>
            <a:r>
              <a:rPr lang="en-US" altLang="en-US" sz="2800" dirty="0">
                <a:cs typeface="Courier New" pitchFamily="49" charset="0"/>
                <a:sym typeface="Symbol"/>
              </a:rPr>
              <a:t>.</a:t>
            </a: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r>
              <a:rPr lang="en-US" dirty="0"/>
              <a:t>c) </a:t>
            </a: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From Hooke’s law, </a:t>
            </a:r>
            <a:r>
              <a:rPr lang="en-US" altLang="en-US" sz="2800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= -</a:t>
            </a:r>
            <a:r>
              <a:rPr lang="en-US" altLang="en-US" sz="2800" i="1" dirty="0" err="1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kx</a:t>
            </a: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we get </a:t>
            </a:r>
          </a:p>
          <a:p>
            <a:pPr>
              <a:buFontTx/>
              <a:buNone/>
              <a:defRPr/>
            </a:pPr>
            <a:r>
              <a:rPr lang="en-US" altLang="en-US" sz="2800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                       F</a:t>
            </a: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= -20000(0.01) = -200 N.</a:t>
            </a:r>
          </a:p>
          <a:p>
            <a:pPr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From </a:t>
            </a:r>
            <a:r>
              <a:rPr lang="en-US" altLang="en-US" sz="2800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en-US" sz="2800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ma</a:t>
            </a:r>
            <a:r>
              <a:rPr lang="en-US" altLang="en-US" sz="2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we get -200 = 0.125</a:t>
            </a:r>
            <a:r>
              <a:rPr lang="en-US" altLang="en-US" sz="2800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en-US" sz="2800" dirty="0">
                <a:cs typeface="Courier New" pitchFamily="49" charset="0"/>
                <a:sym typeface="Symbol"/>
              </a:rPr>
              <a:t> </a:t>
            </a:r>
            <a:r>
              <a:rPr lang="en-US" altLang="en-US" sz="2800" i="1" dirty="0">
                <a:cs typeface="Courier New" pitchFamily="49" charset="0"/>
                <a:sym typeface="Symbol"/>
              </a:rPr>
              <a:t>a</a:t>
            </a:r>
            <a:r>
              <a:rPr lang="en-US" altLang="en-US" sz="2800" dirty="0">
                <a:cs typeface="Courier New" pitchFamily="49" charset="0"/>
                <a:sym typeface="Symbol"/>
              </a:rPr>
              <a:t> = -1600 ms</a:t>
            </a:r>
            <a:r>
              <a:rPr lang="en-US" altLang="en-US" sz="2800" baseline="30000" dirty="0">
                <a:cs typeface="Courier New" pitchFamily="49" charset="0"/>
                <a:sym typeface="Symbol"/>
              </a:rPr>
              <a:t>-2</a:t>
            </a:r>
            <a:r>
              <a:rPr lang="en-US" altLang="en-US" sz="2800" dirty="0">
                <a:cs typeface="Courier New" pitchFamily="49" charset="0"/>
                <a:sym typeface="Symbol"/>
              </a:rPr>
              <a:t>. </a:t>
            </a:r>
            <a:endParaRPr lang="en-US" altLang="en-US" sz="2800" i="1" dirty="0">
              <a:solidFill>
                <a:srgbClr val="000000"/>
              </a:solidFill>
              <a:cs typeface="Times New Roman" pitchFamily="18" charset="0"/>
              <a:sym typeface="Symbol" pitchFamily="18" charset="2"/>
            </a:endParaRPr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F6DB6-5BE6-4FEE-9A31-C86630CB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22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73734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9875-4964-4FFF-B722-4C7F36E0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Example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523F-5639-49A9-B280-FFCAD664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 A 2.0-kg block is placed on a frictionless surface. A spring with a force constant of 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k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= 32.0 N/m is attached to the block, and the opposite end of the spring is attached to the wall. The spring can be compressed or extended. The equilibrium position is marked as 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x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= 0.0 m.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Work is done on the block, pulling it out to 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x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= + 0.02m. The block is released from rest and oscillates between 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x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= + 0.02m and 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x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= -0.02 m. The period of the motion is 1.57 s. Determine the equations of motion.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i="1" dirty="0"/>
              <a:t>Solution</a:t>
            </a:r>
            <a:r>
              <a:rPr lang="en-US" sz="2400" dirty="0"/>
              <a:t>				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iberationSerif"/>
              </a:rPr>
              <a:t>The equations of motion are: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br>
              <a:rPr lang="en-US" sz="2400" dirty="0"/>
            </a:br>
            <a:endParaRPr lang="en-N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695C0-052B-439C-A7FC-4C774FC1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00" y="3877096"/>
            <a:ext cx="1440000" cy="4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5D616-928C-4422-BFDC-25DEF4254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13" y="4580086"/>
            <a:ext cx="4464000" cy="1596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647A93-DEEF-4112-8DB1-14E4EE017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047186"/>
            <a:ext cx="5580000" cy="147963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7548DE-9D49-4FCB-9D8B-7080B47F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23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4930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F27F-7820-4C89-8B79-6DE6A628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Example</a:t>
            </a:r>
            <a:endParaRPr lang="en-N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459E-0D46-4FFC-AAFB-AF67523C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308"/>
            <a:ext cx="10515600" cy="477565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What is the acceleration due to gravity in a region where a simple pendulum having a length 75.000 cm has a period of 1.7357 s? Assume the angle of deflection is</a:t>
            </a:r>
            <a:r>
              <a:rPr lang="en-US" sz="2400" dirty="0"/>
              <a:t> very small.</a:t>
            </a:r>
            <a:br>
              <a:rPr lang="en-US" sz="2400" dirty="0"/>
            </a:br>
            <a:r>
              <a:rPr lang="en-US" sz="2400" b="1" i="1" dirty="0"/>
              <a:t>Solution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NG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86CAC-4F07-4E8B-BE1B-FBAA1729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42" y="2929584"/>
            <a:ext cx="1220469" cy="68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9BC98A-0DBD-4018-B944-3E5B9BAE3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14" y="3804278"/>
            <a:ext cx="1256324" cy="68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139606-BB4B-473A-A695-E3C2B6F16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612" y="4678972"/>
            <a:ext cx="2217600" cy="7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B93C79-3D66-4E98-A6B7-3B4CF18EF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612" y="5738276"/>
            <a:ext cx="1879712" cy="61200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AE42AB-7B4B-48A3-9537-702A504A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24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07150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F223-9C1C-4F43-9467-D5D87290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Exercises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527A-53A5-41C6-9136-588EA95D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Ex. 15 no. 33, 36, 42 and 60.</a:t>
            </a:r>
          </a:p>
          <a:p>
            <a:r>
              <a:rPr lang="en-US" dirty="0"/>
              <a:t>Ex. No. 23, 33, 36, 49,53 and 81.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Attention</a:t>
            </a:r>
          </a:p>
          <a:p>
            <a:pPr marL="0" indent="0">
              <a:buNone/>
            </a:pPr>
            <a:r>
              <a:rPr lang="en-US" dirty="0"/>
              <a:t>Submit your assignments through the </a:t>
            </a:r>
            <a:r>
              <a:rPr lang="en-US" b="1" dirty="0"/>
              <a:t>Class representative</a:t>
            </a:r>
            <a:r>
              <a:rPr lang="en-US" dirty="0"/>
              <a:t>. Marks will be deducted for late submission.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2B06-AB65-4B42-ABE9-03FE6436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25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35521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42EC-E8C2-4F86-A271-08AFFD9F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References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A304-5BAB-4E69-8EE7-3E616195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University Physics Volume 1 </a:t>
            </a:r>
          </a:p>
          <a:p>
            <a:pPr marL="0" indent="0">
              <a:buNone/>
            </a:pPr>
            <a:r>
              <a:rPr lang="en-US" sz="2000" i="1" dirty="0"/>
              <a:t>L. Samuel @ 2016 OpenStax College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Physics: Principles with Applications</a:t>
            </a:r>
          </a:p>
          <a:p>
            <a:pPr marL="0" indent="0">
              <a:buNone/>
            </a:pPr>
            <a:r>
              <a:rPr lang="en-US" sz="2000" i="1" dirty="0"/>
              <a:t>C. </a:t>
            </a:r>
            <a:r>
              <a:rPr lang="en-US" sz="2000" i="1" dirty="0" err="1"/>
              <a:t>Giancoli</a:t>
            </a:r>
            <a:r>
              <a:rPr lang="en-US" sz="2000" i="1" dirty="0"/>
              <a:t> @ 2014, Pearson, ISBN- 13:9780321625922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dirty="0"/>
              <a:t>Physics at New Jersey Science &amp; Technology University</a:t>
            </a:r>
          </a:p>
          <a:p>
            <a:pPr marL="0" indent="0" eaLnBrk="1" hangingPunct="1">
              <a:buNone/>
            </a:pPr>
            <a:r>
              <a:rPr lang="en-US" altLang="en-NG" sz="2000" i="1" dirty="0"/>
              <a:t>Dale Gary</a:t>
            </a:r>
            <a:r>
              <a:rPr lang="en-US" altLang="en-NG" sz="2000" dirty="0"/>
              <a:t> @</a:t>
            </a:r>
            <a:r>
              <a:rPr lang="en-US" altLang="en-NG" sz="2000" b="1" dirty="0"/>
              <a:t> </a:t>
            </a:r>
            <a:r>
              <a:rPr lang="en-US" altLang="en-NG" sz="2000" i="1" dirty="0"/>
              <a:t>NJIT</a:t>
            </a:r>
            <a:r>
              <a:rPr lang="en-US" altLang="en-NG" sz="2000" dirty="0"/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en-NG" sz="2000" i="1" dirty="0"/>
              <a:t>Physics Department</a:t>
            </a:r>
          </a:p>
          <a:p>
            <a:pPr marL="0" indent="0">
              <a:buNone/>
            </a:pPr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CBAE1-9912-449D-94B5-CFB91F47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26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1488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EE91-4ECB-408D-BF9C-35C7CDA7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+mn-lt"/>
                <a:ea typeface="宋体" panose="02010600030101010101" pitchFamily="2" charset="-122"/>
              </a:rPr>
              <a:t>Oscillatory Motion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F15C-2EBF-4CF6-B116-C1326FF7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Periodic motion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Spring-mass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Differential equation of motion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Simple Harmonic Motion (SHM)</a:t>
            </a:r>
            <a:endParaRPr lang="en-US" altLang="en-NG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Energy of SHM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Pendulum</a:t>
            </a:r>
          </a:p>
          <a:p>
            <a:pPr marL="0" indent="0">
              <a:buNone/>
            </a:pPr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1127C-AAFB-48E8-A274-13FB8497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364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ECD8-5657-47B5-9CA3-F7591AE8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Periodic Motion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7F22-19D2-4EA8-92D2-7F7FA06C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Periodic motion is a motion that regularly returns to a given position after a fixed time interval.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 particular type of periodic motion is “simple harmonic motion,” which arises when the force acting on an object is proportional to the position of the object about some equilibrium position.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en-NG" sz="2800" dirty="0">
                <a:ea typeface="宋体" panose="02010600030101010101" pitchFamily="2" charset="-122"/>
              </a:rPr>
              <a:t>The motion of an object connected to a spring is a good example.</a:t>
            </a:r>
            <a:endParaRPr lang="en-US" altLang="en-NG" sz="2800" dirty="0"/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42A1D-C6DE-4686-83EC-251811C8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3483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BF28-0354-497D-BDB7-3DEA01F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Periodic Motion</a:t>
            </a:r>
            <a:endParaRPr lang="en-NG" sz="3600" b="1" dirty="0">
              <a:latin typeface="+mn-lt"/>
            </a:endParaRPr>
          </a:p>
        </p:txBody>
      </p:sp>
      <p:pic>
        <p:nvPicPr>
          <p:cNvPr id="4" name="Content Placeholder 3" descr="1501">
            <a:extLst>
              <a:ext uri="{FF2B5EF4-FFF2-40B4-BE49-F238E27FC236}">
                <a16:creationId xmlns:a16="http://schemas.microsoft.com/office/drawing/2014/main" id="{714953C9-6A6D-4C35-9630-559A61E560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93" y="1580926"/>
            <a:ext cx="7473848" cy="4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BD1A2-907C-40FE-B1A1-7810F2AD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5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6754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1ECA-772E-4703-BE98-208511CE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latin typeface="+mn-lt"/>
                <a:ea typeface="+mj-ea"/>
                <a:cs typeface="+mj-cs"/>
              </a:rPr>
              <a:t>Restoring Force and the Spring Mass System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AD41-C870-44FE-9115-CB0B828F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charset="0"/>
              <a:cs typeface="Times New Roman" charset="0"/>
            </a:endParaRPr>
          </a:p>
          <a:p>
            <a:r>
              <a:rPr lang="en-US" dirty="0">
                <a:cs typeface="Times New Roman" charset="0"/>
              </a:rPr>
              <a:t>The force exerted by the spring depends on the displacement</a:t>
            </a:r>
          </a:p>
          <a:p>
            <a:pPr marL="0" indent="0" eaLnBrk="1" hangingPunct="1">
              <a:defRPr/>
            </a:pPr>
            <a:r>
              <a:rPr lang="en-US" sz="2800" dirty="0"/>
              <a:t>Hooke’s Law states </a:t>
            </a:r>
            <a:r>
              <a:rPr lang="en-US" sz="2800" i="1" dirty="0">
                <a:cs typeface="Times New Roman" pitchFamily="18" charset="0"/>
              </a:rPr>
              <a:t>F</a:t>
            </a:r>
            <a:r>
              <a:rPr lang="en-US" sz="2800" i="1" baseline="-25000" dirty="0">
                <a:cs typeface="Times New Roman" pitchFamily="18" charset="0"/>
              </a:rPr>
              <a:t>s</a:t>
            </a:r>
            <a:r>
              <a:rPr lang="en-US" sz="2800" dirty="0">
                <a:cs typeface="Times New Roman" pitchFamily="18" charset="0"/>
              </a:rPr>
              <a:t> = -</a:t>
            </a:r>
            <a:r>
              <a:rPr lang="en-US" sz="2800" i="1" dirty="0" err="1">
                <a:cs typeface="Times New Roman" pitchFamily="18" charset="0"/>
              </a:rPr>
              <a:t>kx</a:t>
            </a:r>
            <a:endParaRPr lang="en-US" sz="2800" i="1" dirty="0"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sz="2400" i="1" dirty="0">
                <a:cs typeface="Times New Roman" pitchFamily="18" charset="0"/>
              </a:rPr>
              <a:t>F</a:t>
            </a:r>
            <a:r>
              <a:rPr lang="en-US" sz="2400" i="1" baseline="-25000" dirty="0">
                <a:cs typeface="Times New Roman" pitchFamily="18" charset="0"/>
              </a:rPr>
              <a:t>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/>
              <a:t>is the restoring force.</a:t>
            </a:r>
          </a:p>
          <a:p>
            <a:pPr lvl="2" eaLnBrk="1" hangingPunct="1">
              <a:defRPr/>
            </a:pPr>
            <a:r>
              <a:rPr lang="en-US" sz="2000" dirty="0"/>
              <a:t>It is always directed toward the equilibrium position.</a:t>
            </a:r>
          </a:p>
          <a:p>
            <a:pPr lvl="2" eaLnBrk="1" hangingPunct="1">
              <a:defRPr/>
            </a:pPr>
            <a:r>
              <a:rPr lang="en-US" sz="2000" dirty="0"/>
              <a:t>Therefore, it is always opposite the displacement from equilibrium.</a:t>
            </a:r>
          </a:p>
          <a:p>
            <a:pPr lvl="1" eaLnBrk="1" hangingPunct="1">
              <a:defRPr/>
            </a:pPr>
            <a:r>
              <a:rPr lang="en-US" sz="2400" i="1" dirty="0">
                <a:cs typeface="Times New Roman" pitchFamily="18" charset="0"/>
              </a:rPr>
              <a:t>k</a:t>
            </a:r>
            <a:r>
              <a:rPr lang="en-US" sz="2400" dirty="0"/>
              <a:t> is the force (spring) constant.</a:t>
            </a:r>
          </a:p>
          <a:p>
            <a:pPr lvl="1" eaLnBrk="1" hangingPunct="1">
              <a:defRPr/>
            </a:pPr>
            <a:r>
              <a:rPr lang="en-US" sz="2400" i="1" dirty="0">
                <a:cs typeface="Times New Roman" pitchFamily="18" charset="0"/>
              </a:rPr>
              <a:t>x</a:t>
            </a:r>
            <a:r>
              <a:rPr lang="en-US" sz="2400" dirty="0"/>
              <a:t> is the displacement.</a:t>
            </a:r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6506E-50E7-4B8F-8C57-AE23350A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6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8823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AA4F-6D3C-4EEC-BD55-F8A24AAA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3600" b="1" kern="0" dirty="0">
                <a:latin typeface="+mn-lt"/>
                <a:ea typeface="+mj-ea"/>
                <a:cs typeface="+mj-cs"/>
              </a:rPr>
              <a:t>Restoring Force and the Spring Mass System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2F43-BEEC-451D-9937-F4CEDACF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65" y="1210614"/>
            <a:ext cx="11196988" cy="4966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endParaRPr lang="en-US" sz="2000" kern="0" dirty="0">
              <a:latin typeface="+mn-lt"/>
            </a:endParaRPr>
          </a:p>
          <a:p>
            <a:pPr>
              <a:lnSpc>
                <a:spcPct val="100000"/>
              </a:lnSpc>
              <a:defRPr/>
            </a:pPr>
            <a:r>
              <a:rPr lang="en-US" sz="2000" kern="0" dirty="0">
                <a:latin typeface="+mn-lt"/>
              </a:rPr>
              <a:t>In (a) the block is displaced to the right of </a:t>
            </a:r>
            <a:r>
              <a:rPr lang="en-US" sz="2000" i="1" kern="0" dirty="0">
                <a:latin typeface="+mn-lt"/>
              </a:rPr>
              <a:t>x</a:t>
            </a:r>
            <a:r>
              <a:rPr lang="en-US" sz="2000" kern="0" dirty="0">
                <a:latin typeface="+mn-lt"/>
              </a:rPr>
              <a:t> = 0.</a:t>
            </a:r>
          </a:p>
          <a:p>
            <a:pPr marL="742950" lvl="1" indent="-285750" algn="l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latin typeface="+mn-lt"/>
              </a:rPr>
              <a:t>The position is positive.</a:t>
            </a:r>
          </a:p>
          <a:p>
            <a:pPr marL="742950" lvl="1" indent="-285750" algn="l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latin typeface="+mn-lt"/>
              </a:rPr>
              <a:t>The restoring force is directed to 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buSzPct val="65000"/>
              <a:buNone/>
              <a:defRPr/>
            </a:pPr>
            <a:r>
              <a:rPr lang="en-US" sz="2000" kern="0" dirty="0">
                <a:latin typeface="+mn-lt"/>
              </a:rPr>
              <a:t>      the left (negative).</a:t>
            </a:r>
          </a:p>
          <a:p>
            <a:pPr>
              <a:lnSpc>
                <a:spcPct val="100000"/>
              </a:lnSpc>
              <a:defRPr/>
            </a:pPr>
            <a:r>
              <a:rPr lang="en-US" sz="2000" kern="0" dirty="0">
                <a:latin typeface="+mn-lt"/>
              </a:rPr>
              <a:t> In (b) the block is at the equilibrium  position.</a:t>
            </a:r>
          </a:p>
          <a:p>
            <a:pPr marL="742950" lvl="1" indent="-285750" algn="l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sz="2000" i="1" kern="0" dirty="0">
                <a:latin typeface="+mn-lt"/>
              </a:rPr>
              <a:t>x</a:t>
            </a:r>
            <a:r>
              <a:rPr lang="en-US" sz="2000" kern="0" dirty="0">
                <a:latin typeface="+mn-lt"/>
              </a:rPr>
              <a:t> = 0 </a:t>
            </a:r>
          </a:p>
          <a:p>
            <a:pPr marL="742950" lvl="1" indent="-285750" algn="l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latin typeface="+mn-lt"/>
              </a:rPr>
              <a:t>The spring is neither stretched nor compressed.</a:t>
            </a:r>
          </a:p>
          <a:p>
            <a:pPr marL="742950" lvl="1" indent="-285750" algn="l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latin typeface="+mn-lt"/>
              </a:rPr>
              <a:t>The force is 0.</a:t>
            </a:r>
          </a:p>
          <a:p>
            <a:pPr>
              <a:lnSpc>
                <a:spcPct val="100000"/>
              </a:lnSpc>
              <a:defRPr/>
            </a:pPr>
            <a:r>
              <a:rPr lang="en-US" sz="2000" kern="0" dirty="0"/>
              <a:t>In (c) the block is displaced to the left of </a:t>
            </a:r>
            <a:r>
              <a:rPr lang="en-US" sz="2000" i="1" kern="0" dirty="0"/>
              <a:t>x</a:t>
            </a:r>
            <a:r>
              <a:rPr lang="en-US" sz="2000" kern="0" dirty="0"/>
              <a:t> = 0.</a:t>
            </a:r>
          </a:p>
          <a:p>
            <a:pPr marL="742950" lvl="1" indent="-285750" algn="l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latin typeface="+mn-lt"/>
              </a:rPr>
              <a:t>The position is negative.</a:t>
            </a:r>
          </a:p>
          <a:p>
            <a:pPr marL="742950" lvl="1" indent="-285750" algn="l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latin typeface="+mn-lt"/>
              </a:rPr>
              <a:t>The restoring force is directed to </a:t>
            </a: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buSzPct val="65000"/>
              <a:buNone/>
              <a:defRPr/>
            </a:pPr>
            <a:r>
              <a:rPr lang="en-US" sz="2000" kern="0" dirty="0">
                <a:latin typeface="+mn-lt"/>
              </a:rPr>
              <a:t>      the right (positive).</a:t>
            </a:r>
          </a:p>
          <a:p>
            <a:endParaRPr lang="en-NG" dirty="0"/>
          </a:p>
        </p:txBody>
      </p:sp>
      <p:pic>
        <p:nvPicPr>
          <p:cNvPr id="4" name="Picture 6" descr="1501a">
            <a:extLst>
              <a:ext uri="{FF2B5EF4-FFF2-40B4-BE49-F238E27FC236}">
                <a16:creationId xmlns:a16="http://schemas.microsoft.com/office/drawing/2014/main" id="{977EFA82-C126-42E7-BC63-100EF26CA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96" y="1713802"/>
            <a:ext cx="496621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1501b">
            <a:extLst>
              <a:ext uri="{FF2B5EF4-FFF2-40B4-BE49-F238E27FC236}">
                <a16:creationId xmlns:a16="http://schemas.microsoft.com/office/drawing/2014/main" id="{C41DC179-B82B-46CC-8B87-5952CD3B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94" y="3429000"/>
            <a:ext cx="4997959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1501c">
            <a:extLst>
              <a:ext uri="{FF2B5EF4-FFF2-40B4-BE49-F238E27FC236}">
                <a16:creationId xmlns:a16="http://schemas.microsoft.com/office/drawing/2014/main" id="{1A0EDDD1-F96F-4469-BFC6-A348CFAA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94" y="4953000"/>
            <a:ext cx="501194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A8196-E90E-49CE-8087-2C71599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7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2348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70D-C37B-4D79-A0EC-D707D9AC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625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Differential Equation of Motion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2295-74B9-469A-A996-A19C055B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477316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NG" sz="2800" dirty="0"/>
              <a:t>Using </a:t>
            </a:r>
            <a:r>
              <a:rPr lang="en-US" altLang="en-NG" sz="2800" i="1" dirty="0">
                <a:cs typeface="Times New Roman" panose="02020603050405020304" pitchFamily="18" charset="0"/>
              </a:rPr>
              <a:t>F = ma </a:t>
            </a:r>
            <a:r>
              <a:rPr lang="en-US" altLang="en-NG" sz="2800" dirty="0"/>
              <a:t>for the spring, we have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But recall that acceleration is the second derivative of the position: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So this simple force equation is an example of a </a:t>
            </a:r>
            <a:r>
              <a:rPr lang="en-US" altLang="zh-CN" sz="2800" i="1" dirty="0">
                <a:ea typeface="宋体" panose="02010600030101010101" pitchFamily="2" charset="-122"/>
              </a:rPr>
              <a:t>differential equation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An object moves in </a:t>
            </a:r>
            <a:r>
              <a:rPr lang="en-US" altLang="zh-CN" sz="2800" b="1" dirty="0">
                <a:ea typeface="宋体" panose="02010600030101010101" pitchFamily="2" charset="-122"/>
              </a:rPr>
              <a:t>Simple Harmonic Motion</a:t>
            </a:r>
            <a:r>
              <a:rPr lang="en-US" altLang="zh-CN" sz="2800" dirty="0">
                <a:ea typeface="宋体" panose="02010600030101010101" pitchFamily="2" charset="-122"/>
              </a:rPr>
              <a:t> (SHM) whenever its acceleration is proportional to its position and has the opposite sign to the displacement from equilibrium.</a:t>
            </a:r>
          </a:p>
          <a:p>
            <a:endParaRPr lang="en-NG" dirty="0"/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2B61A867-176C-4CDD-83F1-4C058539F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492487"/>
              </p:ext>
            </p:extLst>
          </p:nvPr>
        </p:nvGraphicFramePr>
        <p:xfrm>
          <a:off x="7077119" y="1403797"/>
          <a:ext cx="14081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1760" imgH="177646" progId="Equation.DSMT4">
                  <p:embed/>
                </p:oleObj>
              </mc:Choice>
              <mc:Fallback>
                <p:oleObj name="Equation" r:id="rId2" imgW="621760" imgH="177646" progId="Equation.DSMT4">
                  <p:embed/>
                  <p:pic>
                    <p:nvPicPr>
                      <p:cNvPr id="9220" name="Object 7">
                        <a:extLst>
                          <a:ext uri="{FF2B5EF4-FFF2-40B4-BE49-F238E27FC236}">
                            <a16:creationId xmlns:a16="http://schemas.microsoft.com/office/drawing/2014/main" id="{4D8704EA-D381-41ED-AB07-112086AD4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119" y="1403797"/>
                        <a:ext cx="14081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01E4F613-7CB7-4A5C-9839-8577B0676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87244"/>
              </p:ext>
            </p:extLst>
          </p:nvPr>
        </p:nvGraphicFramePr>
        <p:xfrm>
          <a:off x="5703753" y="2186211"/>
          <a:ext cx="12080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9" imgH="418918" progId="Equation.DSMT4">
                  <p:embed/>
                </p:oleObj>
              </mc:Choice>
              <mc:Fallback>
                <p:oleObj name="Equation" r:id="rId4" imgW="533169" imgH="418918" progId="Equation.DSMT4">
                  <p:embed/>
                  <p:pic>
                    <p:nvPicPr>
                      <p:cNvPr id="9221" name="Object 8">
                        <a:extLst>
                          <a:ext uri="{FF2B5EF4-FFF2-40B4-BE49-F238E27FC236}">
                            <a16:creationId xmlns:a16="http://schemas.microsoft.com/office/drawing/2014/main" id="{10FB1FA1-237F-49F2-8131-A70976C79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753" y="2186211"/>
                        <a:ext cx="12080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32A2B6C7-1EBE-40D1-9120-1D11472C5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592567"/>
              </p:ext>
            </p:extLst>
          </p:nvPr>
        </p:nvGraphicFramePr>
        <p:xfrm>
          <a:off x="2622594" y="3705336"/>
          <a:ext cx="44545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500" imgH="419100" progId="Equation.DSMT4">
                  <p:embed/>
                </p:oleObj>
              </mc:Choice>
              <mc:Fallback>
                <p:oleObj name="Equation" r:id="rId6" imgW="1968500" imgH="419100" progId="Equation.DSMT4">
                  <p:embed/>
                  <p:pic>
                    <p:nvPicPr>
                      <p:cNvPr id="9222" name="Object 9">
                        <a:extLst>
                          <a:ext uri="{FF2B5EF4-FFF2-40B4-BE49-F238E27FC236}">
                            <a16:creationId xmlns:a16="http://schemas.microsoft.com/office/drawing/2014/main" id="{33662CED-7036-458C-9311-1CDBF36DD6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94" y="3705336"/>
                        <a:ext cx="445452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F3EC-405D-42D1-808A-36B5D2D5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8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1705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1086-2E23-4150-819C-E69B1491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r>
              <a:rPr lang="en-US" altLang="en-NG" sz="3200" b="1" dirty="0">
                <a:latin typeface="+mn-lt"/>
              </a:rPr>
              <a:t>Acceleration</a:t>
            </a:r>
            <a:endParaRPr lang="en-NG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DE20-B5BC-476B-8A24-E76F0633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cs typeface="Times New Roman" charset="0"/>
              </a:rPr>
              <a:t>The force is not constant, so the acceleration is not constant either.</a:t>
            </a:r>
            <a:endParaRPr lang="en-US" altLang="en-NG" sz="3000" dirty="0"/>
          </a:p>
          <a:p>
            <a:r>
              <a:rPr lang="en-US" altLang="en-NG" sz="3000" dirty="0"/>
              <a:t>Note that the acceleration is NOT constant, unlike the other kinematic equations.</a:t>
            </a:r>
          </a:p>
          <a:p>
            <a:r>
              <a:rPr lang="en-US" altLang="en-NG" sz="3000" dirty="0"/>
              <a:t>If the block is released from some position </a:t>
            </a:r>
            <a:r>
              <a:rPr lang="en-US" altLang="en-NG" sz="3000" i="1" dirty="0">
                <a:cs typeface="Times New Roman" panose="02020603050405020304" pitchFamily="18" charset="0"/>
              </a:rPr>
              <a:t>x = A</a:t>
            </a:r>
            <a:r>
              <a:rPr lang="en-US" altLang="en-NG" sz="3000" dirty="0"/>
              <a:t>, then the initial acceleration is </a:t>
            </a:r>
            <a:r>
              <a:rPr lang="en-US" altLang="en-NG" sz="3000" i="1" dirty="0">
                <a:cs typeface="Times New Roman" panose="02020603050405020304" pitchFamily="18" charset="0"/>
              </a:rPr>
              <a:t>– kA/m</a:t>
            </a:r>
            <a:r>
              <a:rPr lang="en-US" altLang="en-NG" sz="3000" dirty="0"/>
              <a:t>, but as it passes through 0 the acceleration falls to zero.</a:t>
            </a:r>
          </a:p>
          <a:p>
            <a:r>
              <a:rPr lang="en-US" altLang="en-NG" sz="3000" dirty="0"/>
              <a:t>It only continues past its equilibrium point because it now has momentum (and kinetic energy) that carries it on past </a:t>
            </a:r>
            <a:r>
              <a:rPr lang="en-US" altLang="en-NG" sz="3000" i="1" dirty="0">
                <a:cs typeface="Times New Roman" panose="02020603050405020304" pitchFamily="18" charset="0"/>
              </a:rPr>
              <a:t>x = 0</a:t>
            </a:r>
            <a:r>
              <a:rPr lang="en-US" altLang="en-NG" sz="3000" dirty="0"/>
              <a:t>.</a:t>
            </a:r>
          </a:p>
          <a:p>
            <a:r>
              <a:rPr lang="en-US" altLang="en-NG" sz="3000" dirty="0"/>
              <a:t>The block continues to </a:t>
            </a:r>
            <a:r>
              <a:rPr lang="en-US" altLang="en-NG" sz="3000" i="1" dirty="0">
                <a:cs typeface="Times New Roman" panose="02020603050405020304" pitchFamily="18" charset="0"/>
              </a:rPr>
              <a:t>x = – A</a:t>
            </a:r>
            <a:r>
              <a:rPr lang="en-US" altLang="en-NG" sz="3000" dirty="0"/>
              <a:t>, where its acceleration then becomes </a:t>
            </a:r>
            <a:r>
              <a:rPr lang="en-US" altLang="en-NG" sz="3000" i="1" dirty="0">
                <a:cs typeface="Times New Roman" panose="02020603050405020304" pitchFamily="18" charset="0"/>
              </a:rPr>
              <a:t>+kA/m</a:t>
            </a:r>
            <a:r>
              <a:rPr lang="en-US" altLang="en-NG" sz="3000" dirty="0"/>
              <a:t>. </a:t>
            </a:r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4C1EC-13B3-4905-B2E4-C996FBA9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88B5-4E40-420E-BAE4-F6F5FC711734}" type="slidenum">
              <a:rPr lang="en-NG" smtClean="0"/>
              <a:t>9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15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1441</Words>
  <Application>Microsoft Office PowerPoint</Application>
  <PresentationFormat>Widescreen</PresentationFormat>
  <Paragraphs>204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LiberationSerif</vt:lpstr>
      <vt:lpstr>Symbol</vt:lpstr>
      <vt:lpstr>Times New Roman</vt:lpstr>
      <vt:lpstr>Wingdings</vt:lpstr>
      <vt:lpstr>Office Theme</vt:lpstr>
      <vt:lpstr>Equation</vt:lpstr>
      <vt:lpstr>Physics Department, Bingham University  PHY 101 Lectures by Mrs. O. V. Oyelade  Part B: Introductory Classical Mechanics </vt:lpstr>
      <vt:lpstr>PowerPoint Presentation</vt:lpstr>
      <vt:lpstr>Oscillatory Motion</vt:lpstr>
      <vt:lpstr>Periodic Motion</vt:lpstr>
      <vt:lpstr>Periodic Motion</vt:lpstr>
      <vt:lpstr>Restoring Force and the Spring Mass System</vt:lpstr>
      <vt:lpstr>Restoring Force and the Spring Mass System</vt:lpstr>
      <vt:lpstr>Differential Equation of Motion</vt:lpstr>
      <vt:lpstr>Acceleration</vt:lpstr>
      <vt:lpstr>Terms in oscillatory motion</vt:lpstr>
      <vt:lpstr>Simple Harmonic Motion</vt:lpstr>
      <vt:lpstr>SHM Graphical Representation</vt:lpstr>
      <vt:lpstr>Motion Equations for SHM</vt:lpstr>
      <vt:lpstr>Motion Equations for SHM</vt:lpstr>
      <vt:lpstr>Motion Equations for SHM</vt:lpstr>
      <vt:lpstr>The Period and Sinusoidal Nature of SHM</vt:lpstr>
      <vt:lpstr>Energy of SHM Oscillator</vt:lpstr>
      <vt:lpstr>Transfer of Energy of SHM</vt:lpstr>
      <vt:lpstr>The Simple Pendulum</vt:lpstr>
      <vt:lpstr>The Simple Pendulum</vt:lpstr>
      <vt:lpstr>Example</vt:lpstr>
      <vt:lpstr>Solution continues</vt:lpstr>
      <vt:lpstr>Example</vt:lpstr>
      <vt:lpstr>Example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Harmonic Motion</dc:title>
  <dc:creator>Mrs. Oyelade</dc:creator>
  <cp:lastModifiedBy>Mrs. Oyelade</cp:lastModifiedBy>
  <cp:revision>14</cp:revision>
  <dcterms:created xsi:type="dcterms:W3CDTF">2021-02-08T08:19:48Z</dcterms:created>
  <dcterms:modified xsi:type="dcterms:W3CDTF">2021-02-16T11:56:44Z</dcterms:modified>
</cp:coreProperties>
</file>