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y="6858000" cx="9144000"/>
  <p:notesSz cx="6858000" cy="9144000"/>
  <p:embeddedFontLst>
    <p:embeddedFont>
      <p:font typeface="Book Antiqua"/>
      <p:regular r:id="rId35"/>
      <p:bold r:id="rId36"/>
      <p:italic r:id="rId37"/>
      <p:boldItalic r:id="rId38"/>
    </p:embeddedFon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9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font" Target="fonts/BookAntiqua-regular.fntdata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font" Target="fonts/BookAntiqua-italic.fntdata"/><Relationship Id="rId14" Type="http://schemas.openxmlformats.org/officeDocument/2006/relationships/slide" Target="slides/slide3.xml"/><Relationship Id="rId36" Type="http://schemas.openxmlformats.org/officeDocument/2006/relationships/font" Target="fonts/BookAntiqua-bold.fntdata"/><Relationship Id="rId17" Type="http://schemas.openxmlformats.org/officeDocument/2006/relationships/slide" Target="slides/slide6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5.xml"/><Relationship Id="rId38" Type="http://schemas.openxmlformats.org/officeDocument/2006/relationships/font" Target="fonts/BookAntiqua-boldItalic.fnt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/>
          <p:nvPr/>
        </p:nvSpPr>
        <p:spPr>
          <a:xfrm>
            <a:off x="852487" y="463550"/>
            <a:ext cx="5154612" cy="38750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600" lIns="81225" spcFirstLastPara="1" rIns="81225" wrap="square" tIns="40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:notes"/>
          <p:cNvSpPr txBox="1"/>
          <p:nvPr>
            <p:ph idx="1" type="body"/>
          </p:nvPr>
        </p:nvSpPr>
        <p:spPr>
          <a:xfrm>
            <a:off x="571500" y="5199062"/>
            <a:ext cx="5597525" cy="325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CS = Computer Security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47534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786687" y="4625975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>
            <p:ph idx="2" type="pic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6B7C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 rot="5400000">
            <a:off x="2385219" y="-175419"/>
            <a:ext cx="43735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body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solidFill>
                  <a:srgbClr val="6B7C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fmla="val 37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7712075" y="3136900"/>
            <a:ext cx="911225" cy="2074862"/>
          </a:xfrm>
          <a:prstGeom prst="rect">
            <a:avLst/>
          </a:prstGeom>
          <a:solidFill>
            <a:srgbClr val="B5AE53">
              <a:alpha val="69803"/>
            </a:srgbClr>
          </a:solidFill>
          <a:ln cap="flat" cmpd="sng" w="9525">
            <a:solidFill>
              <a:srgbClr val="6B7D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446087" y="3055937"/>
            <a:ext cx="6946900" cy="2244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541337" y="4559300"/>
            <a:ext cx="6756400" cy="663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539750" y="3140075"/>
            <a:ext cx="6759575" cy="2076450"/>
          </a:xfrm>
          <a:prstGeom prst="rect">
            <a:avLst/>
          </a:prstGeom>
          <a:noFill/>
          <a:ln cap="flat" cmpd="dbl" w="9525">
            <a:solidFill>
              <a:srgbClr val="6B7D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786687" y="4625975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2800"/>
              <a:buFont typeface="Arial"/>
              <a:buNone/>
              <a:defRPr b="0" i="0" sz="2800" u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fmla="val 37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373062" y="373062"/>
            <a:ext cx="8380412" cy="11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cxnSp>
        <p:nvCxnSpPr>
          <p:cNvPr id="39" name="Google Shape;39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fmla="val 37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fmla="val 37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568325" y="3048000"/>
            <a:ext cx="8032750" cy="2244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676275" y="4541837"/>
            <a:ext cx="7816850" cy="663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76275" y="3124200"/>
            <a:ext cx="7816850" cy="2078037"/>
          </a:xfrm>
          <a:prstGeom prst="rect">
            <a:avLst/>
          </a:prstGeom>
          <a:noFill/>
          <a:ln cap="flat" cmpd="dbl" w="9525">
            <a:solidFill>
              <a:srgbClr val="6B7D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fmla="val 37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676275" y="1643062"/>
            <a:ext cx="2484437" cy="3233737"/>
          </a:xfrm>
          <a:prstGeom prst="rect">
            <a:avLst/>
          </a:prstGeom>
          <a:solidFill>
            <a:srgbClr val="FFFFFF"/>
          </a:solidFill>
          <a:ln cap="flat" cmpd="dbl" w="9525">
            <a:solidFill>
              <a:srgbClr val="6B7D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fmla="val 37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62000" y="5029200"/>
            <a:ext cx="7600950" cy="1203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914400" y="5638800"/>
            <a:ext cx="7327900" cy="452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04837" y="5075237"/>
            <a:ext cx="7947025" cy="1096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6861175" y="228600"/>
            <a:ext cx="1860550" cy="6122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954837" y="350837"/>
            <a:ext cx="1673225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MJNJjh4jOR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431925" y="2133600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SECURITY CONCEPTS</a:t>
            </a:r>
            <a:endParaRPr/>
          </a:p>
        </p:txBody>
      </p:sp>
      <p:sp>
        <p:nvSpPr>
          <p:cNvPr id="158" name="Google Shape;158;p19"/>
          <p:cNvSpPr txBox="1"/>
          <p:nvPr>
            <p:ph type="ctrTitle"/>
          </p:nvPr>
        </p:nvSpPr>
        <p:spPr>
          <a:xfrm>
            <a:off x="1431925" y="585787"/>
            <a:ext cx="7407275" cy="1471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6600"/>
              <a:buFont typeface="Book Antiqua"/>
              <a:buNone/>
            </a:pPr>
            <a:r>
              <a:rPr b="0" i="0" lang="en-US" sz="6600" u="none">
                <a:solidFill>
                  <a:srgbClr val="5A4C38"/>
                </a:solidFill>
                <a:latin typeface="Book Antiqua"/>
                <a:ea typeface="Book Antiqua"/>
                <a:cs typeface="Book Antiqua"/>
                <a:sym typeface="Book Antiqua"/>
              </a:rPr>
              <a:t>INFORMATION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9-04-24 at 12.52.53.png"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7100"/>
            <a:ext cx="91440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WEB ATTACKS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609600" y="1371600"/>
            <a:ext cx="65532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◦"/>
            </a:pP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evil website pretends to be a trusted website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◦"/>
            </a:pP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 </a:t>
            </a:r>
            <a:endParaRPr/>
          </a:p>
          <a:p>
            <a:pPr indent="-228600" lvl="2" marL="8858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B5AE53"/>
              </a:buClr>
              <a:buSzPts val="1700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type, by mistake, “mibank.com” instead of “mybank.com”</a:t>
            </a:r>
            <a:endParaRPr/>
          </a:p>
          <a:p>
            <a:pPr indent="-228600" lvl="2" marL="8858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B5AE53"/>
              </a:buClr>
              <a:buSzPts val="1700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mibank.com designs the site to look like mybank.com so the user types in their info as usual</a:t>
            </a:r>
            <a:endParaRPr/>
          </a:p>
          <a:p>
            <a:pPr indent="-228600" lvl="2" marL="8858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B5AE53"/>
              </a:buClr>
              <a:buSzPts val="1700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BAD!  Now an evil person has your info!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Injection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◦"/>
            </a:pP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Interesting </a:t>
            </a:r>
            <a:r>
              <a:rPr b="0" i="0" lang="en-US" sz="19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Video</a:t>
            </a: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showing an example</a:t>
            </a:r>
            <a:endParaRPr/>
          </a:p>
          <a:p>
            <a:pPr indent="-282575" lvl="0" marL="36512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Cross Site Scripting</a:t>
            </a:r>
            <a:endParaRPr/>
          </a:p>
          <a:p>
            <a:pPr indent="-236537" lvl="1" marL="6397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Char char="◦"/>
            </a:pPr>
            <a: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a complex Javascript program that steals data left by other sites that you have visited in same browsing session</a:t>
            </a:r>
            <a:endParaRPr/>
          </a:p>
          <a:p>
            <a:pPr indent="-115887" lvl="1" marL="6397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Verdana"/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537" lvl="1" marL="6397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</a:pPr>
            <a:br>
              <a:rPr b="0" i="0" lang="en-US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VIRUS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609600" y="1371600"/>
            <a:ext cx="64008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Piece of code that automatically reproduces itself. It’s attached to other programs or files, but requires user intervention to propagate.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Infection (targets/carriers)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Executable files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 sectors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Documents (macros), scripts (web pages), etc.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Propagation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is made by the user. The mechanisms are storage elements, mails, downloaded files or shared folders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39" name="Google Shape;239;p30"/>
          <p:cNvGrpSpPr/>
          <p:nvPr/>
        </p:nvGrpSpPr>
        <p:grpSpPr>
          <a:xfrm>
            <a:off x="6477000" y="1524000"/>
            <a:ext cx="2133600" cy="4724400"/>
            <a:chOff x="6172200" y="2286000"/>
            <a:chExt cx="2438400" cy="3962400"/>
          </a:xfrm>
        </p:grpSpPr>
        <p:sp>
          <p:nvSpPr>
            <p:cNvPr id="240" name="Google Shape;240;p30"/>
            <p:cNvSpPr/>
            <p:nvPr/>
          </p:nvSpPr>
          <p:spPr>
            <a:xfrm>
              <a:off x="6716486" y="2286000"/>
              <a:ext cx="1371600" cy="1524513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Infection</a:t>
              </a:r>
              <a:endParaRPr/>
            </a:p>
          </p:txBody>
        </p:sp>
        <p:sp>
          <p:nvSpPr>
            <p:cNvPr id="241" name="Google Shape;241;p30"/>
            <p:cNvSpPr txBox="1"/>
            <p:nvPr/>
          </p:nvSpPr>
          <p:spPr>
            <a:xfrm>
              <a:off x="6705600" y="3810513"/>
              <a:ext cx="1371600" cy="1218278"/>
            </a:xfrm>
            <a:prstGeom prst="rect">
              <a:avLst/>
            </a:prstGeom>
            <a:solidFill>
              <a:srgbClr val="9999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Propagation</a:t>
              </a:r>
              <a:endParaRPr/>
            </a:p>
          </p:txBody>
        </p:sp>
        <p:sp>
          <p:nvSpPr>
            <p:cNvPr id="242" name="Google Shape;242;p30"/>
            <p:cNvSpPr txBox="1"/>
            <p:nvPr/>
          </p:nvSpPr>
          <p:spPr>
            <a:xfrm>
              <a:off x="6705600" y="5028790"/>
              <a:ext cx="1371600" cy="1219610"/>
            </a:xfrm>
            <a:prstGeom prst="rect">
              <a:avLst/>
            </a:prstGeom>
            <a:solidFill>
              <a:srgbClr val="6666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Payload</a:t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8077200" y="5181908"/>
              <a:ext cx="533400" cy="1066492"/>
            </a:xfrm>
            <a:prstGeom prst="rtTriangle">
              <a:avLst/>
            </a:prstGeom>
            <a:solidFill>
              <a:srgbClr val="DFE0B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 flipH="1">
              <a:off x="6172200" y="5181908"/>
              <a:ext cx="533400" cy="1066492"/>
            </a:xfrm>
            <a:prstGeom prst="rtTriangle">
              <a:avLst/>
            </a:prstGeom>
            <a:solidFill>
              <a:srgbClr val="DFE0B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2667000"/>
            <a:ext cx="7905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WORM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609600" y="1371600"/>
            <a:ext cx="64008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Piece of code that automatically reproduces itself over the network. It doesn’t need user intervention to propagate (autonomous).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Infection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Via buffer overflow, file sharing, configuration errors and other vulnerabilities.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 selection algorithm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 addresses, DNS, IP, network neighborhood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Payload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Malicious programs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Backdoor, DDoS agent, etc.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6934200" y="381000"/>
            <a:ext cx="1200150" cy="14478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Infection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6934200" y="1828800"/>
            <a:ext cx="1200150" cy="990600"/>
          </a:xfrm>
          <a:prstGeom prst="rect">
            <a:avLst/>
          </a:prstGeom>
          <a:solidFill>
            <a:srgbClr val="99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Propagation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6934200" y="4800600"/>
            <a:ext cx="1200150" cy="1454150"/>
          </a:xfrm>
          <a:prstGeom prst="rect">
            <a:avLst/>
          </a:prstGeom>
          <a:solidFill>
            <a:srgbClr val="6666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Payload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134350" y="4981575"/>
            <a:ext cx="466725" cy="1271587"/>
          </a:xfrm>
          <a:prstGeom prst="rtTriangle">
            <a:avLst/>
          </a:prstGeom>
          <a:solidFill>
            <a:srgbClr val="DFE0B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/>
          <p:nvPr/>
        </p:nvSpPr>
        <p:spPr>
          <a:xfrm flipH="1">
            <a:off x="6467475" y="4981575"/>
            <a:ext cx="466725" cy="1271587"/>
          </a:xfrm>
          <a:prstGeom prst="rtTriangle">
            <a:avLst/>
          </a:prstGeom>
          <a:solidFill>
            <a:srgbClr val="DFE0B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6934200" y="2819400"/>
            <a:ext cx="1200150" cy="990600"/>
          </a:xfrm>
          <a:prstGeom prst="rect">
            <a:avLst/>
          </a:prstGeom>
          <a:solidFill>
            <a:srgbClr val="99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6934200" y="3810000"/>
            <a:ext cx="1200150" cy="990600"/>
          </a:xfrm>
          <a:prstGeom prst="rect">
            <a:avLst/>
          </a:prstGeom>
          <a:solidFill>
            <a:srgbClr val="99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BACKDOOR, TROJAN, ROOTKITS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Verdana"/>
              <a:buChar char="◦"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goal of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backdoor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Trojan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to take possession of a machine subsequently through an infection made via a backdoor.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Backdoor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Verdana"/>
              <a:buChar char="◦"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backdoor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program placed by a black-hacker that allows him to access a system. A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backdoor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have many functionalities such as keyboard-sniffer, display spying, etc.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Trojan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Verdana"/>
              <a:buChar char="◦"/>
            </a:pP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Trojan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software that seems useful or benign, but is actually hiding a malicious functionality.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Rootkits (the ultimate virus)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Verdana"/>
              <a:buChar char="◦"/>
            </a:pP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operate like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backdoor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Trojan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but also modify existing programs in the operating system. That allows a black-hacker to control the system without being detected. A </a:t>
            </a:r>
            <a:r>
              <a:rPr b="0" i="1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rootkit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be in user-mode or in kernel-mode.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3352800"/>
            <a:ext cx="7905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"/>
            <a:ext cx="7905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152400"/>
            <a:ext cx="7905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0887300000[1]" id="270" name="Google Shape;27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4537075"/>
            <a:ext cx="762000" cy="8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SOCIAL ENGINEERING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609600" y="5791200"/>
            <a:ext cx="7848600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*http://bash.org/?244321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381000" y="1295400"/>
            <a:ext cx="8382000" cy="4876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077200" cy="4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SOCIAL ENGINEERING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810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is this social engineering?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Manipulating a person or persons into divulging confidential information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 am not dumb, so does this really apply to me?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YES!  Attackers are ALSO not dumb.  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Social Engineers are coming up with much better and much more elaborate schemes to attack users.  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Even corporate executives can be tricked into revealing VERY secret info  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can I do to protect myself?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NEVER give out your password to ANYBODY.  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system administrator should have the ability to change your password without having to know an old password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PASSWORD ATTACKS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609600" y="1371600"/>
            <a:ext cx="82296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Password Guessing 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Ineffective except in targeted cases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Dictionary Attacks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Password are stored in computers as hashes, and these hashes can sometimes get exposed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 all known words with the stored hashes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Rainbow Tables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Trade off storage and computation – uses a large number of pre-computed hashes without having a dictionary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Innovative algorithm, that can find passwords fast!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e.g. 14 character alphanumeric passwords are found in about 4-10 minutes of computing using a 1GB rainbow table</a:t>
            </a:r>
            <a:endParaRPr/>
          </a:p>
          <a:p>
            <a:pPr indent="-1143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2438400" y="6019800"/>
            <a:ext cx="5486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to know: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Data structures, algorithms, cryptography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COMPUTER SECURITY ISSUES 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point where a system is susceptible to attack.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possible danger to the system. The danger might be a person (a system cracker or a spy), a thing (a faulty piece of equipment), or an event (a fire or a flood) that might exploit a vulnerability of the system.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Countermeasures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techniques for protecting your system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VULNERABILITIES IN SYSTEMS</a:t>
            </a:r>
            <a:endParaRPr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viruses, rootkits enter a system?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Even without the user doing something “stupid”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vulnerabilities in most software systems. 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Buffer Overflow is the most dangerous and common one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it work?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programs run from memory.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programs allow access to reserved memory locations when given incorrect input.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Hackers find out where to place incorrect input and take control. 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Easy to abuse by hackers, allows a hacker complete access to all resources 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4267200" y="6019800"/>
            <a:ext cx="4191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to know: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Assembly and machine level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BRIEF HISTORY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1983, Kevin Mitnick did an intrusion on a Pentagon’s computer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Robert Tappan Morris created the first worm and sent it from MIT to the web and caused $50,000 worth of damages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1994, Vladimir Levin intruded in an American bank computer and stole 10 millions dollars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Jonathan James “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c0mrade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”, 16 years old, infiltrated a NASA computer in 1999 and had access to data worth 1,7 millions dollars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recent times (CSI Report, 2007):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46% of companies have admitted to suffering financial losses due to security incidences. The reported loss amounted to a total of approximately $66,930,000.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39% of companies have been unable (or unwilling) to estimate the cost of their losses. 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Financial Losses, Personal losses, Privacy losses, Data 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Losses, Computer Malfunction and more…..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105400"/>
            <a:ext cx="1116012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HOW CAN YOU ACHIEVE SECURITY?</a:t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techniques exist for ensuring computer and network security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Cryptography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Secure networks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Antivirus software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Firewalls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addition, users have to practice “safe computing”</a:t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downloading from unsafe websites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opening attachments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trusting what you see on websites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Avoiding Scams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CRYPTOGRAPHY</a:t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Simply – secret codes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Converting data to unreadable codes to prevent anyone form accessing this information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Need a “key” to find the original data – keys take a few million-trillion years to guess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keys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ingenious system of proving you know your password without disclosing your password. Also used for digital signatures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heavily in SSL connections</a:t>
            </a:r>
            <a:endParaRPr/>
          </a:p>
          <a:p>
            <a:pPr indent="-282575" lvl="0" marL="3651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Hashing</a:t>
            </a:r>
            <a:endParaRPr/>
          </a:p>
          <a:p>
            <a:pPr indent="-236537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fingerprints of documents</a:t>
            </a:r>
            <a:endParaRPr/>
          </a:p>
          <a:p>
            <a:pPr indent="-101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6324600" y="5181600"/>
            <a:ext cx="2209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to know: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Mathematics, number theory, cryptographic protocols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WHY CARE?</a:t>
            </a:r>
            <a:endParaRPr/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Online banking, trading, purchasing may be insecure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 card and identity theft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Personal files could be corrupted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school work, music, videos, etc. may be lost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 may become too slow to run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you aren't part of the solution you are part of the problem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Pwn2Own contest - 2008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 (Leopard) fell first via Safari, Vista took time but was hacked via Flash Player, Ubuntu stood ground.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Upon discovery, vulnerabilities can be used against many computers connected to the internet.</a:t>
            </a:r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-you.png" id="333" name="Google Shape;333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1111" r="11110" t="0"/>
          <a:stretch/>
        </p:blipFill>
        <p:spPr>
          <a:xfrm>
            <a:off x="1066800" y="1447800"/>
            <a:ext cx="7924800" cy="48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COMPUTER SECURITY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 and Network security was not at all well known, even about 20 years ago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Today, it is something everyone is aware of the need, but not sure what it really means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Interesting topic of threats, countermeasures, risks, stories, events and paranoia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some mathematics, algorithms, designs and software issues mixed in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not enough people, even security specialists understand the issues and implications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0" y="5029200"/>
            <a:ext cx="11049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MEDIA STORIES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Consumers are bombarded with media reports narrating dangers of the online world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Identity Theft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Embezzlement and fraud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 card 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theft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Corporate 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Just “fear </a:t>
            </a:r>
            <a:b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mongering”?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 we Thought</a:t>
            </a:r>
            <a:endParaRPr/>
          </a:p>
        </p:txBody>
      </p:sp>
      <p:pic>
        <p:nvPicPr>
          <p:cNvPr descr="rd"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20000">
            <a:off x="7243762" y="4341812"/>
            <a:ext cx="1749425" cy="2411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entitytheft" id="180" name="Google Shape;1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6425" y="3124200"/>
            <a:ext cx="320357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Reports" id="181" name="Google Shape;18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00000">
            <a:off x="6073775" y="2573337"/>
            <a:ext cx="2787650" cy="273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SECURITY? WHAT IS THAT?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381000" y="1219200"/>
            <a:ext cx="85344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Lock the doors and windows and you are secure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 the police when you feel insecure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Really?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Computers are powerful, programmable machines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Whoever programs them controls them (and not you)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Networks are ubiquitous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Carries genuine as well as malicious traffic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End result: </a:t>
            </a:r>
            <a:r>
              <a:rPr b="0" i="0" lang="en-US" sz="24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Complete computer security is unattainable, it is a cat and mouse game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1" lang="en-US" sz="2000" u="none" cap="none" strike="noStrike">
                <a:solidFill>
                  <a:srgbClr val="993300"/>
                </a:solidFill>
                <a:latin typeface="Arial"/>
                <a:ea typeface="Arial"/>
                <a:cs typeface="Arial"/>
                <a:sym typeface="Arial"/>
              </a:rPr>
              <a:t>Similar to crime vs. law enforcement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GOALS OF COMPUTER SECURITY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Integrity: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Guarantee that the data is what we expect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Confidentiality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information must just be accessible to the authorized people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Computers should work without having unexpected problems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Guarantee that only authorized persons can access to the resources</a:t>
            </a:r>
            <a:endParaRPr/>
          </a:p>
          <a:p>
            <a:pPr indent="-101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SECURITY BASICS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57200" y="1219200"/>
            <a:ext cx="84582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does it mean to be secure?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“Include protection of information from theft or corruption, or the preservation of availability, as defined in the security policy.” - The Wikipedia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of Security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Security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and software security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Physical Security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Very little in computing is inherently secure, you must protect yourself!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cannot protect software (maybe hardware can)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Networks can be protected better than software</a:t>
            </a:r>
            <a:endParaRPr/>
          </a:p>
          <a:p>
            <a:pPr indent="-101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SOME TYPES OF ATTACKS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57200" y="1219200"/>
            <a:ext cx="708660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some common attacks?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Attacks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Packet sniffing, man-in-the-middle, DNS hacking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attacks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Phishing, SQL Injection, Cross Site Scripting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OS, applications and software attacks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Virus, Trojan, Worms, Rootkits, Buffer Overflow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Social Engineering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(NOT social networking)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 all hackers are evil wrongdoers trying to steal your info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Ethical Hackers, Consultants, Penetration testers, Researchers</a:t>
            </a:r>
            <a:endParaRPr/>
          </a:p>
          <a:p>
            <a:pPr indent="-101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4C38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rgbClr val="5A4C38"/>
                </a:solidFill>
                <a:latin typeface="Arial"/>
                <a:ea typeface="Arial"/>
                <a:cs typeface="Arial"/>
                <a:sym typeface="Arial"/>
              </a:rPr>
              <a:t>NETWORK ATTACKS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609600" y="1371600"/>
            <a:ext cx="6781800" cy="477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Packet Sniffing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Internet traffic consists of data “packets”, and these can be “sniffed”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Leads to other attacks such as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password sniffing, cookie 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stealing session hijacking, 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stealing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 in the Middle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a rogue router in the path between client and server, and change the packets as they pass through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DNS hijacking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malicious routes into DNS tables to send traffic for genuine sites to malicious sites</a:t>
            </a:r>
            <a:endParaRPr/>
          </a:p>
          <a:p>
            <a:pPr indent="-101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5486400" y="2133600"/>
            <a:ext cx="3238500" cy="1714500"/>
            <a:chOff x="3504" y="2928"/>
            <a:chExt cx="2040" cy="1080"/>
          </a:xfrm>
        </p:grpSpPr>
        <p:pic>
          <p:nvPicPr>
            <p:cNvPr id="218" name="Google Shape;21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4" y="2928"/>
              <a:ext cx="2040" cy="1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0" y="3792"/>
              <a:ext cx="744" cy="1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