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7010400" cy="9296400"/>
  <p:embeddedFontLst>
    <p:embeddedFont>
      <p:font typeface="Noto Sans Symbols" panose="020B060402020202020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Sen" panose="020B0604020202020204" charset="0"/>
      <p:regular r:id="rId30"/>
      <p:bold r:id="rId31"/>
    </p:embeddedFont>
    <p:embeddedFont>
      <p:font typeface="Book Antiqua" panose="02040602050305030304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4" y="-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69803"/>
            </a:schemeClr>
          </a:solidFill>
          <a:ln w="9525" cap="flat" cmpd="sng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FFFF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>
                <a:solidFill>
                  <a:srgbClr val="4753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 rot="5400000">
            <a:off x="2385219" y="-175418"/>
            <a:ext cx="43735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 rot="5400000">
            <a:off x="4896852" y="2547152"/>
            <a:ext cx="5788981" cy="148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 rot="5400000">
            <a:off x="647699" y="190500"/>
            <a:ext cx="5791201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 cap="none">
                <a:solidFill>
                  <a:srgbClr val="47534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26128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4648200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26128" y="2438400"/>
            <a:ext cx="4040188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4645025" y="2438400"/>
            <a:ext cx="4041775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886200" y="685800"/>
            <a:ext cx="4572000" cy="525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769000" y="2971800"/>
            <a:ext cx="22986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7534C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85800" y="621437"/>
            <a:ext cx="7772400" cy="433156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956289" y="5656556"/>
            <a:ext cx="7244736" cy="40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1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 sz="3500" b="0" i="0" u="none" strike="noStrike" cap="none">
                <a:solidFill>
                  <a:srgbClr val="6B7C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DR. O. I. ADELAIYE</a:t>
            </a:r>
            <a:endParaRPr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INTRODUCTION TO CRYPTOGRAPHY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SHOULD CRYPTO. ALGORITHMS BE KEPT SECRET? 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265792" y="1708296"/>
            <a:ext cx="862349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Making an algorithm available makes it possible for crackers to do all tests on the algorithm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And all the good guys too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Asa a good guy finds a loophole, she warns people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Fundamental Tenet of Cryptography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“If lots of smart people failed to solve a problem, then it probably won't be solved (soon)”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Nowadays, most of commercial algorithms are public, whereas some military algorithms are kept secret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SHOULD CRYPTO. ALGORITHMS BE KEPT SECRET? 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Kirchhoff's principle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cryptographic algorithm must not be required to be secret, and it must be able to fall into the hands of the enemy without inconvenience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Its key must be communicable and retainable without the help of written notes, and changeable or modifiable at the will of the correspondents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only secret in the system should be the key 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HOW DIFFICULT IS IT TO FIND A KEY? 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Assume you are using an algorithm with a 16 bit key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2</a:t>
            </a:r>
            <a:r>
              <a:rPr lang="en-US" baseline="30000"/>
              <a:t>16</a:t>
            </a:r>
            <a:r>
              <a:rPr lang="en-US"/>
              <a:t> (=16384) possible keys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a computer can test 100 keys/sec, then it will take a bit less than 3 minutes to try all of them </a:t>
            </a:r>
            <a:endParaRPr/>
          </a:p>
          <a:p>
            <a:pPr marL="914400" lvl="2" indent="-228600" algn="l" rtl="0">
              <a:spcBef>
                <a:spcPts val="3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brute-force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And, in average, half that time to find the right key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This time doubles for each added bit (0 or 1)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For a 24 bit key, the same computer will need almost 20 months to try all combinations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 practice, computers are much faster, but keys are much longer too !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We would say that it is computationally infeasible to brute-force a cryptographic algorithm if it required an unreasonable amount of time using the most powerful computers </a:t>
            </a:r>
            <a:endParaRPr/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HOW DIFFICULT IS IT TO FIND A KEY? </a:t>
            </a: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457200" y="1752599"/>
            <a:ext cx="8229600" cy="492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Note that if the keys are chosen and used by humans, then they have limited choices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24 bit key is a 3 character key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Say for example that the used characters are upper and lower case and numerals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26+26+10 = 62 possibilities for each character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62</a:t>
            </a:r>
            <a:r>
              <a:rPr lang="en-US" sz="2400" baseline="30000"/>
              <a:t>3</a:t>
            </a:r>
            <a:r>
              <a:rPr lang="en-US" sz="2400"/>
              <a:t>(=238328) possible keys in all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Takes less than an hour to try all combinations !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Nowadays, 280 possible combinations are considered feasible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HOW TO BREAK A CRYPTO ALGORITHM? </a:t>
            </a: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1"/>
          </p:nvPr>
        </p:nvSpPr>
        <p:spPr>
          <a:xfrm>
            <a:off x="206727" y="1442472"/>
            <a:ext cx="8785919" cy="493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Three typical attacks </a:t>
            </a:r>
            <a:endParaRPr/>
          </a:p>
          <a:p>
            <a:pPr marL="114300" lvl="0" indent="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   1.Ciphertext only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Attacker has access to encrypted messages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attacker has to try possible keys in turn until one works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attacker has to be able to recognize that a key actually works </a:t>
            </a:r>
            <a:endParaRPr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Hence the name recognizable plaintext attack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Problem when dealing with a cipher text that can be decrypted in several ways </a:t>
            </a:r>
            <a:endParaRPr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Should have many samples </a:t>
            </a:r>
            <a:endParaRPr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Does not occur with modern crypto algorithms (too randomised outputs) </a:t>
            </a:r>
            <a:endParaRPr/>
          </a:p>
          <a:p>
            <a:pPr marL="342900" lvl="0" indent="-254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HOW TO BREAK A CRYPTO ALGORITHM? 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Three typical attacks </a:t>
            </a:r>
            <a:endParaRPr/>
          </a:p>
          <a:p>
            <a:pPr marL="114300" lvl="0" indent="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   2. Known Plaintext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attacker obtained pairs of plain and cipher texts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Could be because the meaning of the ciphertext was revealed </a:t>
            </a:r>
            <a:endParaRPr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Attack? Yes, no </a:t>
            </a:r>
            <a:endParaRPr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Next target?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Should prevent attackers from getting those pairs </a:t>
            </a:r>
            <a:endParaRPr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Adding a sequence number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HOW TO BREAK A CRYPTO ALGORITHM? 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Three typical attacks </a:t>
            </a:r>
            <a:endParaRPr/>
          </a:p>
          <a:p>
            <a:pPr marL="114300" lvl="0" indent="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   3.Chosen Plaintext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attacker can choose the plaintext and make the system encrypt it !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Real life example: WEP </a:t>
            </a:r>
            <a:endParaRPr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 WEP, the access point can send random numbers to the station (e.g. laptop) and the station encrypts and returns it </a:t>
            </a:r>
            <a:endParaRPr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An attacker could pretend to be the access point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Same if there are only few possible meanings of the ciphertext </a:t>
            </a:r>
            <a:endParaRPr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E.g. YES or NO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/>
          <p:nvPr/>
        </p:nvSpPr>
        <p:spPr>
          <a:xfrm>
            <a:off x="1077936" y="2967335"/>
            <a:ext cx="691060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CRYPTOGRAPHIC ALGORITHMS </a:t>
            </a:r>
            <a:endParaRPr sz="4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DO ALL CRYPTO ALGORITHMS WORK THE SAME WAY? 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Three types of crypto algorithms </a:t>
            </a:r>
            <a:endParaRPr/>
          </a:p>
          <a:p>
            <a:pPr marL="114300" lvl="0" indent="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   1.Secret key algorithms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Most intuitive: same key for encryption and decryption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Also known as Symmetric Cryptography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Many uses in secure systems, one of the most obvious ones is confidentiality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two communication parties have to find a way of sharing the key before communicating </a:t>
            </a:r>
            <a:endParaRPr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More on this later </a:t>
            </a:r>
            <a:endParaRPr/>
          </a:p>
          <a:p>
            <a:pPr marL="342900" lvl="0" indent="-254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DO ALL CRYPTO ALGORITHMS WORK THE SAME WAY? </a:t>
            </a: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>
            <a:off x="457200" y="160492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Three types of crypto algorithms </a:t>
            </a:r>
            <a:endParaRPr/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2.Public key algorithms 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Keys work in pairs 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When a key is used to encrypt, only the other one can decrypt </a:t>
            </a:r>
            <a:endParaRPr/>
          </a:p>
          <a:p>
            <a:pPr marL="1280160" lvl="3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Can encrypt with either; different uses 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Also known as Asymmetric Cryptography 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Typically one key is kept secret (private key), the other one is made public (public key) 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Many uses in secure systems, one of the most obvious ones is authentication 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two communication parties have to find a way of sharing public key(s?) before communicating </a:t>
            </a:r>
            <a:endParaRPr/>
          </a:p>
          <a:p>
            <a:pPr marL="1280160" lvl="3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More on this later 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WHAT IS CRYPTOGRAPHY? 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Is a Greek word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𝜅𝜌𝜐𝜋𝜏𝜊 (crypto), secret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𝛾𝜌𝛼𝜙𝜂 (graphy), writing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”The art of mangling information into apparent unintelligibility in a manner allowing a secret method of unmangling”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Allows the transformation of a plaintext (cleartext) into a ciphertext and vice versa </a:t>
            </a:r>
            <a:endParaRPr/>
          </a:p>
          <a:p>
            <a:pPr marL="11430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	</a:t>
            </a:r>
            <a:r>
              <a:rPr lang="en-US"/>
              <a:t>Plaintext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/>
              <a:t>ciphertext = encryption </a:t>
            </a:r>
            <a:endParaRPr/>
          </a:p>
          <a:p>
            <a:pPr marL="11430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	</a:t>
            </a:r>
            <a:r>
              <a:rPr lang="en-US"/>
              <a:t>Ciphertext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/>
              <a:t>plaintext = decryption 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DO ALL CRYPTO ALGORITHMS WORK THE SAME WAY? 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Three types of crypto algorithms </a:t>
            </a:r>
            <a:endParaRPr/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3.Hash algorithms 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one-way transformation </a:t>
            </a:r>
            <a:endParaRPr/>
          </a:p>
          <a:p>
            <a:pPr marL="1280160" lvl="3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If </a:t>
            </a:r>
            <a:r>
              <a:rPr lang="en-US" sz="1800" i="1"/>
              <a:t>h </a:t>
            </a:r>
            <a:r>
              <a:rPr lang="en-US" sz="1800"/>
              <a:t>is a hash function such that </a:t>
            </a:r>
            <a:r>
              <a:rPr lang="en-US" sz="1800" i="1"/>
              <a:t>y=(h)</a:t>
            </a:r>
            <a:r>
              <a:rPr lang="en-US" sz="1800"/>
              <a:t>, then it is </a:t>
            </a:r>
            <a:r>
              <a:rPr lang="en-US" sz="1800" b="1"/>
              <a:t>computationally infeasible </a:t>
            </a:r>
            <a:r>
              <a:rPr lang="en-US" sz="1800"/>
              <a:t>for a user who has </a:t>
            </a:r>
            <a:r>
              <a:rPr lang="en-US" sz="1800" i="1"/>
              <a:t>h </a:t>
            </a:r>
            <a:r>
              <a:rPr lang="en-US" sz="1800"/>
              <a:t>and </a:t>
            </a:r>
            <a:r>
              <a:rPr lang="en-US" sz="1800" i="1"/>
              <a:t>y </a:t>
            </a:r>
            <a:r>
              <a:rPr lang="en-US" sz="1800"/>
              <a:t>to find </a:t>
            </a:r>
            <a:r>
              <a:rPr lang="en-US" sz="1800" i="1"/>
              <a:t>x</a:t>
            </a:r>
            <a:r>
              <a:rPr lang="en-US" sz="1800"/>
              <a:t>(or an </a:t>
            </a:r>
            <a:r>
              <a:rPr lang="en-US" sz="1800" i="1"/>
              <a:t>x’ ?</a:t>
            </a:r>
            <a:r>
              <a:rPr lang="en-US" sz="1800"/>
              <a:t>such that </a:t>
            </a:r>
            <a:r>
              <a:rPr lang="en-US" sz="1800" i="1"/>
              <a:t>h(x’)=y</a:t>
            </a:r>
            <a:r>
              <a:rPr lang="en-US" sz="1800"/>
              <a:t>) </a:t>
            </a:r>
            <a:endParaRPr sz="1800"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Gives a fixed length output, whatever the input size is </a:t>
            </a:r>
            <a:endParaRPr/>
          </a:p>
          <a:p>
            <a:pPr marL="1280160" lvl="3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MD5’s is 128, SHA-1’s is 160 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output is sometimes called hash, digest or checksum 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Many uses in secure systems, one of the most common ones is digital signatures </a:t>
            </a:r>
            <a:endParaRPr/>
          </a:p>
          <a:p>
            <a:pPr marL="1280160" lvl="3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More on this later 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3100916" y="2288319"/>
            <a:ext cx="350944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END</a:t>
            </a:r>
            <a:endParaRPr sz="18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WHY CRYPTOGRAPHY? 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Protects stored data </a:t>
            </a:r>
            <a:endParaRPr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Protects data in transit </a:t>
            </a:r>
            <a:endParaRPr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Provides protection against 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Data eavesdropping 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Tampering with data </a:t>
            </a:r>
            <a:endParaRPr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Could be easily used for authentication purposes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ANY TERMINOLOGY AT ALL? 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Suuuuuuuuuuure !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Cryptography 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art of creating and using codes to secure transmission of information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Cryptanalysis 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art of obtaining original message from ciphertext without access to secret information (key or algorithm itself)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Cryptology 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combines cryptography and cryptanalysis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WHEN DID IT ALL START?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Julius Caesar (sometime BC) !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substitution cipher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Caesar cipher replaces the </a:t>
            </a:r>
            <a:r>
              <a:rPr lang="en-US" i="1"/>
              <a:t>ith </a:t>
            </a:r>
            <a:r>
              <a:rPr lang="en-US"/>
              <a:t>letter by the </a:t>
            </a:r>
            <a:r>
              <a:rPr lang="en-US" i="1"/>
              <a:t>i+3th </a:t>
            </a:r>
            <a:r>
              <a:rPr lang="en-US"/>
              <a:t>letter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CAT becomes FDW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Wraps around to A from Z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Generalised in monoalphabetic ciphers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 restriction (such as </a:t>
            </a:r>
            <a:r>
              <a:rPr lang="en-US" i="1"/>
              <a:t>i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i="1"/>
              <a:t>i+3</a:t>
            </a:r>
            <a:r>
              <a:rPr lang="en-US"/>
              <a:t>) on which letter could be assigned to which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 A is encrypted as B, B as D, C as Z, D as A, etc.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26! possible monoalphabetic ciphers (4x1026)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Stronger than Julius Caesar, but would you use it?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! Vulnerable to statistical analysis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Most common English letters? 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WHAT HAPPENED NEXT?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177195" y="1516312"/>
            <a:ext cx="8844983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Vigenere Cipher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Not his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First appeared in Rome in “La cifra del. Sig. Giovan Battista Bellaso”, in 1553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“Le chiffre indéchiffrable” for about 3 centuries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Similar to a Caesar cipher but has a variable shift value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First letter shifted by 5, second by 17, third by 11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5, 17 and 11 are defined by a secret 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values range is 0 to 25 (A to Z): A is 0, Z is 25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WHAT HAPPENED NEXT?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3742055" cy="499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Vigenere Cipher 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the message to be encrypted is longer than the key, then the key is repeated </a:t>
            </a:r>
            <a:endParaRPr/>
          </a:p>
          <a:p>
            <a:pPr marL="342900" lvl="0" indent="-228600" algn="l" rtl="0">
              <a:spcBef>
                <a:spcPts val="408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Example: Encrypt </a:t>
            </a:r>
            <a:r>
              <a:rPr lang="en-US" b="1"/>
              <a:t>H</a:t>
            </a:r>
            <a:r>
              <a:rPr lang="en-US"/>
              <a:t>ACKNOW using CAT 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Repeat key to match message’s length </a:t>
            </a:r>
            <a:endParaRPr/>
          </a:p>
          <a:p>
            <a:pPr marL="914400" lvl="2" indent="-228600" algn="l" rtl="0">
              <a:spcBef>
                <a:spcPts val="306"/>
              </a:spcBef>
              <a:spcAft>
                <a:spcPts val="0"/>
              </a:spcAft>
              <a:buSzPct val="100000"/>
              <a:buChar char="•"/>
            </a:pPr>
            <a:r>
              <a:rPr lang="en-US" i="1"/>
              <a:t>C</a:t>
            </a:r>
            <a:r>
              <a:rPr lang="en-US"/>
              <a:t>ATCATC 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table shows how to encrypt 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 b="1"/>
              <a:t>H </a:t>
            </a:r>
            <a:r>
              <a:rPr lang="en-US"/>
              <a:t>row, </a:t>
            </a:r>
            <a:r>
              <a:rPr lang="en-US" i="1"/>
              <a:t>C </a:t>
            </a:r>
            <a:r>
              <a:rPr lang="en-US"/>
              <a:t>column = encrypted H = ? </a:t>
            </a:r>
            <a:endParaRPr/>
          </a:p>
          <a:p>
            <a:pPr marL="342900" lvl="0" indent="-228600" algn="l" rtl="0">
              <a:spcBef>
                <a:spcPts val="408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Decipher by going to row </a:t>
            </a:r>
            <a:r>
              <a:rPr lang="en-US" i="1"/>
              <a:t>C </a:t>
            </a:r>
            <a:r>
              <a:rPr lang="en-US"/>
              <a:t>and look for “?” inside the row (not in the column index), the corresponding column index is the cleartext </a:t>
            </a:r>
            <a:endParaRPr/>
          </a:p>
          <a:p>
            <a:pPr marL="342900" lvl="0" indent="-99059" algn="l" rtl="0">
              <a:spcBef>
                <a:spcPts val="408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2055" y="1580201"/>
            <a:ext cx="5168884" cy="516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856442" y="2967335"/>
            <a:ext cx="7309294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BREAKING A CRYPTOGRAPHIC ALGORITHM </a:t>
            </a: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SHOULD CRYPTO. ALGORITHMS BE KEPT SECRET? 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Keeping an algorithm secret prevents crackers from knowing it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 sz="2800"/>
              <a:t>they cannot break it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Security through obscurity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Difficult in practice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Each time you use the algorithm with someone, they need to learn it (and might leak it?)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it is implemented in some hardware, reverse-engineering it could reveal the algorithm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1327</Words>
  <Application>Microsoft Office PowerPoint</Application>
  <PresentationFormat>On-screen Show (4:3)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Noto Sans Symbols</vt:lpstr>
      <vt:lpstr>Century Gothic</vt:lpstr>
      <vt:lpstr>Arial</vt:lpstr>
      <vt:lpstr>Sen</vt:lpstr>
      <vt:lpstr>Book Antiqua</vt:lpstr>
      <vt:lpstr>Apothecary</vt:lpstr>
      <vt:lpstr>   INTRODUCTION TO CRYPTOGRAPHY </vt:lpstr>
      <vt:lpstr>WHAT IS CRYPTOGRAPHY? </vt:lpstr>
      <vt:lpstr>WHY CRYPTOGRAPHY? </vt:lpstr>
      <vt:lpstr>ANY TERMINOLOGY AT ALL? </vt:lpstr>
      <vt:lpstr>WHEN DID IT ALL START?</vt:lpstr>
      <vt:lpstr>WHAT HAPPENED NEXT?</vt:lpstr>
      <vt:lpstr>WHAT HAPPENED NEXT?</vt:lpstr>
      <vt:lpstr>PowerPoint Presentation</vt:lpstr>
      <vt:lpstr>SHOULD CRYPTO. ALGORITHMS BE KEPT SECRET? </vt:lpstr>
      <vt:lpstr>SHOULD CRYPTO. ALGORITHMS BE KEPT SECRET? </vt:lpstr>
      <vt:lpstr>SHOULD CRYPTO. ALGORITHMS BE KEPT SECRET? </vt:lpstr>
      <vt:lpstr>HOW DIFFICULT IS IT TO FIND A KEY? </vt:lpstr>
      <vt:lpstr>HOW DIFFICULT IS IT TO FIND A KEY? </vt:lpstr>
      <vt:lpstr>HOW TO BREAK A CRYPTO ALGORITHM? </vt:lpstr>
      <vt:lpstr>HOW TO BREAK A CRYPTO ALGORITHM? </vt:lpstr>
      <vt:lpstr>HOW TO BREAK A CRYPTO ALGORITHM? </vt:lpstr>
      <vt:lpstr>PowerPoint Presentation</vt:lpstr>
      <vt:lpstr>DO ALL CRYPTO ALGORITHMS WORK THE SAME WAY? </vt:lpstr>
      <vt:lpstr>DO ALL CRYPTO ALGORITHMS WORK THE SAME WAY? </vt:lpstr>
      <vt:lpstr>DO ALL CRYPTO ALGORITHMS WORK THE SAME WAY?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INTRODUCTION TO CRYPTOGRAPHY </dc:title>
  <cp:lastModifiedBy>USER</cp:lastModifiedBy>
  <cp:revision>2</cp:revision>
  <dcterms:modified xsi:type="dcterms:W3CDTF">2024-05-21T10:55:03Z</dcterms:modified>
</cp:coreProperties>
</file>