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010400" cy="9296400"/>
  <p:embeddedFontLst>
    <p:embeddedFont>
      <p:font typeface="Noto Sans Symbols" panose="020B0604020202020204" charset="0"/>
      <p:regular r:id="rId13"/>
      <p:bold r:id="rId14"/>
    </p:embeddedFont>
    <p:embeddedFont>
      <p:font typeface="Book Antiqua" panose="02040602050305030304" pitchFamily="18" charset="0"/>
      <p:regular r:id="rId15"/>
      <p:bold r:id="rId16"/>
      <p:italic r:id="rId17"/>
      <p:boldItalic r:id="rId18"/>
    </p:embeddedFont>
    <p:embeddedFont>
      <p:font typeface="Sen" panose="020B0604020202020204" charset="0"/>
      <p:regular r:id="rId19"/>
      <p:bold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69803"/>
            </a:schemeClr>
          </a:solidFill>
          <a:ln w="9525" cap="flat" cmpd="sng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7786826" y="4625268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rgbClr val="FFFFF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  <a:defRPr sz="4000">
                <a:solidFill>
                  <a:srgbClr val="4753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body" idx="1"/>
          </p:nvPr>
        </p:nvSpPr>
        <p:spPr>
          <a:xfrm rot="5400000">
            <a:off x="2385219" y="-175418"/>
            <a:ext cx="43735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xfrm rot="5400000">
            <a:off x="4896852" y="2547152"/>
            <a:ext cx="5788981" cy="148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 rot="5400000">
            <a:off x="647699" y="190500"/>
            <a:ext cx="5791201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  <a:defRPr sz="4000" cap="none">
                <a:solidFill>
                  <a:srgbClr val="47534C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26128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4648200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426128" y="2438400"/>
            <a:ext cx="4040188" cy="36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4645025" y="2438400"/>
            <a:ext cx="4041775" cy="36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3886200" y="685800"/>
            <a:ext cx="4572000" cy="525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769000" y="2971800"/>
            <a:ext cx="229863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7534C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2000"/>
              <a:buFont typeface="Book Antiqua"/>
              <a:buNone/>
              <a:defRPr sz="2000" b="0">
                <a:solidFill>
                  <a:srgbClr val="6B7C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685800" y="621437"/>
            <a:ext cx="7772400" cy="433156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1"/>
          </p:nvPr>
        </p:nvSpPr>
        <p:spPr>
          <a:xfrm>
            <a:off x="956289" y="5656556"/>
            <a:ext cx="7244736" cy="40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2000"/>
              <a:buFont typeface="Book Antiqua"/>
              <a:buNone/>
              <a:defRPr sz="2000" b="0">
                <a:solidFill>
                  <a:srgbClr val="6B7C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1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  <a:defRPr sz="3500" b="0" i="0" u="none" strike="noStrike" cap="none">
                <a:solidFill>
                  <a:srgbClr val="6B7C7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DR. O. I. ADELAIYE</a:t>
            </a:r>
            <a:endParaRPr dirty="0"/>
          </a:p>
        </p:txBody>
      </p:sp>
      <p:sp>
        <p:nvSpPr>
          <p:cNvPr id="117" name="Google Shape;117;p13"/>
          <p:cNvSpPr txBox="1"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>HASH 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3100916" y="2288319"/>
            <a:ext cx="3509449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END</a:t>
            </a:r>
            <a:endParaRPr sz="18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HASH FUNCTION ???</a:t>
            </a:r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952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A one-way function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one-way transformation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</a:t>
            </a:r>
            <a:r>
              <a:rPr lang="en-US" i="1"/>
              <a:t>h </a:t>
            </a:r>
            <a:r>
              <a:rPr lang="en-US"/>
              <a:t>is a hash function such that </a:t>
            </a:r>
            <a:r>
              <a:rPr lang="en-US" i="1"/>
              <a:t>y=h(x)</a:t>
            </a:r>
            <a:r>
              <a:rPr lang="en-US"/>
              <a:t>, then it is </a:t>
            </a:r>
            <a:r>
              <a:rPr lang="en-US" b="1"/>
              <a:t>computationally infeasible </a:t>
            </a:r>
            <a:r>
              <a:rPr lang="en-US"/>
              <a:t>for a user who has </a:t>
            </a:r>
            <a:r>
              <a:rPr lang="en-US" i="1"/>
              <a:t>h </a:t>
            </a:r>
            <a:r>
              <a:rPr lang="en-US"/>
              <a:t>and </a:t>
            </a:r>
            <a:r>
              <a:rPr lang="en-US" i="1"/>
              <a:t>y </a:t>
            </a:r>
            <a:r>
              <a:rPr lang="en-US"/>
              <a:t>to find </a:t>
            </a:r>
            <a:r>
              <a:rPr lang="en-US" i="1"/>
              <a:t>x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Collision free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</a:t>
            </a:r>
            <a:r>
              <a:rPr lang="en-US" i="1"/>
              <a:t>h </a:t>
            </a:r>
            <a:r>
              <a:rPr lang="en-US"/>
              <a:t>is a hash function such that </a:t>
            </a:r>
            <a:r>
              <a:rPr lang="en-US" i="1"/>
              <a:t>y=h(x)</a:t>
            </a:r>
            <a:r>
              <a:rPr lang="en-US"/>
              <a:t>, then it is </a:t>
            </a:r>
            <a:r>
              <a:rPr lang="en-US" b="1"/>
              <a:t>computationally infeasible </a:t>
            </a:r>
            <a:r>
              <a:rPr lang="en-US"/>
              <a:t>for a user who has </a:t>
            </a:r>
            <a:r>
              <a:rPr lang="en-US" i="1"/>
              <a:t>h </a:t>
            </a:r>
            <a:r>
              <a:rPr lang="en-US"/>
              <a:t>and </a:t>
            </a:r>
            <a:r>
              <a:rPr lang="en-US" i="1"/>
              <a:t>y </a:t>
            </a:r>
            <a:r>
              <a:rPr lang="en-US"/>
              <a:t>to find an </a:t>
            </a:r>
            <a:r>
              <a:rPr lang="en-US" i="1"/>
              <a:t>x’ </a:t>
            </a:r>
            <a:r>
              <a:rPr lang="en-US"/>
              <a:t>such that </a:t>
            </a:r>
            <a:r>
              <a:rPr lang="en-US" i="1"/>
              <a:t>h(x’)=y</a:t>
            </a:r>
            <a:r>
              <a:rPr lang="en-US"/>
              <a:t>)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Gives a fixed length output, whatever the input size is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</a:t>
            </a:r>
            <a:r>
              <a:rPr lang="en-US" sz="1600"/>
              <a:t>MD5’s is 128, SHA-1’s is 160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output is aka hash, digest or checksum.</a:t>
            </a:r>
            <a:endParaRPr/>
          </a:p>
          <a:p>
            <a:pPr marL="914400" lvl="2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MD5: Message Digest 5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SHA-1: Secure Hash Algorithm </a:t>
            </a:r>
            <a:endParaRPr/>
          </a:p>
          <a:p>
            <a:pPr marL="640080" lvl="1" indent="-1016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640080" lvl="1" indent="-1016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FEASIBLE OR NOT??</a:t>
            </a: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83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 theory, is it possible to find two strings with the same hash?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Yes ! Hash all possible 161 bit strings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 practice?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Computationally infeasible !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Is it possible to find m such that h(m)=H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 theory, yes !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 practice, computationally infeasible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Is finding two strings with the same hash of the same difficulty as finding one string matching a particular hash value?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Is finding m, m’ such that h(m)=h(m’) as difficult as finding m such that h(m)=H?</a:t>
            </a: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THE BIRTHDAY PARADOX</a:t>
            </a: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>
            <a:off x="-14765" y="1501544"/>
            <a:ext cx="9036944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What is the probability of picking someone whose birthday date is the 22</a:t>
            </a:r>
            <a:r>
              <a:rPr lang="en-US" sz="1800" baseline="30000"/>
              <a:t>nd</a:t>
            </a:r>
            <a:r>
              <a:rPr lang="en-US" sz="1800"/>
              <a:t> of October?</a:t>
            </a:r>
            <a:endParaRPr/>
          </a:p>
          <a:p>
            <a:pPr marL="64008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1/365 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If you have a group of n persons, what is the probability of picking 2 persons who have the same birthday?</a:t>
            </a:r>
            <a:endParaRPr/>
          </a:p>
          <a:p>
            <a:pPr marL="64008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You pick a first person </a:t>
            </a:r>
            <a:endParaRPr/>
          </a:p>
          <a:p>
            <a:pPr marL="64008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probability that the second person does not have the same date of birth is 364/365 </a:t>
            </a:r>
            <a:endParaRPr/>
          </a:p>
          <a:p>
            <a:pPr marL="64008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probability that the third person does not have the date of birth of any of the first two is 363/365 </a:t>
            </a:r>
            <a:endParaRPr/>
          </a:p>
          <a:p>
            <a:pPr marL="64008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… </a:t>
            </a:r>
            <a:endParaRPr/>
          </a:p>
          <a:p>
            <a:pPr marL="64008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probability that the n</a:t>
            </a:r>
            <a:r>
              <a:rPr lang="en-US" sz="1600" baseline="30000"/>
              <a:t>th</a:t>
            </a:r>
            <a:r>
              <a:rPr lang="en-US" sz="1600"/>
              <a:t> person does not have the date of birth of any of the first (n-1) persons is (365-(n-1))/365 </a:t>
            </a:r>
            <a:endParaRPr/>
          </a:p>
          <a:p>
            <a:pPr marL="64008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probability that none of n persons have the same date of birth is </a:t>
            </a:r>
            <a:endParaRPr sz="1600"/>
          </a:p>
          <a:p>
            <a:pPr marL="411480" lvl="1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365𝑥𝑥𝑥𝑥𝑥…𝑥(365−(𝑛−1)/365 </a:t>
            </a:r>
            <a:endParaRPr sz="1600"/>
          </a:p>
          <a:p>
            <a:pPr marL="64008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In particular, for n=23 persons, the probability that they all have different birthdays is: 365𝑥𝑥𝑥𝑥𝑥…𝑥(365−(22)/365 = 0.4927 </a:t>
            </a:r>
            <a:endParaRPr/>
          </a:p>
          <a:p>
            <a:pPr marL="640080" lvl="1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That is, the probability that two persons have the same date of birth in a group of 23 persons is: 1-0.4927=0.5073 </a:t>
            </a:r>
            <a:endParaRPr/>
          </a:p>
          <a:p>
            <a:pPr marL="342900" lvl="0" indent="-11430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342900" lvl="0" indent="-11430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BIRTHDAY PARADOX</a:t>
            </a:r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236259" y="1545848"/>
            <a:ext cx="8785919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you have 23 persons, two of them have the same date of birth with a probability higher than 0.5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More generally if you have n possible values, it is enough to have </a:t>
            </a:r>
            <a:r>
              <a:rPr lang="en-US" i="1"/>
              <a:t>√n</a:t>
            </a:r>
            <a:r>
              <a:rPr lang="en-US"/>
              <a:t>  samples of these values in order to get two equal values with a probability higher than 0.5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Finding two messages with the same hash is similar to a Birthday problem !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Two messages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🡪 </a:t>
            </a:r>
            <a:r>
              <a:rPr lang="en-US"/>
              <a:t>Two individuals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Same hash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🡪 </a:t>
            </a:r>
            <a:r>
              <a:rPr lang="en-US"/>
              <a:t>Same birthday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For SHA-1 (2</a:t>
            </a:r>
            <a:r>
              <a:rPr lang="en-US" baseline="30000"/>
              <a:t>160</a:t>
            </a:r>
            <a:r>
              <a:rPr lang="en-US"/>
              <a:t> possible hashes), it is enough to hash 2</a:t>
            </a:r>
            <a:r>
              <a:rPr lang="en-US" baseline="30000"/>
              <a:t>80</a:t>
            </a:r>
            <a:r>
              <a:rPr lang="en-US"/>
              <a:t> different strings in order to get a collision with a probability higher than 0.5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 the case of MD5 (2</a:t>
            </a:r>
            <a:r>
              <a:rPr lang="en-US" baseline="30000"/>
              <a:t>128</a:t>
            </a:r>
            <a:r>
              <a:rPr lang="en-US"/>
              <a:t> possible hashes), only 2</a:t>
            </a:r>
            <a:r>
              <a:rPr lang="en-US" baseline="30000"/>
              <a:t>64</a:t>
            </a:r>
            <a:r>
              <a:rPr lang="en-US"/>
              <a:t> hashes are required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>HASH FUNCTION FOR MIC/MAC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INTEGRITY CHECK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99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Assume Alice and Bob want to exchange some messages with data integrity </a:t>
            </a:r>
            <a:endParaRPr sz="280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Is hashing the message and sending the hash along with the message enough? </a:t>
            </a:r>
            <a:endParaRPr/>
          </a:p>
          <a:p>
            <a:pPr marL="914400" lvl="2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Must use a </a:t>
            </a:r>
            <a:r>
              <a:rPr lang="en-US" sz="1600" b="1"/>
              <a:t>keyed hash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Is hashing the K|message enough?</a:t>
            </a:r>
            <a:endParaRPr/>
          </a:p>
          <a:p>
            <a:pPr marL="914400" lvl="2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K is a pre-shared secret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Problem: algorithms that compute the hash in an iterative way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Hash of the message up to chunk </a:t>
            </a:r>
            <a:r>
              <a:rPr lang="en-US" i="1"/>
              <a:t>n </a:t>
            </a:r>
            <a:r>
              <a:rPr lang="en-US"/>
              <a:t>can be calculated using the hash up to chunk </a:t>
            </a:r>
            <a:r>
              <a:rPr lang="en-US" i="1"/>
              <a:t>n-1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 is the case with MD4, MD5, and SHA-1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H(K|message|forgery) can be calculated from h(K|message) </a:t>
            </a:r>
            <a:endParaRPr/>
          </a:p>
          <a:p>
            <a:pPr marL="640080" lvl="1" indent="-1016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640080" lvl="1" indent="-1016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HASHING FOR INTEGRITY CHECK</a:t>
            </a: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Possible solutions: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Use only a subset of the bits as a hash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So the attacker does not get hold of the full hash </a:t>
            </a:r>
            <a:endParaRPr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Use h(message|K) instead of h(K|message)</a:t>
            </a:r>
            <a:endParaRPr/>
          </a:p>
          <a:p>
            <a:pPr marL="9144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But </a:t>
            </a:r>
            <a:r>
              <a:rPr lang="en-US" sz="2400" i="1"/>
              <a:t>h(m1)=h(m2) </a:t>
            </a:r>
            <a:r>
              <a:rPr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400" i="1"/>
              <a:t>h(m1|K)=h(m2|K) </a:t>
            </a:r>
            <a:r>
              <a:rPr lang="en-US" sz="2400"/>
              <a:t>for the algorithms that iteratively calculate the hash 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Use h(K|message|K)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HMAC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161880" y="1752600"/>
            <a:ext cx="4459961" cy="483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HMAC has two phases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Phase 1: compute h(K1|message) = H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Phase 2: compute h(K2|H)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K1 and K2 are derived from K 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HMAC pads the key to get 512bit key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If the key is longer than 512 bits, then the first 512 bits of the key are hashed, then the hash padded to 512 bits 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Two constants are XORed to the padded key for the different operations </a:t>
            </a:r>
            <a:endParaRPr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Does it solve the problem? 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6304" y="1752600"/>
            <a:ext cx="4426196" cy="479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pothecary">
  <a:themeElements>
    <a:clrScheme name="Apothecary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Microsoft Office PowerPoint</Application>
  <PresentationFormat>On-screen Show (4:3)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Noto Sans Symbols</vt:lpstr>
      <vt:lpstr>Book Antiqua</vt:lpstr>
      <vt:lpstr>Sen</vt:lpstr>
      <vt:lpstr>Century Gothic</vt:lpstr>
      <vt:lpstr>Apothecary</vt:lpstr>
      <vt:lpstr>HASH FUNCTIONS</vt:lpstr>
      <vt:lpstr>HASH FUNCTION ???</vt:lpstr>
      <vt:lpstr>FEASIBLE OR NOT??</vt:lpstr>
      <vt:lpstr>THE BIRTHDAY PARADOX</vt:lpstr>
      <vt:lpstr>BIRTHDAY PARADOX</vt:lpstr>
      <vt:lpstr>HASH FUNCTION FOR MIC/MAC</vt:lpstr>
      <vt:lpstr>INTEGRITY CHECK</vt:lpstr>
      <vt:lpstr>HASHING FOR INTEGRITY CHECK</vt:lpstr>
      <vt:lpstr>HMAC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FUNCTIONS</dc:title>
  <cp:lastModifiedBy>USER</cp:lastModifiedBy>
  <cp:revision>1</cp:revision>
  <dcterms:modified xsi:type="dcterms:W3CDTF">2024-07-01T13:31:02Z</dcterms:modified>
</cp:coreProperties>
</file>