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8" r:id="rId2"/>
    <p:sldId id="279" r:id="rId3"/>
    <p:sldId id="262" r:id="rId4"/>
    <p:sldId id="258" r:id="rId5"/>
    <p:sldId id="257" r:id="rId6"/>
    <p:sldId id="259" r:id="rId7"/>
    <p:sldId id="260" r:id="rId8"/>
    <p:sldId id="261" r:id="rId9"/>
    <p:sldId id="267" r:id="rId10"/>
    <p:sldId id="263" r:id="rId11"/>
    <p:sldId id="264" r:id="rId12"/>
    <p:sldId id="265" r:id="rId13"/>
    <p:sldId id="266" r:id="rId14"/>
    <p:sldId id="281" r:id="rId15"/>
    <p:sldId id="280" r:id="rId16"/>
    <p:sldId id="269" r:id="rId17"/>
    <p:sldId id="270" r:id="rId18"/>
    <p:sldId id="271" r:id="rId19"/>
    <p:sldId id="272" r:id="rId20"/>
    <p:sldId id="273" r:id="rId21"/>
    <p:sldId id="274" r:id="rId22"/>
    <p:sldId id="275" r:id="rId23"/>
    <p:sldId id="276" r:id="rId24"/>
    <p:sldId id="277" r:id="rId25"/>
    <p:sldId id="282" r:id="rId26"/>
    <p:sldId id="283" r:id="rId2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68" d="100"/>
          <a:sy n="68" d="100"/>
        </p:scale>
        <p:origin x="84"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8E67D2-6D53-4B7A-8FA3-3E7E3AC670A8}" type="datetimeFigureOut">
              <a:rPr lang="en-US" smtClean="0"/>
              <a:t>2/9/2021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9D77B9-24B5-4FC5-ACDE-05107866BDDB}" type="slidenum">
              <a:rPr lang="en-US" smtClean="0"/>
              <a:t>‹#›</a:t>
            </a:fld>
            <a:endParaRPr lang="en-US"/>
          </a:p>
        </p:txBody>
      </p:sp>
    </p:spTree>
    <p:extLst>
      <p:ext uri="{BB962C8B-B14F-4D97-AF65-F5344CB8AC3E}">
        <p14:creationId xmlns:p14="http://schemas.microsoft.com/office/powerpoint/2010/main" val="1078883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1560-5BAE-4AFA-9A75-D88A75E4C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2DFAC16B-2E43-44C5-99E0-178A4A963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3379EB1E-850B-4629-B66D-33E3CE03E30C}"/>
              </a:ext>
            </a:extLst>
          </p:cNvPr>
          <p:cNvSpPr>
            <a:spLocks noGrp="1"/>
          </p:cNvSpPr>
          <p:nvPr>
            <p:ph type="dt" sz="half" idx="10"/>
          </p:nvPr>
        </p:nvSpPr>
        <p:spPr/>
        <p:txBody>
          <a:bodyPr/>
          <a:lstStyle/>
          <a:p>
            <a:fld id="{1E6DE98C-841E-4202-87A7-877D3D0310B6}" type="datetime1">
              <a:rPr lang="en-US" smtClean="0"/>
              <a:t>2/9/2021</a:t>
            </a:fld>
            <a:endParaRPr lang="x-none"/>
          </a:p>
        </p:txBody>
      </p:sp>
      <p:sp>
        <p:nvSpPr>
          <p:cNvPr id="5" name="Footer Placeholder 4">
            <a:extLst>
              <a:ext uri="{FF2B5EF4-FFF2-40B4-BE49-F238E27FC236}">
                <a16:creationId xmlns:a16="http://schemas.microsoft.com/office/drawing/2014/main" id="{A4408746-0E97-414F-AE38-1CA8FD81345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9051D44-7DA1-41E1-98ED-A564FAE17CAB}"/>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123935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2922-138F-493B-9E6F-FDE7C99E9CA9}"/>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8ACA4D79-159B-45E7-8B48-1C73BF6F0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D63FF128-A899-4D26-AE1E-6F1EAA96B284}"/>
              </a:ext>
            </a:extLst>
          </p:cNvPr>
          <p:cNvSpPr>
            <a:spLocks noGrp="1"/>
          </p:cNvSpPr>
          <p:nvPr>
            <p:ph type="dt" sz="half" idx="10"/>
          </p:nvPr>
        </p:nvSpPr>
        <p:spPr/>
        <p:txBody>
          <a:bodyPr/>
          <a:lstStyle/>
          <a:p>
            <a:fld id="{D0E48153-AB09-4B97-BDC7-E06DBF0F1875}" type="datetime1">
              <a:rPr lang="en-US" smtClean="0"/>
              <a:t>2/9/2021</a:t>
            </a:fld>
            <a:endParaRPr lang="x-none"/>
          </a:p>
        </p:txBody>
      </p:sp>
      <p:sp>
        <p:nvSpPr>
          <p:cNvPr id="5" name="Footer Placeholder 4">
            <a:extLst>
              <a:ext uri="{FF2B5EF4-FFF2-40B4-BE49-F238E27FC236}">
                <a16:creationId xmlns:a16="http://schemas.microsoft.com/office/drawing/2014/main" id="{B77D1A2E-FF0F-43AB-AE84-7154E70EF82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7B557C1-5D00-4644-AB8E-2589620257C6}"/>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245978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6D2C4C-FBE9-423B-A28E-88DA51D41A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B2A19E27-8CAD-4724-8DA0-8A88B464C2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844F549-E7C2-46C9-81BC-C5AEFAD93827}"/>
              </a:ext>
            </a:extLst>
          </p:cNvPr>
          <p:cNvSpPr>
            <a:spLocks noGrp="1"/>
          </p:cNvSpPr>
          <p:nvPr>
            <p:ph type="dt" sz="half" idx="10"/>
          </p:nvPr>
        </p:nvSpPr>
        <p:spPr/>
        <p:txBody>
          <a:bodyPr/>
          <a:lstStyle/>
          <a:p>
            <a:fld id="{EDA7D454-2E74-48D8-8003-EE9FE0F1CB0A}" type="datetime1">
              <a:rPr lang="en-US" smtClean="0"/>
              <a:t>2/9/2021</a:t>
            </a:fld>
            <a:endParaRPr lang="x-none"/>
          </a:p>
        </p:txBody>
      </p:sp>
      <p:sp>
        <p:nvSpPr>
          <p:cNvPr id="5" name="Footer Placeholder 4">
            <a:extLst>
              <a:ext uri="{FF2B5EF4-FFF2-40B4-BE49-F238E27FC236}">
                <a16:creationId xmlns:a16="http://schemas.microsoft.com/office/drawing/2014/main" id="{983F6960-ACBD-47DC-9CDB-5A1763EBECF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7D73503-1C76-410E-AD32-8471C4E023A9}"/>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966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3F5D-6F25-4C93-B51C-7CE6356E06F1}"/>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1E5E291C-65E8-441A-9C0D-48F272E1E8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02225BCC-96FE-40C6-A956-89AF85BD8DF3}"/>
              </a:ext>
            </a:extLst>
          </p:cNvPr>
          <p:cNvSpPr>
            <a:spLocks noGrp="1"/>
          </p:cNvSpPr>
          <p:nvPr>
            <p:ph type="dt" sz="half" idx="10"/>
          </p:nvPr>
        </p:nvSpPr>
        <p:spPr/>
        <p:txBody>
          <a:bodyPr/>
          <a:lstStyle/>
          <a:p>
            <a:fld id="{FAC73C10-1634-491D-8FF3-03B2C1828BD5}" type="datetime1">
              <a:rPr lang="en-US" smtClean="0"/>
              <a:t>2/9/2021</a:t>
            </a:fld>
            <a:endParaRPr lang="x-none"/>
          </a:p>
        </p:txBody>
      </p:sp>
      <p:sp>
        <p:nvSpPr>
          <p:cNvPr id="5" name="Footer Placeholder 4">
            <a:extLst>
              <a:ext uri="{FF2B5EF4-FFF2-40B4-BE49-F238E27FC236}">
                <a16:creationId xmlns:a16="http://schemas.microsoft.com/office/drawing/2014/main" id="{C7E59B94-2CA2-4D73-9FEA-5EF2E81DA25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C346445-1DCA-4E3D-847E-DFA59554CBA2}"/>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67156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0423-DD08-4215-AD31-35DEFD0F9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DBA5D217-5668-41F2-A29E-87D1791E1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BCBA76-0BC6-4516-957B-F1133037FAA5}"/>
              </a:ext>
            </a:extLst>
          </p:cNvPr>
          <p:cNvSpPr>
            <a:spLocks noGrp="1"/>
          </p:cNvSpPr>
          <p:nvPr>
            <p:ph type="dt" sz="half" idx="10"/>
          </p:nvPr>
        </p:nvSpPr>
        <p:spPr/>
        <p:txBody>
          <a:bodyPr/>
          <a:lstStyle/>
          <a:p>
            <a:fld id="{D7D2833D-2041-47B2-BCDD-8615D2526617}" type="datetime1">
              <a:rPr lang="en-US" smtClean="0"/>
              <a:t>2/9/2021</a:t>
            </a:fld>
            <a:endParaRPr lang="x-none"/>
          </a:p>
        </p:txBody>
      </p:sp>
      <p:sp>
        <p:nvSpPr>
          <p:cNvPr id="5" name="Footer Placeholder 4">
            <a:extLst>
              <a:ext uri="{FF2B5EF4-FFF2-40B4-BE49-F238E27FC236}">
                <a16:creationId xmlns:a16="http://schemas.microsoft.com/office/drawing/2014/main" id="{026F7BAF-170A-4548-A07B-F2C099C9D43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BE93B77-633F-4FD4-9C92-CCE230A708FF}"/>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376804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D1C4-204F-4C45-B8C4-D477C5E7EE7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5628DE6D-B392-473A-AAED-D6BC1BB23B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416FB153-B7D5-485C-AA51-AF7256547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C879D8CF-2627-44CE-89B5-0784395DFC32}"/>
              </a:ext>
            </a:extLst>
          </p:cNvPr>
          <p:cNvSpPr>
            <a:spLocks noGrp="1"/>
          </p:cNvSpPr>
          <p:nvPr>
            <p:ph type="dt" sz="half" idx="10"/>
          </p:nvPr>
        </p:nvSpPr>
        <p:spPr/>
        <p:txBody>
          <a:bodyPr/>
          <a:lstStyle/>
          <a:p>
            <a:fld id="{209A14EC-02C4-4287-9089-D739D70564F1}" type="datetime1">
              <a:rPr lang="en-US" smtClean="0"/>
              <a:t>2/9/2021</a:t>
            </a:fld>
            <a:endParaRPr lang="x-none"/>
          </a:p>
        </p:txBody>
      </p:sp>
      <p:sp>
        <p:nvSpPr>
          <p:cNvPr id="6" name="Footer Placeholder 5">
            <a:extLst>
              <a:ext uri="{FF2B5EF4-FFF2-40B4-BE49-F238E27FC236}">
                <a16:creationId xmlns:a16="http://schemas.microsoft.com/office/drawing/2014/main" id="{764CB1FB-3C3B-4696-A781-2964DB3F684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E35D5AFD-5621-4276-BE3E-22B3EFA1AF6E}"/>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91766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9AE3-F640-4C91-9F9C-701D7E0607F5}"/>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2A6E56AB-A1EA-4770-9CF8-4A83B9693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4E1D4-7E9A-4FDA-9DA4-04F8EAC525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3B812E88-B5E0-4E20-9CD8-35E796CB1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A7457-C5BF-43F1-9EE6-C03DB0F793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2AE87927-F871-4545-B255-C078BD872E35}"/>
              </a:ext>
            </a:extLst>
          </p:cNvPr>
          <p:cNvSpPr>
            <a:spLocks noGrp="1"/>
          </p:cNvSpPr>
          <p:nvPr>
            <p:ph type="dt" sz="half" idx="10"/>
          </p:nvPr>
        </p:nvSpPr>
        <p:spPr/>
        <p:txBody>
          <a:bodyPr/>
          <a:lstStyle/>
          <a:p>
            <a:fld id="{3787333A-8B1B-43AC-A4C0-204CE17279D9}" type="datetime1">
              <a:rPr lang="en-US" smtClean="0"/>
              <a:t>2/9/2021</a:t>
            </a:fld>
            <a:endParaRPr lang="x-none"/>
          </a:p>
        </p:txBody>
      </p:sp>
      <p:sp>
        <p:nvSpPr>
          <p:cNvPr id="8" name="Footer Placeholder 7">
            <a:extLst>
              <a:ext uri="{FF2B5EF4-FFF2-40B4-BE49-F238E27FC236}">
                <a16:creationId xmlns:a16="http://schemas.microsoft.com/office/drawing/2014/main" id="{DF2EBFB7-7B97-4BDA-8575-FB5CEE2F0FFE}"/>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E2DD1549-344C-4B27-86D2-35BCE9F27559}"/>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427935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88EB-76DF-464A-9FB3-4282C70AAC1E}"/>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BD824298-7709-4E07-89DB-BA4631B0FF79}"/>
              </a:ext>
            </a:extLst>
          </p:cNvPr>
          <p:cNvSpPr>
            <a:spLocks noGrp="1"/>
          </p:cNvSpPr>
          <p:nvPr>
            <p:ph type="dt" sz="half" idx="10"/>
          </p:nvPr>
        </p:nvSpPr>
        <p:spPr/>
        <p:txBody>
          <a:bodyPr/>
          <a:lstStyle/>
          <a:p>
            <a:fld id="{D1144827-AA95-42AD-BA85-04A194856AD0}" type="datetime1">
              <a:rPr lang="en-US" smtClean="0"/>
              <a:t>2/9/2021</a:t>
            </a:fld>
            <a:endParaRPr lang="x-none"/>
          </a:p>
        </p:txBody>
      </p:sp>
      <p:sp>
        <p:nvSpPr>
          <p:cNvPr id="4" name="Footer Placeholder 3">
            <a:extLst>
              <a:ext uri="{FF2B5EF4-FFF2-40B4-BE49-F238E27FC236}">
                <a16:creationId xmlns:a16="http://schemas.microsoft.com/office/drawing/2014/main" id="{CEF1AC7F-7C23-4119-A066-A93F82565664}"/>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D015EC26-5DD7-454B-B2DE-2D4144BED81F}"/>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79984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F370C-E329-4005-8A65-8727EC658223}"/>
              </a:ext>
            </a:extLst>
          </p:cNvPr>
          <p:cNvSpPr>
            <a:spLocks noGrp="1"/>
          </p:cNvSpPr>
          <p:nvPr>
            <p:ph type="dt" sz="half" idx="10"/>
          </p:nvPr>
        </p:nvSpPr>
        <p:spPr/>
        <p:txBody>
          <a:bodyPr/>
          <a:lstStyle/>
          <a:p>
            <a:fld id="{60B19635-0EAA-448A-9841-103354B2E977}" type="datetime1">
              <a:rPr lang="en-US" smtClean="0"/>
              <a:t>2/9/2021</a:t>
            </a:fld>
            <a:endParaRPr lang="x-none"/>
          </a:p>
        </p:txBody>
      </p:sp>
      <p:sp>
        <p:nvSpPr>
          <p:cNvPr id="3" name="Footer Placeholder 2">
            <a:extLst>
              <a:ext uri="{FF2B5EF4-FFF2-40B4-BE49-F238E27FC236}">
                <a16:creationId xmlns:a16="http://schemas.microsoft.com/office/drawing/2014/main" id="{F9DFD371-DA16-441B-A7C6-B77852A29F04}"/>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6BD3A90A-A1C8-4D1B-AB0B-07C060E42E69}"/>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136474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8E0-E4CA-4E9B-849B-1034580C3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AC2CDCB8-45EB-49BA-81BE-F2640F320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F1D3F90B-AD7F-432F-B4A2-D75120EE6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2BF77-7E5D-46FA-9FDD-4CDDACEF10CC}"/>
              </a:ext>
            </a:extLst>
          </p:cNvPr>
          <p:cNvSpPr>
            <a:spLocks noGrp="1"/>
          </p:cNvSpPr>
          <p:nvPr>
            <p:ph type="dt" sz="half" idx="10"/>
          </p:nvPr>
        </p:nvSpPr>
        <p:spPr/>
        <p:txBody>
          <a:bodyPr/>
          <a:lstStyle/>
          <a:p>
            <a:fld id="{DE4168A0-59C0-47AB-898B-331E345680E4}" type="datetime1">
              <a:rPr lang="en-US" smtClean="0"/>
              <a:t>2/9/2021</a:t>
            </a:fld>
            <a:endParaRPr lang="x-none"/>
          </a:p>
        </p:txBody>
      </p:sp>
      <p:sp>
        <p:nvSpPr>
          <p:cNvPr id="6" name="Footer Placeholder 5">
            <a:extLst>
              <a:ext uri="{FF2B5EF4-FFF2-40B4-BE49-F238E27FC236}">
                <a16:creationId xmlns:a16="http://schemas.microsoft.com/office/drawing/2014/main" id="{53616DAB-0624-41CB-96B9-56AA23B3655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46D6B18-FE54-4A75-84C5-AFE399FE2FFD}"/>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50631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85BC-D4EC-4E9E-8C56-DDB08E8B7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501333A1-D89C-4944-8680-5D113B6371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5FB20B92-7840-4AAF-99F3-AC8A77775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4AF82-9354-4254-AC09-8B7665DAFB37}"/>
              </a:ext>
            </a:extLst>
          </p:cNvPr>
          <p:cNvSpPr>
            <a:spLocks noGrp="1"/>
          </p:cNvSpPr>
          <p:nvPr>
            <p:ph type="dt" sz="half" idx="10"/>
          </p:nvPr>
        </p:nvSpPr>
        <p:spPr/>
        <p:txBody>
          <a:bodyPr/>
          <a:lstStyle/>
          <a:p>
            <a:fld id="{9F58CA6E-C36C-4389-BE73-4944958CD724}" type="datetime1">
              <a:rPr lang="en-US" smtClean="0"/>
              <a:t>2/9/2021</a:t>
            </a:fld>
            <a:endParaRPr lang="x-none"/>
          </a:p>
        </p:txBody>
      </p:sp>
      <p:sp>
        <p:nvSpPr>
          <p:cNvPr id="6" name="Footer Placeholder 5">
            <a:extLst>
              <a:ext uri="{FF2B5EF4-FFF2-40B4-BE49-F238E27FC236}">
                <a16:creationId xmlns:a16="http://schemas.microsoft.com/office/drawing/2014/main" id="{3BDE61AD-09B4-42F6-B105-C32468B5947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8920F48-60A6-45E5-A832-5024A5F93230}"/>
              </a:ext>
            </a:extLst>
          </p:cNvPr>
          <p:cNvSpPr>
            <a:spLocks noGrp="1"/>
          </p:cNvSpPr>
          <p:nvPr>
            <p:ph type="sldNum" sz="quarter" idx="12"/>
          </p:nvPr>
        </p:nvSpPr>
        <p:spPr/>
        <p:txBody>
          <a:bodyPr/>
          <a:lstStyle/>
          <a:p>
            <a:fld id="{73F0438D-1803-4864-8BE6-6E8BC2F5A9B3}" type="slidenum">
              <a:rPr lang="x-none" smtClean="0"/>
              <a:t>‹#›</a:t>
            </a:fld>
            <a:endParaRPr lang="x-none"/>
          </a:p>
        </p:txBody>
      </p:sp>
    </p:spTree>
    <p:extLst>
      <p:ext uri="{BB962C8B-B14F-4D97-AF65-F5344CB8AC3E}">
        <p14:creationId xmlns:p14="http://schemas.microsoft.com/office/powerpoint/2010/main" val="315251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B9DA8-4260-4382-AC54-7638FA2E08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95772DA9-2DC8-436A-9427-23FD11EFF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1423A62-EDD1-4D85-9897-77691A44A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858E6-3EBE-49C5-AC26-8D633D546B24}" type="datetime1">
              <a:rPr lang="en-US" smtClean="0"/>
              <a:t>2/9/2021</a:t>
            </a:fld>
            <a:endParaRPr lang="x-none"/>
          </a:p>
        </p:txBody>
      </p:sp>
      <p:sp>
        <p:nvSpPr>
          <p:cNvPr id="5" name="Footer Placeholder 4">
            <a:extLst>
              <a:ext uri="{FF2B5EF4-FFF2-40B4-BE49-F238E27FC236}">
                <a16:creationId xmlns:a16="http://schemas.microsoft.com/office/drawing/2014/main" id="{3A18D961-B1FB-47F8-B968-8057CBD101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1D375AE6-055F-48A8-92C1-9DB8FEC26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0438D-1803-4864-8BE6-6E8BC2F5A9B3}" type="slidenum">
              <a:rPr lang="x-none" smtClean="0"/>
              <a:t>‹#›</a:t>
            </a:fld>
            <a:endParaRPr lang="x-none"/>
          </a:p>
        </p:txBody>
      </p:sp>
    </p:spTree>
    <p:extLst>
      <p:ext uri="{BB962C8B-B14F-4D97-AF65-F5344CB8AC3E}">
        <p14:creationId xmlns:p14="http://schemas.microsoft.com/office/powerpoint/2010/main" val="3373022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7.wmf"/><Relationship Id="rId5" Type="http://schemas.openxmlformats.org/officeDocument/2006/relationships/image" Target="../media/image13.wmf"/><Relationship Id="rId10" Type="http://schemas.openxmlformats.org/officeDocument/2006/relationships/oleObject" Target="../embeddings/oleObject6.bin"/><Relationship Id="rId4" Type="http://schemas.openxmlformats.org/officeDocument/2006/relationships/oleObject" Target="../embeddings/oleObject4.bin"/><Relationship Id="rId9" Type="http://schemas.openxmlformats.org/officeDocument/2006/relationships/image" Target="../media/image16.jpeg"/></Relationships>
</file>

<file path=ppt/slides/_rels/slide1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19.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2.png"/><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31.e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33.emf"/><Relationship Id="rId7" Type="http://schemas.openxmlformats.org/officeDocument/2006/relationships/image" Target="../media/image35.e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11" Type="http://schemas.openxmlformats.org/officeDocument/2006/relationships/image" Target="../media/image37.emf"/><Relationship Id="rId5" Type="http://schemas.openxmlformats.org/officeDocument/2006/relationships/image" Target="../media/image34.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36.emf"/></Relationships>
</file>

<file path=ppt/slides/_rels/slide1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C7AC2B-FF02-4DED-83F7-17857BC159B6}"/>
              </a:ext>
            </a:extLst>
          </p:cNvPr>
          <p:cNvPicPr>
            <a:picLocks noChangeAspect="1"/>
          </p:cNvPicPr>
          <p:nvPr/>
        </p:nvPicPr>
        <p:blipFill>
          <a:blip r:embed="rId2"/>
          <a:stretch>
            <a:fillRect/>
          </a:stretch>
        </p:blipFill>
        <p:spPr>
          <a:xfrm>
            <a:off x="1996005" y="340619"/>
            <a:ext cx="8452405" cy="5868000"/>
          </a:xfrm>
          <a:prstGeom prst="rect">
            <a:avLst/>
          </a:prstGeom>
        </p:spPr>
      </p:pic>
      <p:sp>
        <p:nvSpPr>
          <p:cNvPr id="3" name="Slide Number Placeholder 2"/>
          <p:cNvSpPr>
            <a:spLocks noGrp="1"/>
          </p:cNvSpPr>
          <p:nvPr>
            <p:ph type="sldNum" sz="quarter" idx="12"/>
          </p:nvPr>
        </p:nvSpPr>
        <p:spPr/>
        <p:txBody>
          <a:bodyPr/>
          <a:lstStyle/>
          <a:p>
            <a:fld id="{73F0438D-1803-4864-8BE6-6E8BC2F5A9B3}" type="slidenum">
              <a:rPr lang="x-none" smtClean="0"/>
              <a:t>1</a:t>
            </a:fld>
            <a:endParaRPr lang="x-none"/>
          </a:p>
        </p:txBody>
      </p:sp>
    </p:spTree>
    <p:extLst>
      <p:ext uri="{BB962C8B-B14F-4D97-AF65-F5344CB8AC3E}">
        <p14:creationId xmlns:p14="http://schemas.microsoft.com/office/powerpoint/2010/main" val="364781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7070-84C7-4AA2-8A19-03EAE9F68A9E}"/>
              </a:ext>
            </a:extLst>
          </p:cNvPr>
          <p:cNvSpPr>
            <a:spLocks noGrp="1"/>
          </p:cNvSpPr>
          <p:nvPr>
            <p:ph type="title"/>
          </p:nvPr>
        </p:nvSpPr>
        <p:spPr>
          <a:xfrm>
            <a:off x="838200" y="365125"/>
            <a:ext cx="10515600" cy="726793"/>
          </a:xfrm>
        </p:spPr>
        <p:txBody>
          <a:bodyPr>
            <a:normAutofit fontScale="90000"/>
          </a:bodyPr>
          <a:lstStyle/>
          <a:p>
            <a:br>
              <a:rPr lang="en-US" altLang="zh-CN" sz="3600" b="1" dirty="0">
                <a:latin typeface="+mn-lt"/>
                <a:ea typeface="宋体" panose="02010600030101010101" pitchFamily="2" charset="-122"/>
              </a:rPr>
            </a:br>
            <a:r>
              <a:rPr lang="en-US" altLang="zh-CN" sz="4000" b="1" dirty="0">
                <a:latin typeface="+mn-lt"/>
                <a:ea typeface="宋体" panose="02010600030101010101" pitchFamily="2" charset="-122"/>
              </a:rPr>
              <a:t>Free-Fall Acceleration and the Gravitational Force</a:t>
            </a:r>
            <a:r>
              <a:rPr lang="en-US" sz="4000" b="1" dirty="0">
                <a:latin typeface="+mn-lt"/>
              </a:rPr>
              <a:t> </a:t>
            </a:r>
            <a:br>
              <a:rPr lang="en-US" sz="4000" b="1" dirty="0">
                <a:latin typeface="+mn-lt"/>
              </a:rPr>
            </a:br>
            <a:endParaRPr lang="x-none" sz="4000" b="1" dirty="0">
              <a:latin typeface="+mn-lt"/>
            </a:endParaRPr>
          </a:p>
        </p:txBody>
      </p:sp>
      <p:sp>
        <p:nvSpPr>
          <p:cNvPr id="3" name="Content Placeholder 2">
            <a:extLst>
              <a:ext uri="{FF2B5EF4-FFF2-40B4-BE49-F238E27FC236}">
                <a16:creationId xmlns:a16="http://schemas.microsoft.com/office/drawing/2014/main" id="{934DD4C3-29E5-4A8A-87D3-F27E6C1E1D94}"/>
              </a:ext>
            </a:extLst>
          </p:cNvPr>
          <p:cNvSpPr>
            <a:spLocks noGrp="1"/>
          </p:cNvSpPr>
          <p:nvPr>
            <p:ph idx="1"/>
          </p:nvPr>
        </p:nvSpPr>
        <p:spPr>
          <a:xfrm>
            <a:off x="838200" y="1257300"/>
            <a:ext cx="10515600" cy="5235575"/>
          </a:xfrm>
        </p:spPr>
        <p:txBody>
          <a:bodyPr/>
          <a:lstStyle/>
          <a:p>
            <a:r>
              <a:rPr lang="en-US" sz="2400" b="0" i="0" dirty="0">
                <a:solidFill>
                  <a:srgbClr val="000000"/>
                </a:solidFill>
                <a:effectLst/>
              </a:rPr>
              <a:t>the acceleration of a free-falling object near Earth’s surface is ~ </a:t>
            </a:r>
            <a:r>
              <a:rPr lang="en-US" sz="2400" b="0" i="1" dirty="0">
                <a:solidFill>
                  <a:srgbClr val="000000"/>
                </a:solidFill>
                <a:effectLst/>
              </a:rPr>
              <a:t>g </a:t>
            </a:r>
            <a:r>
              <a:rPr lang="en-US" sz="2400" b="0" i="0" dirty="0">
                <a:solidFill>
                  <a:srgbClr val="000000"/>
                </a:solidFill>
                <a:effectLst/>
              </a:rPr>
              <a:t>= 9.80 m/s2</a:t>
            </a:r>
            <a:r>
              <a:rPr lang="en-US" sz="2400" dirty="0"/>
              <a:t> </a:t>
            </a:r>
            <a:br>
              <a:rPr lang="en-US" sz="2400" dirty="0"/>
            </a:br>
            <a:r>
              <a:rPr lang="en-US" sz="2400" b="0" i="0" dirty="0">
                <a:solidFill>
                  <a:srgbClr val="000000"/>
                </a:solidFill>
                <a:effectLst/>
              </a:rPr>
              <a:t>The force causing this acceleration is called the weight (</a:t>
            </a:r>
            <a:r>
              <a:rPr lang="en-US" sz="2400" b="0" i="1" dirty="0">
                <a:solidFill>
                  <a:srgbClr val="000000"/>
                </a:solidFill>
                <a:effectLst/>
              </a:rPr>
              <a:t>mg)</a:t>
            </a:r>
            <a:r>
              <a:rPr lang="en-US" sz="2400" b="0" i="0" dirty="0">
                <a:solidFill>
                  <a:srgbClr val="000000"/>
                </a:solidFill>
                <a:effectLst/>
              </a:rPr>
              <a:t> of the object</a:t>
            </a:r>
          </a:p>
          <a:p>
            <a:r>
              <a:rPr lang="en-US" altLang="zh-CN" sz="2400" dirty="0">
                <a:ea typeface="宋体" pitchFamily="2" charset="-122"/>
              </a:rPr>
              <a:t>Consider an object of mass m near the Earth’s surface</a:t>
            </a:r>
          </a:p>
          <a:p>
            <a:pPr marL="0" indent="0">
              <a:buNone/>
            </a:pPr>
            <a:endParaRPr lang="en-US" sz="2400" dirty="0"/>
          </a:p>
          <a:p>
            <a:endParaRPr lang="en-US" sz="2400" dirty="0"/>
          </a:p>
          <a:p>
            <a:r>
              <a:rPr lang="en-US" sz="2400" dirty="0"/>
              <a:t>Acceleration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latin typeface="Times New Roman" panose="02020603050405020304" pitchFamily="18" charset="0"/>
                <a:ea typeface="宋体" panose="02010600030101010101" pitchFamily="2" charset="-122"/>
              </a:rPr>
              <a:t>g</a:t>
            </a:r>
            <a:r>
              <a:rPr lang="en-US" altLang="zh-CN" sz="2400" i="1" dirty="0">
                <a:ea typeface="宋体" pitchFamily="2" charset="-122"/>
              </a:rPr>
              <a:t> </a:t>
            </a:r>
            <a:r>
              <a:rPr lang="en-US" sz="2400" dirty="0"/>
              <a:t>due to gravity</a:t>
            </a:r>
            <a:endParaRPr lang="en-US" altLang="zh-CN" sz="2400" dirty="0">
              <a:ea typeface="宋体" pitchFamily="2" charset="-122"/>
            </a:endParaRPr>
          </a:p>
          <a:p>
            <a:endParaRPr lang="en-US" sz="2400" dirty="0"/>
          </a:p>
          <a:p>
            <a:endParaRPr lang="en-US" sz="2400" dirty="0"/>
          </a:p>
          <a:p>
            <a:endParaRPr lang="en-US" sz="2400" dirty="0"/>
          </a:p>
          <a:p>
            <a:endParaRPr lang="en-US" altLang="zh-CN" sz="2400" dirty="0">
              <a:ea typeface="宋体" pitchFamily="2" charset="-122"/>
            </a:endParaRPr>
          </a:p>
          <a:p>
            <a:r>
              <a:rPr lang="en-US" altLang="zh-CN" sz="2400" dirty="0">
                <a:ea typeface="宋体" pitchFamily="2" charset="-122"/>
              </a:rPr>
              <a:t>at the Earth’s surface </a:t>
            </a:r>
            <a:endParaRPr lang="x-none" sz="2400" dirty="0"/>
          </a:p>
        </p:txBody>
      </p:sp>
      <p:graphicFrame>
        <p:nvGraphicFramePr>
          <p:cNvPr id="4" name="Object 9">
            <a:extLst>
              <a:ext uri="{FF2B5EF4-FFF2-40B4-BE49-F238E27FC236}">
                <a16:creationId xmlns:a16="http://schemas.microsoft.com/office/drawing/2014/main" id="{0542A064-EC70-4A91-8094-B8B61137AAB7}"/>
              </a:ext>
            </a:extLst>
          </p:cNvPr>
          <p:cNvGraphicFramePr>
            <a:graphicFrameLocks noChangeAspect="1"/>
          </p:cNvGraphicFramePr>
          <p:nvPr>
            <p:extLst>
              <p:ext uri="{D42A27DB-BD31-4B8C-83A1-F6EECF244321}">
                <p14:modId xmlns:p14="http://schemas.microsoft.com/office/powerpoint/2010/main" val="2562628938"/>
              </p:ext>
            </p:extLst>
          </p:nvPr>
        </p:nvGraphicFramePr>
        <p:xfrm>
          <a:off x="3035300" y="2444335"/>
          <a:ext cx="2959100" cy="923925"/>
        </p:xfrm>
        <a:graphic>
          <a:graphicData uri="http://schemas.openxmlformats.org/presentationml/2006/ole">
            <mc:AlternateContent xmlns:mc="http://schemas.openxmlformats.org/markup-compatibility/2006">
              <mc:Choice xmlns:v="urn:schemas-microsoft-com:vml" Requires="v">
                <p:oleObj name="公式" r:id="rId2" imgW="1422400" imgH="444500" progId="Equation.3">
                  <p:embed/>
                </p:oleObj>
              </mc:Choice>
              <mc:Fallback>
                <p:oleObj name="公式" r:id="rId2" imgW="1422400" imgH="444500" progId="Equation.3">
                  <p:embed/>
                  <p:pic>
                    <p:nvPicPr>
                      <p:cNvPr id="3078" name="Object 9">
                        <a:extLst>
                          <a:ext uri="{FF2B5EF4-FFF2-40B4-BE49-F238E27FC236}">
                            <a16:creationId xmlns:a16="http://schemas.microsoft.com/office/drawing/2014/main" id="{0F29A561-ECC0-4254-9E36-07E8CAE41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300" y="2444335"/>
                        <a:ext cx="29591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C6277ECE-9CEB-4429-9B9C-DD1C3EB664E7}"/>
              </a:ext>
            </a:extLst>
          </p:cNvPr>
          <p:cNvGraphicFramePr>
            <a:graphicFrameLocks noChangeAspect="1"/>
          </p:cNvGraphicFramePr>
          <p:nvPr>
            <p:extLst>
              <p:ext uri="{D42A27DB-BD31-4B8C-83A1-F6EECF244321}">
                <p14:modId xmlns:p14="http://schemas.microsoft.com/office/powerpoint/2010/main" val="2125772176"/>
              </p:ext>
            </p:extLst>
          </p:nvPr>
        </p:nvGraphicFramePr>
        <p:xfrm>
          <a:off x="4858904" y="4893817"/>
          <a:ext cx="1908000" cy="410474"/>
        </p:xfrm>
        <a:graphic>
          <a:graphicData uri="http://schemas.openxmlformats.org/presentationml/2006/ole">
            <mc:AlternateContent xmlns:mc="http://schemas.openxmlformats.org/markup-compatibility/2006">
              <mc:Choice xmlns:v="urn:schemas-microsoft-com:vml" Requires="v">
                <p:oleObj name="公式" r:id="rId4" imgW="1002865" imgH="215806" progId="Equation.3">
                  <p:embed/>
                </p:oleObj>
              </mc:Choice>
              <mc:Fallback>
                <p:oleObj name="公式" r:id="rId4" imgW="1002865" imgH="215806" progId="Equation.3">
                  <p:embed/>
                  <p:pic>
                    <p:nvPicPr>
                      <p:cNvPr id="3074" name="Object 5">
                        <a:extLst>
                          <a:ext uri="{FF2B5EF4-FFF2-40B4-BE49-F238E27FC236}">
                            <a16:creationId xmlns:a16="http://schemas.microsoft.com/office/drawing/2014/main" id="{E343396D-51A5-4595-8C16-472A59F2EA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8904" y="4893817"/>
                        <a:ext cx="1908000" cy="410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7EBE2CAF-3ED1-403E-890A-87589B03FD1A}"/>
              </a:ext>
            </a:extLst>
          </p:cNvPr>
          <p:cNvGraphicFramePr>
            <a:graphicFrameLocks noChangeAspect="1"/>
          </p:cNvGraphicFramePr>
          <p:nvPr>
            <p:extLst>
              <p:ext uri="{D42A27DB-BD31-4B8C-83A1-F6EECF244321}">
                <p14:modId xmlns:p14="http://schemas.microsoft.com/office/powerpoint/2010/main" val="3969350001"/>
              </p:ext>
            </p:extLst>
          </p:nvPr>
        </p:nvGraphicFramePr>
        <p:xfrm>
          <a:off x="1405317" y="4893817"/>
          <a:ext cx="2628000" cy="428733"/>
        </p:xfrm>
        <a:graphic>
          <a:graphicData uri="http://schemas.openxmlformats.org/presentationml/2006/ole">
            <mc:AlternateContent xmlns:mc="http://schemas.openxmlformats.org/markup-compatibility/2006">
              <mc:Choice xmlns:v="urn:schemas-microsoft-com:vml" Requires="v">
                <p:oleObj name="公式" r:id="rId6" imgW="1397000" imgH="228600" progId="Equation.3">
                  <p:embed/>
                </p:oleObj>
              </mc:Choice>
              <mc:Fallback>
                <p:oleObj name="公式" r:id="rId6" imgW="1397000" imgH="228600" progId="Equation.3">
                  <p:embed/>
                  <p:pic>
                    <p:nvPicPr>
                      <p:cNvPr id="3075" name="Object 6">
                        <a:extLst>
                          <a:ext uri="{FF2B5EF4-FFF2-40B4-BE49-F238E27FC236}">
                            <a16:creationId xmlns:a16="http://schemas.microsoft.com/office/drawing/2014/main" id="{3614893B-F3BA-4CC6-84A7-0B41C9441F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5317" y="4893817"/>
                        <a:ext cx="2628000" cy="428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 name="Picture 9">
            <a:extLst>
              <a:ext uri="{FF2B5EF4-FFF2-40B4-BE49-F238E27FC236}">
                <a16:creationId xmlns:a16="http://schemas.microsoft.com/office/drawing/2014/main" id="{F58799B4-E4A3-4828-A64D-47B3CF157431}"/>
              </a:ext>
            </a:extLst>
          </p:cNvPr>
          <p:cNvPicPr>
            <a:picLocks noChangeAspect="1"/>
          </p:cNvPicPr>
          <p:nvPr/>
        </p:nvPicPr>
        <p:blipFill>
          <a:blip r:embed="rId8"/>
          <a:stretch>
            <a:fillRect/>
          </a:stretch>
        </p:blipFill>
        <p:spPr>
          <a:xfrm>
            <a:off x="3131626" y="3792435"/>
            <a:ext cx="2249681" cy="936000"/>
          </a:xfrm>
          <a:prstGeom prst="rect">
            <a:avLst/>
          </a:prstGeom>
        </p:spPr>
      </p:pic>
      <p:pic>
        <p:nvPicPr>
          <p:cNvPr id="17" name="Picture 2" descr="1308">
            <a:extLst>
              <a:ext uri="{FF2B5EF4-FFF2-40B4-BE49-F238E27FC236}">
                <a16:creationId xmlns:a16="http://schemas.microsoft.com/office/drawing/2014/main" id="{1D26F4B9-C0C6-4F99-9B4D-A5AAE7DEA5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3987" y="2388151"/>
            <a:ext cx="27654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Object 7">
            <a:extLst>
              <a:ext uri="{FF2B5EF4-FFF2-40B4-BE49-F238E27FC236}">
                <a16:creationId xmlns:a16="http://schemas.microsoft.com/office/drawing/2014/main" id="{29F38789-8432-436A-8EEF-77C88E7C8528}"/>
              </a:ext>
            </a:extLst>
          </p:cNvPr>
          <p:cNvGraphicFramePr>
            <a:graphicFrameLocks noChangeAspect="1"/>
          </p:cNvGraphicFramePr>
          <p:nvPr>
            <p:extLst>
              <p:ext uri="{D42A27DB-BD31-4B8C-83A1-F6EECF244321}">
                <p14:modId xmlns:p14="http://schemas.microsoft.com/office/powerpoint/2010/main" val="2396688451"/>
              </p:ext>
            </p:extLst>
          </p:nvPr>
        </p:nvGraphicFramePr>
        <p:xfrm>
          <a:off x="4083049" y="5600700"/>
          <a:ext cx="2857500" cy="925513"/>
        </p:xfrm>
        <a:graphic>
          <a:graphicData uri="http://schemas.openxmlformats.org/presentationml/2006/ole">
            <mc:AlternateContent xmlns:mc="http://schemas.openxmlformats.org/markup-compatibility/2006">
              <mc:Choice xmlns:v="urn:schemas-microsoft-com:vml" Requires="v">
                <p:oleObj name="Equation" r:id="rId10" imgW="1371600" imgH="444500" progId="Equation.3">
                  <p:embed/>
                </p:oleObj>
              </mc:Choice>
              <mc:Fallback>
                <p:oleObj name="Equation" r:id="rId10" imgW="1371600" imgH="444500" progId="Equation.3">
                  <p:embed/>
                  <p:pic>
                    <p:nvPicPr>
                      <p:cNvPr id="3076" name="Object 7">
                        <a:extLst>
                          <a:ext uri="{FF2B5EF4-FFF2-40B4-BE49-F238E27FC236}">
                            <a16:creationId xmlns:a16="http://schemas.microsoft.com/office/drawing/2014/main" id="{5D980400-3D61-4F76-8BB6-0CB7A080BFF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3049" y="5600700"/>
                        <a:ext cx="28575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73F0438D-1803-4864-8BE6-6E8BC2F5A9B3}" type="slidenum">
              <a:rPr lang="x-none" smtClean="0"/>
              <a:t>10</a:t>
            </a:fld>
            <a:endParaRPr lang="x-none"/>
          </a:p>
        </p:txBody>
      </p:sp>
    </p:spTree>
    <p:extLst>
      <p:ext uri="{BB962C8B-B14F-4D97-AF65-F5344CB8AC3E}">
        <p14:creationId xmlns:p14="http://schemas.microsoft.com/office/powerpoint/2010/main" val="3077551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C431-075B-4E55-A51A-AF0EA6F03A79}"/>
              </a:ext>
            </a:extLst>
          </p:cNvPr>
          <p:cNvSpPr>
            <a:spLocks noGrp="1"/>
          </p:cNvSpPr>
          <p:nvPr>
            <p:ph type="title"/>
          </p:nvPr>
        </p:nvSpPr>
        <p:spPr/>
        <p:txBody>
          <a:bodyPr>
            <a:normAutofit/>
          </a:bodyPr>
          <a:lstStyle/>
          <a:p>
            <a:r>
              <a:rPr lang="en-US" altLang="zh-CN" sz="3600" b="1" dirty="0">
                <a:latin typeface="+mn-lt"/>
                <a:ea typeface="宋体" panose="02010600030101010101" pitchFamily="2" charset="-122"/>
              </a:rPr>
              <a:t>Free-Fall Acceleration and the Gravitational Force</a:t>
            </a:r>
            <a:endParaRPr lang="x-none" sz="3600" b="1" dirty="0">
              <a:latin typeface="+mn-lt"/>
            </a:endParaRPr>
          </a:p>
        </p:txBody>
      </p:sp>
      <p:sp>
        <p:nvSpPr>
          <p:cNvPr id="3" name="Content Placeholder 2">
            <a:extLst>
              <a:ext uri="{FF2B5EF4-FFF2-40B4-BE49-F238E27FC236}">
                <a16:creationId xmlns:a16="http://schemas.microsoft.com/office/drawing/2014/main" id="{431E926A-FBCE-45D3-96F9-23D3DBCE8283}"/>
              </a:ext>
            </a:extLst>
          </p:cNvPr>
          <p:cNvSpPr>
            <a:spLocks noGrp="1"/>
          </p:cNvSpPr>
          <p:nvPr>
            <p:ph idx="1"/>
          </p:nvPr>
        </p:nvSpPr>
        <p:spPr>
          <a:xfrm>
            <a:off x="838200" y="1690688"/>
            <a:ext cx="10515600" cy="4486275"/>
          </a:xfrm>
        </p:spPr>
        <p:txBody>
          <a:bodyPr/>
          <a:lstStyle/>
          <a:p>
            <a:pPr eaLnBrk="1" hangingPunct="1"/>
            <a:r>
              <a:rPr lang="en-US" altLang="zh-CN" sz="2400" dirty="0">
                <a:ea typeface="宋体" panose="02010600030101010101" pitchFamily="2" charset="-122"/>
              </a:rPr>
              <a:t>Consider an object of mass m at a height h above the Earth’s surface</a:t>
            </a: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r>
              <a:rPr lang="en-US" altLang="x-none" sz="2400" dirty="0"/>
              <a:t>Acceleration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latin typeface="Times New Roman" panose="02020603050405020304" pitchFamily="18" charset="0"/>
                <a:ea typeface="宋体" panose="02010600030101010101" pitchFamily="2" charset="-122"/>
              </a:rPr>
              <a:t>g</a:t>
            </a:r>
            <a:r>
              <a:rPr lang="en-US" altLang="zh-CN" sz="2400" dirty="0">
                <a:ea typeface="宋体" panose="02010600030101010101" pitchFamily="2" charset="-122"/>
              </a:rPr>
              <a:t> </a:t>
            </a:r>
            <a:r>
              <a:rPr lang="en-US" altLang="x-none" sz="2400" dirty="0"/>
              <a:t>due to gravity</a:t>
            </a:r>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r>
              <a:rPr lang="en-US" altLang="zh-CN" sz="2400" i="1" dirty="0">
                <a:latin typeface="Times New Roman" panose="02020603050405020304" pitchFamily="18" charset="0"/>
                <a:ea typeface="宋体" panose="02010600030101010101" pitchFamily="2" charset="-122"/>
              </a:rPr>
              <a:t>a</a:t>
            </a:r>
            <a:r>
              <a:rPr lang="en-US" altLang="zh-CN" sz="2400" b="1" i="1" baseline="-25000" dirty="0">
                <a:latin typeface="Times New Roman" panose="02020603050405020304" pitchFamily="18" charset="0"/>
                <a:ea typeface="宋体" panose="02010600030101010101" pitchFamily="2" charset="-122"/>
              </a:rPr>
              <a:t>g </a:t>
            </a:r>
            <a:r>
              <a:rPr lang="en-US" altLang="zh-CN" sz="2400" dirty="0">
                <a:ea typeface="宋体" panose="02010600030101010101" pitchFamily="2" charset="-122"/>
              </a:rPr>
              <a:t>will vary with altitude</a:t>
            </a:r>
          </a:p>
          <a:p>
            <a:endParaRPr lang="x-none" dirty="0"/>
          </a:p>
        </p:txBody>
      </p:sp>
      <p:graphicFrame>
        <p:nvGraphicFramePr>
          <p:cNvPr id="4" name="Object 7">
            <a:extLst>
              <a:ext uri="{FF2B5EF4-FFF2-40B4-BE49-F238E27FC236}">
                <a16:creationId xmlns:a16="http://schemas.microsoft.com/office/drawing/2014/main" id="{BA825892-5E90-4AA8-BFA8-3A9922F65ED6}"/>
              </a:ext>
            </a:extLst>
          </p:cNvPr>
          <p:cNvGraphicFramePr>
            <a:graphicFrameLocks noChangeAspect="1"/>
          </p:cNvGraphicFramePr>
          <p:nvPr>
            <p:extLst>
              <p:ext uri="{D42A27DB-BD31-4B8C-83A1-F6EECF244321}">
                <p14:modId xmlns:p14="http://schemas.microsoft.com/office/powerpoint/2010/main" val="4180637289"/>
              </p:ext>
            </p:extLst>
          </p:nvPr>
        </p:nvGraphicFramePr>
        <p:xfrm>
          <a:off x="2097883" y="5245101"/>
          <a:ext cx="2308225" cy="931862"/>
        </p:xfrm>
        <a:graphic>
          <a:graphicData uri="http://schemas.openxmlformats.org/presentationml/2006/ole">
            <mc:AlternateContent xmlns:mc="http://schemas.openxmlformats.org/markup-compatibility/2006">
              <mc:Choice xmlns:v="urn:schemas-microsoft-com:vml" Requires="v">
                <p:oleObj name="公式" r:id="rId2" imgW="1066800" imgH="431800" progId="Equation.3">
                  <p:embed/>
                </p:oleObj>
              </mc:Choice>
              <mc:Fallback>
                <p:oleObj name="公式" r:id="rId2" imgW="1066800" imgH="431800" progId="Equation.3">
                  <p:embed/>
                  <p:pic>
                    <p:nvPicPr>
                      <p:cNvPr id="4098" name="Object 7">
                        <a:extLst>
                          <a:ext uri="{FF2B5EF4-FFF2-40B4-BE49-F238E27FC236}">
                            <a16:creationId xmlns:a16="http://schemas.microsoft.com/office/drawing/2014/main" id="{5F30AB4F-0FC2-4B8E-8D20-0E673BBF1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883" y="5245101"/>
                        <a:ext cx="2308225"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8">
            <a:extLst>
              <a:ext uri="{FF2B5EF4-FFF2-40B4-BE49-F238E27FC236}">
                <a16:creationId xmlns:a16="http://schemas.microsoft.com/office/drawing/2014/main" id="{398B52DF-BAAB-4D08-A351-290355D6EEDC}"/>
              </a:ext>
            </a:extLst>
          </p:cNvPr>
          <p:cNvGraphicFramePr>
            <a:graphicFrameLocks noChangeAspect="1"/>
          </p:cNvGraphicFramePr>
          <p:nvPr>
            <p:extLst>
              <p:ext uri="{D42A27DB-BD31-4B8C-83A1-F6EECF244321}">
                <p14:modId xmlns:p14="http://schemas.microsoft.com/office/powerpoint/2010/main" val="2028437392"/>
              </p:ext>
            </p:extLst>
          </p:nvPr>
        </p:nvGraphicFramePr>
        <p:xfrm>
          <a:off x="2097883" y="3712369"/>
          <a:ext cx="2401888" cy="884238"/>
        </p:xfrm>
        <a:graphic>
          <a:graphicData uri="http://schemas.openxmlformats.org/presentationml/2006/ole">
            <mc:AlternateContent xmlns:mc="http://schemas.openxmlformats.org/markup-compatibility/2006">
              <mc:Choice xmlns:v="urn:schemas-microsoft-com:vml" Requires="v">
                <p:oleObj name="公式" r:id="rId4" imgW="1205977" imgH="444307" progId="Equation.3">
                  <p:embed/>
                </p:oleObj>
              </mc:Choice>
              <mc:Fallback>
                <p:oleObj name="公式" r:id="rId4" imgW="1205977" imgH="444307" progId="Equation.3">
                  <p:embed/>
                  <p:pic>
                    <p:nvPicPr>
                      <p:cNvPr id="4099" name="Object 8">
                        <a:extLst>
                          <a:ext uri="{FF2B5EF4-FFF2-40B4-BE49-F238E27FC236}">
                            <a16:creationId xmlns:a16="http://schemas.microsoft.com/office/drawing/2014/main" id="{991BB21A-C3DF-45AA-B0F4-DF9A2C5DB0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7883" y="3712369"/>
                        <a:ext cx="2401888"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9">
            <a:extLst>
              <a:ext uri="{FF2B5EF4-FFF2-40B4-BE49-F238E27FC236}">
                <a16:creationId xmlns:a16="http://schemas.microsoft.com/office/drawing/2014/main" id="{E23D5043-7478-459B-B665-F538AD586CAF}"/>
              </a:ext>
            </a:extLst>
          </p:cNvPr>
          <p:cNvGraphicFramePr>
            <a:graphicFrameLocks noChangeAspect="1"/>
          </p:cNvGraphicFramePr>
          <p:nvPr>
            <p:extLst>
              <p:ext uri="{D42A27DB-BD31-4B8C-83A1-F6EECF244321}">
                <p14:modId xmlns:p14="http://schemas.microsoft.com/office/powerpoint/2010/main" val="2869193756"/>
              </p:ext>
            </p:extLst>
          </p:nvPr>
        </p:nvGraphicFramePr>
        <p:xfrm>
          <a:off x="2097883" y="2117726"/>
          <a:ext cx="3435350" cy="898525"/>
        </p:xfrm>
        <a:graphic>
          <a:graphicData uri="http://schemas.openxmlformats.org/presentationml/2006/ole">
            <mc:AlternateContent xmlns:mc="http://schemas.openxmlformats.org/markup-compatibility/2006">
              <mc:Choice xmlns:v="urn:schemas-microsoft-com:vml" Requires="v">
                <p:oleObj name="公式" r:id="rId6" imgW="1651000" imgH="431800" progId="Equation.3">
                  <p:embed/>
                </p:oleObj>
              </mc:Choice>
              <mc:Fallback>
                <p:oleObj name="公式" r:id="rId6" imgW="1651000" imgH="431800" progId="Equation.3">
                  <p:embed/>
                  <p:pic>
                    <p:nvPicPr>
                      <p:cNvPr id="4100" name="Object 9">
                        <a:extLst>
                          <a:ext uri="{FF2B5EF4-FFF2-40B4-BE49-F238E27FC236}">
                            <a16:creationId xmlns:a16="http://schemas.microsoft.com/office/drawing/2014/main" id="{0A356264-1522-451F-BA29-DAC3F08A99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7883" y="2117726"/>
                        <a:ext cx="343535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2" descr="1308">
            <a:extLst>
              <a:ext uri="{FF2B5EF4-FFF2-40B4-BE49-F238E27FC236}">
                <a16:creationId xmlns:a16="http://schemas.microsoft.com/office/drawing/2014/main" id="{712D7480-8BB2-43DD-9A1C-1D934A3063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6578" y="2433637"/>
            <a:ext cx="27654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73F0438D-1803-4864-8BE6-6E8BC2F5A9B3}" type="slidenum">
              <a:rPr lang="x-none" smtClean="0"/>
              <a:t>11</a:t>
            </a:fld>
            <a:endParaRPr lang="x-none"/>
          </a:p>
        </p:txBody>
      </p:sp>
    </p:spTree>
    <p:extLst>
      <p:ext uri="{BB962C8B-B14F-4D97-AF65-F5344CB8AC3E}">
        <p14:creationId xmlns:p14="http://schemas.microsoft.com/office/powerpoint/2010/main" val="187940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F1D0-C761-4F45-A55D-4E2D351C3A06}"/>
              </a:ext>
            </a:extLst>
          </p:cNvPr>
          <p:cNvSpPr>
            <a:spLocks noGrp="1"/>
          </p:cNvSpPr>
          <p:nvPr>
            <p:ph type="title"/>
          </p:nvPr>
        </p:nvSpPr>
        <p:spPr>
          <a:xfrm>
            <a:off x="838200" y="365126"/>
            <a:ext cx="10515600" cy="665826"/>
          </a:xfrm>
        </p:spPr>
        <p:txBody>
          <a:bodyPr>
            <a:normAutofit/>
          </a:bodyPr>
          <a:lstStyle/>
          <a:p>
            <a:r>
              <a:rPr lang="en-US" sz="3600" b="1" dirty="0">
                <a:latin typeface="+mn-lt"/>
              </a:rPr>
              <a:t>Example</a:t>
            </a:r>
            <a:endParaRPr lang="x-none" sz="3600" b="1" dirty="0">
              <a:latin typeface="+mn-lt"/>
            </a:endParaRPr>
          </a:p>
        </p:txBody>
      </p:sp>
      <p:sp>
        <p:nvSpPr>
          <p:cNvPr id="3" name="Content Placeholder 2">
            <a:extLst>
              <a:ext uri="{FF2B5EF4-FFF2-40B4-BE49-F238E27FC236}">
                <a16:creationId xmlns:a16="http://schemas.microsoft.com/office/drawing/2014/main" id="{31E73694-FF45-4A86-ABBD-5A6CCF63B7C1}"/>
              </a:ext>
            </a:extLst>
          </p:cNvPr>
          <p:cNvSpPr>
            <a:spLocks noGrp="1"/>
          </p:cNvSpPr>
          <p:nvPr>
            <p:ph idx="1"/>
          </p:nvPr>
        </p:nvSpPr>
        <p:spPr>
          <a:xfrm>
            <a:off x="838200" y="1263856"/>
            <a:ext cx="10515600" cy="4913107"/>
          </a:xfrm>
        </p:spPr>
        <p:txBody>
          <a:bodyPr/>
          <a:lstStyle/>
          <a:p>
            <a:r>
              <a:rPr lang="en-US" sz="2000" b="0" i="0" dirty="0">
                <a:solidFill>
                  <a:srgbClr val="000000"/>
                </a:solidFill>
                <a:effectLst/>
              </a:rPr>
              <a:t>a) Find the mass of Earth. b) Estimate the value of </a:t>
            </a:r>
            <a:r>
              <a:rPr lang="en-US" sz="2000" b="0" i="1" dirty="0">
                <a:solidFill>
                  <a:srgbClr val="000000"/>
                </a:solidFill>
                <a:effectLst/>
              </a:rPr>
              <a:t>g </a:t>
            </a:r>
            <a:r>
              <a:rPr lang="en-US" sz="2000" b="0" i="0" dirty="0">
                <a:solidFill>
                  <a:srgbClr val="000000"/>
                </a:solidFill>
                <a:effectLst/>
              </a:rPr>
              <a:t>on the Moon. Use the fact that the Moon has a radius of about 1700 km and assume it has the same average density as Earth, 5500 kg/</a:t>
            </a:r>
            <a:r>
              <a:rPr lang="en-US" sz="2000" dirty="0">
                <a:solidFill>
                  <a:srgbClr val="333333"/>
                </a:solidFill>
                <a:effectLst/>
                <a:ea typeface="Calibri" panose="020F0502020204030204" pitchFamily="34" charset="0"/>
              </a:rPr>
              <a:t>m</a:t>
            </a:r>
            <a:r>
              <a:rPr lang="en-US" sz="2000" baseline="30000" dirty="0">
                <a:solidFill>
                  <a:srgbClr val="333333"/>
                </a:solidFill>
                <a:effectLst/>
                <a:ea typeface="Calibri" panose="020F0502020204030204" pitchFamily="34" charset="0"/>
              </a:rPr>
              <a:t>3</a:t>
            </a:r>
            <a:r>
              <a:rPr lang="en-US" sz="2000" b="0" i="0" dirty="0">
                <a:solidFill>
                  <a:srgbClr val="000000"/>
                </a:solidFill>
                <a:effectLst/>
              </a:rPr>
              <a:t> .</a:t>
            </a:r>
            <a:r>
              <a:rPr lang="en-US" sz="2000" dirty="0"/>
              <a:t> </a:t>
            </a:r>
            <a:br>
              <a:rPr lang="en-US" sz="2000" dirty="0"/>
            </a:br>
            <a:r>
              <a:rPr lang="en-US" sz="1800" b="0" i="0" dirty="0">
                <a:solidFill>
                  <a:srgbClr val="000000"/>
                </a:solidFill>
                <a:effectLst/>
                <a:latin typeface="LiberationSerif"/>
              </a:rPr>
              <a:t> </a:t>
            </a:r>
            <a:br>
              <a:rPr lang="en-US" dirty="0"/>
            </a:br>
            <a:r>
              <a:rPr lang="en-US" sz="2000" dirty="0"/>
              <a:t>a)</a:t>
            </a:r>
            <a:r>
              <a:rPr lang="en-US" dirty="0"/>
              <a:t> </a:t>
            </a:r>
          </a:p>
          <a:p>
            <a:pPr marL="0" indent="0">
              <a:buNone/>
            </a:pPr>
            <a:endParaRPr lang="en-US" dirty="0"/>
          </a:p>
          <a:p>
            <a:endParaRPr lang="en-US" sz="2000" dirty="0"/>
          </a:p>
          <a:p>
            <a:r>
              <a:rPr lang="en-US" sz="2000" dirty="0"/>
              <a:t>b)</a:t>
            </a:r>
            <a:r>
              <a:rPr lang="en-US" sz="2000" b="0" i="0" dirty="0">
                <a:solidFill>
                  <a:srgbClr val="000000"/>
                </a:solidFill>
                <a:effectLst/>
              </a:rPr>
              <a:t> The volume of a sphere is proportional to the radius cubed, so a simple ratio gives us</a:t>
            </a:r>
            <a:r>
              <a:rPr lang="en-US" sz="2000" dirty="0"/>
              <a:t> </a:t>
            </a:r>
            <a:br>
              <a:rPr lang="en-US" sz="2000" dirty="0"/>
            </a:br>
            <a:endParaRPr lang="en-US" sz="2000" dirty="0"/>
          </a:p>
          <a:p>
            <a:pPr marL="0" indent="0">
              <a:buNone/>
            </a:pPr>
            <a:endParaRPr lang="en-US" dirty="0"/>
          </a:p>
          <a:p>
            <a:endParaRPr lang="en-US" dirty="0"/>
          </a:p>
          <a:p>
            <a:pPr marL="0" indent="0">
              <a:buNone/>
            </a:pPr>
            <a:r>
              <a:rPr lang="en-US" dirty="0"/>
              <a:t>:.</a:t>
            </a:r>
            <a:endParaRPr lang="x-none" dirty="0"/>
          </a:p>
        </p:txBody>
      </p:sp>
      <p:pic>
        <p:nvPicPr>
          <p:cNvPr id="5" name="Picture 4">
            <a:extLst>
              <a:ext uri="{FF2B5EF4-FFF2-40B4-BE49-F238E27FC236}">
                <a16:creationId xmlns:a16="http://schemas.microsoft.com/office/drawing/2014/main" id="{8A668431-508C-4530-95E9-A1A29C48B3E9}"/>
              </a:ext>
            </a:extLst>
          </p:cNvPr>
          <p:cNvPicPr>
            <a:picLocks noChangeAspect="1"/>
          </p:cNvPicPr>
          <p:nvPr/>
        </p:nvPicPr>
        <p:blipFill>
          <a:blip r:embed="rId2"/>
          <a:stretch>
            <a:fillRect/>
          </a:stretch>
        </p:blipFill>
        <p:spPr>
          <a:xfrm>
            <a:off x="3632070" y="2084110"/>
            <a:ext cx="7355284" cy="972000"/>
          </a:xfrm>
          <a:prstGeom prst="rect">
            <a:avLst/>
          </a:prstGeom>
        </p:spPr>
      </p:pic>
      <p:pic>
        <p:nvPicPr>
          <p:cNvPr id="6" name="Picture 5">
            <a:extLst>
              <a:ext uri="{FF2B5EF4-FFF2-40B4-BE49-F238E27FC236}">
                <a16:creationId xmlns:a16="http://schemas.microsoft.com/office/drawing/2014/main" id="{EA06B896-E2B0-4837-BA38-0028A1C556D9}"/>
              </a:ext>
            </a:extLst>
          </p:cNvPr>
          <p:cNvPicPr>
            <a:picLocks noChangeAspect="1"/>
          </p:cNvPicPr>
          <p:nvPr/>
        </p:nvPicPr>
        <p:blipFill>
          <a:blip r:embed="rId3"/>
          <a:stretch>
            <a:fillRect/>
          </a:stretch>
        </p:blipFill>
        <p:spPr>
          <a:xfrm>
            <a:off x="1617644" y="2156111"/>
            <a:ext cx="1234984" cy="828000"/>
          </a:xfrm>
          <a:prstGeom prst="rect">
            <a:avLst/>
          </a:prstGeom>
        </p:spPr>
      </p:pic>
      <p:sp>
        <p:nvSpPr>
          <p:cNvPr id="7" name="Arrow: Right 6">
            <a:extLst>
              <a:ext uri="{FF2B5EF4-FFF2-40B4-BE49-F238E27FC236}">
                <a16:creationId xmlns:a16="http://schemas.microsoft.com/office/drawing/2014/main" id="{E9F51EFA-20F7-4988-8FFA-0A509D9DF6EA}"/>
              </a:ext>
            </a:extLst>
          </p:cNvPr>
          <p:cNvSpPr/>
          <p:nvPr/>
        </p:nvSpPr>
        <p:spPr>
          <a:xfrm>
            <a:off x="3001027" y="2415661"/>
            <a:ext cx="482644" cy="308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9" name="Picture 8">
            <a:extLst>
              <a:ext uri="{FF2B5EF4-FFF2-40B4-BE49-F238E27FC236}">
                <a16:creationId xmlns:a16="http://schemas.microsoft.com/office/drawing/2014/main" id="{35D5EE1F-0D64-4669-A04A-EED7D845CA6B}"/>
              </a:ext>
            </a:extLst>
          </p:cNvPr>
          <p:cNvPicPr>
            <a:picLocks noChangeAspect="1"/>
          </p:cNvPicPr>
          <p:nvPr/>
        </p:nvPicPr>
        <p:blipFill>
          <a:blip r:embed="rId4"/>
          <a:stretch>
            <a:fillRect/>
          </a:stretch>
        </p:blipFill>
        <p:spPr>
          <a:xfrm>
            <a:off x="1933574" y="4089100"/>
            <a:ext cx="8316000" cy="865707"/>
          </a:xfrm>
          <a:prstGeom prst="rect">
            <a:avLst/>
          </a:prstGeom>
        </p:spPr>
      </p:pic>
      <p:pic>
        <p:nvPicPr>
          <p:cNvPr id="11" name="Picture 10">
            <a:extLst>
              <a:ext uri="{FF2B5EF4-FFF2-40B4-BE49-F238E27FC236}">
                <a16:creationId xmlns:a16="http://schemas.microsoft.com/office/drawing/2014/main" id="{A2CF6F27-C3E0-4CEA-B6EA-BBD6E4D5EB1E}"/>
              </a:ext>
            </a:extLst>
          </p:cNvPr>
          <p:cNvPicPr>
            <a:picLocks noChangeAspect="1"/>
          </p:cNvPicPr>
          <p:nvPr/>
        </p:nvPicPr>
        <p:blipFill>
          <a:blip r:embed="rId5"/>
          <a:stretch>
            <a:fillRect/>
          </a:stretch>
        </p:blipFill>
        <p:spPr>
          <a:xfrm>
            <a:off x="2141484" y="5284577"/>
            <a:ext cx="8493854" cy="936000"/>
          </a:xfrm>
          <a:prstGeom prst="rect">
            <a:avLst/>
          </a:prstGeom>
        </p:spPr>
      </p:pic>
      <p:sp>
        <p:nvSpPr>
          <p:cNvPr id="4" name="Slide Number Placeholder 3"/>
          <p:cNvSpPr>
            <a:spLocks noGrp="1"/>
          </p:cNvSpPr>
          <p:nvPr>
            <p:ph type="sldNum" sz="quarter" idx="12"/>
          </p:nvPr>
        </p:nvSpPr>
        <p:spPr/>
        <p:txBody>
          <a:bodyPr/>
          <a:lstStyle/>
          <a:p>
            <a:fld id="{73F0438D-1803-4864-8BE6-6E8BC2F5A9B3}" type="slidenum">
              <a:rPr lang="x-none" smtClean="0"/>
              <a:t>12</a:t>
            </a:fld>
            <a:endParaRPr lang="x-none"/>
          </a:p>
        </p:txBody>
      </p:sp>
    </p:spTree>
    <p:extLst>
      <p:ext uri="{BB962C8B-B14F-4D97-AF65-F5344CB8AC3E}">
        <p14:creationId xmlns:p14="http://schemas.microsoft.com/office/powerpoint/2010/main" val="176711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D870-7193-49AF-92B4-699C21AFFE55}"/>
              </a:ext>
            </a:extLst>
          </p:cNvPr>
          <p:cNvSpPr>
            <a:spLocks noGrp="1"/>
          </p:cNvSpPr>
          <p:nvPr>
            <p:ph type="title"/>
          </p:nvPr>
        </p:nvSpPr>
        <p:spPr>
          <a:xfrm>
            <a:off x="774700" y="284956"/>
            <a:ext cx="10515600" cy="792162"/>
          </a:xfrm>
        </p:spPr>
        <p:txBody>
          <a:bodyPr>
            <a:normAutofit/>
          </a:bodyPr>
          <a:lstStyle/>
          <a:p>
            <a:r>
              <a:rPr lang="en-US" sz="3600" b="1" dirty="0">
                <a:latin typeface="+mn-lt"/>
              </a:rPr>
              <a:t>Example</a:t>
            </a:r>
            <a:endParaRPr lang="x-none" sz="3600" b="1" dirty="0">
              <a:latin typeface="+mn-lt"/>
            </a:endParaRPr>
          </a:p>
        </p:txBody>
      </p:sp>
      <p:sp>
        <p:nvSpPr>
          <p:cNvPr id="3" name="Content Placeholder 2">
            <a:extLst>
              <a:ext uri="{FF2B5EF4-FFF2-40B4-BE49-F238E27FC236}">
                <a16:creationId xmlns:a16="http://schemas.microsoft.com/office/drawing/2014/main" id="{83202016-32D2-4243-9156-7BBC449BDB3C}"/>
              </a:ext>
            </a:extLst>
          </p:cNvPr>
          <p:cNvSpPr>
            <a:spLocks noGrp="1"/>
          </p:cNvSpPr>
          <p:nvPr>
            <p:ph idx="1"/>
          </p:nvPr>
        </p:nvSpPr>
        <p:spPr>
          <a:xfrm>
            <a:off x="838200" y="1219200"/>
            <a:ext cx="10515600" cy="4957763"/>
          </a:xfrm>
        </p:spPr>
        <p:txBody>
          <a:bodyPr>
            <a:normAutofit fontScale="92500" lnSpcReduction="20000"/>
          </a:bodyPr>
          <a:lstStyle/>
          <a:p>
            <a:pPr marL="0" indent="0">
              <a:buNone/>
            </a:pPr>
            <a:r>
              <a:rPr lang="en-US" sz="2600" b="0" i="0" dirty="0">
                <a:solidFill>
                  <a:srgbClr val="000000"/>
                </a:solidFill>
                <a:effectLst/>
              </a:rPr>
              <a:t>What is the value of </a:t>
            </a:r>
            <a:r>
              <a:rPr lang="en-US" sz="2600" b="0" i="1" dirty="0">
                <a:solidFill>
                  <a:srgbClr val="000000"/>
                </a:solidFill>
                <a:effectLst/>
              </a:rPr>
              <a:t>g </a:t>
            </a:r>
            <a:r>
              <a:rPr lang="en-US" sz="2600" b="0" i="0" dirty="0">
                <a:solidFill>
                  <a:srgbClr val="000000"/>
                </a:solidFill>
                <a:effectLst/>
              </a:rPr>
              <a:t>400 km above Earth’s surface, where the International Space Station is in orbit?</a:t>
            </a:r>
            <a:r>
              <a:rPr lang="en-US" sz="2600" dirty="0"/>
              <a:t> </a:t>
            </a:r>
          </a:p>
          <a:p>
            <a:pPr marL="0" indent="0">
              <a:buNone/>
            </a:pPr>
            <a:br>
              <a:rPr lang="en-US" sz="2600" dirty="0"/>
            </a:br>
            <a:r>
              <a:rPr lang="en-US" sz="2600" b="1" i="1" dirty="0"/>
              <a:t>Solution</a:t>
            </a:r>
          </a:p>
          <a:p>
            <a:r>
              <a:rPr lang="en-US" sz="2600" b="0" i="0" dirty="0">
                <a:solidFill>
                  <a:srgbClr val="000000"/>
                </a:solidFill>
                <a:effectLst/>
              </a:rPr>
              <a:t>Using the value of </a:t>
            </a:r>
            <a:r>
              <a:rPr lang="en-US" sz="2600" dirty="0">
                <a:solidFill>
                  <a:srgbClr val="333333"/>
                </a:solidFill>
                <a:effectLst/>
                <a:ea typeface="Calibri" panose="020F0502020204030204" pitchFamily="34" charset="0"/>
              </a:rPr>
              <a:t>M</a:t>
            </a:r>
            <a:r>
              <a:rPr lang="en-US" sz="2600" baseline="-25000" dirty="0">
                <a:solidFill>
                  <a:srgbClr val="333333"/>
                </a:solidFill>
                <a:effectLst/>
                <a:ea typeface="Calibri" panose="020F0502020204030204" pitchFamily="34" charset="0"/>
              </a:rPr>
              <a:t>E </a:t>
            </a:r>
            <a:r>
              <a:rPr lang="en-US" sz="2600" b="0" i="0" dirty="0">
                <a:solidFill>
                  <a:srgbClr val="000000"/>
                </a:solidFill>
                <a:effectLst/>
              </a:rPr>
              <a:t>and noting the radius is </a:t>
            </a:r>
            <a:r>
              <a:rPr lang="en-US" sz="2600" b="0" i="1" dirty="0">
                <a:solidFill>
                  <a:srgbClr val="000000"/>
                </a:solidFill>
                <a:effectLst/>
              </a:rPr>
              <a:t>r </a:t>
            </a:r>
            <a:r>
              <a:rPr lang="en-US" sz="2600" b="0" i="0" dirty="0">
                <a:solidFill>
                  <a:srgbClr val="000000"/>
                </a:solidFill>
                <a:effectLst/>
              </a:rPr>
              <a:t>=</a:t>
            </a:r>
            <a:r>
              <a:rPr lang="en-US" sz="2600" dirty="0">
                <a:solidFill>
                  <a:srgbClr val="333333"/>
                </a:solidFill>
                <a:effectLst/>
                <a:ea typeface="Calibri" panose="020F0502020204030204" pitchFamily="34" charset="0"/>
              </a:rPr>
              <a:t> R</a:t>
            </a:r>
            <a:r>
              <a:rPr lang="en-US" sz="2600" baseline="-25000" dirty="0">
                <a:solidFill>
                  <a:srgbClr val="333333"/>
                </a:solidFill>
                <a:effectLst/>
                <a:ea typeface="Calibri" panose="020F0502020204030204" pitchFamily="34" charset="0"/>
              </a:rPr>
              <a:t>E</a:t>
            </a:r>
            <a:r>
              <a:rPr lang="en-US" sz="2600" b="0" i="0" dirty="0">
                <a:solidFill>
                  <a:srgbClr val="000000"/>
                </a:solidFill>
                <a:effectLst/>
              </a:rPr>
              <a:t> + 400 km</a:t>
            </a:r>
            <a:r>
              <a:rPr lang="en-US" sz="2600" dirty="0"/>
              <a:t> </a:t>
            </a:r>
            <a:endParaRPr lang="en-US" sz="2600" dirty="0">
              <a:solidFill>
                <a:srgbClr val="333333"/>
              </a:solidFill>
            </a:endParaRPr>
          </a:p>
          <a:p>
            <a:pPr marL="0" indent="0">
              <a:buNone/>
            </a:pPr>
            <a:br>
              <a:rPr lang="en-US" dirty="0"/>
            </a:br>
            <a:endParaRPr lang="en-US" dirty="0"/>
          </a:p>
          <a:p>
            <a:pPr marL="0" indent="0">
              <a:buNone/>
            </a:pPr>
            <a:endParaRPr lang="en-US" dirty="0"/>
          </a:p>
          <a:p>
            <a:pPr marL="0" indent="0">
              <a:buNone/>
            </a:pPr>
            <a:endParaRPr lang="en-US" dirty="0"/>
          </a:p>
          <a:p>
            <a:pPr marL="0" indent="0">
              <a:buNone/>
            </a:pPr>
            <a:endParaRPr lang="en-US" sz="1800" b="0" i="0" dirty="0">
              <a:solidFill>
                <a:srgbClr val="000000"/>
              </a:solidFill>
              <a:effectLst/>
              <a:latin typeface="LiberationSerif"/>
            </a:endParaRPr>
          </a:p>
          <a:p>
            <a:pPr marL="0" indent="0">
              <a:buNone/>
            </a:pPr>
            <a:r>
              <a:rPr lang="en-US" sz="1800" b="0" i="0" dirty="0">
                <a:solidFill>
                  <a:srgbClr val="000000"/>
                </a:solidFill>
                <a:effectLst/>
                <a:latin typeface="LiberationSerif"/>
              </a:rPr>
              <a:t> </a:t>
            </a:r>
          </a:p>
          <a:p>
            <a:pPr marL="0" indent="0">
              <a:buNone/>
            </a:pPr>
            <a:endParaRPr lang="en-US" sz="1800" b="0" i="0" dirty="0">
              <a:solidFill>
                <a:srgbClr val="000000"/>
              </a:solidFill>
              <a:effectLst/>
              <a:latin typeface="LiberationSerif"/>
            </a:endParaRPr>
          </a:p>
          <a:p>
            <a:pPr marL="0" indent="0">
              <a:buNone/>
            </a:pPr>
            <a:r>
              <a:rPr lang="en-US" sz="2200" b="0" i="0" dirty="0">
                <a:solidFill>
                  <a:srgbClr val="000000"/>
                </a:solidFill>
                <a:effectLst/>
              </a:rPr>
              <a:t>Note: The astronauts in the International Space Station still have 88% of their weight. They only appear to be weightless because they are in free fall. </a:t>
            </a:r>
            <a:br>
              <a:rPr lang="en-US" sz="2200" dirty="0"/>
            </a:br>
            <a:endParaRPr lang="x-none" sz="2200" dirty="0"/>
          </a:p>
        </p:txBody>
      </p:sp>
      <p:pic>
        <p:nvPicPr>
          <p:cNvPr id="5" name="Picture 4">
            <a:extLst>
              <a:ext uri="{FF2B5EF4-FFF2-40B4-BE49-F238E27FC236}">
                <a16:creationId xmlns:a16="http://schemas.microsoft.com/office/drawing/2014/main" id="{D97D0F30-F51E-40E6-8C1E-7A3528628565}"/>
              </a:ext>
            </a:extLst>
          </p:cNvPr>
          <p:cNvPicPr>
            <a:picLocks noChangeAspect="1"/>
          </p:cNvPicPr>
          <p:nvPr/>
        </p:nvPicPr>
        <p:blipFill>
          <a:blip r:embed="rId2"/>
          <a:stretch>
            <a:fillRect/>
          </a:stretch>
        </p:blipFill>
        <p:spPr>
          <a:xfrm>
            <a:off x="2152612" y="2952750"/>
            <a:ext cx="1224000" cy="624487"/>
          </a:xfrm>
          <a:prstGeom prst="rect">
            <a:avLst/>
          </a:prstGeom>
        </p:spPr>
      </p:pic>
      <p:pic>
        <p:nvPicPr>
          <p:cNvPr id="7" name="Picture 6">
            <a:extLst>
              <a:ext uri="{FF2B5EF4-FFF2-40B4-BE49-F238E27FC236}">
                <a16:creationId xmlns:a16="http://schemas.microsoft.com/office/drawing/2014/main" id="{BE356059-0EE7-469C-9087-3CF055888606}"/>
              </a:ext>
            </a:extLst>
          </p:cNvPr>
          <p:cNvPicPr>
            <a:picLocks noChangeAspect="1"/>
          </p:cNvPicPr>
          <p:nvPr/>
        </p:nvPicPr>
        <p:blipFill>
          <a:blip r:embed="rId3"/>
          <a:stretch>
            <a:fillRect/>
          </a:stretch>
        </p:blipFill>
        <p:spPr>
          <a:xfrm>
            <a:off x="2459034" y="3577235"/>
            <a:ext cx="6084000" cy="820175"/>
          </a:xfrm>
          <a:prstGeom prst="rect">
            <a:avLst/>
          </a:prstGeom>
        </p:spPr>
      </p:pic>
      <p:pic>
        <p:nvPicPr>
          <p:cNvPr id="9" name="Picture 8">
            <a:extLst>
              <a:ext uri="{FF2B5EF4-FFF2-40B4-BE49-F238E27FC236}">
                <a16:creationId xmlns:a16="http://schemas.microsoft.com/office/drawing/2014/main" id="{F24256B6-268B-463B-A7F5-AAA688C137E7}"/>
              </a:ext>
            </a:extLst>
          </p:cNvPr>
          <p:cNvPicPr>
            <a:picLocks noChangeAspect="1"/>
          </p:cNvPicPr>
          <p:nvPr/>
        </p:nvPicPr>
        <p:blipFill>
          <a:blip r:embed="rId4"/>
          <a:stretch>
            <a:fillRect/>
          </a:stretch>
        </p:blipFill>
        <p:spPr>
          <a:xfrm>
            <a:off x="2459034" y="4539492"/>
            <a:ext cx="1260000" cy="435703"/>
          </a:xfrm>
          <a:prstGeom prst="rect">
            <a:avLst/>
          </a:prstGeom>
        </p:spPr>
      </p:pic>
      <p:sp>
        <p:nvSpPr>
          <p:cNvPr id="4" name="Slide Number Placeholder 3"/>
          <p:cNvSpPr>
            <a:spLocks noGrp="1"/>
          </p:cNvSpPr>
          <p:nvPr>
            <p:ph type="sldNum" sz="quarter" idx="12"/>
          </p:nvPr>
        </p:nvSpPr>
        <p:spPr/>
        <p:txBody>
          <a:bodyPr/>
          <a:lstStyle/>
          <a:p>
            <a:fld id="{73F0438D-1803-4864-8BE6-6E8BC2F5A9B3}" type="slidenum">
              <a:rPr lang="x-none" smtClean="0"/>
              <a:t>13</a:t>
            </a:fld>
            <a:endParaRPr lang="x-none"/>
          </a:p>
        </p:txBody>
      </p:sp>
    </p:spTree>
    <p:extLst>
      <p:ext uri="{BB962C8B-B14F-4D97-AF65-F5344CB8AC3E}">
        <p14:creationId xmlns:p14="http://schemas.microsoft.com/office/powerpoint/2010/main" val="327954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ABBE-9DEC-4B28-9182-7541E9C565AD}"/>
              </a:ext>
            </a:extLst>
          </p:cNvPr>
          <p:cNvSpPr>
            <a:spLocks noGrp="1"/>
          </p:cNvSpPr>
          <p:nvPr>
            <p:ph type="title"/>
          </p:nvPr>
        </p:nvSpPr>
        <p:spPr>
          <a:xfrm>
            <a:off x="838200" y="365125"/>
            <a:ext cx="10515600" cy="701675"/>
          </a:xfrm>
        </p:spPr>
        <p:txBody>
          <a:bodyPr>
            <a:normAutofit fontScale="90000"/>
          </a:bodyPr>
          <a:lstStyle/>
          <a:p>
            <a:br>
              <a:rPr lang="en-US" sz="3600" b="1" i="0" dirty="0">
                <a:effectLst/>
                <a:latin typeface="+mn-lt"/>
              </a:rPr>
            </a:br>
            <a:r>
              <a:rPr lang="en-US" sz="4000" b="1" i="0" dirty="0">
                <a:effectLst/>
                <a:latin typeface="+mn-lt"/>
              </a:rPr>
              <a:t>Apparent Weight</a:t>
            </a:r>
            <a:r>
              <a:rPr lang="en-US" sz="4000" dirty="0">
                <a:latin typeface="+mn-lt"/>
              </a:rPr>
              <a:t> </a:t>
            </a:r>
            <a:br>
              <a:rPr lang="en-US" sz="4000" dirty="0">
                <a:latin typeface="+mn-lt"/>
              </a:rPr>
            </a:br>
            <a:endParaRPr lang="x-none" sz="4000" dirty="0"/>
          </a:p>
        </p:txBody>
      </p:sp>
      <p:sp>
        <p:nvSpPr>
          <p:cNvPr id="3" name="Content Placeholder 2">
            <a:extLst>
              <a:ext uri="{FF2B5EF4-FFF2-40B4-BE49-F238E27FC236}">
                <a16:creationId xmlns:a16="http://schemas.microsoft.com/office/drawing/2014/main" id="{8C6AA896-0DE7-495D-9F6C-1AC637AF00BB}"/>
              </a:ext>
            </a:extLst>
          </p:cNvPr>
          <p:cNvSpPr>
            <a:spLocks noGrp="1"/>
          </p:cNvSpPr>
          <p:nvPr>
            <p:ph idx="1"/>
          </p:nvPr>
        </p:nvSpPr>
        <p:spPr>
          <a:xfrm>
            <a:off x="838200" y="1320800"/>
            <a:ext cx="10515600" cy="4856163"/>
          </a:xfrm>
        </p:spPr>
        <p:txBody>
          <a:bodyPr>
            <a:normAutofit lnSpcReduction="10000"/>
          </a:bodyPr>
          <a:lstStyle/>
          <a:p>
            <a:r>
              <a:rPr lang="en-US" sz="2800" b="0" i="0" dirty="0">
                <a:solidFill>
                  <a:srgbClr val="000000"/>
                </a:solidFill>
                <a:effectLst/>
              </a:rPr>
              <a:t>Objects moving at constant speed in a circle have a centripetal acceleration directed toward the center of the circle,</a:t>
            </a:r>
            <a:r>
              <a:rPr lang="en-US" sz="2800" dirty="0"/>
              <a:t> </a:t>
            </a:r>
            <a:r>
              <a:rPr lang="en-US" sz="2800" b="0" i="0" dirty="0">
                <a:solidFill>
                  <a:srgbClr val="000000"/>
                </a:solidFill>
                <a:effectLst/>
              </a:rPr>
              <a:t>meaning a net force  is directed toward the center of that circle. </a:t>
            </a:r>
          </a:p>
          <a:p>
            <a:r>
              <a:rPr lang="en-US" sz="2800" b="0" i="0" dirty="0">
                <a:solidFill>
                  <a:srgbClr val="000000"/>
                </a:solidFill>
                <a:effectLst/>
              </a:rPr>
              <a:t>There must be a net centripetal force on each object directed toward the center of that circle.</a:t>
            </a:r>
            <a:r>
              <a:rPr lang="en-US" sz="2800" dirty="0"/>
              <a:t> </a:t>
            </a:r>
          </a:p>
          <a:p>
            <a:r>
              <a:rPr lang="en-US" sz="2800" b="0" i="0" dirty="0">
                <a:solidFill>
                  <a:srgbClr val="000000"/>
                </a:solidFill>
                <a:effectLst/>
              </a:rPr>
              <a:t>An object of mass </a:t>
            </a:r>
            <a:r>
              <a:rPr lang="en-US" sz="2800" b="0" i="1" dirty="0">
                <a:solidFill>
                  <a:srgbClr val="000000"/>
                </a:solidFill>
                <a:effectLst/>
              </a:rPr>
              <a:t>m </a:t>
            </a:r>
            <a:r>
              <a:rPr lang="en-US" sz="2800" b="0" i="0" dirty="0">
                <a:solidFill>
                  <a:srgbClr val="000000"/>
                </a:solidFill>
                <a:effectLst/>
              </a:rPr>
              <a:t>located at the equator, suspended from a scale. The scale exerts an upward force F</a:t>
            </a:r>
            <a:r>
              <a:rPr lang="en-US" sz="2800" b="0" i="0" baseline="-25000" dirty="0">
                <a:solidFill>
                  <a:srgbClr val="000000"/>
                </a:solidFill>
                <a:effectLst/>
              </a:rPr>
              <a:t>s</a:t>
            </a:r>
            <a:r>
              <a:rPr lang="en-US" sz="2800" b="0" i="0" dirty="0">
                <a:solidFill>
                  <a:srgbClr val="000000"/>
                </a:solidFill>
                <a:effectLst/>
              </a:rPr>
              <a:t> away from Earth’s center. This is the reading on the scale, it is the </a:t>
            </a:r>
            <a:r>
              <a:rPr lang="en-US" sz="2800" b="1" i="0" dirty="0">
                <a:solidFill>
                  <a:srgbClr val="000000"/>
                </a:solidFill>
                <a:effectLst/>
              </a:rPr>
              <a:t>apparent weight </a:t>
            </a:r>
            <a:r>
              <a:rPr lang="en-US" sz="2800" b="0" i="0" dirty="0">
                <a:solidFill>
                  <a:srgbClr val="000000"/>
                </a:solidFill>
                <a:effectLst/>
              </a:rPr>
              <a:t>of the object.</a:t>
            </a:r>
            <a:r>
              <a:rPr lang="en-US" sz="2800" dirty="0"/>
              <a:t> </a:t>
            </a:r>
          </a:p>
          <a:p>
            <a:r>
              <a:rPr lang="en-US" sz="2800" b="0" i="0" dirty="0">
                <a:solidFill>
                  <a:srgbClr val="000000"/>
                </a:solidFill>
                <a:effectLst/>
              </a:rPr>
              <a:t>The weight (</a:t>
            </a:r>
            <a:r>
              <a:rPr lang="en-US" sz="2800" b="0" i="1" dirty="0">
                <a:solidFill>
                  <a:srgbClr val="000000"/>
                </a:solidFill>
                <a:effectLst/>
              </a:rPr>
              <a:t>mg</a:t>
            </a:r>
            <a:r>
              <a:rPr lang="en-US" sz="2800" b="0" i="0" dirty="0">
                <a:solidFill>
                  <a:srgbClr val="000000"/>
                </a:solidFill>
                <a:effectLst/>
              </a:rPr>
              <a:t>) points toward Earth’s center. If Earth were not rotating, the acceleration would be zero and,</a:t>
            </a:r>
            <a:br>
              <a:rPr lang="en-US" sz="2800" b="0" i="0" dirty="0">
                <a:solidFill>
                  <a:srgbClr val="000000"/>
                </a:solidFill>
                <a:effectLst/>
              </a:rPr>
            </a:br>
            <a:r>
              <a:rPr lang="en-US" sz="2800" b="0" i="0" dirty="0">
                <a:solidFill>
                  <a:srgbClr val="000000"/>
                </a:solidFill>
                <a:effectLst/>
              </a:rPr>
              <a:t>consequently, the net force would be zero, resulting in </a:t>
            </a:r>
            <a:r>
              <a:rPr lang="en-US" sz="2800" b="0" i="1" dirty="0">
                <a:solidFill>
                  <a:srgbClr val="000000"/>
                </a:solidFill>
                <a:effectLst/>
              </a:rPr>
              <a:t>F</a:t>
            </a:r>
            <a:r>
              <a:rPr lang="en-US" sz="2800" b="0" i="0" dirty="0">
                <a:solidFill>
                  <a:srgbClr val="000000"/>
                </a:solidFill>
                <a:effectLst/>
              </a:rPr>
              <a:t>s = </a:t>
            </a:r>
            <a:r>
              <a:rPr lang="en-US" sz="2800" b="0" i="1" dirty="0">
                <a:solidFill>
                  <a:srgbClr val="000000"/>
                </a:solidFill>
                <a:effectLst/>
              </a:rPr>
              <a:t>mg </a:t>
            </a:r>
            <a:r>
              <a:rPr lang="en-US" sz="2800" b="0" i="0" dirty="0">
                <a:solidFill>
                  <a:srgbClr val="000000"/>
                </a:solidFill>
                <a:effectLst/>
              </a:rPr>
              <a:t>. This would be the true reading of the weight.</a:t>
            </a:r>
            <a:r>
              <a:rPr lang="en-US" sz="2800" dirty="0"/>
              <a:t> </a:t>
            </a:r>
            <a:endParaRPr lang="en-US" sz="2800" b="0" i="0" dirty="0">
              <a:solidFill>
                <a:srgbClr val="000000"/>
              </a:solidFill>
              <a:effectLst/>
            </a:endParaRPr>
          </a:p>
          <a:p>
            <a:endParaRPr lang="en-US" sz="2800" dirty="0"/>
          </a:p>
          <a:p>
            <a:endParaRPr lang="en-US" sz="2800" dirty="0"/>
          </a:p>
          <a:p>
            <a:endParaRPr lang="x-none" dirty="0"/>
          </a:p>
        </p:txBody>
      </p:sp>
      <p:sp>
        <p:nvSpPr>
          <p:cNvPr id="4" name="Slide Number Placeholder 3"/>
          <p:cNvSpPr>
            <a:spLocks noGrp="1"/>
          </p:cNvSpPr>
          <p:nvPr>
            <p:ph type="sldNum" sz="quarter" idx="12"/>
          </p:nvPr>
        </p:nvSpPr>
        <p:spPr/>
        <p:txBody>
          <a:bodyPr/>
          <a:lstStyle/>
          <a:p>
            <a:fld id="{73F0438D-1803-4864-8BE6-6E8BC2F5A9B3}" type="slidenum">
              <a:rPr lang="x-none" smtClean="0"/>
              <a:t>14</a:t>
            </a:fld>
            <a:endParaRPr lang="x-none"/>
          </a:p>
        </p:txBody>
      </p:sp>
    </p:spTree>
    <p:extLst>
      <p:ext uri="{BB962C8B-B14F-4D97-AF65-F5344CB8AC3E}">
        <p14:creationId xmlns:p14="http://schemas.microsoft.com/office/powerpoint/2010/main" val="248555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C69A-69C7-48A7-A4BB-76CE6A593992}"/>
              </a:ext>
            </a:extLst>
          </p:cNvPr>
          <p:cNvSpPr>
            <a:spLocks noGrp="1"/>
          </p:cNvSpPr>
          <p:nvPr>
            <p:ph type="title"/>
          </p:nvPr>
        </p:nvSpPr>
        <p:spPr>
          <a:xfrm>
            <a:off x="838200" y="365125"/>
            <a:ext cx="10515600" cy="1031875"/>
          </a:xfrm>
        </p:spPr>
        <p:txBody>
          <a:bodyPr>
            <a:normAutofit/>
          </a:bodyPr>
          <a:lstStyle/>
          <a:p>
            <a:r>
              <a:rPr lang="en-US" sz="3600" b="1" i="0" dirty="0">
                <a:effectLst/>
                <a:latin typeface="+mn-lt"/>
              </a:rPr>
              <a:t>Apparent Weight</a:t>
            </a:r>
            <a:r>
              <a:rPr lang="en-US" sz="3600" dirty="0">
                <a:latin typeface="+mn-lt"/>
              </a:rPr>
              <a:t> </a:t>
            </a:r>
            <a:endParaRPr lang="x-none" sz="3600" dirty="0"/>
          </a:p>
        </p:txBody>
      </p:sp>
      <p:sp>
        <p:nvSpPr>
          <p:cNvPr id="3" name="Content Placeholder 2">
            <a:extLst>
              <a:ext uri="{FF2B5EF4-FFF2-40B4-BE49-F238E27FC236}">
                <a16:creationId xmlns:a16="http://schemas.microsoft.com/office/drawing/2014/main" id="{759B29BF-1EA1-41E6-A8D6-0FBE1A0610E0}"/>
              </a:ext>
            </a:extLst>
          </p:cNvPr>
          <p:cNvSpPr>
            <a:spLocks noGrp="1"/>
          </p:cNvSpPr>
          <p:nvPr>
            <p:ph idx="1"/>
          </p:nvPr>
        </p:nvSpPr>
        <p:spPr/>
        <p:txBody>
          <a:bodyPr>
            <a:normAutofit fontScale="92500" lnSpcReduction="10000"/>
          </a:bodyPr>
          <a:lstStyle/>
          <a:p>
            <a:r>
              <a:rPr lang="en-US" sz="2600" b="0" i="0" dirty="0">
                <a:solidFill>
                  <a:srgbClr val="000000"/>
                </a:solidFill>
                <a:effectLst/>
              </a:rPr>
              <a:t>With rotation, the sum of these forces must provide the centripetal acceleration, </a:t>
            </a:r>
            <a:r>
              <a:rPr lang="en-US" sz="2600" b="0" i="1" dirty="0">
                <a:solidFill>
                  <a:srgbClr val="000000"/>
                </a:solidFill>
                <a:effectLst/>
              </a:rPr>
              <a:t>a</a:t>
            </a:r>
            <a:r>
              <a:rPr lang="en-US" sz="2600" b="0" i="0" dirty="0">
                <a:solidFill>
                  <a:srgbClr val="000000"/>
                </a:solidFill>
                <a:effectLst/>
              </a:rPr>
              <a:t>c . </a:t>
            </a:r>
          </a:p>
          <a:p>
            <a:pPr marL="0" indent="0">
              <a:buNone/>
            </a:pPr>
            <a:r>
              <a:rPr lang="en-US" sz="2600" b="0" i="0" dirty="0">
                <a:solidFill>
                  <a:srgbClr val="000000"/>
                </a:solidFill>
                <a:effectLst/>
              </a:rPr>
              <a:t>Using Newton’s second law, </a:t>
            </a:r>
          </a:p>
          <a:p>
            <a:pPr marL="0" indent="0">
              <a:buNone/>
            </a:pPr>
            <a:endParaRPr lang="en-US" dirty="0">
              <a:solidFill>
                <a:srgbClr val="000000"/>
              </a:solidFill>
            </a:endParaRPr>
          </a:p>
          <a:p>
            <a:pPr marL="0" indent="0">
              <a:buNone/>
            </a:pPr>
            <a:endParaRPr lang="en-US" sz="2800" b="0" i="0" dirty="0">
              <a:solidFill>
                <a:srgbClr val="000000"/>
              </a:solidFill>
              <a:effectLst/>
            </a:endParaRPr>
          </a:p>
          <a:p>
            <a:pPr marL="0" indent="0">
              <a:buNone/>
            </a:pPr>
            <a:r>
              <a:rPr lang="en-US" sz="2800" b="0" i="0" dirty="0">
                <a:solidFill>
                  <a:srgbClr val="000000"/>
                </a:solidFill>
                <a:effectLst/>
              </a:rPr>
              <a:t>But </a:t>
            </a:r>
            <a:r>
              <a:rPr lang="en-US" sz="2800" b="0" i="1" dirty="0">
                <a:solidFill>
                  <a:srgbClr val="000000"/>
                </a:solidFill>
                <a:effectLst/>
              </a:rPr>
              <a:t>v </a:t>
            </a:r>
            <a:r>
              <a:rPr lang="en-US" sz="2800" b="0" i="0" dirty="0">
                <a:solidFill>
                  <a:srgbClr val="000000"/>
                </a:solidFill>
                <a:effectLst/>
              </a:rPr>
              <a:t>= </a:t>
            </a:r>
            <a:r>
              <a:rPr lang="en-US" sz="2800" b="0" i="1" dirty="0" err="1">
                <a:solidFill>
                  <a:srgbClr val="000000"/>
                </a:solidFill>
                <a:effectLst/>
              </a:rPr>
              <a:t>rω</a:t>
            </a:r>
            <a:r>
              <a:rPr lang="en-US" sz="2800" b="0" i="1" dirty="0">
                <a:solidFill>
                  <a:srgbClr val="000000"/>
                </a:solidFill>
                <a:effectLst/>
              </a:rPr>
              <a:t> </a:t>
            </a:r>
            <a:r>
              <a:rPr lang="en-US" sz="2800" b="0" i="0" dirty="0">
                <a:solidFill>
                  <a:srgbClr val="000000"/>
                </a:solidFill>
                <a:effectLst/>
              </a:rPr>
              <a:t>. Hence, </a:t>
            </a:r>
            <a:r>
              <a:rPr lang="en-US" sz="2800" b="0" i="1" dirty="0">
                <a:solidFill>
                  <a:srgbClr val="000000"/>
                </a:solidFill>
                <a:effectLst/>
                <a:ea typeface="Calibri" panose="020F0502020204030204" pitchFamily="34" charset="0"/>
                <a:cs typeface="Times New Roman" panose="02020603050405020304" pitchFamily="18" charset="0"/>
              </a:rPr>
              <a:t>a</a:t>
            </a:r>
            <a:r>
              <a:rPr lang="en-US" sz="2800" b="0" i="1" baseline="-25000" dirty="0">
                <a:solidFill>
                  <a:srgbClr val="000000"/>
                </a:solidFill>
                <a:effectLst/>
                <a:ea typeface="Calibri" panose="020F0502020204030204" pitchFamily="34" charset="0"/>
                <a:cs typeface="Times New Roman" panose="02020603050405020304" pitchFamily="18" charset="0"/>
              </a:rPr>
              <a:t>c</a:t>
            </a:r>
            <a:r>
              <a:rPr lang="en-US" sz="2800" b="0" i="0" dirty="0">
                <a:solidFill>
                  <a:srgbClr val="000000"/>
                </a:solidFill>
                <a:effectLst/>
                <a:ea typeface="Calibri" panose="020F0502020204030204" pitchFamily="34" charset="0"/>
                <a:cs typeface="Times New Roman" panose="02020603050405020304" pitchFamily="18" charset="0"/>
              </a:rPr>
              <a:t> = - </a:t>
            </a:r>
            <a:r>
              <a:rPr lang="en-US" sz="2800" b="0" i="1" dirty="0">
                <a:solidFill>
                  <a:srgbClr val="000000"/>
                </a:solidFill>
                <a:effectLst/>
                <a:ea typeface="Calibri" panose="020F0502020204030204" pitchFamily="34" charset="0"/>
                <a:cs typeface="Times New Roman" panose="02020603050405020304" pitchFamily="18" charset="0"/>
              </a:rPr>
              <a:t>rw</a:t>
            </a:r>
            <a:r>
              <a:rPr lang="en-US" sz="2800" b="0" i="1" baseline="30000" dirty="0">
                <a:solidFill>
                  <a:srgbClr val="000000"/>
                </a:solidFill>
                <a:effectLst/>
                <a:ea typeface="Calibri" panose="020F0502020204030204" pitchFamily="34" charset="0"/>
                <a:cs typeface="Times New Roman" panose="02020603050405020304" pitchFamily="18" charset="0"/>
              </a:rPr>
              <a:t>2</a:t>
            </a:r>
            <a:r>
              <a:rPr lang="en-US" sz="2800" b="0" i="0" dirty="0">
                <a:solidFill>
                  <a:srgbClr val="000000"/>
                </a:solidFill>
                <a:effectLst/>
              </a:rPr>
              <a:t> </a:t>
            </a:r>
            <a:r>
              <a:rPr lang="en-US" sz="2800" dirty="0">
                <a:solidFill>
                  <a:srgbClr val="000000"/>
                </a:solidFill>
              </a:rPr>
              <a:t>and </a:t>
            </a:r>
            <a:r>
              <a:rPr lang="en-US" sz="2800" b="0" i="1" dirty="0">
                <a:solidFill>
                  <a:srgbClr val="000000"/>
                </a:solidFill>
                <a:effectLst/>
                <a:ea typeface="Calibri" panose="020F0502020204030204" pitchFamily="34" charset="0"/>
                <a:cs typeface="Times New Roman" panose="02020603050405020304" pitchFamily="18" charset="0"/>
              </a:rPr>
              <a:t>r = R</a:t>
            </a:r>
            <a:r>
              <a:rPr lang="en-US" sz="2800" b="0" i="1" baseline="-25000" dirty="0">
                <a:solidFill>
                  <a:srgbClr val="000000"/>
                </a:solidFill>
                <a:effectLst/>
                <a:ea typeface="Calibri" panose="020F0502020204030204" pitchFamily="34" charset="0"/>
                <a:cs typeface="Times New Roman" panose="02020603050405020304" pitchFamily="18" charset="0"/>
              </a:rPr>
              <a:t>E</a:t>
            </a:r>
            <a:br>
              <a:rPr lang="en-US" sz="2800" b="0" i="0" dirty="0">
                <a:solidFill>
                  <a:srgbClr val="000000"/>
                </a:solidFill>
                <a:effectLst/>
              </a:rPr>
            </a:br>
            <a:r>
              <a:rPr lang="en-US" sz="2800" b="0" i="0" dirty="0">
                <a:solidFill>
                  <a:srgbClr val="000000"/>
                </a:solidFill>
                <a:effectLst/>
              </a:rPr>
              <a:t>The apparent weight at the equator is</a:t>
            </a:r>
            <a:r>
              <a:rPr lang="en-US" sz="2800" dirty="0"/>
              <a:t> </a:t>
            </a:r>
            <a:br>
              <a:rPr lang="en-US" sz="2800" dirty="0"/>
            </a:br>
            <a:br>
              <a:rPr lang="en-US" dirty="0"/>
            </a:br>
            <a:endParaRPr lang="en-US" dirty="0"/>
          </a:p>
          <a:p>
            <a:pPr marL="0" indent="0">
              <a:buNone/>
            </a:pPr>
            <a:r>
              <a:rPr lang="en-US" sz="2800" b="0" i="0" dirty="0">
                <a:solidFill>
                  <a:srgbClr val="000000"/>
                </a:solidFill>
                <a:effectLst/>
              </a:rPr>
              <a:t>At the poles, </a:t>
            </a:r>
            <a:r>
              <a:rPr lang="en-US" sz="2800" b="0" i="1" dirty="0">
                <a:solidFill>
                  <a:srgbClr val="000000"/>
                </a:solidFill>
                <a:effectLst/>
              </a:rPr>
              <a:t>a</a:t>
            </a:r>
            <a:r>
              <a:rPr lang="en-US" sz="2800" b="0" i="0" dirty="0">
                <a:solidFill>
                  <a:srgbClr val="000000"/>
                </a:solidFill>
                <a:effectLst/>
              </a:rPr>
              <a:t>c → 0 and </a:t>
            </a:r>
            <a:r>
              <a:rPr lang="en-US" sz="2800" b="0" i="1" dirty="0">
                <a:solidFill>
                  <a:srgbClr val="000000"/>
                </a:solidFill>
                <a:effectLst/>
              </a:rPr>
              <a:t>F</a:t>
            </a:r>
            <a:r>
              <a:rPr lang="en-US" sz="2800" b="0" i="0" dirty="0">
                <a:solidFill>
                  <a:srgbClr val="000000"/>
                </a:solidFill>
                <a:effectLst/>
              </a:rPr>
              <a:t>s = </a:t>
            </a:r>
            <a:r>
              <a:rPr lang="en-US" sz="2800" b="0" i="1" dirty="0">
                <a:solidFill>
                  <a:srgbClr val="000000"/>
                </a:solidFill>
                <a:effectLst/>
              </a:rPr>
              <a:t>mg </a:t>
            </a:r>
            <a:r>
              <a:rPr lang="en-US" sz="2800" b="0" i="0" dirty="0">
                <a:solidFill>
                  <a:srgbClr val="000000"/>
                </a:solidFill>
                <a:effectLst/>
              </a:rPr>
              <a:t>, just as is the case without rotation.</a:t>
            </a:r>
            <a:r>
              <a:rPr lang="en-US" sz="2800" dirty="0"/>
              <a:t> </a:t>
            </a:r>
            <a:br>
              <a:rPr lang="en-US" sz="2800" dirty="0"/>
            </a:br>
            <a:endParaRPr lang="x-none" sz="2800" dirty="0"/>
          </a:p>
          <a:p>
            <a:pPr marL="0" indent="0">
              <a:buNone/>
            </a:pPr>
            <a:endParaRPr lang="en-US" sz="2800" b="0" i="0" dirty="0">
              <a:solidFill>
                <a:srgbClr val="000000"/>
              </a:solidFill>
              <a:effectLst/>
            </a:endParaRPr>
          </a:p>
          <a:p>
            <a:pPr marL="0" indent="0">
              <a:buNone/>
            </a:pPr>
            <a:endParaRPr lang="en-US" sz="2800" b="0" i="0" dirty="0">
              <a:solidFill>
                <a:srgbClr val="000000"/>
              </a:solidFill>
              <a:effectLst/>
            </a:endParaRPr>
          </a:p>
          <a:p>
            <a:endParaRPr lang="x-none" dirty="0"/>
          </a:p>
        </p:txBody>
      </p:sp>
      <p:pic>
        <p:nvPicPr>
          <p:cNvPr id="4" name="Picture 3">
            <a:extLst>
              <a:ext uri="{FF2B5EF4-FFF2-40B4-BE49-F238E27FC236}">
                <a16:creationId xmlns:a16="http://schemas.microsoft.com/office/drawing/2014/main" id="{F3C1239C-A4F3-4A97-8FF3-74CCF4982099}"/>
              </a:ext>
            </a:extLst>
          </p:cNvPr>
          <p:cNvPicPr>
            <a:picLocks noChangeAspect="1"/>
          </p:cNvPicPr>
          <p:nvPr/>
        </p:nvPicPr>
        <p:blipFill>
          <a:blip r:embed="rId2"/>
          <a:stretch>
            <a:fillRect/>
          </a:stretch>
        </p:blipFill>
        <p:spPr>
          <a:xfrm>
            <a:off x="2484437" y="3219450"/>
            <a:ext cx="4392000" cy="555318"/>
          </a:xfrm>
          <a:prstGeom prst="rect">
            <a:avLst/>
          </a:prstGeom>
        </p:spPr>
      </p:pic>
      <p:pic>
        <p:nvPicPr>
          <p:cNvPr id="5" name="Picture 4">
            <a:extLst>
              <a:ext uri="{FF2B5EF4-FFF2-40B4-BE49-F238E27FC236}">
                <a16:creationId xmlns:a16="http://schemas.microsoft.com/office/drawing/2014/main" id="{CE51D0B6-432F-47D9-BA8B-02A96BCE8057}"/>
              </a:ext>
            </a:extLst>
          </p:cNvPr>
          <p:cNvPicPr>
            <a:picLocks noChangeAspect="1"/>
          </p:cNvPicPr>
          <p:nvPr/>
        </p:nvPicPr>
        <p:blipFill>
          <a:blip r:embed="rId3"/>
          <a:stretch>
            <a:fillRect/>
          </a:stretch>
        </p:blipFill>
        <p:spPr>
          <a:xfrm>
            <a:off x="2676524" y="4699625"/>
            <a:ext cx="2484000" cy="483471"/>
          </a:xfrm>
          <a:prstGeom prst="rect">
            <a:avLst/>
          </a:prstGeom>
        </p:spPr>
      </p:pic>
      <p:sp>
        <p:nvSpPr>
          <p:cNvPr id="6" name="Slide Number Placeholder 5"/>
          <p:cNvSpPr>
            <a:spLocks noGrp="1"/>
          </p:cNvSpPr>
          <p:nvPr>
            <p:ph type="sldNum" sz="quarter" idx="12"/>
          </p:nvPr>
        </p:nvSpPr>
        <p:spPr/>
        <p:txBody>
          <a:bodyPr/>
          <a:lstStyle/>
          <a:p>
            <a:fld id="{73F0438D-1803-4864-8BE6-6E8BC2F5A9B3}" type="slidenum">
              <a:rPr lang="x-none" smtClean="0"/>
              <a:t>15</a:t>
            </a:fld>
            <a:endParaRPr lang="x-none"/>
          </a:p>
        </p:txBody>
      </p:sp>
    </p:spTree>
    <p:extLst>
      <p:ext uri="{BB962C8B-B14F-4D97-AF65-F5344CB8AC3E}">
        <p14:creationId xmlns:p14="http://schemas.microsoft.com/office/powerpoint/2010/main" val="1751653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18A3-40C3-4319-8DA5-B6A9E25427D9}"/>
              </a:ext>
            </a:extLst>
          </p:cNvPr>
          <p:cNvSpPr>
            <a:spLocks noGrp="1"/>
          </p:cNvSpPr>
          <p:nvPr>
            <p:ph type="title"/>
          </p:nvPr>
        </p:nvSpPr>
        <p:spPr>
          <a:xfrm>
            <a:off x="838200" y="365125"/>
            <a:ext cx="10515600" cy="701675"/>
          </a:xfrm>
        </p:spPr>
        <p:txBody>
          <a:bodyPr>
            <a:normAutofit/>
          </a:bodyPr>
          <a:lstStyle/>
          <a:p>
            <a:r>
              <a:rPr lang="en-US" altLang="x-none" sz="3600" b="1" dirty="0">
                <a:latin typeface="+mn-lt"/>
              </a:rPr>
              <a:t>Gravitational Potential Energy</a:t>
            </a:r>
            <a:endParaRPr lang="x-none" sz="3600" b="1" dirty="0">
              <a:latin typeface="+mn-lt"/>
            </a:endParaRPr>
          </a:p>
        </p:txBody>
      </p:sp>
      <p:sp>
        <p:nvSpPr>
          <p:cNvPr id="3" name="Content Placeholder 2">
            <a:extLst>
              <a:ext uri="{FF2B5EF4-FFF2-40B4-BE49-F238E27FC236}">
                <a16:creationId xmlns:a16="http://schemas.microsoft.com/office/drawing/2014/main" id="{AB82F855-56DA-4701-9A0A-8D6D001B0E9C}"/>
              </a:ext>
            </a:extLst>
          </p:cNvPr>
          <p:cNvSpPr>
            <a:spLocks noGrp="1"/>
          </p:cNvSpPr>
          <p:nvPr>
            <p:ph idx="1"/>
          </p:nvPr>
        </p:nvSpPr>
        <p:spPr>
          <a:xfrm>
            <a:off x="838200" y="1282700"/>
            <a:ext cx="10515600" cy="4894263"/>
          </a:xfrm>
        </p:spPr>
        <p:txBody>
          <a:bodyPr/>
          <a:lstStyle/>
          <a:p>
            <a:r>
              <a:rPr lang="en-US" sz="2400" b="0" i="0" dirty="0">
                <a:solidFill>
                  <a:srgbClr val="000000"/>
                </a:solidFill>
                <a:effectLst/>
              </a:rPr>
              <a:t>the change in gravitational potential energy near Earth’s </a:t>
            </a:r>
          </a:p>
          <a:p>
            <a:r>
              <a:rPr lang="en-US" sz="2400" b="0" i="0" dirty="0">
                <a:solidFill>
                  <a:srgbClr val="000000"/>
                </a:solidFill>
                <a:effectLst/>
              </a:rPr>
              <a:t>surface is Δ</a:t>
            </a:r>
            <a:r>
              <a:rPr lang="en-US" sz="2400" b="0" i="1" dirty="0">
                <a:solidFill>
                  <a:srgbClr val="000000"/>
                </a:solidFill>
                <a:effectLst/>
              </a:rPr>
              <a:t>U </a:t>
            </a:r>
            <a:r>
              <a:rPr lang="en-US" sz="2400" b="0" i="0" dirty="0">
                <a:solidFill>
                  <a:srgbClr val="000000"/>
                </a:solidFill>
                <a:effectLst/>
              </a:rPr>
              <a:t>= </a:t>
            </a:r>
            <a:r>
              <a:rPr lang="en-US" sz="2400" b="0" i="1" dirty="0" err="1">
                <a:solidFill>
                  <a:srgbClr val="000000"/>
                </a:solidFill>
                <a:effectLst/>
              </a:rPr>
              <a:t>mg</a:t>
            </a:r>
            <a:r>
              <a:rPr lang="en-US" sz="2400" b="0" i="0" dirty="0" err="1">
                <a:solidFill>
                  <a:srgbClr val="000000"/>
                </a:solidFill>
                <a:effectLst/>
              </a:rPr>
              <a:t>y</a:t>
            </a:r>
            <a:r>
              <a:rPr lang="en-US" sz="2400" b="0" i="0" dirty="0">
                <a:solidFill>
                  <a:srgbClr val="000000"/>
                </a:solidFill>
                <a:effectLst/>
              </a:rPr>
              <a:t> </a:t>
            </a:r>
            <a:r>
              <a:rPr lang="en-US" altLang="x-none" sz="2400" dirty="0"/>
              <a:t>is valid only near the earth’s surface</a:t>
            </a:r>
          </a:p>
          <a:p>
            <a:pPr eaLnBrk="1" hangingPunct="1">
              <a:lnSpc>
                <a:spcPct val="90000"/>
              </a:lnSpc>
            </a:pPr>
            <a:r>
              <a:rPr lang="en-US" altLang="x-none" sz="2400" dirty="0"/>
              <a:t>For objects high above the earth’s surface, an alternate</a:t>
            </a:r>
          </a:p>
          <a:p>
            <a:pPr marL="0" indent="0" eaLnBrk="1" hangingPunct="1">
              <a:lnSpc>
                <a:spcPct val="90000"/>
              </a:lnSpc>
              <a:buNone/>
            </a:pPr>
            <a:r>
              <a:rPr lang="en-US" altLang="x-none" sz="2400" dirty="0"/>
              <a:t> expression is needed</a:t>
            </a:r>
          </a:p>
          <a:p>
            <a:pPr marL="0" indent="0" eaLnBrk="1" hangingPunct="1">
              <a:lnSpc>
                <a:spcPct val="90000"/>
              </a:lnSpc>
              <a:buNone/>
            </a:pPr>
            <a:endParaRPr lang="en-US" altLang="x-none" sz="2400" dirty="0"/>
          </a:p>
          <a:p>
            <a:r>
              <a:rPr lang="en-US" altLang="x-none" sz="2400" dirty="0"/>
              <a:t>Zero reference level is infinitely far from the earth, </a:t>
            </a:r>
          </a:p>
          <a:p>
            <a:pPr marL="0" indent="0">
              <a:buNone/>
            </a:pPr>
            <a:r>
              <a:rPr lang="en-US" altLang="x-none" sz="2400" dirty="0"/>
              <a:t>so potential energy is everywhere negative!</a:t>
            </a:r>
            <a:endParaRPr lang="en-US" altLang="zh-CN" sz="2400" dirty="0">
              <a:ea typeface="宋体" panose="02010600030101010101" pitchFamily="2" charset="-122"/>
            </a:endParaRPr>
          </a:p>
          <a:p>
            <a:pPr eaLnBrk="1" hangingPunct="1">
              <a:lnSpc>
                <a:spcPct val="90000"/>
              </a:lnSpc>
            </a:pPr>
            <a:r>
              <a:rPr lang="en-US" altLang="zh-CN" sz="2400" dirty="0">
                <a:ea typeface="宋体" panose="02010600030101010101" pitchFamily="2" charset="-122"/>
              </a:rPr>
              <a:t>Energy conservation</a:t>
            </a:r>
            <a:endParaRPr lang="en-US" altLang="x-none" sz="2400" dirty="0"/>
          </a:p>
          <a:p>
            <a:pPr marL="0" indent="0">
              <a:buNone/>
            </a:pPr>
            <a:endParaRPr lang="x-none" dirty="0"/>
          </a:p>
        </p:txBody>
      </p:sp>
      <p:graphicFrame>
        <p:nvGraphicFramePr>
          <p:cNvPr id="4" name="Object 5">
            <a:extLst>
              <a:ext uri="{FF2B5EF4-FFF2-40B4-BE49-F238E27FC236}">
                <a16:creationId xmlns:a16="http://schemas.microsoft.com/office/drawing/2014/main" id="{E3DBD46D-D0CB-42BC-986A-2454E2C2E7A4}"/>
              </a:ext>
            </a:extLst>
          </p:cNvPr>
          <p:cNvGraphicFramePr>
            <a:graphicFrameLocks noChangeAspect="1"/>
          </p:cNvGraphicFramePr>
          <p:nvPr>
            <p:extLst>
              <p:ext uri="{D42A27DB-BD31-4B8C-83A1-F6EECF244321}">
                <p14:modId xmlns:p14="http://schemas.microsoft.com/office/powerpoint/2010/main" val="3022600628"/>
              </p:ext>
            </p:extLst>
          </p:nvPr>
        </p:nvGraphicFramePr>
        <p:xfrm>
          <a:off x="3687762" y="2582862"/>
          <a:ext cx="1874837" cy="846138"/>
        </p:xfrm>
        <a:graphic>
          <a:graphicData uri="http://schemas.openxmlformats.org/presentationml/2006/ole">
            <mc:AlternateContent xmlns:mc="http://schemas.openxmlformats.org/markup-compatibility/2006">
              <mc:Choice xmlns:v="urn:schemas-microsoft-com:vml" Requires="v">
                <p:oleObj name="Equation" r:id="rId2" imgW="901440" imgH="406080" progId="Equation.DSMT4">
                  <p:embed/>
                </p:oleObj>
              </mc:Choice>
              <mc:Fallback>
                <p:oleObj name="Equation" r:id="rId2" imgW="901440" imgH="406080" progId="Equation.DSMT4">
                  <p:embed/>
                  <p:pic>
                    <p:nvPicPr>
                      <p:cNvPr id="5123" name="Object 5">
                        <a:extLst>
                          <a:ext uri="{FF2B5EF4-FFF2-40B4-BE49-F238E27FC236}">
                            <a16:creationId xmlns:a16="http://schemas.microsoft.com/office/drawing/2014/main" id="{FA927651-0EB2-43DF-930F-093CDF346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762" y="2582862"/>
                        <a:ext cx="1874837"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74DDB22F-EB36-4115-B957-228C74DA5A86}"/>
              </a:ext>
            </a:extLst>
          </p:cNvPr>
          <p:cNvGraphicFramePr>
            <a:graphicFrameLocks noChangeAspect="1"/>
          </p:cNvGraphicFramePr>
          <p:nvPr>
            <p:extLst>
              <p:ext uri="{D42A27DB-BD31-4B8C-83A1-F6EECF244321}">
                <p14:modId xmlns:p14="http://schemas.microsoft.com/office/powerpoint/2010/main" val="947083973"/>
              </p:ext>
            </p:extLst>
          </p:nvPr>
        </p:nvGraphicFramePr>
        <p:xfrm>
          <a:off x="2287587" y="5154607"/>
          <a:ext cx="3240000" cy="705309"/>
        </p:xfrm>
        <a:graphic>
          <a:graphicData uri="http://schemas.openxmlformats.org/presentationml/2006/ole">
            <mc:AlternateContent xmlns:mc="http://schemas.openxmlformats.org/markup-compatibility/2006">
              <mc:Choice xmlns:v="urn:schemas-microsoft-com:vml" Requires="v">
                <p:oleObj name="Equation" r:id="rId4" imgW="1866600" imgH="406080" progId="Equation.DSMT4">
                  <p:embed/>
                </p:oleObj>
              </mc:Choice>
              <mc:Fallback>
                <p:oleObj name="Equation" r:id="rId4" imgW="1866600" imgH="406080" progId="Equation.DSMT4">
                  <p:embed/>
                  <p:pic>
                    <p:nvPicPr>
                      <p:cNvPr id="5124" name="Object 6">
                        <a:extLst>
                          <a:ext uri="{FF2B5EF4-FFF2-40B4-BE49-F238E27FC236}">
                            <a16:creationId xmlns:a16="http://schemas.microsoft.com/office/drawing/2014/main" id="{093B5261-022F-4353-AE92-3DB3341655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587" y="5154607"/>
                        <a:ext cx="3240000" cy="705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7F50EB3A-335B-42C4-B0B1-ECFEEED9D2C5}"/>
              </a:ext>
            </a:extLst>
          </p:cNvPr>
          <p:cNvGraphicFramePr>
            <a:graphicFrameLocks noChangeAspect="1"/>
          </p:cNvGraphicFramePr>
          <p:nvPr>
            <p:extLst>
              <p:ext uri="{D42A27DB-BD31-4B8C-83A1-F6EECF244321}">
                <p14:modId xmlns:p14="http://schemas.microsoft.com/office/powerpoint/2010/main" val="3508268130"/>
              </p:ext>
            </p:extLst>
          </p:nvPr>
        </p:nvGraphicFramePr>
        <p:xfrm>
          <a:off x="8585200" y="893763"/>
          <a:ext cx="2235200" cy="5410200"/>
        </p:xfrm>
        <a:graphic>
          <a:graphicData uri="http://schemas.openxmlformats.org/presentationml/2006/ole">
            <mc:AlternateContent xmlns:mc="http://schemas.openxmlformats.org/markup-compatibility/2006">
              <mc:Choice xmlns:v="urn:schemas-microsoft-com:vml" Requires="v">
                <p:oleObj name="Photo Editor Photo" r:id="rId6" imgW="3019048" imgH="7314286" progId="MSPhotoEd.3">
                  <p:embed/>
                </p:oleObj>
              </mc:Choice>
              <mc:Fallback>
                <p:oleObj name="Photo Editor Photo" r:id="rId6" imgW="3019048" imgH="7314286" progId="MSPhotoEd.3">
                  <p:embed/>
                  <p:pic>
                    <p:nvPicPr>
                      <p:cNvPr id="5122" name="Object 4">
                        <a:extLst>
                          <a:ext uri="{FF2B5EF4-FFF2-40B4-BE49-F238E27FC236}">
                            <a16:creationId xmlns:a16="http://schemas.microsoft.com/office/drawing/2014/main" id="{C52ECF42-3056-481A-8526-F860377105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5200" y="893763"/>
                        <a:ext cx="2235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73F0438D-1803-4864-8BE6-6E8BC2F5A9B3}" type="slidenum">
              <a:rPr lang="x-none" smtClean="0"/>
              <a:t>16</a:t>
            </a:fld>
            <a:endParaRPr lang="x-none"/>
          </a:p>
        </p:txBody>
      </p:sp>
    </p:spTree>
    <p:extLst>
      <p:ext uri="{BB962C8B-B14F-4D97-AF65-F5344CB8AC3E}">
        <p14:creationId xmlns:p14="http://schemas.microsoft.com/office/powerpoint/2010/main" val="2371199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FABA-BDB6-4AF9-B9CF-80F47B8A9A9A}"/>
              </a:ext>
            </a:extLst>
          </p:cNvPr>
          <p:cNvSpPr>
            <a:spLocks noGrp="1"/>
          </p:cNvSpPr>
          <p:nvPr>
            <p:ph type="title"/>
          </p:nvPr>
        </p:nvSpPr>
        <p:spPr>
          <a:xfrm>
            <a:off x="838200" y="365125"/>
            <a:ext cx="10515600" cy="714375"/>
          </a:xfrm>
        </p:spPr>
        <p:txBody>
          <a:bodyPr>
            <a:normAutofit/>
          </a:bodyPr>
          <a:lstStyle/>
          <a:p>
            <a:r>
              <a:rPr lang="en-US" altLang="x-none" sz="3600" b="1" dirty="0">
                <a:latin typeface="+mn-lt"/>
              </a:rPr>
              <a:t>Energy of an Orbit</a:t>
            </a:r>
            <a:endParaRPr lang="x-none" sz="3600" b="1" dirty="0">
              <a:latin typeface="+mn-lt"/>
            </a:endParaRPr>
          </a:p>
        </p:txBody>
      </p:sp>
      <p:sp>
        <p:nvSpPr>
          <p:cNvPr id="3" name="Content Placeholder 2">
            <a:extLst>
              <a:ext uri="{FF2B5EF4-FFF2-40B4-BE49-F238E27FC236}">
                <a16:creationId xmlns:a16="http://schemas.microsoft.com/office/drawing/2014/main" id="{109BC85D-682B-4FA2-A10D-8423BDA8CE74}"/>
              </a:ext>
            </a:extLst>
          </p:cNvPr>
          <p:cNvSpPr>
            <a:spLocks noGrp="1"/>
          </p:cNvSpPr>
          <p:nvPr>
            <p:ph idx="1"/>
          </p:nvPr>
        </p:nvSpPr>
        <p:spPr>
          <a:xfrm>
            <a:off x="838200" y="1079500"/>
            <a:ext cx="10515600" cy="5097463"/>
          </a:xfrm>
        </p:spPr>
        <p:txBody>
          <a:bodyPr>
            <a:normAutofit fontScale="92500" lnSpcReduction="10000"/>
          </a:bodyPr>
          <a:lstStyle/>
          <a:p>
            <a:r>
              <a:rPr lang="en-US" altLang="x-none" sz="2800" dirty="0"/>
              <a:t>Consider a circular orbit of a planet around the Sun.  What keeps the planet moving in its circle?</a:t>
            </a:r>
          </a:p>
          <a:p>
            <a:r>
              <a:rPr lang="en-US" altLang="x-none" sz="2800" dirty="0"/>
              <a:t>It is the centripetal force produced by the gravitational force, i.e.</a:t>
            </a:r>
          </a:p>
          <a:p>
            <a:endParaRPr lang="en-US" altLang="x-none" sz="2800" dirty="0"/>
          </a:p>
          <a:p>
            <a:r>
              <a:rPr lang="en-US" altLang="x-none" sz="2800" dirty="0"/>
              <a:t>That implies that</a:t>
            </a:r>
          </a:p>
          <a:p>
            <a:endParaRPr lang="en-US" altLang="x-none" sz="2800" dirty="0"/>
          </a:p>
          <a:p>
            <a:r>
              <a:rPr lang="en-US" altLang="x-none" sz="2800" dirty="0"/>
              <a:t>Making this substitution in the expression for total energy:</a:t>
            </a:r>
          </a:p>
          <a:p>
            <a:endParaRPr lang="en-US" altLang="x-none" sz="2800" dirty="0"/>
          </a:p>
          <a:p>
            <a:endParaRPr lang="en-US" altLang="x-none" sz="2800" dirty="0"/>
          </a:p>
          <a:p>
            <a:r>
              <a:rPr lang="en-US" altLang="x-none" sz="2800" dirty="0"/>
              <a:t>Note the total energy is negative, and is half the (negative) potential energy.</a:t>
            </a:r>
          </a:p>
          <a:p>
            <a:r>
              <a:rPr lang="en-US" altLang="x-none" sz="2800" dirty="0"/>
              <a:t>For an elliptical orbit, </a:t>
            </a:r>
            <a:r>
              <a:rPr lang="en-US" altLang="x-none" sz="2800" i="1" dirty="0">
                <a:latin typeface="Times New Roman" panose="02020603050405020304" pitchFamily="18" charset="0"/>
                <a:cs typeface="Times New Roman" panose="02020603050405020304" pitchFamily="18" charset="0"/>
              </a:rPr>
              <a:t>r</a:t>
            </a:r>
            <a:r>
              <a:rPr lang="en-US" altLang="x-none" sz="2800" dirty="0"/>
              <a:t> is replaced by </a:t>
            </a:r>
            <a:r>
              <a:rPr lang="en-US" altLang="x-none" sz="2800" i="1" dirty="0">
                <a:latin typeface="Times New Roman" panose="02020603050405020304" pitchFamily="18" charset="0"/>
                <a:cs typeface="Times New Roman" panose="02020603050405020304" pitchFamily="18" charset="0"/>
              </a:rPr>
              <a:t>a</a:t>
            </a:r>
            <a:r>
              <a:rPr lang="en-US" altLang="x-none" sz="2800" dirty="0"/>
              <a:t>:</a:t>
            </a:r>
          </a:p>
          <a:p>
            <a:endParaRPr lang="x-none" dirty="0"/>
          </a:p>
        </p:txBody>
      </p:sp>
      <p:graphicFrame>
        <p:nvGraphicFramePr>
          <p:cNvPr id="4" name="Object 6">
            <a:extLst>
              <a:ext uri="{FF2B5EF4-FFF2-40B4-BE49-F238E27FC236}">
                <a16:creationId xmlns:a16="http://schemas.microsoft.com/office/drawing/2014/main" id="{2D5BB91C-E4F0-460C-8C23-7CBC7C94FF00}"/>
              </a:ext>
            </a:extLst>
          </p:cNvPr>
          <p:cNvGraphicFramePr>
            <a:graphicFrameLocks noChangeAspect="1"/>
          </p:cNvGraphicFramePr>
          <p:nvPr>
            <p:extLst>
              <p:ext uri="{D42A27DB-BD31-4B8C-83A1-F6EECF244321}">
                <p14:modId xmlns:p14="http://schemas.microsoft.com/office/powerpoint/2010/main" val="3866503773"/>
              </p:ext>
            </p:extLst>
          </p:nvPr>
        </p:nvGraphicFramePr>
        <p:xfrm>
          <a:off x="3951720" y="2122488"/>
          <a:ext cx="1575955" cy="571500"/>
        </p:xfrm>
        <a:graphic>
          <a:graphicData uri="http://schemas.openxmlformats.org/presentationml/2006/ole">
            <mc:AlternateContent xmlns:mc="http://schemas.openxmlformats.org/markup-compatibility/2006">
              <mc:Choice xmlns:v="urn:schemas-microsoft-com:vml" Requires="v">
                <p:oleObj name="Equation" r:id="rId2" imgW="1155600" imgH="419040" progId="Equation.DSMT4">
                  <p:embed/>
                </p:oleObj>
              </mc:Choice>
              <mc:Fallback>
                <p:oleObj name="Equation" r:id="rId2" imgW="1155600" imgH="419040" progId="Equation.DSMT4">
                  <p:embed/>
                  <p:pic>
                    <p:nvPicPr>
                      <p:cNvPr id="6146" name="Object 6">
                        <a:extLst>
                          <a:ext uri="{FF2B5EF4-FFF2-40B4-BE49-F238E27FC236}">
                            <a16:creationId xmlns:a16="http://schemas.microsoft.com/office/drawing/2014/main" id="{21F0D38C-8FFF-4AC5-AC37-91B5A4F42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1720" y="2122488"/>
                        <a:ext cx="157595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a:extLst>
              <a:ext uri="{FF2B5EF4-FFF2-40B4-BE49-F238E27FC236}">
                <a16:creationId xmlns:a16="http://schemas.microsoft.com/office/drawing/2014/main" id="{DE725023-BFE1-4664-8940-888D560F638E}"/>
              </a:ext>
            </a:extLst>
          </p:cNvPr>
          <p:cNvGraphicFramePr>
            <a:graphicFrameLocks noChangeAspect="1"/>
          </p:cNvGraphicFramePr>
          <p:nvPr>
            <p:extLst>
              <p:ext uri="{D42A27DB-BD31-4B8C-83A1-F6EECF244321}">
                <p14:modId xmlns:p14="http://schemas.microsoft.com/office/powerpoint/2010/main" val="2172653876"/>
              </p:ext>
            </p:extLst>
          </p:nvPr>
        </p:nvGraphicFramePr>
        <p:xfrm>
          <a:off x="3841750" y="2768602"/>
          <a:ext cx="1371600" cy="590550"/>
        </p:xfrm>
        <a:graphic>
          <a:graphicData uri="http://schemas.openxmlformats.org/presentationml/2006/ole">
            <mc:AlternateContent xmlns:mc="http://schemas.openxmlformats.org/markup-compatibility/2006">
              <mc:Choice xmlns:v="urn:schemas-microsoft-com:vml" Requires="v">
                <p:oleObj name="Equation" r:id="rId4" imgW="914400" imgH="393480" progId="Equation.DSMT4">
                  <p:embed/>
                </p:oleObj>
              </mc:Choice>
              <mc:Fallback>
                <p:oleObj name="Equation" r:id="rId4" imgW="914400" imgH="393480" progId="Equation.DSMT4">
                  <p:embed/>
                  <p:pic>
                    <p:nvPicPr>
                      <p:cNvPr id="6147" name="Object 7">
                        <a:extLst>
                          <a:ext uri="{FF2B5EF4-FFF2-40B4-BE49-F238E27FC236}">
                            <a16:creationId xmlns:a16="http://schemas.microsoft.com/office/drawing/2014/main" id="{88FE45E1-C414-471E-865B-4568070272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0" y="2768602"/>
                        <a:ext cx="13716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79214BF1-3F1E-4667-8BA1-B47E1BDD78D3}"/>
              </a:ext>
            </a:extLst>
          </p:cNvPr>
          <p:cNvGraphicFramePr>
            <a:graphicFrameLocks noChangeAspect="1"/>
          </p:cNvGraphicFramePr>
          <p:nvPr/>
        </p:nvGraphicFramePr>
        <p:xfrm>
          <a:off x="1733550" y="4008438"/>
          <a:ext cx="3352800" cy="590550"/>
        </p:xfrm>
        <a:graphic>
          <a:graphicData uri="http://schemas.openxmlformats.org/presentationml/2006/ole">
            <mc:AlternateContent xmlns:mc="http://schemas.openxmlformats.org/markup-compatibility/2006">
              <mc:Choice xmlns:v="urn:schemas-microsoft-com:vml" Requires="v">
                <p:oleObj name="Equation" r:id="rId6" imgW="2234880" imgH="393480" progId="Equation.DSMT4">
                  <p:embed/>
                </p:oleObj>
              </mc:Choice>
              <mc:Fallback>
                <p:oleObj name="Equation" r:id="rId6" imgW="2234880" imgH="393480" progId="Equation.DSMT4">
                  <p:embed/>
                  <p:pic>
                    <p:nvPicPr>
                      <p:cNvPr id="6148" name="Object 8">
                        <a:extLst>
                          <a:ext uri="{FF2B5EF4-FFF2-40B4-BE49-F238E27FC236}">
                            <a16:creationId xmlns:a16="http://schemas.microsoft.com/office/drawing/2014/main" id="{AFD3C9B9-5711-4D24-8B7C-F1AF41B2EC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3550" y="4008438"/>
                        <a:ext cx="33528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9">
            <a:extLst>
              <a:ext uri="{FF2B5EF4-FFF2-40B4-BE49-F238E27FC236}">
                <a16:creationId xmlns:a16="http://schemas.microsoft.com/office/drawing/2014/main" id="{DB5FCD2C-6E50-4AAF-995E-E9D6EE3FBAB6}"/>
              </a:ext>
            </a:extLst>
          </p:cNvPr>
          <p:cNvGraphicFramePr>
            <a:graphicFrameLocks noChangeAspect="1"/>
          </p:cNvGraphicFramePr>
          <p:nvPr/>
        </p:nvGraphicFramePr>
        <p:xfrm>
          <a:off x="5584825" y="3995738"/>
          <a:ext cx="2686050" cy="590550"/>
        </p:xfrm>
        <a:graphic>
          <a:graphicData uri="http://schemas.openxmlformats.org/presentationml/2006/ole">
            <mc:AlternateContent xmlns:mc="http://schemas.openxmlformats.org/markup-compatibility/2006">
              <mc:Choice xmlns:v="urn:schemas-microsoft-com:vml" Requires="v">
                <p:oleObj name="Equation" r:id="rId8" imgW="1790640" imgH="393480" progId="Equation.DSMT4">
                  <p:embed/>
                </p:oleObj>
              </mc:Choice>
              <mc:Fallback>
                <p:oleObj name="Equation" r:id="rId8" imgW="1790640" imgH="393480" progId="Equation.DSMT4">
                  <p:embed/>
                  <p:pic>
                    <p:nvPicPr>
                      <p:cNvPr id="6149" name="Object 9">
                        <a:extLst>
                          <a:ext uri="{FF2B5EF4-FFF2-40B4-BE49-F238E27FC236}">
                            <a16:creationId xmlns:a16="http://schemas.microsoft.com/office/drawing/2014/main" id="{2349BCA4-460C-4F18-B0F0-0C023267F8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4825" y="3995738"/>
                        <a:ext cx="2686050" cy="5905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
            <a:extLst>
              <a:ext uri="{FF2B5EF4-FFF2-40B4-BE49-F238E27FC236}">
                <a16:creationId xmlns:a16="http://schemas.microsoft.com/office/drawing/2014/main" id="{F523F6C7-043A-46F4-BC5D-F8230CE26824}"/>
              </a:ext>
            </a:extLst>
          </p:cNvPr>
          <p:cNvGraphicFramePr>
            <a:graphicFrameLocks noChangeAspect="1"/>
          </p:cNvGraphicFramePr>
          <p:nvPr>
            <p:extLst>
              <p:ext uri="{D42A27DB-BD31-4B8C-83A1-F6EECF244321}">
                <p14:modId xmlns:p14="http://schemas.microsoft.com/office/powerpoint/2010/main" val="2518243383"/>
              </p:ext>
            </p:extLst>
          </p:nvPr>
        </p:nvGraphicFramePr>
        <p:xfrm>
          <a:off x="6607175" y="5586413"/>
          <a:ext cx="2800350" cy="590550"/>
        </p:xfrm>
        <a:graphic>
          <a:graphicData uri="http://schemas.openxmlformats.org/presentationml/2006/ole">
            <mc:AlternateContent xmlns:mc="http://schemas.openxmlformats.org/markup-compatibility/2006">
              <mc:Choice xmlns:v="urn:schemas-microsoft-com:vml" Requires="v">
                <p:oleObj name="Equation" r:id="rId10" imgW="1866600" imgH="393480" progId="Equation.DSMT4">
                  <p:embed/>
                </p:oleObj>
              </mc:Choice>
              <mc:Fallback>
                <p:oleObj name="Equation" r:id="rId10" imgW="1866600" imgH="393480" progId="Equation.DSMT4">
                  <p:embed/>
                  <p:pic>
                    <p:nvPicPr>
                      <p:cNvPr id="6150" name="Object 10">
                        <a:extLst>
                          <a:ext uri="{FF2B5EF4-FFF2-40B4-BE49-F238E27FC236}">
                            <a16:creationId xmlns:a16="http://schemas.microsoft.com/office/drawing/2014/main" id="{1AFDF152-5B87-4FCD-8E2B-0CDC5C6F02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07175" y="5586413"/>
                        <a:ext cx="2800350" cy="5905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73F0438D-1803-4864-8BE6-6E8BC2F5A9B3}" type="slidenum">
              <a:rPr lang="x-none" smtClean="0"/>
              <a:t>17</a:t>
            </a:fld>
            <a:endParaRPr lang="x-none"/>
          </a:p>
        </p:txBody>
      </p:sp>
    </p:spTree>
    <p:extLst>
      <p:ext uri="{BB962C8B-B14F-4D97-AF65-F5344CB8AC3E}">
        <p14:creationId xmlns:p14="http://schemas.microsoft.com/office/powerpoint/2010/main" val="268345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3BC3-9D7D-4C16-A2E0-D3CC3DDFF105}"/>
              </a:ext>
            </a:extLst>
          </p:cNvPr>
          <p:cNvSpPr>
            <a:spLocks noGrp="1"/>
          </p:cNvSpPr>
          <p:nvPr>
            <p:ph type="title"/>
          </p:nvPr>
        </p:nvSpPr>
        <p:spPr>
          <a:xfrm>
            <a:off x="838200" y="365125"/>
            <a:ext cx="10515600" cy="701675"/>
          </a:xfrm>
        </p:spPr>
        <p:txBody>
          <a:bodyPr>
            <a:normAutofit/>
          </a:bodyPr>
          <a:lstStyle/>
          <a:p>
            <a:r>
              <a:rPr lang="en-US" altLang="x-none" sz="3600" b="1" dirty="0">
                <a:latin typeface="+mn-lt"/>
              </a:rPr>
              <a:t>Escape Speed</a:t>
            </a:r>
            <a:endParaRPr lang="x-none" sz="3600" b="1" dirty="0">
              <a:latin typeface="+mn-lt"/>
            </a:endParaRPr>
          </a:p>
        </p:txBody>
      </p:sp>
      <p:sp>
        <p:nvSpPr>
          <p:cNvPr id="3" name="Content Placeholder 2">
            <a:extLst>
              <a:ext uri="{FF2B5EF4-FFF2-40B4-BE49-F238E27FC236}">
                <a16:creationId xmlns:a16="http://schemas.microsoft.com/office/drawing/2014/main" id="{C26AC13B-2850-4B2F-AA21-E8E563D6E84F}"/>
              </a:ext>
            </a:extLst>
          </p:cNvPr>
          <p:cNvSpPr>
            <a:spLocks noGrp="1"/>
          </p:cNvSpPr>
          <p:nvPr>
            <p:ph idx="1"/>
          </p:nvPr>
        </p:nvSpPr>
        <p:spPr>
          <a:xfrm>
            <a:off x="838200" y="1308100"/>
            <a:ext cx="10515600" cy="4868863"/>
          </a:xfrm>
        </p:spPr>
        <p:txBody>
          <a:bodyPr/>
          <a:lstStyle/>
          <a:p>
            <a:pPr eaLnBrk="1" hangingPunct="1"/>
            <a:r>
              <a:rPr lang="en-US" altLang="x-none" sz="2800" dirty="0"/>
              <a:t>The escape speed is the speed needed for an object to soar off into space and not return</a:t>
            </a:r>
          </a:p>
          <a:p>
            <a:pPr eaLnBrk="1" hangingPunct="1"/>
            <a:endParaRPr lang="en-US" altLang="x-none" sz="2800" dirty="0"/>
          </a:p>
          <a:p>
            <a:pPr eaLnBrk="1" hangingPunct="1"/>
            <a:endParaRPr lang="en-US" altLang="x-none" sz="2800" dirty="0"/>
          </a:p>
          <a:p>
            <a:pPr eaLnBrk="1" hangingPunct="1"/>
            <a:r>
              <a:rPr lang="en-US" altLang="x-none" sz="2800" dirty="0"/>
              <a:t>For the earth, </a:t>
            </a:r>
            <a:r>
              <a:rPr lang="en-US" altLang="x-none" sz="2800" dirty="0" err="1"/>
              <a:t>v</a:t>
            </a:r>
            <a:r>
              <a:rPr lang="en-US" altLang="x-none" sz="2800" baseline="-25000" dirty="0" err="1"/>
              <a:t>esc</a:t>
            </a:r>
            <a:r>
              <a:rPr lang="en-US" altLang="x-none" sz="2800" baseline="-25000" dirty="0"/>
              <a:t> </a:t>
            </a:r>
            <a:r>
              <a:rPr lang="en-US" altLang="x-none" sz="2800" dirty="0"/>
              <a:t>is about 11.2 km/s</a:t>
            </a:r>
          </a:p>
          <a:p>
            <a:pPr eaLnBrk="1" hangingPunct="1"/>
            <a:r>
              <a:rPr lang="en-US" altLang="x-none" sz="2800" dirty="0"/>
              <a:t>Note, v is independent of the mass of the object</a:t>
            </a:r>
          </a:p>
          <a:p>
            <a:endParaRPr lang="x-none" dirty="0"/>
          </a:p>
        </p:txBody>
      </p:sp>
      <p:graphicFrame>
        <p:nvGraphicFramePr>
          <p:cNvPr id="4" name="Object 4">
            <a:extLst>
              <a:ext uri="{FF2B5EF4-FFF2-40B4-BE49-F238E27FC236}">
                <a16:creationId xmlns:a16="http://schemas.microsoft.com/office/drawing/2014/main" id="{69C20A93-F5F3-4048-A77D-09ABAE1D866A}"/>
              </a:ext>
            </a:extLst>
          </p:cNvPr>
          <p:cNvGraphicFramePr>
            <a:graphicFrameLocks noChangeAspect="1"/>
          </p:cNvGraphicFramePr>
          <p:nvPr>
            <p:extLst>
              <p:ext uri="{D42A27DB-BD31-4B8C-83A1-F6EECF244321}">
                <p14:modId xmlns:p14="http://schemas.microsoft.com/office/powerpoint/2010/main" val="1090775704"/>
              </p:ext>
            </p:extLst>
          </p:nvPr>
        </p:nvGraphicFramePr>
        <p:xfrm>
          <a:off x="3687763" y="4241800"/>
          <a:ext cx="2097087" cy="1076325"/>
        </p:xfrm>
        <a:graphic>
          <a:graphicData uri="http://schemas.openxmlformats.org/presentationml/2006/ole">
            <mc:AlternateContent xmlns:mc="http://schemas.openxmlformats.org/markup-compatibility/2006">
              <mc:Choice xmlns:v="urn:schemas-microsoft-com:vml" Requires="v">
                <p:oleObj name="公式" r:id="rId2" imgW="933579" imgH="476280" progId="Equation.3">
                  <p:embed/>
                </p:oleObj>
              </mc:Choice>
              <mc:Fallback>
                <p:oleObj name="公式" r:id="rId2" imgW="933579" imgH="476280" progId="Equation.3">
                  <p:embed/>
                  <p:pic>
                    <p:nvPicPr>
                      <p:cNvPr id="7170" name="Object 4">
                        <a:extLst>
                          <a:ext uri="{FF2B5EF4-FFF2-40B4-BE49-F238E27FC236}">
                            <a16:creationId xmlns:a16="http://schemas.microsoft.com/office/drawing/2014/main" id="{D2E5F08B-32CA-466D-AB07-5D7117F24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763" y="4241800"/>
                        <a:ext cx="2097087"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68E30FC3-6E21-4DC5-B8F6-518D640728C8}"/>
              </a:ext>
            </a:extLst>
          </p:cNvPr>
          <p:cNvGraphicFramePr>
            <a:graphicFrameLocks noChangeAspect="1"/>
          </p:cNvGraphicFramePr>
          <p:nvPr>
            <p:extLst>
              <p:ext uri="{D42A27DB-BD31-4B8C-83A1-F6EECF244321}">
                <p14:modId xmlns:p14="http://schemas.microsoft.com/office/powerpoint/2010/main" val="1149758083"/>
              </p:ext>
            </p:extLst>
          </p:nvPr>
        </p:nvGraphicFramePr>
        <p:xfrm>
          <a:off x="3024188" y="2255837"/>
          <a:ext cx="3714750" cy="720725"/>
        </p:xfrm>
        <a:graphic>
          <a:graphicData uri="http://schemas.openxmlformats.org/presentationml/2006/ole">
            <mc:AlternateContent xmlns:mc="http://schemas.openxmlformats.org/markup-compatibility/2006">
              <mc:Choice xmlns:v="urn:schemas-microsoft-com:vml" Requires="v">
                <p:oleObj name="Equation" r:id="rId4" imgW="2095200" imgH="406080" progId="Equation.DSMT4">
                  <p:embed/>
                </p:oleObj>
              </mc:Choice>
              <mc:Fallback>
                <p:oleObj name="Equation" r:id="rId4" imgW="2095200" imgH="406080" progId="Equation.DSMT4">
                  <p:embed/>
                  <p:pic>
                    <p:nvPicPr>
                      <p:cNvPr id="7171" name="Object 5">
                        <a:extLst>
                          <a:ext uri="{FF2B5EF4-FFF2-40B4-BE49-F238E27FC236}">
                            <a16:creationId xmlns:a16="http://schemas.microsoft.com/office/drawing/2014/main" id="{4159F657-FE21-4679-935C-FFB3D13F6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188" y="2255837"/>
                        <a:ext cx="371475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73F0438D-1803-4864-8BE6-6E8BC2F5A9B3}" type="slidenum">
              <a:rPr lang="x-none" smtClean="0"/>
              <a:t>18</a:t>
            </a:fld>
            <a:endParaRPr lang="x-none"/>
          </a:p>
        </p:txBody>
      </p:sp>
    </p:spTree>
    <p:extLst>
      <p:ext uri="{BB962C8B-B14F-4D97-AF65-F5344CB8AC3E}">
        <p14:creationId xmlns:p14="http://schemas.microsoft.com/office/powerpoint/2010/main" val="43817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0635-8629-48CD-8443-425996717F7F}"/>
              </a:ext>
            </a:extLst>
          </p:cNvPr>
          <p:cNvSpPr>
            <a:spLocks noGrp="1"/>
          </p:cNvSpPr>
          <p:nvPr>
            <p:ph type="title"/>
          </p:nvPr>
        </p:nvSpPr>
        <p:spPr>
          <a:xfrm>
            <a:off x="838200" y="365125"/>
            <a:ext cx="10515600" cy="765175"/>
          </a:xfrm>
        </p:spPr>
        <p:txBody>
          <a:bodyPr>
            <a:normAutofit/>
          </a:bodyPr>
          <a:lstStyle/>
          <a:p>
            <a:r>
              <a:rPr lang="en-US" altLang="x-none" sz="3600" b="1" dirty="0">
                <a:latin typeface="+mn-lt"/>
              </a:rPr>
              <a:t>Kepler’s Laws</a:t>
            </a:r>
            <a:endParaRPr lang="x-none" sz="3600" b="1" dirty="0">
              <a:latin typeface="+mn-lt"/>
            </a:endParaRPr>
          </a:p>
        </p:txBody>
      </p:sp>
      <p:sp>
        <p:nvSpPr>
          <p:cNvPr id="3" name="Content Placeholder 2">
            <a:extLst>
              <a:ext uri="{FF2B5EF4-FFF2-40B4-BE49-F238E27FC236}">
                <a16:creationId xmlns:a16="http://schemas.microsoft.com/office/drawing/2014/main" id="{6F581B67-D2C8-479C-AB9E-0AA00249747E}"/>
              </a:ext>
            </a:extLst>
          </p:cNvPr>
          <p:cNvSpPr>
            <a:spLocks noGrp="1"/>
          </p:cNvSpPr>
          <p:nvPr>
            <p:ph idx="1"/>
          </p:nvPr>
        </p:nvSpPr>
        <p:spPr>
          <a:xfrm>
            <a:off x="838200" y="1282700"/>
            <a:ext cx="10515600" cy="4894263"/>
          </a:xfrm>
        </p:spPr>
        <p:txBody>
          <a:bodyPr>
            <a:normAutofit fontScale="92500" lnSpcReduction="10000"/>
          </a:bodyPr>
          <a:lstStyle/>
          <a:p>
            <a:pPr eaLnBrk="1" hangingPunct="1">
              <a:lnSpc>
                <a:spcPct val="90000"/>
              </a:lnSpc>
            </a:pPr>
            <a:r>
              <a:rPr lang="en-US" altLang="x-none" sz="2800" dirty="0"/>
              <a:t>All planets move in elliptical orbits </a:t>
            </a:r>
          </a:p>
          <a:p>
            <a:pPr marL="0" indent="0" eaLnBrk="1" hangingPunct="1">
              <a:lnSpc>
                <a:spcPct val="90000"/>
              </a:lnSpc>
              <a:buNone/>
            </a:pPr>
            <a:r>
              <a:rPr lang="en-US" altLang="x-none" sz="2800" dirty="0"/>
              <a:t>with the Sun at one of the focal points.</a:t>
            </a:r>
          </a:p>
          <a:p>
            <a:pPr marL="0" indent="0" eaLnBrk="1" hangingPunct="1">
              <a:lnSpc>
                <a:spcPct val="90000"/>
              </a:lnSpc>
              <a:buNone/>
            </a:pPr>
            <a:endParaRPr lang="en-US" altLang="x-none" sz="2800" dirty="0"/>
          </a:p>
          <a:p>
            <a:pPr eaLnBrk="1" hangingPunct="1">
              <a:lnSpc>
                <a:spcPct val="90000"/>
              </a:lnSpc>
            </a:pPr>
            <a:r>
              <a:rPr lang="en-US" altLang="x-none" sz="2800" dirty="0"/>
              <a:t>A line drawn from the Sun to any </a:t>
            </a:r>
          </a:p>
          <a:p>
            <a:pPr marL="0" indent="0" eaLnBrk="1" hangingPunct="1">
              <a:lnSpc>
                <a:spcPct val="90000"/>
              </a:lnSpc>
              <a:buNone/>
            </a:pPr>
            <a:r>
              <a:rPr lang="en-US" altLang="x-none" sz="2800" dirty="0"/>
              <a:t>planet sweeps out equal areas in</a:t>
            </a:r>
          </a:p>
          <a:p>
            <a:pPr marL="0" indent="0" eaLnBrk="1" hangingPunct="1">
              <a:lnSpc>
                <a:spcPct val="90000"/>
              </a:lnSpc>
              <a:buNone/>
            </a:pPr>
            <a:r>
              <a:rPr lang="en-US" altLang="x-none" sz="2800" dirty="0"/>
              <a:t>equal time intervals.</a:t>
            </a:r>
          </a:p>
          <a:p>
            <a:pPr marL="0" indent="0" eaLnBrk="1" hangingPunct="1">
              <a:lnSpc>
                <a:spcPct val="90000"/>
              </a:lnSpc>
              <a:buNone/>
            </a:pPr>
            <a:endParaRPr lang="en-US" altLang="x-none" dirty="0"/>
          </a:p>
          <a:p>
            <a:pPr eaLnBrk="1" hangingPunct="1">
              <a:lnSpc>
                <a:spcPct val="90000"/>
              </a:lnSpc>
            </a:pPr>
            <a:r>
              <a:rPr lang="en-US" altLang="x-none" sz="2800" dirty="0"/>
              <a:t>The square of the orbital period of any</a:t>
            </a:r>
          </a:p>
          <a:p>
            <a:pPr marL="0" indent="0" eaLnBrk="1" hangingPunct="1">
              <a:lnSpc>
                <a:spcPct val="90000"/>
              </a:lnSpc>
              <a:buNone/>
            </a:pPr>
            <a:r>
              <a:rPr lang="en-US" altLang="x-none" sz="2800" dirty="0"/>
              <a:t> planet is proportional to cube of the</a:t>
            </a:r>
          </a:p>
          <a:p>
            <a:pPr marL="0" indent="0" eaLnBrk="1" hangingPunct="1">
              <a:lnSpc>
                <a:spcPct val="90000"/>
              </a:lnSpc>
              <a:buNone/>
            </a:pPr>
            <a:r>
              <a:rPr lang="en-US" altLang="x-none" sz="2800" dirty="0"/>
              <a:t> average distance from the Sun to the</a:t>
            </a:r>
          </a:p>
          <a:p>
            <a:pPr marL="0" indent="0" eaLnBrk="1" hangingPunct="1">
              <a:lnSpc>
                <a:spcPct val="90000"/>
              </a:lnSpc>
              <a:buNone/>
            </a:pPr>
            <a:r>
              <a:rPr lang="en-US" altLang="x-none" sz="2800" dirty="0"/>
              <a:t> planet.</a:t>
            </a:r>
          </a:p>
          <a:p>
            <a:endParaRPr lang="x-none" dirty="0"/>
          </a:p>
        </p:txBody>
      </p:sp>
      <p:pic>
        <p:nvPicPr>
          <p:cNvPr id="4" name="Picture 5" descr="zd6f8yul5e63g1ozmz">
            <a:extLst>
              <a:ext uri="{FF2B5EF4-FFF2-40B4-BE49-F238E27FC236}">
                <a16:creationId xmlns:a16="http://schemas.microsoft.com/office/drawing/2014/main" id="{DF8825DD-A138-4FBD-A930-080E2EC7F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5" y="1425575"/>
            <a:ext cx="4014788"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73F0438D-1803-4864-8BE6-6E8BC2F5A9B3}" type="slidenum">
              <a:rPr lang="x-none" smtClean="0"/>
              <a:t>19</a:t>
            </a:fld>
            <a:endParaRPr lang="x-none"/>
          </a:p>
        </p:txBody>
      </p:sp>
    </p:spTree>
    <p:extLst>
      <p:ext uri="{BB962C8B-B14F-4D97-AF65-F5344CB8AC3E}">
        <p14:creationId xmlns:p14="http://schemas.microsoft.com/office/powerpoint/2010/main" val="14318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1BEA8-3424-411E-892D-CB64A7DCD840}"/>
              </a:ext>
            </a:extLst>
          </p:cNvPr>
          <p:cNvSpPr txBox="1"/>
          <p:nvPr/>
        </p:nvSpPr>
        <p:spPr>
          <a:xfrm>
            <a:off x="3048000" y="2520434"/>
            <a:ext cx="6096000" cy="1569660"/>
          </a:xfrm>
          <a:prstGeom prst="rect">
            <a:avLst/>
          </a:prstGeom>
          <a:noFill/>
        </p:spPr>
        <p:txBody>
          <a:bodyPr wrap="square">
            <a:spAutoFit/>
          </a:bodyPr>
          <a:lstStyle/>
          <a:p>
            <a:pPr algn="ctr"/>
            <a:r>
              <a:rPr lang="en-US" sz="4800" b="1" cap="none" spc="0" dirty="0">
                <a:ln w="13462">
                  <a:solidFill>
                    <a:schemeClr val="bg1"/>
                  </a:solidFill>
                  <a:prstDash val="solid"/>
                </a:ln>
                <a:effectLst>
                  <a:outerShdw dist="38100" dir="2700000" algn="bl" rotWithShape="0">
                    <a:schemeClr val="accent5"/>
                  </a:outerShdw>
                </a:effectLst>
              </a:rPr>
              <a:t>Newton’s Law of Universal Gravitation</a:t>
            </a:r>
          </a:p>
        </p:txBody>
      </p:sp>
      <p:sp>
        <p:nvSpPr>
          <p:cNvPr id="2" name="Slide Number Placeholder 1"/>
          <p:cNvSpPr>
            <a:spLocks noGrp="1"/>
          </p:cNvSpPr>
          <p:nvPr>
            <p:ph type="sldNum" sz="quarter" idx="12"/>
          </p:nvPr>
        </p:nvSpPr>
        <p:spPr/>
        <p:txBody>
          <a:bodyPr/>
          <a:lstStyle/>
          <a:p>
            <a:fld id="{73F0438D-1803-4864-8BE6-6E8BC2F5A9B3}" type="slidenum">
              <a:rPr lang="x-none" smtClean="0"/>
              <a:t>2</a:t>
            </a:fld>
            <a:endParaRPr lang="x-none"/>
          </a:p>
        </p:txBody>
      </p:sp>
    </p:spTree>
    <p:extLst>
      <p:ext uri="{BB962C8B-B14F-4D97-AF65-F5344CB8AC3E}">
        <p14:creationId xmlns:p14="http://schemas.microsoft.com/office/powerpoint/2010/main" val="2179775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D424-E314-484A-89D9-1651BE4425F4}"/>
              </a:ext>
            </a:extLst>
          </p:cNvPr>
          <p:cNvSpPr>
            <a:spLocks noGrp="1"/>
          </p:cNvSpPr>
          <p:nvPr>
            <p:ph type="title"/>
          </p:nvPr>
        </p:nvSpPr>
        <p:spPr>
          <a:xfrm>
            <a:off x="838200" y="365125"/>
            <a:ext cx="10515600" cy="752475"/>
          </a:xfrm>
        </p:spPr>
        <p:txBody>
          <a:bodyPr>
            <a:normAutofit/>
          </a:bodyPr>
          <a:lstStyle/>
          <a:p>
            <a:r>
              <a:rPr lang="en-US" altLang="x-none" sz="3600" b="1" dirty="0">
                <a:latin typeface="+mn-lt"/>
              </a:rPr>
              <a:t>Kepler’s First Law</a:t>
            </a:r>
            <a:endParaRPr lang="x-none" sz="3600" b="1" dirty="0">
              <a:latin typeface="+mn-lt"/>
            </a:endParaRPr>
          </a:p>
        </p:txBody>
      </p:sp>
      <p:sp>
        <p:nvSpPr>
          <p:cNvPr id="3" name="Content Placeholder 2">
            <a:extLst>
              <a:ext uri="{FF2B5EF4-FFF2-40B4-BE49-F238E27FC236}">
                <a16:creationId xmlns:a16="http://schemas.microsoft.com/office/drawing/2014/main" id="{4245E703-7BE4-4AA0-A180-4B3026B55528}"/>
              </a:ext>
            </a:extLst>
          </p:cNvPr>
          <p:cNvSpPr>
            <a:spLocks noGrp="1"/>
          </p:cNvSpPr>
          <p:nvPr>
            <p:ph idx="1"/>
          </p:nvPr>
        </p:nvSpPr>
        <p:spPr>
          <a:xfrm>
            <a:off x="838200" y="1422400"/>
            <a:ext cx="10515600" cy="4754563"/>
          </a:xfrm>
        </p:spPr>
        <p:txBody>
          <a:bodyPr/>
          <a:lstStyle/>
          <a:p>
            <a:pPr eaLnBrk="1" hangingPunct="1"/>
            <a:r>
              <a:rPr lang="en-US" altLang="x-none" sz="2800" dirty="0"/>
              <a:t>All planets move in elliptical orbits </a:t>
            </a:r>
          </a:p>
          <a:p>
            <a:pPr marL="0" indent="0" eaLnBrk="1" hangingPunct="1">
              <a:buNone/>
            </a:pPr>
            <a:r>
              <a:rPr lang="en-US" altLang="x-none" sz="2800" dirty="0"/>
              <a:t>with the Sun at one </a:t>
            </a:r>
            <a:r>
              <a:rPr lang="en-US" altLang="x-none" sz="2800" b="1" dirty="0"/>
              <a:t>focus</a:t>
            </a:r>
            <a:r>
              <a:rPr lang="en-US" altLang="x-none" sz="2800" dirty="0"/>
              <a:t>.</a:t>
            </a:r>
          </a:p>
          <a:p>
            <a:pPr marL="0" indent="0" eaLnBrk="1" hangingPunct="1">
              <a:buNone/>
            </a:pPr>
            <a:endParaRPr lang="en-US" altLang="x-none" sz="2800" dirty="0"/>
          </a:p>
          <a:p>
            <a:r>
              <a:rPr lang="en-US" altLang="x-none" sz="2400" dirty="0"/>
              <a:t>Any object bound to another by an inverse</a:t>
            </a:r>
          </a:p>
          <a:p>
            <a:pPr marL="0" indent="0">
              <a:buNone/>
            </a:pPr>
            <a:r>
              <a:rPr lang="en-US" altLang="x-none" sz="2400" dirty="0"/>
              <a:t> square law will move in an elliptical path</a:t>
            </a:r>
          </a:p>
          <a:p>
            <a:pPr marL="0" indent="0">
              <a:buNone/>
            </a:pPr>
            <a:endParaRPr lang="en-US" altLang="x-none" sz="2400" dirty="0"/>
          </a:p>
          <a:p>
            <a:r>
              <a:rPr lang="en-US" altLang="x-none" sz="2400" dirty="0"/>
              <a:t>Second focus is empty</a:t>
            </a:r>
          </a:p>
          <a:p>
            <a:endParaRPr lang="x-none" dirty="0"/>
          </a:p>
        </p:txBody>
      </p:sp>
      <p:pic>
        <p:nvPicPr>
          <p:cNvPr id="4" name="Picture 4">
            <a:extLst>
              <a:ext uri="{FF2B5EF4-FFF2-40B4-BE49-F238E27FC236}">
                <a16:creationId xmlns:a16="http://schemas.microsoft.com/office/drawing/2014/main" id="{115B33FF-97EE-43CB-9C7B-CEFFF69DC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1263650"/>
            <a:ext cx="3932238"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73F0438D-1803-4864-8BE6-6E8BC2F5A9B3}" type="slidenum">
              <a:rPr lang="x-none" smtClean="0"/>
              <a:t>20</a:t>
            </a:fld>
            <a:endParaRPr lang="x-none"/>
          </a:p>
        </p:txBody>
      </p:sp>
    </p:spTree>
    <p:extLst>
      <p:ext uri="{BB962C8B-B14F-4D97-AF65-F5344CB8AC3E}">
        <p14:creationId xmlns:p14="http://schemas.microsoft.com/office/powerpoint/2010/main" val="2591477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5972-EEB8-40F2-84B1-6147AF690A36}"/>
              </a:ext>
            </a:extLst>
          </p:cNvPr>
          <p:cNvSpPr>
            <a:spLocks noGrp="1"/>
          </p:cNvSpPr>
          <p:nvPr>
            <p:ph type="title"/>
          </p:nvPr>
        </p:nvSpPr>
        <p:spPr>
          <a:xfrm>
            <a:off x="838200" y="365125"/>
            <a:ext cx="10515600" cy="841375"/>
          </a:xfrm>
        </p:spPr>
        <p:txBody>
          <a:bodyPr>
            <a:normAutofit/>
          </a:bodyPr>
          <a:lstStyle/>
          <a:p>
            <a:r>
              <a:rPr lang="en-US" altLang="x-none" sz="3600" b="1" dirty="0">
                <a:latin typeface="+mn-lt"/>
              </a:rPr>
              <a:t>Kepler’s Second Law</a:t>
            </a:r>
            <a:endParaRPr lang="x-none" sz="3600" b="1" dirty="0">
              <a:latin typeface="+mn-lt"/>
            </a:endParaRPr>
          </a:p>
        </p:txBody>
      </p:sp>
      <p:sp>
        <p:nvSpPr>
          <p:cNvPr id="3" name="Content Placeholder 2">
            <a:extLst>
              <a:ext uri="{FF2B5EF4-FFF2-40B4-BE49-F238E27FC236}">
                <a16:creationId xmlns:a16="http://schemas.microsoft.com/office/drawing/2014/main" id="{11DBF3CE-80DA-42A3-92BD-BAA89572E318}"/>
              </a:ext>
            </a:extLst>
          </p:cNvPr>
          <p:cNvSpPr>
            <a:spLocks noGrp="1"/>
          </p:cNvSpPr>
          <p:nvPr>
            <p:ph idx="1"/>
          </p:nvPr>
        </p:nvSpPr>
        <p:spPr/>
        <p:txBody>
          <a:bodyPr/>
          <a:lstStyle/>
          <a:p>
            <a:pPr eaLnBrk="1" hangingPunct="1"/>
            <a:endParaRPr lang="en-US" altLang="x-none" sz="2800" dirty="0"/>
          </a:p>
          <a:p>
            <a:pPr eaLnBrk="1" hangingPunct="1"/>
            <a:r>
              <a:rPr lang="en-US" altLang="x-none" sz="2800" dirty="0"/>
              <a:t>A line drawn from the Sun to any </a:t>
            </a:r>
          </a:p>
          <a:p>
            <a:pPr marL="0" indent="0" eaLnBrk="1" hangingPunct="1">
              <a:buNone/>
            </a:pPr>
            <a:r>
              <a:rPr lang="en-US" altLang="x-none" sz="2800" dirty="0"/>
              <a:t>planet will sweep out equal areas in</a:t>
            </a:r>
          </a:p>
          <a:p>
            <a:pPr marL="0" indent="0" eaLnBrk="1" hangingPunct="1">
              <a:buNone/>
            </a:pPr>
            <a:r>
              <a:rPr lang="en-US" altLang="x-none" sz="2800" dirty="0"/>
              <a:t>equal times</a:t>
            </a:r>
          </a:p>
          <a:p>
            <a:pPr marL="0" indent="0" eaLnBrk="1" hangingPunct="1">
              <a:buNone/>
            </a:pPr>
            <a:endParaRPr lang="en-US" altLang="x-none" dirty="0"/>
          </a:p>
          <a:p>
            <a:r>
              <a:rPr lang="en-US" altLang="x-none" sz="2400" dirty="0"/>
              <a:t>Area from A to B and C to D are the same</a:t>
            </a:r>
          </a:p>
          <a:p>
            <a:pPr marL="0" indent="0">
              <a:buNone/>
            </a:pPr>
            <a:endParaRPr lang="x-none" dirty="0"/>
          </a:p>
        </p:txBody>
      </p:sp>
      <p:graphicFrame>
        <p:nvGraphicFramePr>
          <p:cNvPr id="4" name="Object 4">
            <a:extLst>
              <a:ext uri="{FF2B5EF4-FFF2-40B4-BE49-F238E27FC236}">
                <a16:creationId xmlns:a16="http://schemas.microsoft.com/office/drawing/2014/main" id="{E3B5031B-7D68-44BF-9FE5-F04B9DCCB056}"/>
              </a:ext>
            </a:extLst>
          </p:cNvPr>
          <p:cNvGraphicFramePr>
            <a:graphicFrameLocks noChangeAspect="1"/>
          </p:cNvGraphicFramePr>
          <p:nvPr>
            <p:extLst>
              <p:ext uri="{D42A27DB-BD31-4B8C-83A1-F6EECF244321}">
                <p14:modId xmlns:p14="http://schemas.microsoft.com/office/powerpoint/2010/main" val="1389389042"/>
              </p:ext>
            </p:extLst>
          </p:nvPr>
        </p:nvGraphicFramePr>
        <p:xfrm>
          <a:off x="6729413" y="2346325"/>
          <a:ext cx="4357687" cy="2836862"/>
        </p:xfrm>
        <a:graphic>
          <a:graphicData uri="http://schemas.openxmlformats.org/presentationml/2006/ole">
            <mc:AlternateContent xmlns:mc="http://schemas.openxmlformats.org/markup-compatibility/2006">
              <mc:Choice xmlns:v="urn:schemas-microsoft-com:vml" Requires="v">
                <p:oleObj name="Photo Editor Photo" r:id="rId2" imgW="9752381" imgH="5952381" progId="MSPhotoEd.3">
                  <p:embed/>
                </p:oleObj>
              </mc:Choice>
              <mc:Fallback>
                <p:oleObj name="Photo Editor Photo" r:id="rId2" imgW="9752381" imgH="5952381" progId="MSPhotoEd.3">
                  <p:embed/>
                  <p:pic>
                    <p:nvPicPr>
                      <p:cNvPr id="8194" name="Object 4">
                        <a:extLst>
                          <a:ext uri="{FF2B5EF4-FFF2-40B4-BE49-F238E27FC236}">
                            <a16:creationId xmlns:a16="http://schemas.microsoft.com/office/drawing/2014/main" id="{CC96FF6F-1279-4226-98C3-23CB5F816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413" y="2346325"/>
                        <a:ext cx="4357687" cy="283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73F0438D-1803-4864-8BE6-6E8BC2F5A9B3}" type="slidenum">
              <a:rPr lang="x-none" smtClean="0"/>
              <a:t>21</a:t>
            </a:fld>
            <a:endParaRPr lang="x-none"/>
          </a:p>
        </p:txBody>
      </p:sp>
    </p:spTree>
    <p:extLst>
      <p:ext uri="{BB962C8B-B14F-4D97-AF65-F5344CB8AC3E}">
        <p14:creationId xmlns:p14="http://schemas.microsoft.com/office/powerpoint/2010/main" val="3170805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A307-F9E0-4A66-AA19-14A60A2C5535}"/>
              </a:ext>
            </a:extLst>
          </p:cNvPr>
          <p:cNvSpPr>
            <a:spLocks noGrp="1"/>
          </p:cNvSpPr>
          <p:nvPr>
            <p:ph type="title"/>
          </p:nvPr>
        </p:nvSpPr>
        <p:spPr>
          <a:xfrm>
            <a:off x="838200" y="365125"/>
            <a:ext cx="10515600" cy="739775"/>
          </a:xfrm>
        </p:spPr>
        <p:txBody>
          <a:bodyPr>
            <a:normAutofit/>
          </a:bodyPr>
          <a:lstStyle/>
          <a:p>
            <a:r>
              <a:rPr lang="en-US" altLang="x-none" sz="3600" b="1" dirty="0">
                <a:latin typeface="+mn-lt"/>
              </a:rPr>
              <a:t>Kepler’s Third Law</a:t>
            </a:r>
            <a:endParaRPr lang="x-none" sz="3600" b="1" dirty="0">
              <a:latin typeface="+mn-lt"/>
            </a:endParaRPr>
          </a:p>
        </p:txBody>
      </p:sp>
      <p:sp>
        <p:nvSpPr>
          <p:cNvPr id="3" name="Content Placeholder 2">
            <a:extLst>
              <a:ext uri="{FF2B5EF4-FFF2-40B4-BE49-F238E27FC236}">
                <a16:creationId xmlns:a16="http://schemas.microsoft.com/office/drawing/2014/main" id="{F9FBF80B-89E7-404D-A29A-A688CFEF5DF1}"/>
              </a:ext>
            </a:extLst>
          </p:cNvPr>
          <p:cNvSpPr>
            <a:spLocks noGrp="1"/>
          </p:cNvSpPr>
          <p:nvPr>
            <p:ph idx="1"/>
          </p:nvPr>
        </p:nvSpPr>
        <p:spPr>
          <a:xfrm>
            <a:off x="838200" y="1524000"/>
            <a:ext cx="10515600" cy="4652963"/>
          </a:xfrm>
        </p:spPr>
        <p:txBody>
          <a:bodyPr/>
          <a:lstStyle/>
          <a:p>
            <a:pPr eaLnBrk="1" hangingPunct="1">
              <a:lnSpc>
                <a:spcPct val="90000"/>
              </a:lnSpc>
            </a:pPr>
            <a:r>
              <a:rPr lang="en-US" altLang="x-none" sz="2800" dirty="0"/>
              <a:t>The square of the orbital period of any planet is proportional to cube of the average distance from the Sun to the planet.</a:t>
            </a:r>
            <a:endParaRPr lang="en-US" altLang="zh-CN" sz="2800" dirty="0">
              <a:ea typeface="宋体" panose="02010600030101010101" pitchFamily="2" charset="-122"/>
            </a:endParaRPr>
          </a:p>
          <a:p>
            <a:pPr eaLnBrk="1" hangingPunct="1">
              <a:lnSpc>
                <a:spcPct val="90000"/>
              </a:lnSpc>
            </a:pPr>
            <a:endParaRPr lang="en-US" altLang="x-none" sz="2800" dirty="0"/>
          </a:p>
          <a:p>
            <a:pPr eaLnBrk="1" hangingPunct="1">
              <a:lnSpc>
                <a:spcPct val="90000"/>
              </a:lnSpc>
            </a:pPr>
            <a:endParaRPr lang="en-US" altLang="zh-CN" sz="2400" dirty="0">
              <a:ea typeface="宋体" panose="02010600030101010101" pitchFamily="2" charset="-122"/>
            </a:endParaRPr>
          </a:p>
          <a:p>
            <a:pPr lvl="1" eaLnBrk="1" hangingPunct="1">
              <a:lnSpc>
                <a:spcPct val="90000"/>
              </a:lnSpc>
            </a:pPr>
            <a:r>
              <a:rPr lang="en-US" altLang="zh-CN" sz="2400" dirty="0">
                <a:ea typeface="宋体" panose="02010600030101010101" pitchFamily="2" charset="-122"/>
              </a:rPr>
              <a:t>T is the period of the planet</a:t>
            </a:r>
          </a:p>
          <a:p>
            <a:pPr lvl="1" eaLnBrk="1" hangingPunct="1">
              <a:lnSpc>
                <a:spcPct val="90000"/>
              </a:lnSpc>
            </a:pPr>
            <a:r>
              <a:rPr lang="en-US" altLang="zh-CN" sz="2400" dirty="0">
                <a:ea typeface="宋体" panose="02010600030101010101" pitchFamily="2" charset="-122"/>
              </a:rPr>
              <a:t>a is the average distance from the Sun. Or a is the length of the semi-major axis </a:t>
            </a:r>
          </a:p>
          <a:p>
            <a:pPr lvl="1" eaLnBrk="1" hangingPunct="1">
              <a:lnSpc>
                <a:spcPct val="90000"/>
              </a:lnSpc>
            </a:pPr>
            <a:r>
              <a:rPr lang="en-US" altLang="x-none" sz="2400" dirty="0"/>
              <a:t>For orbit around the Sun, K = K</a:t>
            </a:r>
            <a:r>
              <a:rPr lang="en-US" altLang="x-none" sz="2400" baseline="-25000" dirty="0"/>
              <a:t>S</a:t>
            </a:r>
            <a:r>
              <a:rPr lang="en-US" altLang="x-none" sz="2400" dirty="0"/>
              <a:t> = 2.97x10</a:t>
            </a:r>
            <a:r>
              <a:rPr lang="en-US" altLang="x-none" sz="2400" baseline="30000" dirty="0"/>
              <a:t>-19</a:t>
            </a:r>
            <a:r>
              <a:rPr lang="en-US" altLang="x-none" sz="2400" dirty="0"/>
              <a:t> s</a:t>
            </a:r>
            <a:r>
              <a:rPr lang="en-US" altLang="x-none" sz="2400" baseline="30000" dirty="0"/>
              <a:t>2</a:t>
            </a:r>
            <a:r>
              <a:rPr lang="en-US" altLang="x-none" sz="2400" dirty="0"/>
              <a:t>/m</a:t>
            </a:r>
            <a:r>
              <a:rPr lang="en-US" altLang="x-none" sz="2400" baseline="30000" dirty="0"/>
              <a:t>3</a:t>
            </a:r>
            <a:endParaRPr lang="en-US" altLang="x-none" sz="2400" dirty="0"/>
          </a:p>
          <a:p>
            <a:pPr lvl="1" eaLnBrk="1" hangingPunct="1">
              <a:lnSpc>
                <a:spcPct val="90000"/>
              </a:lnSpc>
            </a:pPr>
            <a:r>
              <a:rPr lang="en-US" altLang="x-none" sz="2400" dirty="0"/>
              <a:t>K is independent of the mass of the planet</a:t>
            </a:r>
          </a:p>
          <a:p>
            <a:endParaRPr lang="x-none" dirty="0"/>
          </a:p>
        </p:txBody>
      </p:sp>
      <p:graphicFrame>
        <p:nvGraphicFramePr>
          <p:cNvPr id="4" name="Object 8">
            <a:extLst>
              <a:ext uri="{FF2B5EF4-FFF2-40B4-BE49-F238E27FC236}">
                <a16:creationId xmlns:a16="http://schemas.microsoft.com/office/drawing/2014/main" id="{425D152E-D87F-4C69-ABA6-6CC7763AFD8E}"/>
              </a:ext>
            </a:extLst>
          </p:cNvPr>
          <p:cNvGraphicFramePr>
            <a:graphicFrameLocks noChangeAspect="1"/>
          </p:cNvGraphicFramePr>
          <p:nvPr>
            <p:extLst>
              <p:ext uri="{D42A27DB-BD31-4B8C-83A1-F6EECF244321}">
                <p14:modId xmlns:p14="http://schemas.microsoft.com/office/powerpoint/2010/main" val="4098968133"/>
              </p:ext>
            </p:extLst>
          </p:nvPr>
        </p:nvGraphicFramePr>
        <p:xfrm>
          <a:off x="7542213" y="4896643"/>
          <a:ext cx="1339850" cy="874713"/>
        </p:xfrm>
        <a:graphic>
          <a:graphicData uri="http://schemas.openxmlformats.org/presentationml/2006/ole">
            <mc:AlternateContent xmlns:mc="http://schemas.openxmlformats.org/markup-compatibility/2006">
              <mc:Choice xmlns:v="urn:schemas-microsoft-com:vml" Requires="v">
                <p:oleObj name="公式" r:id="rId2" imgW="685868" imgH="447660" progId="Equation.3">
                  <p:embed/>
                </p:oleObj>
              </mc:Choice>
              <mc:Fallback>
                <p:oleObj name="公式" r:id="rId2" imgW="685868" imgH="447660" progId="Equation.3">
                  <p:embed/>
                  <p:pic>
                    <p:nvPicPr>
                      <p:cNvPr id="9218" name="Object 8">
                        <a:extLst>
                          <a:ext uri="{FF2B5EF4-FFF2-40B4-BE49-F238E27FC236}">
                            <a16:creationId xmlns:a16="http://schemas.microsoft.com/office/drawing/2014/main" id="{222BD183-7767-40CA-9AFB-DCA930B53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213" y="4896643"/>
                        <a:ext cx="1339850"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A1F6CA59-7875-4419-9E7C-25E38C3CBF8E}"/>
              </a:ext>
            </a:extLst>
          </p:cNvPr>
          <p:cNvGraphicFramePr>
            <a:graphicFrameLocks noChangeAspect="1"/>
          </p:cNvGraphicFramePr>
          <p:nvPr>
            <p:extLst>
              <p:ext uri="{D42A27DB-BD31-4B8C-83A1-F6EECF244321}">
                <p14:modId xmlns:p14="http://schemas.microsoft.com/office/powerpoint/2010/main" val="3799842431"/>
              </p:ext>
            </p:extLst>
          </p:nvPr>
        </p:nvGraphicFramePr>
        <p:xfrm>
          <a:off x="3206750" y="2508250"/>
          <a:ext cx="1792288" cy="609600"/>
        </p:xfrm>
        <a:graphic>
          <a:graphicData uri="http://schemas.openxmlformats.org/presentationml/2006/ole">
            <mc:AlternateContent xmlns:mc="http://schemas.openxmlformats.org/markup-compatibility/2006">
              <mc:Choice xmlns:v="urn:schemas-microsoft-com:vml" Requires="v">
                <p:oleObj name="公式" r:id="rId4" imgW="590511" imgH="190620" progId="Equation.3">
                  <p:embed/>
                </p:oleObj>
              </mc:Choice>
              <mc:Fallback>
                <p:oleObj name="公式" r:id="rId4" imgW="590511" imgH="190620" progId="Equation.3">
                  <p:embed/>
                  <p:pic>
                    <p:nvPicPr>
                      <p:cNvPr id="9219" name="Object 4">
                        <a:extLst>
                          <a:ext uri="{FF2B5EF4-FFF2-40B4-BE49-F238E27FC236}">
                            <a16:creationId xmlns:a16="http://schemas.microsoft.com/office/drawing/2014/main" id="{9E36EBB8-BCF2-405B-B50A-E7E45991C6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0" y="2508250"/>
                        <a:ext cx="179228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73F0438D-1803-4864-8BE6-6E8BC2F5A9B3}" type="slidenum">
              <a:rPr lang="x-none" smtClean="0"/>
              <a:t>22</a:t>
            </a:fld>
            <a:endParaRPr lang="x-none"/>
          </a:p>
        </p:txBody>
      </p:sp>
    </p:spTree>
    <p:extLst>
      <p:ext uri="{BB962C8B-B14F-4D97-AF65-F5344CB8AC3E}">
        <p14:creationId xmlns:p14="http://schemas.microsoft.com/office/powerpoint/2010/main" val="969534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C256-8533-4D28-91E1-C61E4EF48013}"/>
              </a:ext>
            </a:extLst>
          </p:cNvPr>
          <p:cNvSpPr>
            <a:spLocks noGrp="1"/>
          </p:cNvSpPr>
          <p:nvPr>
            <p:ph type="title"/>
          </p:nvPr>
        </p:nvSpPr>
        <p:spPr/>
        <p:txBody>
          <a:bodyPr>
            <a:normAutofit/>
          </a:bodyPr>
          <a:lstStyle/>
          <a:p>
            <a:r>
              <a:rPr lang="en-US" sz="3600" b="1" dirty="0">
                <a:latin typeface="+mn-lt"/>
              </a:rPr>
              <a:t>Example</a:t>
            </a:r>
            <a:endParaRPr lang="x-none" sz="3600" b="1" dirty="0">
              <a:latin typeface="+mn-lt"/>
            </a:endParaRPr>
          </a:p>
        </p:txBody>
      </p:sp>
      <p:sp>
        <p:nvSpPr>
          <p:cNvPr id="3" name="Content Placeholder 2">
            <a:extLst>
              <a:ext uri="{FF2B5EF4-FFF2-40B4-BE49-F238E27FC236}">
                <a16:creationId xmlns:a16="http://schemas.microsoft.com/office/drawing/2014/main" id="{9AB34282-9145-45C0-97CF-EE9BC746010C}"/>
              </a:ext>
            </a:extLst>
          </p:cNvPr>
          <p:cNvSpPr>
            <a:spLocks noGrp="1"/>
          </p:cNvSpPr>
          <p:nvPr>
            <p:ph idx="1"/>
          </p:nvPr>
        </p:nvSpPr>
        <p:spPr/>
        <p:txBody>
          <a:bodyPr/>
          <a:lstStyle/>
          <a:p>
            <a:r>
              <a:rPr lang="en-US" altLang="zh-CN" sz="2800" dirty="0">
                <a:ea typeface="宋体" panose="02010600030101010101" pitchFamily="2" charset="-122"/>
              </a:rPr>
              <a:t>Calculate the mass of the Sun noting that the period of the Earth’s orbit around the Sun is  3.156</a:t>
            </a:r>
            <a:r>
              <a:rPr lang="en-US" altLang="zh-CN" dirty="0">
                <a:ea typeface="宋体" panose="02010600030101010101" pitchFamily="2" charset="-122"/>
                <a:sym typeface="SymbolProp BT" pitchFamily="18" charset="2"/>
              </a:rPr>
              <a:t> x </a:t>
            </a:r>
            <a:r>
              <a:rPr lang="en-US" altLang="zh-CN" sz="2800" dirty="0">
                <a:ea typeface="宋体" panose="02010600030101010101" pitchFamily="2" charset="-122"/>
                <a:sym typeface="SymbolProp BT" pitchFamily="18" charset="2"/>
              </a:rPr>
              <a:t>10</a:t>
            </a:r>
            <a:r>
              <a:rPr lang="en-US" altLang="zh-CN" sz="2800" baseline="30000" dirty="0">
                <a:ea typeface="宋体" panose="02010600030101010101" pitchFamily="2" charset="-122"/>
                <a:sym typeface="SymbolProp BT" pitchFamily="18" charset="2"/>
              </a:rPr>
              <a:t>7 </a:t>
            </a:r>
            <a:r>
              <a:rPr lang="en-US" altLang="zh-CN" sz="2800" dirty="0">
                <a:ea typeface="宋体" panose="02010600030101010101" pitchFamily="2" charset="-122"/>
                <a:sym typeface="SymbolProp BT" pitchFamily="18" charset="2"/>
              </a:rPr>
              <a:t>s and its distance from the Sun is 1.496 x 10</a:t>
            </a:r>
            <a:r>
              <a:rPr lang="en-US" altLang="zh-CN" sz="2800" baseline="30000" dirty="0">
                <a:ea typeface="宋体" panose="02010600030101010101" pitchFamily="2" charset="-122"/>
                <a:sym typeface="SymbolProp BT" pitchFamily="18" charset="2"/>
              </a:rPr>
              <a:t>11 </a:t>
            </a:r>
            <a:r>
              <a:rPr lang="en-US" altLang="zh-CN" sz="2800" dirty="0">
                <a:ea typeface="宋体" panose="02010600030101010101" pitchFamily="2" charset="-122"/>
                <a:sym typeface="SymbolProp BT" pitchFamily="18" charset="2"/>
              </a:rPr>
              <a:t>m</a:t>
            </a:r>
            <a:r>
              <a:rPr lang="en-US" altLang="zh-CN" sz="2800" dirty="0">
                <a:ea typeface="宋体" panose="02010600030101010101" pitchFamily="2" charset="-122"/>
              </a:rPr>
              <a:t>.</a:t>
            </a:r>
          </a:p>
          <a:p>
            <a:pPr marL="0" indent="0">
              <a:buNone/>
            </a:pPr>
            <a:endParaRPr lang="en-US" altLang="zh-CN" sz="2800" dirty="0">
              <a:ea typeface="宋体" panose="02010600030101010101" pitchFamily="2" charset="-122"/>
            </a:endParaRPr>
          </a:p>
          <a:p>
            <a:endParaRPr lang="x-none" dirty="0"/>
          </a:p>
        </p:txBody>
      </p:sp>
      <p:graphicFrame>
        <p:nvGraphicFramePr>
          <p:cNvPr id="4" name="Object 1">
            <a:extLst>
              <a:ext uri="{FF2B5EF4-FFF2-40B4-BE49-F238E27FC236}">
                <a16:creationId xmlns:a16="http://schemas.microsoft.com/office/drawing/2014/main" id="{E573C15D-C166-4DB6-BBC6-B67F9858583C}"/>
              </a:ext>
            </a:extLst>
          </p:cNvPr>
          <p:cNvGraphicFramePr>
            <a:graphicFrameLocks noChangeAspect="1"/>
          </p:cNvGraphicFramePr>
          <p:nvPr>
            <p:extLst>
              <p:ext uri="{D42A27DB-BD31-4B8C-83A1-F6EECF244321}">
                <p14:modId xmlns:p14="http://schemas.microsoft.com/office/powerpoint/2010/main" val="4159664796"/>
              </p:ext>
            </p:extLst>
          </p:nvPr>
        </p:nvGraphicFramePr>
        <p:xfrm>
          <a:off x="3910013" y="3071019"/>
          <a:ext cx="1685925" cy="930275"/>
        </p:xfrm>
        <a:graphic>
          <a:graphicData uri="http://schemas.openxmlformats.org/presentationml/2006/ole">
            <mc:AlternateContent xmlns:mc="http://schemas.openxmlformats.org/markup-compatibility/2006">
              <mc:Choice xmlns:v="urn:schemas-microsoft-com:vml" Requires="v">
                <p:oleObj name="Equation" r:id="rId2" imgW="799920" imgH="419040" progId="Equation.DSMT4">
                  <p:embed/>
                </p:oleObj>
              </mc:Choice>
              <mc:Fallback>
                <p:oleObj name="Equation" r:id="rId2" imgW="799920" imgH="419040" progId="Equation.DSMT4">
                  <p:embed/>
                  <p:pic>
                    <p:nvPicPr>
                      <p:cNvPr id="10242" name="Object 1">
                        <a:extLst>
                          <a:ext uri="{FF2B5EF4-FFF2-40B4-BE49-F238E27FC236}">
                            <a16:creationId xmlns:a16="http://schemas.microsoft.com/office/drawing/2014/main" id="{B3E32A6F-4C9B-4A9F-817D-DD2380B00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013" y="3071019"/>
                        <a:ext cx="16859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2">
            <a:extLst>
              <a:ext uri="{FF2B5EF4-FFF2-40B4-BE49-F238E27FC236}">
                <a16:creationId xmlns:a16="http://schemas.microsoft.com/office/drawing/2014/main" id="{7DA8FA86-1384-4076-A88F-0E3A7D005865}"/>
              </a:ext>
            </a:extLst>
          </p:cNvPr>
          <p:cNvGraphicFramePr>
            <a:graphicFrameLocks noChangeAspect="1"/>
          </p:cNvGraphicFramePr>
          <p:nvPr>
            <p:extLst>
              <p:ext uri="{D42A27DB-BD31-4B8C-83A1-F6EECF244321}">
                <p14:modId xmlns:p14="http://schemas.microsoft.com/office/powerpoint/2010/main" val="4076782865"/>
              </p:ext>
            </p:extLst>
          </p:nvPr>
        </p:nvGraphicFramePr>
        <p:xfrm>
          <a:off x="2866231" y="4316413"/>
          <a:ext cx="3773488" cy="930275"/>
        </p:xfrm>
        <a:graphic>
          <a:graphicData uri="http://schemas.openxmlformats.org/presentationml/2006/ole">
            <mc:AlternateContent xmlns:mc="http://schemas.openxmlformats.org/markup-compatibility/2006">
              <mc:Choice xmlns:v="urn:schemas-microsoft-com:vml" Requires="v">
                <p:oleObj name="Equation" r:id="rId4" imgW="1790640" imgH="419040" progId="Equation.DSMT4">
                  <p:embed/>
                </p:oleObj>
              </mc:Choice>
              <mc:Fallback>
                <p:oleObj name="Equation" r:id="rId4" imgW="1790640" imgH="419040" progId="Equation.DSMT4">
                  <p:embed/>
                  <p:pic>
                    <p:nvPicPr>
                      <p:cNvPr id="10243" name="Object 2">
                        <a:extLst>
                          <a:ext uri="{FF2B5EF4-FFF2-40B4-BE49-F238E27FC236}">
                            <a16:creationId xmlns:a16="http://schemas.microsoft.com/office/drawing/2014/main" id="{5E8653A2-A1DF-40D9-A763-81B97418B7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6231" y="4316413"/>
                        <a:ext cx="3773488"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73F0438D-1803-4864-8BE6-6E8BC2F5A9B3}" type="slidenum">
              <a:rPr lang="x-none" smtClean="0"/>
              <a:t>23</a:t>
            </a:fld>
            <a:endParaRPr lang="x-none"/>
          </a:p>
        </p:txBody>
      </p:sp>
    </p:spTree>
    <p:extLst>
      <p:ext uri="{BB962C8B-B14F-4D97-AF65-F5344CB8AC3E}">
        <p14:creationId xmlns:p14="http://schemas.microsoft.com/office/powerpoint/2010/main" val="3273549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746C-D150-4479-A01E-D72EF3E3BE48}"/>
              </a:ext>
            </a:extLst>
          </p:cNvPr>
          <p:cNvSpPr>
            <a:spLocks noGrp="1"/>
          </p:cNvSpPr>
          <p:nvPr>
            <p:ph type="title"/>
          </p:nvPr>
        </p:nvSpPr>
        <p:spPr>
          <a:xfrm>
            <a:off x="838200" y="365125"/>
            <a:ext cx="10515600" cy="1006475"/>
          </a:xfrm>
        </p:spPr>
        <p:txBody>
          <a:bodyPr>
            <a:normAutofit/>
          </a:bodyPr>
          <a:lstStyle/>
          <a:p>
            <a:r>
              <a:rPr lang="en-US" sz="3600" b="1" dirty="0">
                <a:latin typeface="+mn-lt"/>
              </a:rPr>
              <a:t>Example</a:t>
            </a:r>
            <a:endParaRPr lang="x-none" sz="3600" dirty="0"/>
          </a:p>
        </p:txBody>
      </p:sp>
      <p:sp>
        <p:nvSpPr>
          <p:cNvPr id="3" name="Content Placeholder 2">
            <a:extLst>
              <a:ext uri="{FF2B5EF4-FFF2-40B4-BE49-F238E27FC236}">
                <a16:creationId xmlns:a16="http://schemas.microsoft.com/office/drawing/2014/main" id="{642CBC8C-5F51-4077-9D1A-7DEF4FC220C5}"/>
              </a:ext>
            </a:extLst>
          </p:cNvPr>
          <p:cNvSpPr>
            <a:spLocks noGrp="1"/>
          </p:cNvSpPr>
          <p:nvPr>
            <p:ph idx="1"/>
          </p:nvPr>
        </p:nvSpPr>
        <p:spPr>
          <a:xfrm>
            <a:off x="838200" y="1371600"/>
            <a:ext cx="10515600" cy="4805363"/>
          </a:xfrm>
        </p:spPr>
        <p:txBody>
          <a:bodyPr>
            <a:normAutofit/>
          </a:bodyPr>
          <a:lstStyle/>
          <a:p>
            <a:r>
              <a:rPr lang="en-US" altLang="zh-CN" sz="2400" dirty="0">
                <a:ea typeface="宋体" panose="02010600030101010101" pitchFamily="2" charset="-122"/>
              </a:rPr>
              <a:t>From a telecommunications point of view, it’s advantageous for satellites to remain at the same location relative to a location on the Earth. This can occur only if the satellite’s orbital period is the same as the Earth’s period of rotation, 24 h. (a) At what distance from the center of the Earth can this geosynchronous orbit be found? (b) What’s the orbital speed of the satellite?</a:t>
            </a:r>
          </a:p>
          <a:p>
            <a:pPr marL="0" indent="0">
              <a:buNone/>
            </a:pPr>
            <a:r>
              <a:rPr lang="en-US" sz="2400" dirty="0"/>
              <a:t> </a:t>
            </a:r>
          </a:p>
          <a:p>
            <a:pPr marL="0" indent="0">
              <a:buNone/>
            </a:pPr>
            <a:r>
              <a:rPr lang="en-US" sz="2400" dirty="0"/>
              <a:t>a)</a:t>
            </a:r>
          </a:p>
          <a:p>
            <a:pPr marL="0" indent="0">
              <a:buNone/>
            </a:pPr>
            <a:endParaRPr lang="en-US" sz="2400" dirty="0"/>
          </a:p>
          <a:p>
            <a:pPr marL="0" indent="0">
              <a:buNone/>
            </a:pPr>
            <a:endParaRPr lang="en-US" sz="2400" dirty="0"/>
          </a:p>
          <a:p>
            <a:pPr marL="0" indent="0">
              <a:buNone/>
            </a:pPr>
            <a:r>
              <a:rPr lang="en-US" sz="2400" dirty="0"/>
              <a:t>b)</a:t>
            </a:r>
          </a:p>
        </p:txBody>
      </p:sp>
      <p:graphicFrame>
        <p:nvGraphicFramePr>
          <p:cNvPr id="4" name="Object 3">
            <a:extLst>
              <a:ext uri="{FF2B5EF4-FFF2-40B4-BE49-F238E27FC236}">
                <a16:creationId xmlns:a16="http://schemas.microsoft.com/office/drawing/2014/main" id="{E13BE2E2-CA93-4507-87CB-CDBAE81B2192}"/>
              </a:ext>
            </a:extLst>
          </p:cNvPr>
          <p:cNvGraphicFramePr>
            <a:graphicFrameLocks noChangeAspect="1"/>
          </p:cNvGraphicFramePr>
          <p:nvPr>
            <p:extLst>
              <p:ext uri="{D42A27DB-BD31-4B8C-83A1-F6EECF244321}">
                <p14:modId xmlns:p14="http://schemas.microsoft.com/office/powerpoint/2010/main" val="3259285514"/>
              </p:ext>
            </p:extLst>
          </p:nvPr>
        </p:nvGraphicFramePr>
        <p:xfrm>
          <a:off x="1535113" y="3494881"/>
          <a:ext cx="3672000" cy="912159"/>
        </p:xfrm>
        <a:graphic>
          <a:graphicData uri="http://schemas.openxmlformats.org/presentationml/2006/ole">
            <mc:AlternateContent xmlns:mc="http://schemas.openxmlformats.org/markup-compatibility/2006">
              <mc:Choice xmlns:v="urn:schemas-microsoft-com:vml" Requires="v">
                <p:oleObj name="Equation" r:id="rId2" imgW="1993680" imgH="495000" progId="Equation.DSMT4">
                  <p:embed/>
                </p:oleObj>
              </mc:Choice>
              <mc:Fallback>
                <p:oleObj name="Equation" r:id="rId2" imgW="1993680" imgH="495000" progId="Equation.DSMT4">
                  <p:embed/>
                  <p:pic>
                    <p:nvPicPr>
                      <p:cNvPr id="2" name="Object 1">
                        <a:extLst>
                          <a:ext uri="{FF2B5EF4-FFF2-40B4-BE49-F238E27FC236}">
                            <a16:creationId xmlns:a16="http://schemas.microsoft.com/office/drawing/2014/main" id="{67890ACF-1CD3-416D-BF62-49C51D904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13" y="3494881"/>
                        <a:ext cx="3672000" cy="912159"/>
                      </a:xfrm>
                      <a:prstGeom prst="rect">
                        <a:avLst/>
                      </a:prstGeom>
                      <a:noFill/>
                      <a:ln>
                        <a:noFill/>
                      </a:ln>
                    </p:spPr>
                  </p:pic>
                </p:oleObj>
              </mc:Fallback>
            </mc:AlternateContent>
          </a:graphicData>
        </a:graphic>
      </p:graphicFrame>
      <p:graphicFrame>
        <p:nvGraphicFramePr>
          <p:cNvPr id="5" name="Object 4">
            <a:extLst>
              <a:ext uri="{FF2B5EF4-FFF2-40B4-BE49-F238E27FC236}">
                <a16:creationId xmlns:a16="http://schemas.microsoft.com/office/drawing/2014/main" id="{EDBFADF1-C41B-444A-BE96-F5DC0DBB7F54}"/>
              </a:ext>
            </a:extLst>
          </p:cNvPr>
          <p:cNvGraphicFramePr>
            <a:graphicFrameLocks noChangeAspect="1"/>
          </p:cNvGraphicFramePr>
          <p:nvPr>
            <p:extLst>
              <p:ext uri="{D42A27DB-BD31-4B8C-83A1-F6EECF244321}">
                <p14:modId xmlns:p14="http://schemas.microsoft.com/office/powerpoint/2010/main" val="3334240500"/>
              </p:ext>
            </p:extLst>
          </p:nvPr>
        </p:nvGraphicFramePr>
        <p:xfrm>
          <a:off x="1535113" y="4990105"/>
          <a:ext cx="8136000" cy="509831"/>
        </p:xfrm>
        <a:graphic>
          <a:graphicData uri="http://schemas.openxmlformats.org/presentationml/2006/ole">
            <mc:AlternateContent xmlns:mc="http://schemas.openxmlformats.org/markup-compatibility/2006">
              <mc:Choice xmlns:v="urn:schemas-microsoft-com:vml" Requires="v">
                <p:oleObj name="Equation" r:id="rId4" imgW="4863960" imgH="304560" progId="Equation.DSMT4">
                  <p:embed/>
                </p:oleObj>
              </mc:Choice>
              <mc:Fallback>
                <p:oleObj name="Equation" r:id="rId4" imgW="4863960" imgH="304560" progId="Equation.DSMT4">
                  <p:embed/>
                  <p:pic>
                    <p:nvPicPr>
                      <p:cNvPr id="3" name="Object 2">
                        <a:extLst>
                          <a:ext uri="{FF2B5EF4-FFF2-40B4-BE49-F238E27FC236}">
                            <a16:creationId xmlns:a16="http://schemas.microsoft.com/office/drawing/2014/main" id="{EF309B67-C686-4BCF-86F3-1F0E861C07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5113" y="4990105"/>
                        <a:ext cx="8136000" cy="50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73F0438D-1803-4864-8BE6-6E8BC2F5A9B3}" type="slidenum">
              <a:rPr lang="x-none" smtClean="0"/>
              <a:t>24</a:t>
            </a:fld>
            <a:endParaRPr lang="x-none"/>
          </a:p>
        </p:txBody>
      </p:sp>
    </p:spTree>
    <p:extLst>
      <p:ext uri="{BB962C8B-B14F-4D97-AF65-F5344CB8AC3E}">
        <p14:creationId xmlns:p14="http://schemas.microsoft.com/office/powerpoint/2010/main" val="21765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CB4-04D6-4B2C-AB74-4B51CFC7AE3A}"/>
              </a:ext>
            </a:extLst>
          </p:cNvPr>
          <p:cNvSpPr>
            <a:spLocks noGrp="1"/>
          </p:cNvSpPr>
          <p:nvPr>
            <p:ph type="title"/>
          </p:nvPr>
        </p:nvSpPr>
        <p:spPr/>
        <p:txBody>
          <a:bodyPr>
            <a:normAutofit/>
          </a:bodyPr>
          <a:lstStyle/>
          <a:p>
            <a:r>
              <a:rPr lang="en-US" sz="3600" b="1" dirty="0">
                <a:latin typeface="+mn-lt"/>
              </a:rPr>
              <a:t>Exercises</a:t>
            </a:r>
            <a:endParaRPr lang="x-none" sz="3600" b="1" dirty="0">
              <a:latin typeface="+mn-lt"/>
            </a:endParaRPr>
          </a:p>
        </p:txBody>
      </p:sp>
      <p:sp>
        <p:nvSpPr>
          <p:cNvPr id="3" name="Content Placeholder 2">
            <a:extLst>
              <a:ext uri="{FF2B5EF4-FFF2-40B4-BE49-F238E27FC236}">
                <a16:creationId xmlns:a16="http://schemas.microsoft.com/office/drawing/2014/main" id="{B1DA4664-A4A2-4E22-BB72-7DB52AFD673C}"/>
              </a:ext>
            </a:extLst>
          </p:cNvPr>
          <p:cNvSpPr>
            <a:spLocks noGrp="1"/>
          </p:cNvSpPr>
          <p:nvPr>
            <p:ph idx="1"/>
          </p:nvPr>
        </p:nvSpPr>
        <p:spPr/>
        <p:txBody>
          <a:bodyPr/>
          <a:lstStyle/>
          <a:p>
            <a:r>
              <a:rPr lang="en-US" dirty="0"/>
              <a:t>Ex. 13 </a:t>
            </a:r>
            <a:r>
              <a:rPr lang="en-US" dirty="0" err="1"/>
              <a:t>nos</a:t>
            </a:r>
            <a:r>
              <a:rPr lang="en-US" dirty="0"/>
              <a:t>: 14, 21, 25, 33 and 47.</a:t>
            </a:r>
          </a:p>
        </p:txBody>
      </p:sp>
      <p:sp>
        <p:nvSpPr>
          <p:cNvPr id="4" name="Slide Number Placeholder 3"/>
          <p:cNvSpPr>
            <a:spLocks noGrp="1"/>
          </p:cNvSpPr>
          <p:nvPr>
            <p:ph type="sldNum" sz="quarter" idx="12"/>
          </p:nvPr>
        </p:nvSpPr>
        <p:spPr/>
        <p:txBody>
          <a:bodyPr/>
          <a:lstStyle/>
          <a:p>
            <a:fld id="{73F0438D-1803-4864-8BE6-6E8BC2F5A9B3}" type="slidenum">
              <a:rPr lang="x-none" smtClean="0"/>
              <a:t>25</a:t>
            </a:fld>
            <a:endParaRPr lang="x-none"/>
          </a:p>
        </p:txBody>
      </p:sp>
    </p:spTree>
    <p:extLst>
      <p:ext uri="{BB962C8B-B14F-4D97-AF65-F5344CB8AC3E}">
        <p14:creationId xmlns:p14="http://schemas.microsoft.com/office/powerpoint/2010/main" val="4148404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02A2-E30C-45E9-AE0A-F634B5268766}"/>
              </a:ext>
            </a:extLst>
          </p:cNvPr>
          <p:cNvSpPr>
            <a:spLocks noGrp="1"/>
          </p:cNvSpPr>
          <p:nvPr>
            <p:ph type="title"/>
          </p:nvPr>
        </p:nvSpPr>
        <p:spPr>
          <a:xfrm>
            <a:off x="838200" y="365125"/>
            <a:ext cx="10515600" cy="871247"/>
          </a:xfrm>
        </p:spPr>
        <p:txBody>
          <a:bodyPr>
            <a:normAutofit/>
          </a:bodyPr>
          <a:lstStyle/>
          <a:p>
            <a:r>
              <a:rPr lang="en-US" sz="3600" b="1" dirty="0">
                <a:latin typeface="+mn-lt"/>
              </a:rPr>
              <a:t>References</a:t>
            </a:r>
            <a:endParaRPr lang="en-NG" sz="3600" b="1" dirty="0">
              <a:latin typeface="+mn-lt"/>
            </a:endParaRPr>
          </a:p>
        </p:txBody>
      </p:sp>
      <p:sp>
        <p:nvSpPr>
          <p:cNvPr id="3" name="Content Placeholder 2">
            <a:extLst>
              <a:ext uri="{FF2B5EF4-FFF2-40B4-BE49-F238E27FC236}">
                <a16:creationId xmlns:a16="http://schemas.microsoft.com/office/drawing/2014/main" id="{0D0E71AE-2589-4303-B7B4-0B45CE77D756}"/>
              </a:ext>
            </a:extLst>
          </p:cNvPr>
          <p:cNvSpPr>
            <a:spLocks noGrp="1"/>
          </p:cNvSpPr>
          <p:nvPr>
            <p:ph idx="1"/>
          </p:nvPr>
        </p:nvSpPr>
        <p:spPr/>
        <p:txBody>
          <a:bodyPr/>
          <a:lstStyle/>
          <a:p>
            <a:endParaRPr lang="en-US" dirty="0"/>
          </a:p>
          <a:p>
            <a:r>
              <a:rPr lang="en-US" dirty="0"/>
              <a:t>University Physics Volume 1 </a:t>
            </a:r>
          </a:p>
          <a:p>
            <a:pPr marL="0" indent="0">
              <a:buNone/>
            </a:pPr>
            <a:r>
              <a:rPr lang="en-US" sz="2000" i="1" dirty="0"/>
              <a:t>L. Samuel @ 2016 OpenStax College</a:t>
            </a:r>
          </a:p>
          <a:p>
            <a:pPr marL="0" indent="0">
              <a:buNone/>
            </a:pPr>
            <a:endParaRPr lang="en-US" dirty="0"/>
          </a:p>
          <a:p>
            <a:r>
              <a:rPr lang="en-US" dirty="0"/>
              <a:t>Physics: Principles with Applications</a:t>
            </a:r>
          </a:p>
          <a:p>
            <a:pPr marL="0" indent="0">
              <a:buNone/>
            </a:pPr>
            <a:r>
              <a:rPr lang="en-US" sz="2000" i="1" dirty="0"/>
              <a:t>C. </a:t>
            </a:r>
            <a:r>
              <a:rPr lang="en-US" sz="2000" i="1" dirty="0" err="1"/>
              <a:t>Giancoli</a:t>
            </a:r>
            <a:r>
              <a:rPr lang="en-US" sz="2000" i="1" dirty="0"/>
              <a:t> @ 2014, Pearson, ISBN- 13:9780321625922</a:t>
            </a:r>
          </a:p>
          <a:p>
            <a:pPr marL="0" indent="0">
              <a:buNone/>
            </a:pPr>
            <a:endParaRPr lang="en-US" sz="2000" i="1" dirty="0"/>
          </a:p>
          <a:p>
            <a:r>
              <a:rPr lang="en-US" dirty="0"/>
              <a:t>Physics at New Jersey Science &amp; Technology University</a:t>
            </a:r>
          </a:p>
          <a:p>
            <a:pPr marL="0" indent="0">
              <a:buNone/>
            </a:pPr>
            <a:endParaRPr lang="en-NG" dirty="0"/>
          </a:p>
        </p:txBody>
      </p:sp>
      <p:sp>
        <p:nvSpPr>
          <p:cNvPr id="4" name="Slide Number Placeholder 3">
            <a:extLst>
              <a:ext uri="{FF2B5EF4-FFF2-40B4-BE49-F238E27FC236}">
                <a16:creationId xmlns:a16="http://schemas.microsoft.com/office/drawing/2014/main" id="{66810C10-4ABC-4C35-80F1-B84B34CC5293}"/>
              </a:ext>
            </a:extLst>
          </p:cNvPr>
          <p:cNvSpPr>
            <a:spLocks noGrp="1"/>
          </p:cNvSpPr>
          <p:nvPr>
            <p:ph type="sldNum" sz="quarter" idx="12"/>
          </p:nvPr>
        </p:nvSpPr>
        <p:spPr/>
        <p:txBody>
          <a:bodyPr/>
          <a:lstStyle/>
          <a:p>
            <a:fld id="{73F0438D-1803-4864-8BE6-6E8BC2F5A9B3}" type="slidenum">
              <a:rPr lang="x-none" smtClean="0"/>
              <a:t>26</a:t>
            </a:fld>
            <a:endParaRPr lang="x-none"/>
          </a:p>
        </p:txBody>
      </p:sp>
    </p:spTree>
    <p:extLst>
      <p:ext uri="{BB962C8B-B14F-4D97-AF65-F5344CB8AC3E}">
        <p14:creationId xmlns:p14="http://schemas.microsoft.com/office/powerpoint/2010/main" val="102577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A93B-2A46-48FE-9288-46A4B9068CB0}"/>
              </a:ext>
            </a:extLst>
          </p:cNvPr>
          <p:cNvSpPr>
            <a:spLocks noGrp="1"/>
          </p:cNvSpPr>
          <p:nvPr>
            <p:ph type="title"/>
          </p:nvPr>
        </p:nvSpPr>
        <p:spPr>
          <a:xfrm>
            <a:off x="838200" y="365125"/>
            <a:ext cx="10515600" cy="942975"/>
          </a:xfrm>
        </p:spPr>
        <p:txBody>
          <a:bodyPr>
            <a:normAutofit/>
          </a:bodyPr>
          <a:lstStyle/>
          <a:p>
            <a:r>
              <a:rPr lang="en-US" sz="3600" b="1" i="0" dirty="0">
                <a:effectLst/>
                <a:latin typeface="+mn-lt"/>
              </a:rPr>
              <a:t>Newton's Law of Universal Gravitation</a:t>
            </a:r>
            <a:r>
              <a:rPr lang="en-US" sz="3600" dirty="0">
                <a:latin typeface="+mn-lt"/>
              </a:rPr>
              <a:t> </a:t>
            </a:r>
            <a:endParaRPr lang="x-none" sz="3600" dirty="0">
              <a:latin typeface="+mn-lt"/>
            </a:endParaRPr>
          </a:p>
        </p:txBody>
      </p:sp>
      <p:sp>
        <p:nvSpPr>
          <p:cNvPr id="3" name="Content Placeholder 2">
            <a:extLst>
              <a:ext uri="{FF2B5EF4-FFF2-40B4-BE49-F238E27FC236}">
                <a16:creationId xmlns:a16="http://schemas.microsoft.com/office/drawing/2014/main" id="{F7F52F93-7937-4B9A-B5DD-1A3A4ACE7BFE}"/>
              </a:ext>
            </a:extLst>
          </p:cNvPr>
          <p:cNvSpPr>
            <a:spLocks noGrp="1"/>
          </p:cNvSpPr>
          <p:nvPr>
            <p:ph idx="1"/>
          </p:nvPr>
        </p:nvSpPr>
        <p:spPr/>
        <p:txBody>
          <a:bodyPr>
            <a:normAutofit/>
          </a:bodyPr>
          <a:lstStyle/>
          <a:p>
            <a:pPr marL="0" indent="0">
              <a:buNone/>
            </a:pPr>
            <a:r>
              <a:rPr lang="en-US" sz="2800" b="1" dirty="0"/>
              <a:t>Learning Objectives</a:t>
            </a:r>
            <a:endParaRPr lang="en-US" sz="2800" dirty="0">
              <a:solidFill>
                <a:srgbClr val="000000"/>
              </a:solidFill>
            </a:endParaRPr>
          </a:p>
          <a:p>
            <a:pPr marL="0" indent="0">
              <a:buNone/>
            </a:pPr>
            <a:r>
              <a:rPr lang="en-US" sz="1800" b="0" i="0" dirty="0">
                <a:solidFill>
                  <a:srgbClr val="000000"/>
                </a:solidFill>
                <a:effectLst/>
                <a:latin typeface="LiberationSans"/>
              </a:rPr>
              <a:t>•</a:t>
            </a:r>
            <a:r>
              <a:rPr lang="en-US" sz="2400" b="0" i="0" dirty="0">
                <a:solidFill>
                  <a:srgbClr val="000000"/>
                </a:solidFill>
                <a:effectLst/>
              </a:rPr>
              <a:t>To calculate the gravitational force between two point masses</a:t>
            </a:r>
          </a:p>
          <a:p>
            <a:pPr marL="0" indent="0">
              <a:buNone/>
            </a:pPr>
            <a:r>
              <a:rPr lang="en-US" sz="2400" b="0" i="0" dirty="0">
                <a:solidFill>
                  <a:srgbClr val="000000"/>
                </a:solidFill>
                <a:effectLst/>
              </a:rPr>
              <a:t>• To explain the connection between the constants </a:t>
            </a:r>
            <a:r>
              <a:rPr lang="en-US" sz="2400" b="0" i="1" dirty="0">
                <a:solidFill>
                  <a:srgbClr val="000000"/>
                </a:solidFill>
                <a:effectLst/>
              </a:rPr>
              <a:t>G </a:t>
            </a:r>
            <a:r>
              <a:rPr lang="en-US" sz="2400" b="0" i="0" dirty="0">
                <a:solidFill>
                  <a:srgbClr val="000000"/>
                </a:solidFill>
                <a:effectLst/>
              </a:rPr>
              <a:t>and </a:t>
            </a:r>
            <a:r>
              <a:rPr lang="en-US" sz="2400" b="0" i="1" dirty="0">
                <a:solidFill>
                  <a:srgbClr val="000000"/>
                </a:solidFill>
                <a:effectLst/>
              </a:rPr>
              <a:t>g</a:t>
            </a:r>
          </a:p>
          <a:p>
            <a:pPr marL="0" indent="0">
              <a:buNone/>
            </a:pPr>
            <a:r>
              <a:rPr lang="en-US" sz="2400" b="0" i="0" dirty="0">
                <a:solidFill>
                  <a:srgbClr val="000000"/>
                </a:solidFill>
                <a:effectLst/>
              </a:rPr>
              <a:t>• To determine the mass of an astronomical body from free-fall acceleration at its surface</a:t>
            </a:r>
            <a:br>
              <a:rPr lang="en-US" sz="2400" b="0" i="0" dirty="0">
                <a:solidFill>
                  <a:srgbClr val="000000"/>
                </a:solidFill>
                <a:effectLst/>
              </a:rPr>
            </a:br>
            <a:r>
              <a:rPr lang="en-US" sz="2400" b="0" i="0" dirty="0">
                <a:solidFill>
                  <a:srgbClr val="000000"/>
                </a:solidFill>
                <a:effectLst/>
              </a:rPr>
              <a:t>• To describe how the value of </a:t>
            </a:r>
            <a:r>
              <a:rPr lang="en-US" sz="2400" b="0" i="1" dirty="0">
                <a:solidFill>
                  <a:srgbClr val="000000"/>
                </a:solidFill>
                <a:effectLst/>
              </a:rPr>
              <a:t>g </a:t>
            </a:r>
            <a:r>
              <a:rPr lang="en-US" sz="2400" b="0" i="0" dirty="0">
                <a:solidFill>
                  <a:srgbClr val="000000"/>
                </a:solidFill>
                <a:effectLst/>
              </a:rPr>
              <a:t>varies due to location and Earth’s rotation</a:t>
            </a:r>
            <a:r>
              <a:rPr lang="en-US" sz="2400" dirty="0"/>
              <a:t> </a:t>
            </a:r>
            <a:br>
              <a:rPr lang="en-US" sz="2400" b="0" i="0" dirty="0">
                <a:solidFill>
                  <a:srgbClr val="000000"/>
                </a:solidFill>
                <a:effectLst/>
              </a:rPr>
            </a:br>
            <a:r>
              <a:rPr lang="en-US" sz="2400" b="0" i="0" dirty="0">
                <a:solidFill>
                  <a:srgbClr val="000000"/>
                </a:solidFill>
                <a:effectLst/>
              </a:rPr>
              <a:t>• To determine escape velocity</a:t>
            </a:r>
            <a:br>
              <a:rPr lang="en-US" sz="2400" b="0" i="0" dirty="0">
                <a:solidFill>
                  <a:srgbClr val="000000"/>
                </a:solidFill>
                <a:effectLst/>
              </a:rPr>
            </a:br>
            <a:r>
              <a:rPr lang="en-US" sz="2400" b="0" i="0" dirty="0">
                <a:solidFill>
                  <a:srgbClr val="000000"/>
                </a:solidFill>
                <a:effectLst/>
              </a:rPr>
              <a:t>• To use Kepler’s laws in calculation</a:t>
            </a:r>
            <a:br>
              <a:rPr lang="en-US" sz="2400" dirty="0"/>
            </a:br>
            <a:br>
              <a:rPr lang="en-US" dirty="0"/>
            </a:br>
            <a:br>
              <a:rPr lang="en-US" dirty="0"/>
            </a:br>
            <a:endParaRPr lang="x-none" dirty="0"/>
          </a:p>
        </p:txBody>
      </p:sp>
      <p:sp>
        <p:nvSpPr>
          <p:cNvPr id="4" name="Slide Number Placeholder 3"/>
          <p:cNvSpPr>
            <a:spLocks noGrp="1"/>
          </p:cNvSpPr>
          <p:nvPr>
            <p:ph type="sldNum" sz="quarter" idx="12"/>
          </p:nvPr>
        </p:nvSpPr>
        <p:spPr/>
        <p:txBody>
          <a:bodyPr/>
          <a:lstStyle/>
          <a:p>
            <a:fld id="{73F0438D-1803-4864-8BE6-6E8BC2F5A9B3}" type="slidenum">
              <a:rPr lang="x-none" smtClean="0"/>
              <a:t>3</a:t>
            </a:fld>
            <a:endParaRPr lang="x-none"/>
          </a:p>
        </p:txBody>
      </p:sp>
    </p:spTree>
    <p:extLst>
      <p:ext uri="{BB962C8B-B14F-4D97-AF65-F5344CB8AC3E}">
        <p14:creationId xmlns:p14="http://schemas.microsoft.com/office/powerpoint/2010/main" val="358533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686C-83A4-4E02-8836-EF0D2869C4C8}"/>
              </a:ext>
            </a:extLst>
          </p:cNvPr>
          <p:cNvSpPr>
            <a:spLocks noGrp="1"/>
          </p:cNvSpPr>
          <p:nvPr>
            <p:ph type="title"/>
          </p:nvPr>
        </p:nvSpPr>
        <p:spPr>
          <a:xfrm>
            <a:off x="838200" y="365125"/>
            <a:ext cx="10515600" cy="1041735"/>
          </a:xfrm>
        </p:spPr>
        <p:txBody>
          <a:bodyPr>
            <a:normAutofit/>
          </a:bodyPr>
          <a:lstStyle/>
          <a:p>
            <a:r>
              <a:rPr lang="en-US" altLang="x-none" sz="3600" b="1" dirty="0">
                <a:latin typeface="+mn-lt"/>
              </a:rPr>
              <a:t>Newton’s Law of Universal Gravitation</a:t>
            </a:r>
            <a:endParaRPr lang="x-none" sz="3600" b="1" dirty="0">
              <a:latin typeface="+mn-lt"/>
            </a:endParaRPr>
          </a:p>
        </p:txBody>
      </p:sp>
      <p:sp>
        <p:nvSpPr>
          <p:cNvPr id="5" name="Content Placeholder 4">
            <a:extLst>
              <a:ext uri="{FF2B5EF4-FFF2-40B4-BE49-F238E27FC236}">
                <a16:creationId xmlns:a16="http://schemas.microsoft.com/office/drawing/2014/main" id="{831BB8F6-C8EF-4E94-BA96-50B0EAF3A2F9}"/>
              </a:ext>
            </a:extLst>
          </p:cNvPr>
          <p:cNvSpPr>
            <a:spLocks noGrp="1"/>
          </p:cNvSpPr>
          <p:nvPr>
            <p:ph idx="1"/>
          </p:nvPr>
        </p:nvSpPr>
        <p:spPr>
          <a:xfrm>
            <a:off x="838200" y="1406860"/>
            <a:ext cx="10515600" cy="4770103"/>
          </a:xfrm>
        </p:spPr>
        <p:txBody>
          <a:bodyPr/>
          <a:lstStyle/>
          <a:p>
            <a:pPr eaLnBrk="1" hangingPunct="1"/>
            <a:r>
              <a:rPr lang="en-US" altLang="zh-CN" dirty="0">
                <a:ea typeface="宋体" panose="02010600030101010101" pitchFamily="2" charset="-122"/>
              </a:rPr>
              <a:t>The apple was attracted to the Earth</a:t>
            </a:r>
          </a:p>
          <a:p>
            <a:pPr eaLnBrk="1" hangingPunct="1"/>
            <a:r>
              <a:rPr lang="en-US" altLang="zh-CN" dirty="0">
                <a:ea typeface="宋体" panose="02010600030101010101" pitchFamily="2" charset="-122"/>
              </a:rPr>
              <a:t>All objects in the Universe were attracted</a:t>
            </a:r>
          </a:p>
          <a:p>
            <a:pPr marL="0" indent="0" eaLnBrk="1" hangingPunct="1">
              <a:buNone/>
            </a:pPr>
            <a:r>
              <a:rPr lang="en-US" altLang="zh-CN" dirty="0">
                <a:ea typeface="宋体" panose="02010600030101010101" pitchFamily="2" charset="-122"/>
              </a:rPr>
              <a:t> to each other in the same way the apple was</a:t>
            </a:r>
          </a:p>
          <a:p>
            <a:pPr marL="0" indent="0" eaLnBrk="1" hangingPunct="1">
              <a:buNone/>
            </a:pPr>
            <a:r>
              <a:rPr lang="en-US" altLang="zh-CN" dirty="0">
                <a:ea typeface="宋体" panose="02010600030101010101" pitchFamily="2" charset="-122"/>
              </a:rPr>
              <a:t> attracted to the Earth</a:t>
            </a:r>
            <a:endParaRPr lang="en-US" altLang="x-none" dirty="0"/>
          </a:p>
          <a:p>
            <a:endParaRPr lang="x-none" dirty="0"/>
          </a:p>
        </p:txBody>
      </p:sp>
      <p:pic>
        <p:nvPicPr>
          <p:cNvPr id="6" name="Picture 7" descr="0721b">
            <a:extLst>
              <a:ext uri="{FF2B5EF4-FFF2-40B4-BE49-F238E27FC236}">
                <a16:creationId xmlns:a16="http://schemas.microsoft.com/office/drawing/2014/main" id="{1BA16960-1A20-47AC-982F-02864CF25A30}"/>
              </a:ext>
            </a:extLst>
          </p:cNvPr>
          <p:cNvPicPr preferRelativeResize="0">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5201298" y="4883463"/>
            <a:ext cx="35956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newtonapple">
            <a:extLst>
              <a:ext uri="{FF2B5EF4-FFF2-40B4-BE49-F238E27FC236}">
                <a16:creationId xmlns:a16="http://schemas.microsoft.com/office/drawing/2014/main" id="{C864747A-F509-44CA-A8AB-BAEAC5C20C1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253591" y="1564011"/>
            <a:ext cx="25304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73F0438D-1803-4864-8BE6-6E8BC2F5A9B3}" type="slidenum">
              <a:rPr lang="x-none" smtClean="0"/>
              <a:t>4</a:t>
            </a:fld>
            <a:endParaRPr lang="x-none"/>
          </a:p>
        </p:txBody>
      </p:sp>
    </p:spTree>
    <p:extLst>
      <p:ext uri="{BB962C8B-B14F-4D97-AF65-F5344CB8AC3E}">
        <p14:creationId xmlns:p14="http://schemas.microsoft.com/office/powerpoint/2010/main" val="123473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51E5-2CC3-4224-928B-9207EA2A33A3}"/>
              </a:ext>
            </a:extLst>
          </p:cNvPr>
          <p:cNvSpPr>
            <a:spLocks noGrp="1"/>
          </p:cNvSpPr>
          <p:nvPr>
            <p:ph type="title"/>
          </p:nvPr>
        </p:nvSpPr>
        <p:spPr/>
        <p:txBody>
          <a:bodyPr>
            <a:normAutofit/>
          </a:bodyPr>
          <a:lstStyle/>
          <a:p>
            <a:r>
              <a:rPr lang="en-US" altLang="x-none" sz="3600" b="1" dirty="0">
                <a:latin typeface="+mn-lt"/>
              </a:rPr>
              <a:t>Newton’s Law of Universal Gravitation</a:t>
            </a:r>
            <a:endParaRPr lang="x-none" sz="3600" b="1" dirty="0">
              <a:latin typeface="+mn-lt"/>
            </a:endParaRPr>
          </a:p>
        </p:txBody>
      </p:sp>
      <p:sp>
        <p:nvSpPr>
          <p:cNvPr id="3" name="Content Placeholder 2">
            <a:extLst>
              <a:ext uri="{FF2B5EF4-FFF2-40B4-BE49-F238E27FC236}">
                <a16:creationId xmlns:a16="http://schemas.microsoft.com/office/drawing/2014/main" id="{45DF973B-AD61-4FE3-8BB2-444B9C1771D4}"/>
              </a:ext>
            </a:extLst>
          </p:cNvPr>
          <p:cNvSpPr>
            <a:spLocks noGrp="1"/>
          </p:cNvSpPr>
          <p:nvPr>
            <p:ph idx="1"/>
          </p:nvPr>
        </p:nvSpPr>
        <p:spPr/>
        <p:txBody>
          <a:bodyPr/>
          <a:lstStyle/>
          <a:p>
            <a:r>
              <a:rPr lang="en-US" altLang="x-none" sz="2800" dirty="0"/>
              <a:t>Every particle in the Universe attracts every other particle with a force that is directly proportional to the product of the masses and inversely proportional to the square of the distance between them.</a:t>
            </a:r>
          </a:p>
          <a:p>
            <a:pPr marL="0" indent="0">
              <a:buNone/>
            </a:pPr>
            <a:endParaRPr lang="en-US" dirty="0"/>
          </a:p>
          <a:p>
            <a:pPr marL="0" indent="0">
              <a:buNone/>
            </a:pPr>
            <a:endParaRPr lang="en-US" dirty="0"/>
          </a:p>
          <a:p>
            <a:pPr marL="0" indent="0">
              <a:buNone/>
            </a:pPr>
            <a:endParaRPr lang="en-US" dirty="0"/>
          </a:p>
          <a:p>
            <a:pPr marL="0" indent="0">
              <a:buNone/>
            </a:pPr>
            <a:endParaRPr lang="en-US" sz="1800" b="0" i="0" dirty="0">
              <a:solidFill>
                <a:srgbClr val="000000"/>
              </a:solidFill>
              <a:effectLst/>
              <a:latin typeface="LiberationSerif"/>
            </a:endParaRPr>
          </a:p>
          <a:p>
            <a:pPr marL="0" indent="0">
              <a:buNone/>
            </a:pPr>
            <a:r>
              <a:rPr lang="en-US" sz="2000" b="0" i="0" dirty="0">
                <a:solidFill>
                  <a:srgbClr val="000000"/>
                </a:solidFill>
                <a:effectLst/>
              </a:rPr>
              <a:t> the       vector points from object 1 toward object 2, and hence represents an attractive force</a:t>
            </a:r>
            <a:br>
              <a:rPr lang="en-US" sz="2000" b="0" i="0" dirty="0">
                <a:solidFill>
                  <a:srgbClr val="000000"/>
                </a:solidFill>
                <a:effectLst/>
              </a:rPr>
            </a:br>
            <a:r>
              <a:rPr lang="en-US" sz="2000" b="0" i="0" dirty="0">
                <a:solidFill>
                  <a:srgbClr val="000000"/>
                </a:solidFill>
                <a:effectLst/>
              </a:rPr>
              <a:t>between the objects. The equal but opposite force   </a:t>
            </a:r>
            <a:r>
              <a:rPr lang="en-US" sz="2000" b="1" dirty="0">
                <a:solidFill>
                  <a:srgbClr val="000000"/>
                </a:solidFill>
              </a:rPr>
              <a:t>     </a:t>
            </a:r>
            <a:r>
              <a:rPr lang="en-US" sz="2000" b="0" i="0" dirty="0">
                <a:solidFill>
                  <a:srgbClr val="000000"/>
                </a:solidFill>
                <a:effectLst/>
              </a:rPr>
              <a:t>is the force on object 2 exerted by object 1.</a:t>
            </a:r>
            <a:r>
              <a:rPr lang="en-US" sz="2000" dirty="0"/>
              <a:t> </a:t>
            </a:r>
            <a:endParaRPr lang="x-none" sz="2000" dirty="0"/>
          </a:p>
        </p:txBody>
      </p:sp>
      <p:graphicFrame>
        <p:nvGraphicFramePr>
          <p:cNvPr id="4" name="Object 5">
            <a:extLst>
              <a:ext uri="{FF2B5EF4-FFF2-40B4-BE49-F238E27FC236}">
                <a16:creationId xmlns:a16="http://schemas.microsoft.com/office/drawing/2014/main" id="{D1FB9814-BF80-4468-AEC6-FE2AAC8B95E6}"/>
              </a:ext>
            </a:extLst>
          </p:cNvPr>
          <p:cNvGraphicFramePr>
            <a:graphicFrameLocks noChangeAspect="1"/>
          </p:cNvGraphicFramePr>
          <p:nvPr>
            <p:extLst>
              <p:ext uri="{D42A27DB-BD31-4B8C-83A1-F6EECF244321}">
                <p14:modId xmlns:p14="http://schemas.microsoft.com/office/powerpoint/2010/main" val="1482030921"/>
              </p:ext>
            </p:extLst>
          </p:nvPr>
        </p:nvGraphicFramePr>
        <p:xfrm>
          <a:off x="1572217" y="3297830"/>
          <a:ext cx="2298700" cy="1149350"/>
        </p:xfrm>
        <a:graphic>
          <a:graphicData uri="http://schemas.openxmlformats.org/presentationml/2006/ole">
            <mc:AlternateContent xmlns:mc="http://schemas.openxmlformats.org/markup-compatibility/2006">
              <mc:Choice xmlns:v="urn:schemas-microsoft-com:vml" Requires="v">
                <p:oleObj name="公式" r:id="rId2" imgW="787058" imgH="393529" progId="Equation.3">
                  <p:embed/>
                </p:oleObj>
              </mc:Choice>
              <mc:Fallback>
                <p:oleObj name="公式" r:id="rId2" imgW="787058" imgH="393529" progId="Equation.3">
                  <p:embed/>
                  <p:pic>
                    <p:nvPicPr>
                      <p:cNvPr id="1026" name="Object 5">
                        <a:extLst>
                          <a:ext uri="{FF2B5EF4-FFF2-40B4-BE49-F238E27FC236}">
                            <a16:creationId xmlns:a16="http://schemas.microsoft.com/office/drawing/2014/main" id="{8DF0DA17-351F-4249-A16F-FD27B237D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217" y="3297830"/>
                        <a:ext cx="2298700"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5">
            <a:extLst>
              <a:ext uri="{FF2B5EF4-FFF2-40B4-BE49-F238E27FC236}">
                <a16:creationId xmlns:a16="http://schemas.microsoft.com/office/drawing/2014/main" id="{657D8C46-ABCD-4208-A85C-DF8C9893DABE}"/>
              </a:ext>
            </a:extLst>
          </p:cNvPr>
          <p:cNvPicPr>
            <a:picLocks noChangeAspect="1"/>
          </p:cNvPicPr>
          <p:nvPr/>
        </p:nvPicPr>
        <p:blipFill>
          <a:blip r:embed="rId4"/>
          <a:stretch>
            <a:fillRect/>
          </a:stretch>
        </p:blipFill>
        <p:spPr>
          <a:xfrm>
            <a:off x="6386807" y="3219634"/>
            <a:ext cx="2340000" cy="1563319"/>
          </a:xfrm>
          <a:prstGeom prst="rect">
            <a:avLst/>
          </a:prstGeom>
        </p:spPr>
      </p:pic>
      <p:pic>
        <p:nvPicPr>
          <p:cNvPr id="10" name="Picture 9">
            <a:extLst>
              <a:ext uri="{FF2B5EF4-FFF2-40B4-BE49-F238E27FC236}">
                <a16:creationId xmlns:a16="http://schemas.microsoft.com/office/drawing/2014/main" id="{7B6513C9-A26A-4D61-8EE3-67F10C5B7567}"/>
              </a:ext>
            </a:extLst>
          </p:cNvPr>
          <p:cNvPicPr>
            <a:picLocks noChangeAspect="1"/>
          </p:cNvPicPr>
          <p:nvPr/>
        </p:nvPicPr>
        <p:blipFill>
          <a:blip r:embed="rId5"/>
          <a:stretch>
            <a:fillRect/>
          </a:stretch>
        </p:blipFill>
        <p:spPr>
          <a:xfrm>
            <a:off x="1391242" y="5032107"/>
            <a:ext cx="361950" cy="323850"/>
          </a:xfrm>
          <a:prstGeom prst="rect">
            <a:avLst/>
          </a:prstGeom>
          <a:solidFill>
            <a:schemeClr val="tx1"/>
          </a:solidFill>
        </p:spPr>
      </p:pic>
      <p:pic>
        <p:nvPicPr>
          <p:cNvPr id="12" name="Picture 11">
            <a:extLst>
              <a:ext uri="{FF2B5EF4-FFF2-40B4-BE49-F238E27FC236}">
                <a16:creationId xmlns:a16="http://schemas.microsoft.com/office/drawing/2014/main" id="{3DDC99E2-C69D-442D-B33D-62C40CFBCDED}"/>
              </a:ext>
            </a:extLst>
          </p:cNvPr>
          <p:cNvPicPr>
            <a:picLocks noChangeAspect="1"/>
          </p:cNvPicPr>
          <p:nvPr/>
        </p:nvPicPr>
        <p:blipFill>
          <a:blip r:embed="rId6"/>
          <a:stretch>
            <a:fillRect/>
          </a:stretch>
        </p:blipFill>
        <p:spPr>
          <a:xfrm>
            <a:off x="6220120" y="5355957"/>
            <a:ext cx="333375" cy="314325"/>
          </a:xfrm>
          <a:prstGeom prst="rect">
            <a:avLst/>
          </a:prstGeom>
        </p:spPr>
      </p:pic>
      <p:sp>
        <p:nvSpPr>
          <p:cNvPr id="5" name="Slide Number Placeholder 4"/>
          <p:cNvSpPr>
            <a:spLocks noGrp="1"/>
          </p:cNvSpPr>
          <p:nvPr>
            <p:ph type="sldNum" sz="quarter" idx="12"/>
          </p:nvPr>
        </p:nvSpPr>
        <p:spPr/>
        <p:txBody>
          <a:bodyPr/>
          <a:lstStyle/>
          <a:p>
            <a:fld id="{73F0438D-1803-4864-8BE6-6E8BC2F5A9B3}" type="slidenum">
              <a:rPr lang="x-none" smtClean="0"/>
              <a:t>5</a:t>
            </a:fld>
            <a:endParaRPr lang="x-none"/>
          </a:p>
        </p:txBody>
      </p:sp>
    </p:spTree>
    <p:extLst>
      <p:ext uri="{BB962C8B-B14F-4D97-AF65-F5344CB8AC3E}">
        <p14:creationId xmlns:p14="http://schemas.microsoft.com/office/powerpoint/2010/main" val="366693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4E4C-2BC7-4230-9BA3-6113F6D6F7A7}"/>
              </a:ext>
            </a:extLst>
          </p:cNvPr>
          <p:cNvSpPr>
            <a:spLocks noGrp="1"/>
          </p:cNvSpPr>
          <p:nvPr>
            <p:ph type="title"/>
          </p:nvPr>
        </p:nvSpPr>
        <p:spPr>
          <a:xfrm>
            <a:off x="838200" y="365125"/>
            <a:ext cx="10515600" cy="978751"/>
          </a:xfrm>
        </p:spPr>
        <p:txBody>
          <a:bodyPr>
            <a:normAutofit/>
          </a:bodyPr>
          <a:lstStyle/>
          <a:p>
            <a:r>
              <a:rPr lang="en-US" altLang="x-none" sz="3600" b="1" dirty="0">
                <a:latin typeface="+mn-lt"/>
              </a:rPr>
              <a:t>Newton’s Law of Universal Gravitation</a:t>
            </a:r>
            <a:endParaRPr lang="x-none" sz="3600" b="1" dirty="0">
              <a:latin typeface="+mn-lt"/>
            </a:endParaRPr>
          </a:p>
        </p:txBody>
      </p:sp>
      <p:sp>
        <p:nvSpPr>
          <p:cNvPr id="3" name="Content Placeholder 2">
            <a:extLst>
              <a:ext uri="{FF2B5EF4-FFF2-40B4-BE49-F238E27FC236}">
                <a16:creationId xmlns:a16="http://schemas.microsoft.com/office/drawing/2014/main" id="{19048B96-9ED9-4524-BA89-D5E8E0454124}"/>
              </a:ext>
            </a:extLst>
          </p:cNvPr>
          <p:cNvSpPr>
            <a:spLocks noGrp="1"/>
          </p:cNvSpPr>
          <p:nvPr>
            <p:ph idx="1"/>
          </p:nvPr>
        </p:nvSpPr>
        <p:spPr>
          <a:xfrm>
            <a:off x="838200" y="1523263"/>
            <a:ext cx="10515600" cy="4653700"/>
          </a:xfrm>
        </p:spPr>
        <p:txBody>
          <a:bodyPr>
            <a:normAutofit fontScale="55000" lnSpcReduction="20000"/>
          </a:bodyPr>
          <a:lstStyle/>
          <a:p>
            <a:pPr marL="0" indent="0">
              <a:buNone/>
            </a:pPr>
            <a:endParaRPr lang="en-US" dirty="0"/>
          </a:p>
          <a:p>
            <a:pPr marL="0" indent="0">
              <a:buNone/>
            </a:pPr>
            <a:endParaRPr lang="en-US" dirty="0"/>
          </a:p>
          <a:p>
            <a:pPr eaLnBrk="1" hangingPunct="1"/>
            <a:endParaRPr lang="en-US" altLang="x-none" sz="2800" dirty="0"/>
          </a:p>
          <a:p>
            <a:pPr eaLnBrk="1" hangingPunct="1"/>
            <a:endParaRPr lang="en-US" altLang="x-none" sz="2800" dirty="0"/>
          </a:p>
          <a:p>
            <a:pPr eaLnBrk="1" hangingPunct="1"/>
            <a:r>
              <a:rPr lang="en-US" altLang="x-none" sz="4500" dirty="0"/>
              <a:t>G is the constant of universal gravitation</a:t>
            </a:r>
          </a:p>
          <a:p>
            <a:pPr eaLnBrk="1" hangingPunct="1"/>
            <a:r>
              <a:rPr lang="en-US" altLang="x-none" sz="4500" dirty="0"/>
              <a:t>G = 6.673 x 10</a:t>
            </a:r>
            <a:r>
              <a:rPr lang="en-US" altLang="x-none" sz="4500" baseline="30000" dirty="0"/>
              <a:t>-11</a:t>
            </a:r>
            <a:r>
              <a:rPr lang="en-US" altLang="x-none" sz="4500" dirty="0"/>
              <a:t> N m² /kg²</a:t>
            </a:r>
          </a:p>
          <a:p>
            <a:pPr eaLnBrk="1" hangingPunct="1"/>
            <a:r>
              <a:rPr lang="en-US" altLang="x-none" sz="4500" dirty="0"/>
              <a:t>This is an example of an </a:t>
            </a:r>
            <a:r>
              <a:rPr lang="en-US" altLang="x-none" sz="4500" i="1" dirty="0"/>
              <a:t>inverse square law</a:t>
            </a:r>
            <a:endParaRPr lang="en-US" altLang="zh-CN" sz="4500" i="1" dirty="0">
              <a:ea typeface="宋体" panose="02010600030101010101" pitchFamily="2" charset="-122"/>
            </a:endParaRPr>
          </a:p>
          <a:p>
            <a:pPr eaLnBrk="1" hangingPunct="1"/>
            <a:r>
              <a:rPr lang="en-US" altLang="x-none" sz="4500" dirty="0"/>
              <a:t>Determined experimentally by Henry Cavendish</a:t>
            </a:r>
            <a:r>
              <a:rPr lang="en-US" altLang="zh-CN" sz="4500" dirty="0">
                <a:ea typeface="宋体" panose="02010600030101010101" pitchFamily="2" charset="-122"/>
              </a:rPr>
              <a:t> in 1798</a:t>
            </a:r>
          </a:p>
          <a:p>
            <a:pPr eaLnBrk="1" hangingPunct="1"/>
            <a:r>
              <a:rPr lang="en-US" altLang="zh-CN" sz="4500" dirty="0">
                <a:ea typeface="宋体" panose="02010600030101010101" pitchFamily="2" charset="-122"/>
              </a:rPr>
              <a:t>The value of G is very small (weak) and same everywhere, </a:t>
            </a:r>
            <a:r>
              <a:rPr lang="en-US" sz="4500" b="0" i="0" dirty="0">
                <a:solidFill>
                  <a:srgbClr val="000000"/>
                </a:solidFill>
                <a:effectLst/>
              </a:rPr>
              <a:t>its attractive nature is what holds us to Earth, causes the planets to orbit the Sun and the Sun to orbit our galaxy.</a:t>
            </a:r>
            <a:r>
              <a:rPr lang="en-US" sz="4500" dirty="0"/>
              <a:t> </a:t>
            </a:r>
            <a:r>
              <a:rPr lang="en-US" sz="4500" b="0" i="0" dirty="0">
                <a:solidFill>
                  <a:srgbClr val="000000"/>
                </a:solidFill>
                <a:effectLst/>
              </a:rPr>
              <a:t>Gravity is the force that forms the Universe.</a:t>
            </a:r>
            <a:r>
              <a:rPr lang="en-US" sz="4500" dirty="0"/>
              <a:t> </a:t>
            </a:r>
            <a:br>
              <a:rPr lang="en-US" sz="4500" dirty="0"/>
            </a:br>
            <a:br>
              <a:rPr lang="en-US" dirty="0"/>
            </a:br>
            <a:br>
              <a:rPr lang="en-US" dirty="0"/>
            </a:br>
            <a:endParaRPr lang="en-US" altLang="zh-CN" sz="2800" dirty="0">
              <a:ea typeface="宋体" panose="02010600030101010101" pitchFamily="2" charset="-122"/>
            </a:endParaRPr>
          </a:p>
          <a:p>
            <a:endParaRPr lang="x-none" dirty="0"/>
          </a:p>
        </p:txBody>
      </p:sp>
      <p:graphicFrame>
        <p:nvGraphicFramePr>
          <p:cNvPr id="4" name="Object 6">
            <a:extLst>
              <a:ext uri="{FF2B5EF4-FFF2-40B4-BE49-F238E27FC236}">
                <a16:creationId xmlns:a16="http://schemas.microsoft.com/office/drawing/2014/main" id="{484CFC05-B539-4BBC-86F8-6F64448186B8}"/>
              </a:ext>
            </a:extLst>
          </p:cNvPr>
          <p:cNvGraphicFramePr>
            <a:graphicFrameLocks noChangeAspect="1"/>
          </p:cNvGraphicFramePr>
          <p:nvPr>
            <p:extLst>
              <p:ext uri="{D42A27DB-BD31-4B8C-83A1-F6EECF244321}">
                <p14:modId xmlns:p14="http://schemas.microsoft.com/office/powerpoint/2010/main" val="3955515089"/>
              </p:ext>
            </p:extLst>
          </p:nvPr>
        </p:nvGraphicFramePr>
        <p:xfrm>
          <a:off x="3765998" y="1523263"/>
          <a:ext cx="2108200" cy="1054100"/>
        </p:xfrm>
        <a:graphic>
          <a:graphicData uri="http://schemas.openxmlformats.org/presentationml/2006/ole">
            <mc:AlternateContent xmlns:mc="http://schemas.openxmlformats.org/markup-compatibility/2006">
              <mc:Choice xmlns:v="urn:schemas-microsoft-com:vml" Requires="v">
                <p:oleObj name="公式" r:id="rId2" imgW="787058" imgH="393529" progId="Equation.3">
                  <p:embed/>
                </p:oleObj>
              </mc:Choice>
              <mc:Fallback>
                <p:oleObj name="公式" r:id="rId2" imgW="787058" imgH="393529" progId="Equation.3">
                  <p:embed/>
                  <p:pic>
                    <p:nvPicPr>
                      <p:cNvPr id="2051" name="Object 6">
                        <a:extLst>
                          <a:ext uri="{FF2B5EF4-FFF2-40B4-BE49-F238E27FC236}">
                            <a16:creationId xmlns:a16="http://schemas.microsoft.com/office/drawing/2014/main" id="{F9C41834-DB3D-4E47-ADDF-0BD2C3ECF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998" y="1523263"/>
                        <a:ext cx="21082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73F0438D-1803-4864-8BE6-6E8BC2F5A9B3}" type="slidenum">
              <a:rPr lang="x-none" smtClean="0"/>
              <a:t>6</a:t>
            </a:fld>
            <a:endParaRPr lang="x-none"/>
          </a:p>
        </p:txBody>
      </p:sp>
    </p:spTree>
    <p:extLst>
      <p:ext uri="{BB962C8B-B14F-4D97-AF65-F5344CB8AC3E}">
        <p14:creationId xmlns:p14="http://schemas.microsoft.com/office/powerpoint/2010/main" val="195030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128C-0F54-4BBC-942C-E2BDA241F4D5}"/>
              </a:ext>
            </a:extLst>
          </p:cNvPr>
          <p:cNvSpPr>
            <a:spLocks noGrp="1"/>
          </p:cNvSpPr>
          <p:nvPr>
            <p:ph type="title"/>
          </p:nvPr>
        </p:nvSpPr>
        <p:spPr>
          <a:xfrm>
            <a:off x="838200" y="365125"/>
            <a:ext cx="10515600" cy="961399"/>
          </a:xfrm>
        </p:spPr>
        <p:txBody>
          <a:bodyPr>
            <a:normAutofit/>
          </a:bodyPr>
          <a:lstStyle/>
          <a:p>
            <a:r>
              <a:rPr lang="en-US" altLang="x-none" sz="3600" b="1" dirty="0">
                <a:latin typeface="+mn-lt"/>
              </a:rPr>
              <a:t>Newton’s Law of Universal Gravitation</a:t>
            </a:r>
            <a:endParaRPr lang="x-none" sz="3600" b="1" dirty="0">
              <a:latin typeface="+mn-lt"/>
            </a:endParaRPr>
          </a:p>
        </p:txBody>
      </p:sp>
      <p:sp>
        <p:nvSpPr>
          <p:cNvPr id="3" name="Content Placeholder 2">
            <a:extLst>
              <a:ext uri="{FF2B5EF4-FFF2-40B4-BE49-F238E27FC236}">
                <a16:creationId xmlns:a16="http://schemas.microsoft.com/office/drawing/2014/main" id="{4FA6F854-1B71-472E-9ECB-8BED16C30AB9}"/>
              </a:ext>
            </a:extLst>
          </p:cNvPr>
          <p:cNvSpPr>
            <a:spLocks noGrp="1"/>
          </p:cNvSpPr>
          <p:nvPr>
            <p:ph idx="1"/>
          </p:nvPr>
        </p:nvSpPr>
        <p:spPr>
          <a:xfrm>
            <a:off x="838200" y="1326524"/>
            <a:ext cx="10515600" cy="4850439"/>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eaLnBrk="1" hangingPunct="1"/>
            <a:endParaRPr lang="en-US" altLang="x-none" sz="2800" dirty="0"/>
          </a:p>
          <a:p>
            <a:pPr eaLnBrk="1" hangingPunct="1"/>
            <a:endParaRPr lang="en-US" altLang="x-none" sz="2800" dirty="0"/>
          </a:p>
          <a:p>
            <a:pPr eaLnBrk="1" hangingPunct="1"/>
            <a:r>
              <a:rPr lang="en-US" altLang="x-none" sz="2400" dirty="0"/>
              <a:t>The force that mass 1 exerts on mass 2 is equal and opposite to the force mass 2 exerts on mass 1</a:t>
            </a:r>
          </a:p>
          <a:p>
            <a:pPr eaLnBrk="1" hangingPunct="1"/>
            <a:r>
              <a:rPr lang="en-US" altLang="x-none" sz="2400" dirty="0"/>
              <a:t>The forces form Newton’s third law of action-reaction</a:t>
            </a:r>
            <a:endParaRPr lang="en-US" altLang="zh-CN" sz="2400" dirty="0">
              <a:ea typeface="宋体" panose="02010600030101010101" pitchFamily="2" charset="-122"/>
            </a:endParaRPr>
          </a:p>
          <a:p>
            <a:r>
              <a:rPr lang="en-US" altLang="x-none" sz="2400" dirty="0"/>
              <a:t>The gravitational force exerted by a uniform sphere on a particle outside the sphere is the same as the force exerted if the entire mass of the sphere were concentrated on its center</a:t>
            </a:r>
          </a:p>
          <a:p>
            <a:endParaRPr lang="x-none" dirty="0"/>
          </a:p>
        </p:txBody>
      </p:sp>
      <p:pic>
        <p:nvPicPr>
          <p:cNvPr id="7" name="Picture 6">
            <a:extLst>
              <a:ext uri="{FF2B5EF4-FFF2-40B4-BE49-F238E27FC236}">
                <a16:creationId xmlns:a16="http://schemas.microsoft.com/office/drawing/2014/main" id="{2AC4D984-DBC1-406C-A12E-6ED56DEC8723}"/>
              </a:ext>
            </a:extLst>
          </p:cNvPr>
          <p:cNvPicPr>
            <a:picLocks noChangeAspect="1"/>
          </p:cNvPicPr>
          <p:nvPr/>
        </p:nvPicPr>
        <p:blipFill>
          <a:blip r:embed="rId2"/>
          <a:stretch>
            <a:fillRect/>
          </a:stretch>
        </p:blipFill>
        <p:spPr>
          <a:xfrm>
            <a:off x="3996273" y="1528402"/>
            <a:ext cx="2664000" cy="1793275"/>
          </a:xfrm>
          <a:prstGeom prst="rect">
            <a:avLst/>
          </a:prstGeom>
        </p:spPr>
      </p:pic>
      <p:sp>
        <p:nvSpPr>
          <p:cNvPr id="4" name="Slide Number Placeholder 3"/>
          <p:cNvSpPr>
            <a:spLocks noGrp="1"/>
          </p:cNvSpPr>
          <p:nvPr>
            <p:ph type="sldNum" sz="quarter" idx="12"/>
          </p:nvPr>
        </p:nvSpPr>
        <p:spPr/>
        <p:txBody>
          <a:bodyPr/>
          <a:lstStyle/>
          <a:p>
            <a:fld id="{73F0438D-1803-4864-8BE6-6E8BC2F5A9B3}" type="slidenum">
              <a:rPr lang="x-none" smtClean="0"/>
              <a:t>7</a:t>
            </a:fld>
            <a:endParaRPr lang="x-none"/>
          </a:p>
        </p:txBody>
      </p:sp>
    </p:spTree>
    <p:extLst>
      <p:ext uri="{BB962C8B-B14F-4D97-AF65-F5344CB8AC3E}">
        <p14:creationId xmlns:p14="http://schemas.microsoft.com/office/powerpoint/2010/main" val="1014993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E3A-79A3-456B-835A-5396FE2F51D4}"/>
              </a:ext>
            </a:extLst>
          </p:cNvPr>
          <p:cNvSpPr>
            <a:spLocks noGrp="1"/>
          </p:cNvSpPr>
          <p:nvPr>
            <p:ph type="title"/>
          </p:nvPr>
        </p:nvSpPr>
        <p:spPr>
          <a:xfrm>
            <a:off x="838200" y="365125"/>
            <a:ext cx="10515600" cy="904875"/>
          </a:xfrm>
        </p:spPr>
        <p:txBody>
          <a:bodyPr>
            <a:normAutofit/>
          </a:bodyPr>
          <a:lstStyle/>
          <a:p>
            <a:r>
              <a:rPr lang="en-US" sz="3600" b="1" dirty="0">
                <a:latin typeface="+mn-lt"/>
              </a:rPr>
              <a:t>Example</a:t>
            </a:r>
            <a:endParaRPr lang="x-none" sz="3600" b="1" dirty="0">
              <a:latin typeface="+mn-lt"/>
            </a:endParaRPr>
          </a:p>
        </p:txBody>
      </p:sp>
      <p:sp>
        <p:nvSpPr>
          <p:cNvPr id="3" name="Content Placeholder 2">
            <a:extLst>
              <a:ext uri="{FF2B5EF4-FFF2-40B4-BE49-F238E27FC236}">
                <a16:creationId xmlns:a16="http://schemas.microsoft.com/office/drawing/2014/main" id="{BDCBAF5B-8901-4411-AEAB-24711BFF6058}"/>
              </a:ext>
            </a:extLst>
          </p:cNvPr>
          <p:cNvSpPr>
            <a:spLocks noGrp="1"/>
          </p:cNvSpPr>
          <p:nvPr>
            <p:ph idx="1"/>
          </p:nvPr>
        </p:nvSpPr>
        <p:spPr>
          <a:xfrm>
            <a:off x="838200" y="1270000"/>
            <a:ext cx="10515600" cy="4906963"/>
          </a:xfrm>
        </p:spPr>
        <p:txBody>
          <a:bodyPr/>
          <a:lstStyle/>
          <a:p>
            <a:pPr marL="0" indent="0">
              <a:buNone/>
            </a:pPr>
            <a:r>
              <a:rPr lang="en-US" sz="2400" b="0" i="0" dirty="0">
                <a:solidFill>
                  <a:srgbClr val="000000"/>
                </a:solidFill>
                <a:effectLst/>
              </a:rPr>
              <a:t>Two masses of 9000 kg each are 10.0 m from center to center.</a:t>
            </a:r>
            <a:r>
              <a:rPr lang="en-US" sz="2400" dirty="0"/>
              <a:t> </a:t>
            </a:r>
            <a:r>
              <a:rPr lang="en-US" sz="2400" b="0" i="0" dirty="0">
                <a:solidFill>
                  <a:srgbClr val="000000"/>
                </a:solidFill>
                <a:effectLst/>
              </a:rPr>
              <a:t>Determine the gravitational force between them. </a:t>
            </a:r>
          </a:p>
          <a:p>
            <a:r>
              <a:rPr lang="en-US" sz="2400" i="1" dirty="0">
                <a:solidFill>
                  <a:srgbClr val="000000"/>
                </a:solidFill>
              </a:rPr>
              <a:t>Solution</a:t>
            </a:r>
            <a:br>
              <a:rPr lang="en-US" dirty="0"/>
            </a:br>
            <a:endParaRPr lang="x-none" dirty="0"/>
          </a:p>
        </p:txBody>
      </p:sp>
      <p:pic>
        <p:nvPicPr>
          <p:cNvPr id="5" name="Picture 4">
            <a:extLst>
              <a:ext uri="{FF2B5EF4-FFF2-40B4-BE49-F238E27FC236}">
                <a16:creationId xmlns:a16="http://schemas.microsoft.com/office/drawing/2014/main" id="{3BDCC524-A86B-4403-92FF-BEAA270382F4}"/>
              </a:ext>
            </a:extLst>
          </p:cNvPr>
          <p:cNvPicPr>
            <a:picLocks noChangeAspect="1"/>
          </p:cNvPicPr>
          <p:nvPr/>
        </p:nvPicPr>
        <p:blipFill>
          <a:blip r:embed="rId2"/>
          <a:stretch>
            <a:fillRect/>
          </a:stretch>
        </p:blipFill>
        <p:spPr>
          <a:xfrm>
            <a:off x="1361738" y="2777102"/>
            <a:ext cx="2817788" cy="756000"/>
          </a:xfrm>
          <a:prstGeom prst="rect">
            <a:avLst/>
          </a:prstGeom>
        </p:spPr>
      </p:pic>
      <p:pic>
        <p:nvPicPr>
          <p:cNvPr id="7" name="Picture 6">
            <a:extLst>
              <a:ext uri="{FF2B5EF4-FFF2-40B4-BE49-F238E27FC236}">
                <a16:creationId xmlns:a16="http://schemas.microsoft.com/office/drawing/2014/main" id="{BC7AC088-3B34-42EF-89ED-BD2C3D6B3838}"/>
              </a:ext>
            </a:extLst>
          </p:cNvPr>
          <p:cNvPicPr>
            <a:picLocks noChangeAspect="1"/>
          </p:cNvPicPr>
          <p:nvPr/>
        </p:nvPicPr>
        <p:blipFill>
          <a:blip r:embed="rId3"/>
          <a:stretch>
            <a:fillRect/>
          </a:stretch>
        </p:blipFill>
        <p:spPr>
          <a:xfrm>
            <a:off x="2227836" y="3916383"/>
            <a:ext cx="4860000" cy="753887"/>
          </a:xfrm>
          <a:prstGeom prst="rect">
            <a:avLst/>
          </a:prstGeom>
        </p:spPr>
      </p:pic>
      <p:pic>
        <p:nvPicPr>
          <p:cNvPr id="9" name="Picture 8">
            <a:extLst>
              <a:ext uri="{FF2B5EF4-FFF2-40B4-BE49-F238E27FC236}">
                <a16:creationId xmlns:a16="http://schemas.microsoft.com/office/drawing/2014/main" id="{EBFD4D1C-74CD-4F31-94D6-7978141C7DF3}"/>
              </a:ext>
            </a:extLst>
          </p:cNvPr>
          <p:cNvPicPr>
            <a:picLocks noChangeAspect="1"/>
          </p:cNvPicPr>
          <p:nvPr/>
        </p:nvPicPr>
        <p:blipFill>
          <a:blip r:embed="rId4"/>
          <a:stretch>
            <a:fillRect/>
          </a:stretch>
        </p:blipFill>
        <p:spPr>
          <a:xfrm>
            <a:off x="2227836" y="4844999"/>
            <a:ext cx="1512000" cy="417103"/>
          </a:xfrm>
          <a:prstGeom prst="rect">
            <a:avLst/>
          </a:prstGeom>
        </p:spPr>
      </p:pic>
      <p:sp>
        <p:nvSpPr>
          <p:cNvPr id="4" name="Slide Number Placeholder 3"/>
          <p:cNvSpPr>
            <a:spLocks noGrp="1"/>
          </p:cNvSpPr>
          <p:nvPr>
            <p:ph type="sldNum" sz="quarter" idx="12"/>
          </p:nvPr>
        </p:nvSpPr>
        <p:spPr/>
        <p:txBody>
          <a:bodyPr/>
          <a:lstStyle/>
          <a:p>
            <a:fld id="{73F0438D-1803-4864-8BE6-6E8BC2F5A9B3}" type="slidenum">
              <a:rPr lang="x-none" smtClean="0"/>
              <a:t>8</a:t>
            </a:fld>
            <a:endParaRPr lang="x-none"/>
          </a:p>
        </p:txBody>
      </p:sp>
    </p:spTree>
    <p:extLst>
      <p:ext uri="{BB962C8B-B14F-4D97-AF65-F5344CB8AC3E}">
        <p14:creationId xmlns:p14="http://schemas.microsoft.com/office/powerpoint/2010/main" val="151951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5D83-1A23-4DA7-AD3E-76D1C9BD0D03}"/>
              </a:ext>
            </a:extLst>
          </p:cNvPr>
          <p:cNvSpPr>
            <a:spLocks noGrp="1"/>
          </p:cNvSpPr>
          <p:nvPr>
            <p:ph type="title"/>
          </p:nvPr>
        </p:nvSpPr>
        <p:spPr>
          <a:xfrm>
            <a:off x="838200" y="365125"/>
            <a:ext cx="10515600" cy="879475"/>
          </a:xfrm>
        </p:spPr>
        <p:txBody>
          <a:bodyPr>
            <a:normAutofit/>
          </a:bodyPr>
          <a:lstStyle/>
          <a:p>
            <a:r>
              <a:rPr lang="en-US" altLang="x-none" sz="3600" b="1" dirty="0">
                <a:latin typeface="+mn-lt"/>
              </a:rPr>
              <a:t>Free-Fall Acceleration</a:t>
            </a:r>
            <a:endParaRPr lang="x-none" sz="3600" b="1" dirty="0">
              <a:latin typeface="+mn-lt"/>
            </a:endParaRPr>
          </a:p>
        </p:txBody>
      </p:sp>
      <p:sp>
        <p:nvSpPr>
          <p:cNvPr id="3" name="Content Placeholder 2">
            <a:extLst>
              <a:ext uri="{FF2B5EF4-FFF2-40B4-BE49-F238E27FC236}">
                <a16:creationId xmlns:a16="http://schemas.microsoft.com/office/drawing/2014/main" id="{9E0E07A3-CFB1-48EE-AE33-62641C5F6F54}"/>
              </a:ext>
            </a:extLst>
          </p:cNvPr>
          <p:cNvSpPr>
            <a:spLocks noGrp="1"/>
          </p:cNvSpPr>
          <p:nvPr>
            <p:ph idx="1"/>
          </p:nvPr>
        </p:nvSpPr>
        <p:spPr>
          <a:xfrm>
            <a:off x="838200" y="1511300"/>
            <a:ext cx="10515600" cy="4665663"/>
          </a:xfrm>
        </p:spPr>
        <p:txBody>
          <a:bodyPr/>
          <a:lstStyle/>
          <a:p>
            <a:r>
              <a:rPr lang="en-US" altLang="x-none" sz="2400" dirty="0"/>
              <a:t>Have you heard this claim:</a:t>
            </a:r>
          </a:p>
          <a:p>
            <a:pPr lvl="1">
              <a:buFont typeface="Wingdings" panose="05000000000000000000" pitchFamily="2" charset="2"/>
              <a:buChar char="v"/>
            </a:pPr>
            <a:r>
              <a:rPr lang="en-US" altLang="x-none" dirty="0"/>
              <a:t>Astronauts are weightless in space, therefore there is no gravity in space?</a:t>
            </a:r>
          </a:p>
          <a:p>
            <a:r>
              <a:rPr lang="en-US" altLang="x-none" sz="2400" dirty="0"/>
              <a:t>It is true that if an astronaut on the International Space Station (ISS) tries to step on a scale, he/she will weigh nothing.</a:t>
            </a:r>
          </a:p>
          <a:p>
            <a:r>
              <a:rPr lang="en-US" altLang="x-none" sz="2400" dirty="0"/>
              <a:t>It may seem reasonable to think that if </a:t>
            </a:r>
            <a:r>
              <a:rPr lang="en-US" altLang="x-none" sz="2400" dirty="0">
                <a:cs typeface="Times New Roman" panose="02020603050405020304" pitchFamily="18" charset="0"/>
              </a:rPr>
              <a:t>weight = </a:t>
            </a:r>
            <a:r>
              <a:rPr lang="en-US" altLang="x-none" sz="2400" i="1" dirty="0">
                <a:cs typeface="Times New Roman" panose="02020603050405020304" pitchFamily="18" charset="0"/>
              </a:rPr>
              <a:t>mg</a:t>
            </a:r>
            <a:r>
              <a:rPr lang="en-US" altLang="x-none" sz="2400" dirty="0"/>
              <a:t>, since </a:t>
            </a:r>
            <a:r>
              <a:rPr lang="en-US" altLang="x-none" sz="2400" dirty="0">
                <a:cs typeface="Times New Roman" panose="02020603050405020304" pitchFamily="18" charset="0"/>
              </a:rPr>
              <a:t>weight = 0</a:t>
            </a:r>
            <a:r>
              <a:rPr lang="en-US" altLang="x-none" sz="2400" dirty="0"/>
              <a:t>, </a:t>
            </a:r>
            <a:r>
              <a:rPr lang="en-US" altLang="x-none" sz="2400" i="1" dirty="0">
                <a:cs typeface="Times New Roman" panose="02020603050405020304" pitchFamily="18" charset="0"/>
              </a:rPr>
              <a:t>g </a:t>
            </a:r>
            <a:r>
              <a:rPr lang="en-US" altLang="x-none" sz="2400" dirty="0">
                <a:cs typeface="Times New Roman" panose="02020603050405020304" pitchFamily="18" charset="0"/>
              </a:rPr>
              <a:t>= 0</a:t>
            </a:r>
            <a:r>
              <a:rPr lang="en-US" altLang="x-none" sz="2400" dirty="0"/>
              <a:t>, but this is NOT true.</a:t>
            </a:r>
          </a:p>
          <a:p>
            <a:r>
              <a:rPr lang="en-US" altLang="x-none" sz="2400" dirty="0"/>
              <a:t>If you stand on a scale in an elevator and then the cables are cut, you will also weigh nothing (</a:t>
            </a:r>
            <a:r>
              <a:rPr lang="en-US" altLang="x-none" sz="2400" i="1" dirty="0">
                <a:cs typeface="Times New Roman" panose="02020603050405020304" pitchFamily="18" charset="0"/>
              </a:rPr>
              <a:t>ma = N – mg</a:t>
            </a:r>
            <a:r>
              <a:rPr lang="en-US" altLang="x-none" sz="2400" dirty="0"/>
              <a:t>, but in free-fall </a:t>
            </a:r>
            <a:r>
              <a:rPr lang="en-US" altLang="x-none" sz="2400" i="1" dirty="0">
                <a:cs typeface="Times New Roman" panose="02020603050405020304" pitchFamily="18" charset="0"/>
              </a:rPr>
              <a:t>a = g</a:t>
            </a:r>
            <a:r>
              <a:rPr lang="en-US" altLang="x-none" sz="2400" dirty="0"/>
              <a:t>, so the normal force </a:t>
            </a:r>
            <a:r>
              <a:rPr lang="en-US" altLang="x-none" sz="2400" i="1" dirty="0">
                <a:cs typeface="Times New Roman" panose="02020603050405020304" pitchFamily="18" charset="0"/>
              </a:rPr>
              <a:t>N</a:t>
            </a:r>
            <a:r>
              <a:rPr lang="en-US" altLang="x-none" sz="2400" dirty="0">
                <a:cs typeface="Times New Roman" panose="02020603050405020304" pitchFamily="18" charset="0"/>
              </a:rPr>
              <a:t> = 0</a:t>
            </a:r>
            <a:r>
              <a:rPr lang="en-US" altLang="x-none" sz="2400" dirty="0"/>
              <a:t>).  This does not mean </a:t>
            </a:r>
            <a:r>
              <a:rPr lang="en-US" altLang="x-none" sz="2400" i="1" dirty="0">
                <a:cs typeface="Times New Roman" panose="02020603050405020304" pitchFamily="18" charset="0"/>
              </a:rPr>
              <a:t>g</a:t>
            </a:r>
            <a:r>
              <a:rPr lang="en-US" altLang="x-none" sz="2400" dirty="0">
                <a:cs typeface="Times New Roman" panose="02020603050405020304" pitchFamily="18" charset="0"/>
              </a:rPr>
              <a:t> = 0</a:t>
            </a:r>
            <a:r>
              <a:rPr lang="en-US" altLang="x-none" sz="2400" dirty="0"/>
              <a:t>!</a:t>
            </a:r>
          </a:p>
          <a:p>
            <a:r>
              <a:rPr lang="en-US" altLang="x-none" sz="2400" dirty="0"/>
              <a:t>Astronauts in orbit are in free-fall around the Earth, just as you would be in the elevator.  They do not fall to Earth, only because of their very high tangential speed.</a:t>
            </a:r>
          </a:p>
          <a:p>
            <a:endParaRPr lang="x-none" dirty="0"/>
          </a:p>
        </p:txBody>
      </p:sp>
      <p:sp>
        <p:nvSpPr>
          <p:cNvPr id="4" name="Slide Number Placeholder 3"/>
          <p:cNvSpPr>
            <a:spLocks noGrp="1"/>
          </p:cNvSpPr>
          <p:nvPr>
            <p:ph type="sldNum" sz="quarter" idx="12"/>
          </p:nvPr>
        </p:nvSpPr>
        <p:spPr/>
        <p:txBody>
          <a:bodyPr/>
          <a:lstStyle/>
          <a:p>
            <a:fld id="{73F0438D-1803-4864-8BE6-6E8BC2F5A9B3}" type="slidenum">
              <a:rPr lang="x-none" smtClean="0"/>
              <a:t>9</a:t>
            </a:fld>
            <a:endParaRPr lang="x-none"/>
          </a:p>
        </p:txBody>
      </p:sp>
    </p:spTree>
    <p:extLst>
      <p:ext uri="{BB962C8B-B14F-4D97-AF65-F5344CB8AC3E}">
        <p14:creationId xmlns:p14="http://schemas.microsoft.com/office/powerpoint/2010/main" val="2482765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HOTO" val="TRUE"/>
  <p:tag name="FILENAME" val="C:\WINDOWS\Desktop\serwap  art\chapter7\0721b.jpg"/>
</p:tagLst>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5565</TotalTime>
  <Words>1573</Words>
  <Application>Microsoft Office PowerPoint</Application>
  <PresentationFormat>Widescreen</PresentationFormat>
  <Paragraphs>207</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26</vt:i4>
      </vt:variant>
    </vt:vector>
  </HeadingPairs>
  <TitlesOfParts>
    <vt:vector size="37" baseType="lpstr">
      <vt:lpstr>Arial</vt:lpstr>
      <vt:lpstr>Calibri</vt:lpstr>
      <vt:lpstr>Calibri Light</vt:lpstr>
      <vt:lpstr>LiberationSans</vt:lpstr>
      <vt:lpstr>LiberationSerif</vt:lpstr>
      <vt:lpstr>Times New Roman</vt:lpstr>
      <vt:lpstr>Wingdings</vt:lpstr>
      <vt:lpstr>Office Theme</vt:lpstr>
      <vt:lpstr>公式</vt:lpstr>
      <vt:lpstr>Equation</vt:lpstr>
      <vt:lpstr>Photo Editor Photo</vt:lpstr>
      <vt:lpstr>PowerPoint Presentation</vt:lpstr>
      <vt:lpstr>PowerPoint Presentation</vt:lpstr>
      <vt:lpstr>Newton's Law of Universal Gravitation </vt:lpstr>
      <vt:lpstr>Newton’s Law of Universal Gravitation</vt:lpstr>
      <vt:lpstr>Newton’s Law of Universal Gravitation</vt:lpstr>
      <vt:lpstr>Newton’s Law of Universal Gravitation</vt:lpstr>
      <vt:lpstr>Newton’s Law of Universal Gravitation</vt:lpstr>
      <vt:lpstr>Example</vt:lpstr>
      <vt:lpstr>Free-Fall Acceleration</vt:lpstr>
      <vt:lpstr> Free-Fall Acceleration and the Gravitational Force  </vt:lpstr>
      <vt:lpstr>Free-Fall Acceleration and the Gravitational Force</vt:lpstr>
      <vt:lpstr>Example</vt:lpstr>
      <vt:lpstr>Example</vt:lpstr>
      <vt:lpstr> Apparent Weight  </vt:lpstr>
      <vt:lpstr>Apparent Weight </vt:lpstr>
      <vt:lpstr>Gravitational Potential Energy</vt:lpstr>
      <vt:lpstr>Energy of an Orbit</vt:lpstr>
      <vt:lpstr>Escape Speed</vt:lpstr>
      <vt:lpstr>Kepler’s Laws</vt:lpstr>
      <vt:lpstr>Kepler’s First Law</vt:lpstr>
      <vt:lpstr>Kepler’s Second Law</vt:lpstr>
      <vt:lpstr>Kepler’s Third Law</vt:lpstr>
      <vt:lpstr>Example</vt:lpstr>
      <vt:lpstr>Example</vt:lpstr>
      <vt:lpstr>Exercises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Newton’s Law of Universal Gravitation</dc:title>
  <dc:creator>Mrs. Oyelade</dc:creator>
  <cp:lastModifiedBy>Mrs. Oyelade</cp:lastModifiedBy>
  <cp:revision>24</cp:revision>
  <dcterms:created xsi:type="dcterms:W3CDTF">2021-02-04T13:20:01Z</dcterms:created>
  <dcterms:modified xsi:type="dcterms:W3CDTF">2021-02-09T18:20:19Z</dcterms:modified>
</cp:coreProperties>
</file>