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7010400" cy="9296400"/>
  <p:embeddedFontLst>
    <p:embeddedFont>
      <p:font typeface="Century Gothic" panose="020B0502020202020204" pitchFamily="34" charset="0"/>
      <p:regular r:id="rId33"/>
      <p:bold r:id="rId34"/>
      <p:italic r:id="rId35"/>
      <p:boldItalic r:id="rId36"/>
    </p:embeddedFont>
    <p:embeddedFont>
      <p:font typeface="Sen" panose="020B0604020202020204" charset="0"/>
      <p:regular r:id="rId37"/>
      <p:bold r:id="rId38"/>
    </p:embeddedFont>
    <p:embeddedFont>
      <p:font typeface="Book Antiqua" panose="02040602050305030304" pitchFamily="18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4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blipFill rotWithShape="1">
            <a:blip r:embed="rId2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69803"/>
            </a:schemeClr>
          </a:solidFill>
          <a:ln w="9525" cap="flat" cmpd="sng">
            <a:solidFill>
              <a:srgbClr val="6B7C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7786826" y="4625268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9525" cap="flat" cmpd="dbl">
            <a:solidFill>
              <a:srgbClr val="6B7C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rgbClr val="FFFFF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4000"/>
              <a:buFont typeface="Book Antiqua"/>
              <a:buNone/>
              <a:defRPr sz="4000">
                <a:solidFill>
                  <a:srgbClr val="47534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body" idx="1"/>
          </p:nvPr>
        </p:nvSpPr>
        <p:spPr>
          <a:xfrm rot="5400000">
            <a:off x="2385219" y="-175418"/>
            <a:ext cx="43735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12"/>
          <p:cNvSpPr txBox="1">
            <a:spLocks noGrp="1"/>
          </p:cNvSpPr>
          <p:nvPr>
            <p:ph type="title"/>
          </p:nvPr>
        </p:nvSpPr>
        <p:spPr>
          <a:xfrm rot="5400000">
            <a:off x="4896852" y="2547152"/>
            <a:ext cx="5788981" cy="148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 rot="5400000">
            <a:off x="647699" y="190500"/>
            <a:ext cx="5791201" cy="6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blipFill rotWithShape="1">
            <a:blip r:embed="rId2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4000"/>
              <a:buFont typeface="Book Antiqua"/>
              <a:buNone/>
              <a:defRPr sz="4000" cap="none">
                <a:solidFill>
                  <a:srgbClr val="47534C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9525" cap="flat" cmpd="dbl">
            <a:solidFill>
              <a:srgbClr val="6B7C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" name="Google Shape;49;p5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blipFill rotWithShape="1">
            <a:blip r:embed="rId2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" name="Google Shape;5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426128" y="1719071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2"/>
          </p:nvPr>
        </p:nvSpPr>
        <p:spPr>
          <a:xfrm>
            <a:off x="4648200" y="1719071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40"/>
              </a:spcBef>
              <a:spcAft>
                <a:spcPts val="0"/>
              </a:spcAft>
              <a:buSzPts val="2200"/>
              <a:buNone/>
              <a:defRPr sz="22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426128" y="2438400"/>
            <a:ext cx="4040188" cy="368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40"/>
              </a:spcBef>
              <a:spcAft>
                <a:spcPts val="0"/>
              </a:spcAft>
              <a:buSzPts val="2200"/>
              <a:buNone/>
              <a:defRPr sz="22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4"/>
          </p:nvPr>
        </p:nvSpPr>
        <p:spPr>
          <a:xfrm>
            <a:off x="4645025" y="2438400"/>
            <a:ext cx="4041775" cy="368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blipFill rotWithShape="1">
            <a:blip r:embed="rId2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" name="Google Shape;77;p9"/>
          <p:cNvSpPr txBox="1">
            <a:spLocks noGrp="1"/>
          </p:cNvSpPr>
          <p:nvPr>
            <p:ph type="body" idx="1"/>
          </p:nvPr>
        </p:nvSpPr>
        <p:spPr>
          <a:xfrm>
            <a:off x="3886200" y="685800"/>
            <a:ext cx="4572000" cy="525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" name="Google Shape;82;p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9525" cap="flat" cmpd="dbl">
            <a:solidFill>
              <a:srgbClr val="6B7C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2"/>
          </p:nvPr>
        </p:nvSpPr>
        <p:spPr>
          <a:xfrm>
            <a:off x="769000" y="2971800"/>
            <a:ext cx="229863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47534C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2000"/>
              <a:buFont typeface="Book Antiqua"/>
              <a:buNone/>
              <a:defRPr sz="2000" b="0">
                <a:solidFill>
                  <a:srgbClr val="6B7C7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p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blipFill rotWithShape="1">
            <a:blip r:embed="rId2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0"/>
          <p:cNvSpPr>
            <a:spLocks noGrp="1"/>
          </p:cNvSpPr>
          <p:nvPr>
            <p:ph type="pic" idx="2"/>
          </p:nvPr>
        </p:nvSpPr>
        <p:spPr>
          <a:xfrm>
            <a:off x="685800" y="621437"/>
            <a:ext cx="7772400" cy="4331564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89" name="Google Shape;8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0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10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p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0"/>
          <p:cNvSpPr txBox="1">
            <a:spLocks noGrp="1"/>
          </p:cNvSpPr>
          <p:nvPr>
            <p:ph type="body" idx="1"/>
          </p:nvPr>
        </p:nvSpPr>
        <p:spPr>
          <a:xfrm>
            <a:off x="956289" y="5656556"/>
            <a:ext cx="7244736" cy="401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p10"/>
          <p:cNvSpPr txBox="1"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2000"/>
              <a:buFont typeface="Book Antiqua"/>
              <a:buNone/>
              <a:defRPr sz="2000" b="0">
                <a:solidFill>
                  <a:srgbClr val="6B7C7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100000" sy="100000" flip="none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blipFill rotWithShape="1">
            <a:blip r:embed="rId13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  <a:defRPr sz="3500" b="0" i="0" u="none" strike="noStrike" cap="none">
                <a:solidFill>
                  <a:srgbClr val="6B7C7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DR. O.I. </a:t>
            </a:r>
            <a:r>
              <a:rPr lang="en-US" smtClean="0"/>
              <a:t>ADELAIYE</a:t>
            </a:r>
            <a:endParaRPr dirty="0"/>
          </a:p>
        </p:txBody>
      </p:sp>
      <p:sp>
        <p:nvSpPr>
          <p:cNvPr id="117" name="Google Shape;117;p13"/>
          <p:cNvSpPr txBox="1"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4000"/>
              <a:buFont typeface="Book Antiqua"/>
              <a:buNone/>
            </a:pPr>
            <a:r>
              <a:rPr lang="en-US"/>
              <a:t>SECRET KEY CRYPTOGRAPHY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BLOCK CIPHER</a:t>
            </a:r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1"/>
          </p:nvPr>
        </p:nvSpPr>
        <p:spPr>
          <a:xfrm>
            <a:off x="0" y="1501544"/>
            <a:ext cx="91440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Encryption of a fixed length block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Defined by the encryption algorithm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The size of a block should be small enough to avoid wasting resources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Imagine a block size of 1GB !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The size of a block should be big enough to prevent crackers from building dictionaries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Imagine a block size of 1 bit !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message 1100 will be deciphered as either 0011 or 1100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number of possibilities is 2</a:t>
            </a:r>
            <a:r>
              <a:rPr lang="en-US" baseline="30000"/>
              <a:t>block_size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cracker does not need to know the key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64 bits was considered to be a reasonable block size in 1970s: DES and later on IDEA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more recent AES uses 128 bits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HOW ENCRYPTION WORKS?</a:t>
            </a:r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Needs a technique that maps inputs (cleartext) to outputs (ciphertext) and vice versa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Has to be one-to-one, otherwise a ciphertext could be decrypted to many possible cleartexts</a:t>
            </a:r>
            <a:endParaRPr/>
          </a:p>
          <a:p>
            <a:pPr marL="342900" lvl="0" indent="-228600" algn="l" rtl="0">
              <a:spcBef>
                <a:spcPts val="444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Two techniques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Permutation: changes positions of bits</a:t>
            </a:r>
            <a:endParaRPr/>
          </a:p>
          <a:p>
            <a:pPr marL="914400" lvl="2" indent="-228600" algn="l" rtl="0">
              <a:spcBef>
                <a:spcPts val="333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becomes 7</a:t>
            </a:r>
            <a:r>
              <a:rPr lang="en-US" baseline="30000"/>
              <a:t>th</a:t>
            </a:r>
            <a:r>
              <a:rPr lang="en-US"/>
              <a:t>, 2</a:t>
            </a:r>
            <a:r>
              <a:rPr lang="en-US" baseline="30000"/>
              <a:t>nd</a:t>
            </a:r>
            <a:r>
              <a:rPr lang="en-US"/>
              <a:t> becomes 5</a:t>
            </a:r>
            <a:r>
              <a:rPr lang="en-US" baseline="30000"/>
              <a:t>th</a:t>
            </a:r>
            <a:r>
              <a:rPr lang="en-US"/>
              <a:t> , etc.</a:t>
            </a:r>
            <a:endParaRPr/>
          </a:p>
          <a:p>
            <a:pPr marL="914400" lvl="2" indent="-228600" algn="l" rtl="0">
              <a:spcBef>
                <a:spcPts val="333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n! permutations (where n is the number of bits), n! = n.(n-1).(n-2)… 1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Substitution: replaces n bits by n other bits</a:t>
            </a:r>
            <a:endParaRPr/>
          </a:p>
          <a:p>
            <a:pPr marL="914400" lvl="2" indent="-228600" algn="l" rtl="0">
              <a:spcBef>
                <a:spcPts val="333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Works like a dictionary</a:t>
            </a:r>
            <a:endParaRPr/>
          </a:p>
          <a:p>
            <a:pPr marL="914400" lvl="2" indent="-228600" algn="l" rtl="0">
              <a:spcBef>
                <a:spcPts val="333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E.g. 0000 is replaced by 1010; 0001 by 1100; 0010 by 1001, etc.</a:t>
            </a:r>
            <a:endParaRPr/>
          </a:p>
          <a:p>
            <a:pPr marL="914400" lvl="2" indent="-228600" algn="l" rtl="0">
              <a:spcBef>
                <a:spcPts val="333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2</a:t>
            </a:r>
            <a:r>
              <a:rPr lang="en-US" baseline="30000"/>
              <a:t>n</a:t>
            </a:r>
            <a:r>
              <a:rPr lang="en-US"/>
              <a:t> possible outputs for each input</a:t>
            </a:r>
            <a:endParaRPr/>
          </a:p>
          <a:p>
            <a:pPr marL="342900" lvl="0" indent="-228600" algn="l" rtl="0">
              <a:spcBef>
                <a:spcPts val="444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Can be combined as many times as needed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LETS CREATE A BLOCK CIPHER</a:t>
            </a:r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Gordon’s cipher: block size is 16 bits, key size is 1 bit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Combines both substitution and permutation to create a cipher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Start with substitution</a:t>
            </a:r>
            <a:endParaRPr/>
          </a:p>
          <a:p>
            <a:pPr marL="914400" lvl="2" indent="-228600" algn="l" rtl="0">
              <a:spcBef>
                <a:spcPts val="333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Divide the block (say 16 bits) into smaller chunks (2 bits each)</a:t>
            </a:r>
            <a:endParaRPr/>
          </a:p>
          <a:p>
            <a:pPr marL="914400" lvl="2" indent="-228600" algn="l" rtl="0">
              <a:spcBef>
                <a:spcPts val="333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Apply the substitution on each chunk</a:t>
            </a:r>
            <a:endParaRPr/>
          </a:p>
          <a:p>
            <a:pPr marL="114300" lvl="0" indent="0" algn="l" rtl="0">
              <a:spcBef>
                <a:spcPts val="444"/>
              </a:spcBef>
              <a:spcAft>
                <a:spcPts val="0"/>
              </a:spcAft>
              <a:buSzPct val="100000"/>
              <a:buNone/>
            </a:pPr>
            <a:r>
              <a:rPr lang="en-US"/>
              <a:t>		00 &gt; 10</a:t>
            </a:r>
            <a:endParaRPr/>
          </a:p>
          <a:p>
            <a:pPr marL="114300" lvl="0" indent="0" algn="l" rtl="0">
              <a:spcBef>
                <a:spcPts val="444"/>
              </a:spcBef>
              <a:spcAft>
                <a:spcPts val="0"/>
              </a:spcAft>
              <a:buSzPct val="100000"/>
              <a:buNone/>
            </a:pPr>
            <a:r>
              <a:rPr lang="en-US"/>
              <a:t>		01 &gt; 11</a:t>
            </a:r>
            <a:endParaRPr/>
          </a:p>
          <a:p>
            <a:pPr marL="114300" lvl="0" indent="0" algn="l" rtl="0">
              <a:spcBef>
                <a:spcPts val="444"/>
              </a:spcBef>
              <a:spcAft>
                <a:spcPts val="0"/>
              </a:spcAft>
              <a:buSzPct val="100000"/>
              <a:buNone/>
            </a:pPr>
            <a:r>
              <a:rPr lang="en-US"/>
              <a:t>		10 &gt; 00</a:t>
            </a:r>
            <a:endParaRPr/>
          </a:p>
          <a:p>
            <a:pPr marL="114300" lvl="0" indent="0" algn="l" rtl="0">
              <a:spcBef>
                <a:spcPts val="444"/>
              </a:spcBef>
              <a:spcAft>
                <a:spcPts val="0"/>
              </a:spcAft>
              <a:buSzPct val="100000"/>
              <a:buNone/>
            </a:pPr>
            <a:r>
              <a:rPr lang="en-US"/>
              <a:t>		11 &gt; 01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Then, apply permutation: reorder bits</a:t>
            </a:r>
            <a:endParaRPr/>
          </a:p>
          <a:p>
            <a:pPr marL="914400" lvl="2" indent="-228600" algn="l" rtl="0">
              <a:spcBef>
                <a:spcPts val="333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1,2,3,4, 5, 6, 7, 8, 9,10,11,12,13,14,15,16 becomes</a:t>
            </a:r>
            <a:endParaRPr/>
          </a:p>
          <a:p>
            <a:pPr marL="914400" lvl="2" indent="-228600" algn="l" rtl="0">
              <a:spcBef>
                <a:spcPts val="333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2,4,6,8,10,12,14,16,15,13,11,9 , 7 , 5, 3 ,1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LETS CREATE A BLOCK CIPHER</a:t>
            </a:r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Gordon’s cipher: block size is 16 bits, key size is 1 bit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Oups ! the key has not been used !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XOR the key with each chunk (two bits) after the permutation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Example: encrypt 11 00 10 01 00 11 00 11 with key " 1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After substitution: 01 10 00 11 10 01 10 01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After permutation: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After XOR with the key: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Note that modifying one bit in the input &gt; modify one or two bits in the output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LETS CREATE A BLOCK CIPHER</a:t>
            </a:r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This process is repeated many times (rounds)</a:t>
            </a:r>
            <a:endParaRPr/>
          </a:p>
          <a:p>
            <a:pPr marL="640080" lvl="1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Otherwise, one input bit impacts only two output bits</a:t>
            </a:r>
            <a:endParaRPr/>
          </a:p>
          <a:p>
            <a:pPr marL="342900" lvl="0" indent="-228600" algn="l" rtl="0">
              <a:spcBef>
                <a:spcPts val="72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Is this process reversible?</a:t>
            </a:r>
            <a:endParaRPr sz="3600"/>
          </a:p>
          <a:p>
            <a:pPr marL="640080" lvl="1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Is it important to be reversible?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4000"/>
              <a:buFont typeface="Book Antiqua"/>
              <a:buNone/>
            </a:pPr>
            <a:r>
              <a:rPr lang="en-US"/>
              <a:t>DATA ENCRYPTION STANDARD (DES)</a:t>
            </a:r>
            <a:endParaRPr/>
          </a:p>
        </p:txBody>
      </p:sp>
      <p:sp>
        <p:nvSpPr>
          <p:cNvPr id="204" name="Google Shape;204;p27"/>
          <p:cNvSpPr txBox="1"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DES</a:t>
            </a:r>
            <a:endParaRPr/>
          </a:p>
        </p:txBody>
      </p:sp>
      <p:sp>
        <p:nvSpPr>
          <p:cNvPr id="210" name="Google Shape;210;p28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Published in 1977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By the National Bureau of Standards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Became the National Institute of Standards and Technology (NIST)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Encrypts 64 bit blocks into 64 bit blocks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Uses a 64 bit key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Not really! 8 bits are odd parity bits: a parity bit per octet: 64 - 8 = 56 bit key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Designed to be implemented in hardware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Based on IBM’s Lucifer Cipher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DES</a:t>
            </a:r>
            <a:endParaRPr/>
          </a:p>
        </p:txBody>
      </p:sp>
      <p:sp>
        <p:nvSpPr>
          <p:cNvPr id="216" name="Google Shape;216;p29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Initial permutation, then 16 rounds, then final swap and final permutation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In each round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56 bit key is used to generate a new 48 bit round key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 64 bit input is converted into 64 bit output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Decryption is done by running the rounds backwards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Initial permutation is still done first in decryption (cancels the final permutation done in encryption)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Final swap and permutation still done at the end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PERMUTATIONS</a:t>
            </a:r>
            <a:endParaRPr/>
          </a:p>
        </p:txBody>
      </p:sp>
      <p:sp>
        <p:nvSpPr>
          <p:cNvPr id="222" name="Google Shape;222;p30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Initial permutation</a:t>
            </a:r>
            <a:endParaRPr/>
          </a:p>
          <a:p>
            <a:pPr marL="640080" lvl="1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Place even columns before odd ones</a:t>
            </a:r>
            <a:endParaRPr/>
          </a:p>
          <a:p>
            <a:pPr marL="914400" lvl="2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2,4,6,8,1,3,5,7</a:t>
            </a:r>
            <a:endParaRPr sz="2800"/>
          </a:p>
          <a:p>
            <a:pPr marL="640080" lvl="1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Rotate clockwise</a:t>
            </a:r>
            <a:endParaRPr sz="3200"/>
          </a:p>
          <a:p>
            <a:pPr marL="342900" lvl="0" indent="-228600" algn="l" rtl="0">
              <a:spcBef>
                <a:spcPts val="72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Final permutation: cancels the initial permutation</a:t>
            </a:r>
            <a:endParaRPr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ROUNDS</a:t>
            </a:r>
            <a:endParaRPr/>
          </a:p>
        </p:txBody>
      </p:sp>
      <p:sp>
        <p:nvSpPr>
          <p:cNvPr id="228" name="Google Shape;228;p31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Reminder: the key has 8 parity bits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56 useful bits: 1-7;9-15;17-23; … ;57-63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Initialisation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Permutation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Split the key into two halves: C</a:t>
            </a:r>
            <a:r>
              <a:rPr lang="en-US" baseline="-25000"/>
              <a:t>0</a:t>
            </a:r>
            <a:r>
              <a:rPr lang="en-US"/>
              <a:t> and D</a:t>
            </a:r>
            <a:r>
              <a:rPr lang="en-US" baseline="-25000"/>
              <a:t>0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Round </a:t>
            </a:r>
            <a:r>
              <a:rPr lang="en-US" i="1"/>
              <a:t>i</a:t>
            </a:r>
            <a:endParaRPr i="1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Shift C</a:t>
            </a:r>
            <a:r>
              <a:rPr lang="en-US" baseline="-25000"/>
              <a:t>i</a:t>
            </a:r>
            <a:r>
              <a:rPr lang="en-US"/>
              <a:t> and D</a:t>
            </a:r>
            <a:r>
              <a:rPr lang="en-US" baseline="-25000"/>
              <a:t>i</a:t>
            </a:r>
            <a:r>
              <a:rPr lang="en-US"/>
              <a:t> by one or two bits to the left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Permute (again!) each of the two halves, the result of the permutation is the round key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permutation on each half discards 4 bits of it &gt; the round key is 56 But 48 bits only are selected (Left Choice Shift) </a:t>
            </a:r>
            <a:endParaRPr/>
          </a:p>
        </p:txBody>
      </p:sp>
      <p:pic>
        <p:nvPicPr>
          <p:cNvPr id="229" name="Google Shape;229;p31" descr="Screenshot 2019-05-13 at 20.18.2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9372" y="1883411"/>
            <a:ext cx="18796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WHY IS IT IMPORTANT</a:t>
            </a:r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body" idx="1"/>
          </p:nvPr>
        </p:nvSpPr>
        <p:spPr>
          <a:xfrm>
            <a:off x="294773" y="1752600"/>
            <a:ext cx="8579745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Secret key cryptography: Common uses</a:t>
            </a:r>
            <a:endParaRPr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Confidentiality: sender and receiver share a secret and use it to communicate</a:t>
            </a:r>
            <a:endParaRPr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Secure storage: encrypt content before storing it</a:t>
            </a:r>
            <a:endParaRPr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Authentication: share a key and prove that you know it when being authenticated</a:t>
            </a:r>
            <a:endParaRPr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Integrity: instead of having a simple cleartext checksum, encrypt it !</a:t>
            </a:r>
            <a:endParaRPr/>
          </a:p>
          <a:p>
            <a:pPr marL="914400" lvl="2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becomes </a:t>
            </a:r>
            <a:r>
              <a:rPr lang="en-US" sz="2400">
                <a:solidFill>
                  <a:srgbClr val="FF0000"/>
                </a:solidFill>
              </a:rPr>
              <a:t>Message Integrity Check</a:t>
            </a:r>
            <a:r>
              <a:rPr lang="en-US" sz="2400"/>
              <a:t> or Code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ROUNDS</a:t>
            </a:r>
            <a:endParaRPr/>
          </a:p>
        </p:txBody>
      </p:sp>
      <p:sp>
        <p:nvSpPr>
          <p:cNvPr id="235" name="Google Shape;235;p32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4770052" cy="5218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Round I</a:t>
            </a:r>
            <a:endParaRPr/>
          </a:p>
          <a:p>
            <a:pPr marL="640080" lvl="1" indent="-228600" algn="l" rtl="0">
              <a:spcBef>
                <a:spcPts val="34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Input: L</a:t>
            </a:r>
            <a:r>
              <a:rPr lang="en-US" baseline="-25000"/>
              <a:t>i</a:t>
            </a:r>
            <a:r>
              <a:rPr lang="en-US"/>
              <a:t> and R</a:t>
            </a:r>
            <a:r>
              <a:rPr lang="en-US" baseline="-25000"/>
              <a:t>i</a:t>
            </a:r>
            <a:endParaRPr baseline="-25000"/>
          </a:p>
          <a:p>
            <a:pPr marL="640080" lvl="1" indent="-228600" algn="l" rtl="0">
              <a:spcBef>
                <a:spcPts val="34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Output: L</a:t>
            </a:r>
            <a:r>
              <a:rPr lang="en-US" baseline="-25000"/>
              <a:t>i+1</a:t>
            </a:r>
            <a:r>
              <a:rPr lang="en-US"/>
              <a:t> and R</a:t>
            </a:r>
            <a:r>
              <a:rPr lang="en-US" baseline="-25000"/>
              <a:t>i+1</a:t>
            </a:r>
            <a:endParaRPr/>
          </a:p>
          <a:p>
            <a:pPr marL="342900" lvl="0" indent="-228600" algn="l" rtl="0">
              <a:spcBef>
                <a:spcPts val="408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L</a:t>
            </a:r>
            <a:r>
              <a:rPr lang="en-US" baseline="-25000"/>
              <a:t>i+1 </a:t>
            </a:r>
            <a:r>
              <a:rPr lang="en-US"/>
              <a:t>= R</a:t>
            </a:r>
            <a:r>
              <a:rPr lang="en-US" baseline="-25000"/>
              <a:t>i</a:t>
            </a:r>
            <a:endParaRPr/>
          </a:p>
          <a:p>
            <a:pPr marL="342900" lvl="0" indent="-228600" algn="l" rtl="0">
              <a:spcBef>
                <a:spcPts val="408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R</a:t>
            </a:r>
            <a:r>
              <a:rPr lang="en-US" baseline="-25000"/>
              <a:t>i+1</a:t>
            </a:r>
            <a:r>
              <a:rPr lang="en-US"/>
              <a:t> = f(R</a:t>
            </a:r>
            <a:r>
              <a:rPr lang="en-US" baseline="-25000"/>
              <a:t>i</a:t>
            </a:r>
            <a:r>
              <a:rPr lang="en-US"/>
              <a:t>,K</a:t>
            </a:r>
            <a:r>
              <a:rPr lang="en-US" baseline="-25000"/>
              <a:t>i</a:t>
            </a:r>
            <a:r>
              <a:rPr lang="en-US"/>
              <a:t>)    Li</a:t>
            </a:r>
            <a:endParaRPr/>
          </a:p>
          <a:p>
            <a:pPr marL="342900" lvl="0" indent="-228600" algn="l" rtl="0">
              <a:spcBef>
                <a:spcPts val="408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f is the </a:t>
            </a:r>
            <a:r>
              <a:rPr lang="en-US">
                <a:solidFill>
                  <a:srgbClr val="FF0000"/>
                </a:solidFill>
              </a:rPr>
              <a:t>mangler function</a:t>
            </a:r>
            <a:endParaRPr/>
          </a:p>
          <a:p>
            <a:pPr marL="640080" lvl="1" indent="-228600" algn="l" rtl="0">
              <a:spcBef>
                <a:spcPts val="34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Takes a 32 bit R and 48 bit K</a:t>
            </a:r>
            <a:endParaRPr/>
          </a:p>
          <a:p>
            <a:pPr marL="640080" lvl="1" indent="-228600" algn="l" rtl="0">
              <a:spcBef>
                <a:spcPts val="34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Split R into blocks of 4 bits</a:t>
            </a:r>
            <a:endParaRPr/>
          </a:p>
          <a:p>
            <a:pPr marL="640080" lvl="1" indent="-228600" algn="l" rtl="0">
              <a:spcBef>
                <a:spcPts val="34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Expand each 4 bit block by adding the surrounding bits (i.e. +1 bit from each side)</a:t>
            </a:r>
            <a:endParaRPr/>
          </a:p>
          <a:p>
            <a:pPr marL="914400" lvl="2" indent="-228600" algn="l" rtl="0">
              <a:spcBef>
                <a:spcPts val="306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Becomes 6 bits</a:t>
            </a:r>
            <a:endParaRPr/>
          </a:p>
          <a:p>
            <a:pPr marL="640080" lvl="1" indent="-228600" algn="l" rtl="0">
              <a:spcBef>
                <a:spcPts val="34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Split K into blocks of 6 bits and XOR them with R’s blocks</a:t>
            </a:r>
            <a:endParaRPr/>
          </a:p>
          <a:p>
            <a:pPr marL="640080" lvl="1" indent="-228600" algn="l" rtl="0">
              <a:spcBef>
                <a:spcPts val="34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outputs are eight 6 bit long blocks and each will be mapped using a S-box to 4 bits</a:t>
            </a:r>
            <a:endParaRPr/>
          </a:p>
          <a:p>
            <a:pPr marL="914400" lvl="2" indent="-228600" algn="l" rtl="0">
              <a:spcBef>
                <a:spcPts val="306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Final output is 8x4=32 bits long and is the new R</a:t>
            </a:r>
            <a:endParaRPr/>
          </a:p>
        </p:txBody>
      </p:sp>
      <p:pic>
        <p:nvPicPr>
          <p:cNvPr id="236" name="Google Shape;23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1900" y="1177545"/>
            <a:ext cx="4102100" cy="408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2"/>
          <p:cNvSpPr/>
          <p:nvPr/>
        </p:nvSpPr>
        <p:spPr>
          <a:xfrm>
            <a:off x="2333067" y="2938878"/>
            <a:ext cx="162428" cy="206755"/>
          </a:xfrm>
          <a:prstGeom prst="mathPlus">
            <a:avLst>
              <a:gd name="adj1" fmla="val 13043"/>
            </a:avLst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8" name="Google Shape;238;p32"/>
          <p:cNvSpPr/>
          <p:nvPr/>
        </p:nvSpPr>
        <p:spPr>
          <a:xfrm>
            <a:off x="2333066" y="2938878"/>
            <a:ext cx="162429" cy="206755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DECRYPTION</a:t>
            </a:r>
            <a:endParaRPr/>
          </a:p>
        </p:txBody>
      </p:sp>
      <p:sp>
        <p:nvSpPr>
          <p:cNvPr id="244" name="Google Shape;244;p3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Decryption</a:t>
            </a:r>
            <a:endParaRPr sz="3200"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Use exactly the same round algorithm</a:t>
            </a:r>
            <a:endParaRPr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Input: R</a:t>
            </a:r>
            <a:r>
              <a:rPr lang="en-US" sz="2800" baseline="-25000"/>
              <a:t>i+1</a:t>
            </a:r>
            <a:r>
              <a:rPr lang="en-US" sz="2800"/>
              <a:t> , L</a:t>
            </a:r>
            <a:r>
              <a:rPr lang="en-US" sz="2800" baseline="-25000"/>
              <a:t>i+1</a:t>
            </a:r>
            <a:r>
              <a:rPr lang="en-US" sz="2800"/>
              <a:t> , K</a:t>
            </a:r>
            <a:r>
              <a:rPr lang="en-US" sz="2800" baseline="-25000"/>
              <a:t>i</a:t>
            </a:r>
            <a:r>
              <a:rPr lang="en-US" sz="2800"/>
              <a:t> (note that the inputs are swapped)</a:t>
            </a:r>
            <a:endParaRPr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Output: R</a:t>
            </a:r>
            <a:r>
              <a:rPr lang="en-US" sz="2800" baseline="-25000"/>
              <a:t>i</a:t>
            </a:r>
            <a:r>
              <a:rPr lang="en-US" sz="2800"/>
              <a:t> , L</a:t>
            </a:r>
            <a:r>
              <a:rPr lang="en-US" sz="2800" baseline="-25000"/>
              <a:t>i</a:t>
            </a:r>
            <a:endParaRPr/>
          </a:p>
        </p:txBody>
      </p:sp>
      <p:pic>
        <p:nvPicPr>
          <p:cNvPr id="245" name="Google Shape;24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8377" y="3411458"/>
            <a:ext cx="3371352" cy="333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OBSERVATIONS</a:t>
            </a:r>
            <a:endParaRPr/>
          </a:p>
        </p:txBody>
      </p:sp>
      <p:sp>
        <p:nvSpPr>
          <p:cNvPr id="251" name="Google Shape;251;p34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 Key size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8 parity bits are useless with not important use in practice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Lucifer’s key was 128 bits and got reduced to 56 bits in DES</a:t>
            </a:r>
            <a:endParaRPr/>
          </a:p>
          <a:p>
            <a:pPr marL="914400" lvl="2" indent="-228600" algn="l" rtl="0">
              <a:spcBef>
                <a:spcPts val="333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Justification: so DES could be implemented on a single chip</a:t>
            </a:r>
            <a:endParaRPr/>
          </a:p>
          <a:p>
            <a:pPr marL="342900" lvl="0" indent="-228600" algn="l" rtl="0">
              <a:spcBef>
                <a:spcPts val="444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Initial and final permutations useless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If DES is insecure without permutations then it is insecure with permutations</a:t>
            </a:r>
            <a:endParaRPr/>
          </a:p>
          <a:p>
            <a:pPr marL="342900" lvl="0" indent="-228600" algn="l" rtl="0">
              <a:spcBef>
                <a:spcPts val="444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Key permutations are useless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Same argument</a:t>
            </a:r>
            <a:endParaRPr/>
          </a:p>
          <a:p>
            <a:pPr marL="342900" lvl="0" indent="-228600" algn="l" rtl="0">
              <a:spcBef>
                <a:spcPts val="444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rational behind the S-boxes is unknown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Justification: some secret attacks were considered during the design and they should not be made public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NSA contributed to them !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OBSERVATIONS</a:t>
            </a:r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In 1999, NIST advised not to use it in any new systems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3DES could be used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Three successive DES: encryption, decryption, then encryption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This makes a 3DES chip able to perform DES by setting all the keys to the same value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Two keys (1st and 3rd DES use the same), or three keys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Similar concepts (rounds, per-round keys, etc.) are used in IDEA and AES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4000"/>
              <a:buFont typeface="Book Antiqua"/>
              <a:buNone/>
            </a:pPr>
            <a:r>
              <a:rPr lang="en-US"/>
              <a:t>MODES OF OPERATION</a:t>
            </a:r>
            <a:endParaRPr/>
          </a:p>
        </p:txBody>
      </p:sp>
      <p:sp>
        <p:nvSpPr>
          <p:cNvPr id="263" name="Google Shape;263;p36"/>
          <p:cNvSpPr txBox="1"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WHY?</a:t>
            </a:r>
            <a:endParaRPr/>
          </a:p>
        </p:txBody>
      </p:sp>
      <p:sp>
        <p:nvSpPr>
          <p:cNvPr id="269" name="Google Shape;269;p37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DES and all other block encryption algorithms can encrypt a fixed size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What happens if you need to encrypt a message longer than one block?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Modes of operation describe how to encrypt a message larger than one block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The first four modes were introduced in 1981 for DES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ECB, CBC, OFB, and CFB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CTR added in 2001 by NIST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ELECTRONIC CODE BLOCK (ECB)</a:t>
            </a:r>
            <a:endParaRPr/>
          </a:p>
        </p:txBody>
      </p:sp>
      <p:sp>
        <p:nvSpPr>
          <p:cNvPr id="275" name="Google Shape;275;p38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Simply encrypt each 64 bit block separately</a:t>
            </a:r>
            <a:endParaRPr sz="2800"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Last block is padded to get 64 bits length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Encryption can be parallelized (same for decryption)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Problems</a:t>
            </a:r>
            <a:endParaRPr sz="2800"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Two identical blocks produce the same ciphertext</a:t>
            </a:r>
            <a:endParaRPr sz="2400"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Blocks could be rearranged by the attacker</a:t>
            </a:r>
            <a:endParaRPr/>
          </a:p>
          <a:p>
            <a:pPr marL="9144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Swap a clerk’s salary with the CEO’s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OUTPUT FEEDBACK (OFB)</a:t>
            </a:r>
            <a:endParaRPr/>
          </a:p>
        </p:txBody>
      </p:sp>
      <p:sp>
        <p:nvSpPr>
          <p:cNvPr id="281" name="Google Shape;281;p39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Works as a stream cipher (computes a keystream)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An IV, b</a:t>
            </a:r>
            <a:r>
              <a:rPr lang="en-US" baseline="-25000"/>
              <a:t>0</a:t>
            </a:r>
            <a:r>
              <a:rPr lang="en-US"/>
              <a:t> is encrypted to generate b</a:t>
            </a:r>
            <a:r>
              <a:rPr lang="en-US" baseline="-25000"/>
              <a:t>1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Then, b</a:t>
            </a:r>
            <a:r>
              <a:rPr lang="en-US" baseline="-25000"/>
              <a:t>1</a:t>
            </a:r>
            <a:r>
              <a:rPr lang="en-US"/>
              <a:t> is encrypted to generate b</a:t>
            </a:r>
            <a:r>
              <a:rPr lang="en-US" baseline="-25000"/>
              <a:t>2</a:t>
            </a:r>
            <a:r>
              <a:rPr lang="en-US"/>
              <a:t> and so on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b</a:t>
            </a:r>
            <a:r>
              <a:rPr lang="en-US" baseline="-25000"/>
              <a:t>0</a:t>
            </a:r>
            <a:r>
              <a:rPr lang="en-US"/>
              <a:t> | b</a:t>
            </a:r>
            <a:r>
              <a:rPr lang="en-US" baseline="-25000"/>
              <a:t>1</a:t>
            </a:r>
            <a:r>
              <a:rPr lang="en-US"/>
              <a:t> | b</a:t>
            </a:r>
            <a:r>
              <a:rPr lang="en-US" baseline="-25000"/>
              <a:t>2</a:t>
            </a:r>
            <a:r>
              <a:rPr lang="en-US"/>
              <a:t> | … is the one-time pad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Has the advantages of stream ciphers</a:t>
            </a:r>
            <a:endParaRPr/>
          </a:p>
          <a:p>
            <a:pPr marL="914400" lvl="2" indent="-228600" algn="l" rtl="0">
              <a:spcBef>
                <a:spcPts val="333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Can prepare the keystream in advance (offline)</a:t>
            </a:r>
            <a:endParaRPr/>
          </a:p>
          <a:p>
            <a:pPr marL="914400" lvl="2" indent="-228600" algn="l" rtl="0">
              <a:spcBef>
                <a:spcPts val="333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As a byte arrives it can be sent (no need to wait for a complete 64 bit block to arrive)</a:t>
            </a:r>
            <a:endParaRPr/>
          </a:p>
          <a:p>
            <a:pPr marL="914400" lvl="2" indent="-228600" algn="l" rtl="0">
              <a:spcBef>
                <a:spcPts val="333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If some bits are flipped en route in a given block, following block still can be decrypted correctly</a:t>
            </a:r>
            <a:endParaRPr/>
          </a:p>
          <a:p>
            <a:pPr marL="342900" lvl="0" indent="-228600" algn="l" rtl="0">
              <a:spcBef>
                <a:spcPts val="444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Problems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Known cleartext, ciphertext attack is fatal</a:t>
            </a:r>
            <a:endParaRPr/>
          </a:p>
          <a:p>
            <a:pPr marL="914400" lvl="2" indent="-228600" algn="l" rtl="0">
              <a:spcBef>
                <a:spcPts val="333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XORing them gives the keystream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XORing two ciphertexts whose keystreams are equal could reveal one cleartext if the other is known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CIPHER FEEDBACK </a:t>
            </a:r>
            <a:endParaRPr/>
          </a:p>
        </p:txBody>
      </p:sp>
      <p:sp>
        <p:nvSpPr>
          <p:cNvPr id="287" name="Google Shape;287;p40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Similar to OFB but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Instead of having b</a:t>
            </a:r>
            <a:r>
              <a:rPr lang="en-US" baseline="-25000"/>
              <a:t>i+1</a:t>
            </a:r>
            <a:r>
              <a:rPr lang="en-US"/>
              <a:t> = E</a:t>
            </a:r>
            <a:r>
              <a:rPr lang="en-US" baseline="-25000"/>
              <a:t>DES</a:t>
            </a:r>
            <a:r>
              <a:rPr lang="en-US"/>
              <a:t>{b</a:t>
            </a:r>
            <a:r>
              <a:rPr lang="en-US" baseline="-25000"/>
              <a:t>i</a:t>
            </a:r>
            <a:r>
              <a:rPr lang="en-US"/>
              <a:t>}, now b</a:t>
            </a:r>
            <a:r>
              <a:rPr lang="en-US" baseline="-25000"/>
              <a:t>i+1</a:t>
            </a:r>
            <a:r>
              <a:rPr lang="en-US"/>
              <a:t> = E</a:t>
            </a:r>
            <a:r>
              <a:rPr lang="en-US" baseline="-25000"/>
              <a:t>DES</a:t>
            </a:r>
            <a:r>
              <a:rPr lang="en-US"/>
              <a:t>{b</a:t>
            </a:r>
            <a:r>
              <a:rPr lang="en-US" baseline="-25000"/>
              <a:t>i</a:t>
            </a:r>
            <a:r>
              <a:rPr lang="en-US"/>
              <a:t>     Block</a:t>
            </a:r>
            <a:r>
              <a:rPr lang="en-US" baseline="-25000"/>
              <a:t>i</a:t>
            </a:r>
            <a:r>
              <a:rPr lang="en-US"/>
              <a:t>}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Block</a:t>
            </a:r>
            <a:r>
              <a:rPr lang="en-US" baseline="-25000"/>
              <a:t>i</a:t>
            </a:r>
            <a:r>
              <a:rPr lang="en-US"/>
              <a:t> is the i</a:t>
            </a:r>
            <a:r>
              <a:rPr lang="en-US" baseline="30000"/>
              <a:t>th</a:t>
            </a:r>
            <a:r>
              <a:rPr lang="en-US"/>
              <a:t> block of plaintext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Avoids OFB’s problems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Problems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Keystream cannot be computed offline</a:t>
            </a:r>
            <a:endParaRPr/>
          </a:p>
        </p:txBody>
      </p:sp>
      <p:sp>
        <p:nvSpPr>
          <p:cNvPr id="288" name="Google Shape;288;p40"/>
          <p:cNvSpPr/>
          <p:nvPr/>
        </p:nvSpPr>
        <p:spPr>
          <a:xfrm>
            <a:off x="7220692" y="2259539"/>
            <a:ext cx="162429" cy="206755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9" name="Google Shape;289;p40"/>
          <p:cNvSpPr/>
          <p:nvPr/>
        </p:nvSpPr>
        <p:spPr>
          <a:xfrm>
            <a:off x="7228077" y="2259539"/>
            <a:ext cx="162428" cy="206755"/>
          </a:xfrm>
          <a:prstGeom prst="mathPlus">
            <a:avLst>
              <a:gd name="adj1" fmla="val 13043"/>
            </a:avLst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COUNTER (CTR)</a:t>
            </a:r>
            <a:endParaRPr/>
          </a:p>
        </p:txBody>
      </p:sp>
      <p:sp>
        <p:nvSpPr>
          <p:cNvPr id="295" name="Google Shape;295;p41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Computes a keystream offline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Generates a random iv then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Encrypts iv in order to generate b</a:t>
            </a:r>
            <a:r>
              <a:rPr lang="en-US" sz="2400" baseline="-25000"/>
              <a:t>0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Encrypts iv+1 in order to generate b</a:t>
            </a:r>
            <a:r>
              <a:rPr lang="en-US" sz="2400" baseline="-25000"/>
              <a:t>1</a:t>
            </a:r>
            <a:r>
              <a:rPr lang="en-US" sz="2400"/>
              <a:t> and so on</a:t>
            </a:r>
            <a:endParaRPr sz="2400"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Can start decryption at any block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Problems</a:t>
            </a:r>
            <a:endParaRPr sz="2800"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Known cleartext, ciphertext attack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XORing two ciphertexts whose keystreams are equal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BLOCK VS STREAM CIPHER</a:t>
            </a:r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Two different techniques (algorithms)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Stream ciphers: can encrypt any size</a:t>
            </a:r>
            <a:endParaRPr/>
          </a:p>
          <a:p>
            <a:pPr marL="9144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Are based on random number generators</a:t>
            </a:r>
            <a:endParaRPr/>
          </a:p>
          <a:p>
            <a:pPr marL="9144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The generated random number string has the same size as the data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Block ciphers: encrypt fixed size blocks</a:t>
            </a:r>
            <a:endParaRPr/>
          </a:p>
          <a:p>
            <a:pPr marL="9144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The data to be encrypted is split into blocks of a predefined size</a:t>
            </a:r>
            <a:endParaRPr sz="2000"/>
          </a:p>
          <a:p>
            <a:pPr marL="9144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If the block is smaller than that size, then padding bits are added before encryption (e.g. add zeros at the end)</a:t>
            </a:r>
            <a:endParaRPr/>
          </a:p>
          <a:p>
            <a:pPr marL="9144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Example: DES and IDEA use 64 bit blocks, AES uses 128 bit block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/>
          <p:nvPr/>
        </p:nvSpPr>
        <p:spPr>
          <a:xfrm>
            <a:off x="3100916" y="2288319"/>
            <a:ext cx="3509449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END</a:t>
            </a:r>
            <a:endParaRPr sz="180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4000"/>
              <a:buFont typeface="Book Antiqua"/>
              <a:buNone/>
            </a:pPr>
            <a:r>
              <a:rPr lang="en-US"/>
              <a:t>STREAM CIPHER</a:t>
            </a:r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STREAM CIPHER</a:t>
            </a:r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Stream cipher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Generates a random string: Keystream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Not to be confused with the shared Key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XORs it with the message to be encrypted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random string is not really random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Pseudo-random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pseudo-random string is used only once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One-time pad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RC4 is one of the most widely known stream ciphers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Used in WEP and in one version of WPA (TKIP)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Designed in 1987 and leaked out in 1994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Ron’s (Rivest) Code?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Rivest Cipher 4?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STREAM CIPHER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RC4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Simple to deploy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Off-line phase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1 to 256 bytes key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8 bytes key is used in WEP(Wired Equivalent Privacy)</a:t>
            </a:r>
            <a:endParaRPr/>
          </a:p>
        </p:txBody>
      </p:sp>
      <p:pic>
        <p:nvPicPr>
          <p:cNvPr id="148" name="Google Shape;148;p18" descr="Screenshot 2019-05-12 at 19.22.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700" y="3739128"/>
            <a:ext cx="7073900" cy="29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STREAM CIPHER</a:t>
            </a:r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457200" y="1590152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RC4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Decipher by XORing the enciphered message with the same pseudo-random string (can be regenerated using the same key K)</a:t>
            </a:r>
            <a:endParaRPr/>
          </a:p>
        </p:txBody>
      </p:sp>
      <p:pic>
        <p:nvPicPr>
          <p:cNvPr id="155" name="Google Shape;155;p19" descr="Screenshot 2019-05-12 at 19.23.3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128" y="3443252"/>
            <a:ext cx="4025900" cy="28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 descr="Screenshot 2019-05-12 at 19.23.46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62114" y="2753832"/>
            <a:ext cx="4000500" cy="40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STREAM CIPHER</a:t>
            </a:r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235710" y="1663992"/>
            <a:ext cx="86868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RC4</a:t>
            </a:r>
            <a:endParaRPr sz="3200"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Very easy to implement</a:t>
            </a:r>
            <a:endParaRPr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Light-weight</a:t>
            </a:r>
            <a:endParaRPr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But light security !</a:t>
            </a:r>
            <a:endParaRPr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The first few generated bytes give insight on the used key</a:t>
            </a:r>
            <a:endParaRPr/>
          </a:p>
          <a:p>
            <a:pPr marL="914400" lvl="2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Avoid using the first 256 bytes</a:t>
            </a:r>
            <a:endParaRPr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Not used anymore in new " secure” systems</a:t>
            </a:r>
            <a:endParaRPr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Still a good pseudo-numbers generator though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4000"/>
              <a:buFont typeface="Book Antiqua"/>
              <a:buNone/>
            </a:pPr>
            <a:r>
              <a:rPr lang="en-US"/>
              <a:t>BLOCK CIPHER</a:t>
            </a:r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pothecary">
  <a:themeElements>
    <a:clrScheme name="Apothecary">
      <a:dk1>
        <a:srgbClr val="000000"/>
      </a:dk1>
      <a:lt1>
        <a:srgbClr val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1654</Words>
  <Application>Microsoft Office PowerPoint</Application>
  <PresentationFormat>On-screen Show (4:3)</PresentationFormat>
  <Paragraphs>221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Century Gothic</vt:lpstr>
      <vt:lpstr>Arial</vt:lpstr>
      <vt:lpstr>Sen</vt:lpstr>
      <vt:lpstr>Book Antiqua</vt:lpstr>
      <vt:lpstr>Apothecary</vt:lpstr>
      <vt:lpstr>SECRET KEY CRYPTOGRAPHY</vt:lpstr>
      <vt:lpstr>WHY IS IT IMPORTANT</vt:lpstr>
      <vt:lpstr>BLOCK VS STREAM CIPHER</vt:lpstr>
      <vt:lpstr>STREAM CIPHER</vt:lpstr>
      <vt:lpstr>STREAM CIPHER</vt:lpstr>
      <vt:lpstr>STREAM CIPHER</vt:lpstr>
      <vt:lpstr>STREAM CIPHER</vt:lpstr>
      <vt:lpstr>STREAM CIPHER</vt:lpstr>
      <vt:lpstr>BLOCK CIPHER</vt:lpstr>
      <vt:lpstr>BLOCK CIPHER</vt:lpstr>
      <vt:lpstr>HOW ENCRYPTION WORKS?</vt:lpstr>
      <vt:lpstr>LETS CREATE A BLOCK CIPHER</vt:lpstr>
      <vt:lpstr>LETS CREATE A BLOCK CIPHER</vt:lpstr>
      <vt:lpstr>LETS CREATE A BLOCK CIPHER</vt:lpstr>
      <vt:lpstr>DATA ENCRYPTION STANDARD (DES)</vt:lpstr>
      <vt:lpstr>DES</vt:lpstr>
      <vt:lpstr>DES</vt:lpstr>
      <vt:lpstr>PERMUTATIONS</vt:lpstr>
      <vt:lpstr>ROUNDS</vt:lpstr>
      <vt:lpstr>ROUNDS</vt:lpstr>
      <vt:lpstr>DECRYPTION</vt:lpstr>
      <vt:lpstr>OBSERVATIONS</vt:lpstr>
      <vt:lpstr>OBSERVATIONS</vt:lpstr>
      <vt:lpstr>MODES OF OPERATION</vt:lpstr>
      <vt:lpstr>WHY?</vt:lpstr>
      <vt:lpstr>ELECTRONIC CODE BLOCK (ECB)</vt:lpstr>
      <vt:lpstr>OUTPUT FEEDBACK (OFB)</vt:lpstr>
      <vt:lpstr>CIPHER FEEDBACK </vt:lpstr>
      <vt:lpstr>COUNTER (CTR)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SECRET KEY CRYPTOGRAPHY</dc:title>
  <cp:lastModifiedBy>USER</cp:lastModifiedBy>
  <cp:revision>1</cp:revision>
  <dcterms:modified xsi:type="dcterms:W3CDTF">2024-05-28T09:59:28Z</dcterms:modified>
</cp:coreProperties>
</file>