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Sen" panose="020B0604020202020204" charset="0"/>
      <p:regular r:id="rId17"/>
      <p:bold r:id="rId18"/>
    </p:embeddedFont>
    <p:embeddedFont>
      <p:font typeface="Book Antiqua" panose="0204060205030503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4753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DR. O. I. </a:t>
            </a:r>
            <a:r>
              <a:rPr lang="en-US" smtClean="0"/>
              <a:t>ADELAIYE</a:t>
            </a:r>
            <a:endParaRPr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PUBLIC KEY ENCRYPTION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3100916" y="2288319"/>
            <a:ext cx="35094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END</a:t>
            </a:r>
            <a:endParaRPr sz="180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</a:pPr>
            <a:r>
              <a:rPr lang="en-US"/>
              <a:t>RSA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LET’S DO SOME MATHEMATICS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118131" y="1752600"/>
            <a:ext cx="8800684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1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Prime numbers: 2, 3, 5, 7, 11, 13, … </a:t>
            </a:r>
            <a:endParaRPr sz="3600"/>
          </a:p>
          <a:p>
            <a:pPr marL="914400" lvl="2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X is a prime number if it can only be divided by X or 1 </a:t>
            </a:r>
            <a:endParaRPr sz="2800"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9 and 10 are not prime numbers </a:t>
            </a:r>
            <a:endParaRPr/>
          </a:p>
          <a:p>
            <a:pPr marL="640080" lvl="1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Relatively prime numbers</a:t>
            </a:r>
            <a:endParaRPr/>
          </a:p>
          <a:p>
            <a:pPr marL="914400" lvl="2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X and Y are relatively prime if they do not have any common divider other than 1</a:t>
            </a:r>
            <a:endParaRPr/>
          </a:p>
          <a:p>
            <a:pPr marL="1280160" lvl="3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9 and 10 are relatively prime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SOME LOGIC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totient function 𝜑(n)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Gives the number of numbers smaller than n and relatively prime to n 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𝜑(4) = 2 </a:t>
            </a:r>
            <a:endParaRPr sz="1600"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𝜑(5)= 4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𝜑(6)= 2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𝜑(10) = 4 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𝜑(143) = ?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n is a prime number, then 𝜑(n) = ?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n is the product of two distinct prime numbers p and q, then 𝜑(n) = (p-1)(q-1)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MORE MATHS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84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Modular arithmetic </a:t>
            </a:r>
            <a:endParaRPr sz="320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a mod n</a:t>
            </a:r>
            <a:r>
              <a:rPr lang="en-US" sz="2400"/>
              <a:t>: the rest of the division of </a:t>
            </a:r>
            <a:r>
              <a:rPr lang="en-US" sz="2400" b="1" i="1"/>
              <a:t>a </a:t>
            </a:r>
            <a:r>
              <a:rPr lang="en-US" sz="2400"/>
              <a:t>by </a:t>
            </a:r>
            <a:r>
              <a:rPr lang="en-US" sz="2400" b="1" i="1"/>
              <a:t>n </a:t>
            </a:r>
            <a:endParaRPr sz="2400" b="1" i="1"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 mod 3 = 2 </a:t>
            </a:r>
            <a:endParaRPr sz="2000"/>
          </a:p>
          <a:p>
            <a:pPr marL="3429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Some properties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(a+b) mod n = (a mod n + b mod n) mod n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13 + 17 mod 5 = 0 = (3 + 2) mod 5 = </a:t>
            </a:r>
            <a:endParaRPr/>
          </a:p>
          <a:p>
            <a:pPr marL="41148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(13 mod 5 + 17 mod 5) mod 5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/>
              <a:t>(a*b) mod n = (a mod n * b mod n) mod n </a:t>
            </a:r>
            <a:endParaRPr sz="2400" i="1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7*3 mod 5 = 1 = (2 * 3) mod 5 </a:t>
            </a:r>
            <a:endParaRPr/>
          </a:p>
          <a:p>
            <a:pPr marL="41148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= (7 mod 5 * 3 mod 5) mod n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7 is the </a:t>
            </a:r>
            <a:r>
              <a:rPr lang="en-US" sz="2400">
                <a:solidFill>
                  <a:srgbClr val="FF0000"/>
                </a:solidFill>
              </a:rPr>
              <a:t>multiplicative inverse</a:t>
            </a:r>
            <a:r>
              <a:rPr lang="en-US" sz="2400"/>
              <a:t> of 3 (mod 5) 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MORE MATHS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191960" y="1752600"/>
            <a:ext cx="880068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X will have a multiplicative inverse mod Y if and only if X and Y are relatively prime 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Does 4 have a multiplicative inverse mod 3?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Does 4 have a multiplicative inverse mod 8?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Does 4 have a multiplicative inverse mod 6? </a:t>
            </a:r>
            <a:endParaRPr sz="2800"/>
          </a:p>
          <a:p>
            <a:pPr marL="9144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Hint: 6=2x3 !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MORE MATHS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Modular Exponentiation</a:t>
            </a:r>
            <a:endParaRPr sz="3200"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7 mod 5=2, 7</a:t>
            </a:r>
            <a:r>
              <a:rPr lang="en-US" sz="2800" baseline="30000"/>
              <a:t>2</a:t>
            </a:r>
            <a:r>
              <a:rPr lang="en-US" sz="2800"/>
              <a:t> mod 5=4, 7</a:t>
            </a:r>
            <a:r>
              <a:rPr lang="en-US" sz="2800" baseline="30000"/>
              <a:t>3</a:t>
            </a:r>
            <a:r>
              <a:rPr lang="en-US" sz="2800"/>
              <a:t> mod 5=3, 7</a:t>
            </a:r>
            <a:r>
              <a:rPr lang="en-US" sz="2800" baseline="30000"/>
              <a:t>4</a:t>
            </a:r>
            <a:r>
              <a:rPr lang="en-US" sz="2800"/>
              <a:t> mod 5=1, 7</a:t>
            </a:r>
            <a:r>
              <a:rPr lang="en-US" sz="2800" baseline="30000"/>
              <a:t>5</a:t>
            </a:r>
            <a:r>
              <a:rPr lang="en-US" sz="2800"/>
              <a:t> mod 5=2, …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8 mod 6=2, 8</a:t>
            </a:r>
            <a:r>
              <a:rPr lang="en-US" sz="2800" baseline="30000"/>
              <a:t>2</a:t>
            </a:r>
            <a:r>
              <a:rPr lang="en-US" sz="2800"/>
              <a:t> mod 6=4, 8</a:t>
            </a:r>
            <a:r>
              <a:rPr lang="en-US" sz="2800" baseline="30000"/>
              <a:t>3</a:t>
            </a:r>
            <a:r>
              <a:rPr lang="en-US" sz="2800"/>
              <a:t> mod 6=2, 8</a:t>
            </a:r>
            <a:r>
              <a:rPr lang="en-US" sz="2800" baseline="30000"/>
              <a:t>4</a:t>
            </a:r>
            <a:r>
              <a:rPr lang="en-US" sz="2800"/>
              <a:t> mod 6=4, …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8</a:t>
            </a:r>
            <a:r>
              <a:rPr lang="en-US" sz="2800" baseline="30000"/>
              <a:t>5</a:t>
            </a:r>
            <a:r>
              <a:rPr lang="en-US" sz="2800"/>
              <a:t> mod 6 = 8</a:t>
            </a:r>
            <a:r>
              <a:rPr lang="en-US" sz="2800" baseline="30000"/>
              <a:t>3</a:t>
            </a:r>
            <a:r>
              <a:rPr lang="en-US" sz="2800"/>
              <a:t> mod 6 = 8 mod 6= 2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8</a:t>
            </a:r>
            <a:r>
              <a:rPr lang="en-US" sz="2800" baseline="30000"/>
              <a:t>3</a:t>
            </a:r>
            <a:r>
              <a:rPr lang="en-US" sz="2800"/>
              <a:t> mod 6 = 8</a:t>
            </a:r>
            <a:r>
              <a:rPr lang="en-US" sz="2800" baseline="30000"/>
              <a:t>3</a:t>
            </a:r>
            <a:r>
              <a:rPr lang="en-US" sz="2800"/>
              <a:t> </a:t>
            </a:r>
            <a:r>
              <a:rPr lang="en-US" sz="2800" baseline="30000"/>
              <a:t>mod 2 </a:t>
            </a:r>
            <a:r>
              <a:rPr lang="en-US" sz="2800"/>
              <a:t>mod 6= 8 mod 6 = 2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8</a:t>
            </a:r>
            <a:r>
              <a:rPr lang="en-US" sz="2800" baseline="30000"/>
              <a:t>5</a:t>
            </a:r>
            <a:r>
              <a:rPr lang="en-US" sz="2800"/>
              <a:t> mod 6 = 8</a:t>
            </a:r>
            <a:r>
              <a:rPr lang="en-US" sz="2800" baseline="30000"/>
              <a:t>5 mod 2 </a:t>
            </a:r>
            <a:r>
              <a:rPr lang="en-US" sz="2800"/>
              <a:t>mod 6= 8mod 6 = 2 </a:t>
            </a:r>
            <a:endParaRPr/>
          </a:p>
          <a:p>
            <a:pPr marL="640080" lvl="1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Why “mod 2”? Because 𝜑(6)=2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AND A LITTLE MORE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X</a:t>
            </a:r>
            <a:r>
              <a:rPr lang="en-US" sz="3600" baseline="30000"/>
              <a:t>y</a:t>
            </a:r>
            <a:r>
              <a:rPr lang="en-US" sz="3600"/>
              <a:t> mod n = X</a:t>
            </a:r>
            <a:r>
              <a:rPr lang="en-US" sz="3600" baseline="30000"/>
              <a:t>y</a:t>
            </a:r>
            <a:r>
              <a:rPr lang="en-US" sz="3600"/>
              <a:t> </a:t>
            </a:r>
            <a:r>
              <a:rPr lang="en-US" sz="3600" baseline="30000"/>
              <a:t>mod 𝜑(n)</a:t>
            </a:r>
            <a:r>
              <a:rPr lang="en-US" sz="3600"/>
              <a:t> mod n </a:t>
            </a:r>
            <a:endParaRPr sz="36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Valid only when n is a prime or the product of distinct primes </a:t>
            </a:r>
            <a:endParaRPr/>
          </a:p>
          <a:p>
            <a:pPr marL="342900" lvl="0" indent="-228600" algn="l" rtl="0">
              <a:spcBef>
                <a:spcPts val="72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Particular case: if y mod 𝜑(n) = 1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Then, </a:t>
            </a:r>
            <a:r>
              <a:rPr lang="en-US" sz="2400" i="1"/>
              <a:t>X</a:t>
            </a:r>
            <a:r>
              <a:rPr lang="en-US" sz="2400" i="1" baseline="30000"/>
              <a:t>y</a:t>
            </a:r>
            <a:r>
              <a:rPr lang="en-US" sz="2400" i="1"/>
              <a:t> mod n = X</a:t>
            </a:r>
            <a:r>
              <a:rPr lang="en-US" sz="2400" i="1" baseline="30000"/>
              <a:t>y mod </a:t>
            </a:r>
            <a:r>
              <a:rPr lang="en-US" sz="2400" baseline="30000"/>
              <a:t>𝜑</a:t>
            </a:r>
            <a:r>
              <a:rPr lang="en-US" sz="2400" i="1" baseline="30000"/>
              <a:t>(n)</a:t>
            </a:r>
            <a:r>
              <a:rPr lang="en-US" sz="2400" i="1"/>
              <a:t> mod n = X mod n </a:t>
            </a:r>
            <a:endParaRPr sz="2400"/>
          </a:p>
          <a:p>
            <a:pPr marL="640080" lvl="1" indent="-2286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Very important for RSA !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</a:pPr>
            <a:r>
              <a:rPr lang="en-US"/>
              <a:t>RSA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176646" y="1752600"/>
            <a:ext cx="86868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Rivest, Shamir, Adleman </a:t>
            </a:r>
            <a:endParaRPr sz="320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a large n such that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</a:t>
            </a:r>
            <a:r>
              <a:rPr lang="en-US" i="1"/>
              <a:t>n = p x q</a:t>
            </a:r>
            <a:r>
              <a:rPr lang="en-US"/>
              <a:t>, where p and q are large prime numbers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Choose e relatively prime to n (3?) 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(e,n) is the public key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Encrypting message m with it: c=m</a:t>
            </a:r>
            <a:r>
              <a:rPr lang="en-US" baseline="30000"/>
              <a:t>e</a:t>
            </a:r>
            <a:r>
              <a:rPr lang="en-US" sz="1200"/>
              <a:t> </a:t>
            </a:r>
            <a:r>
              <a:rPr lang="en-US"/>
              <a:t>mod n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Choose d such that e.d = 1 mod 𝜑(n)</a:t>
            </a:r>
            <a:endParaRPr/>
          </a:p>
          <a:p>
            <a:pPr marL="9144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(d,n) is the private key </a:t>
            </a:r>
            <a:endParaRPr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Decryption: m=c</a:t>
            </a:r>
            <a:r>
              <a:rPr lang="en-US" sz="2400" baseline="30000"/>
              <a:t>d</a:t>
            </a:r>
            <a:r>
              <a:rPr lang="en-US" sz="1600"/>
              <a:t> </a:t>
            </a:r>
            <a:r>
              <a:rPr lang="en-US" sz="2400"/>
              <a:t>mod n (why)?</a:t>
            </a:r>
            <a:endParaRPr/>
          </a:p>
          <a:p>
            <a:pPr marL="9144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Because c</a:t>
            </a:r>
            <a:r>
              <a:rPr lang="en-US" baseline="30000"/>
              <a:t>d</a:t>
            </a:r>
            <a:r>
              <a:rPr lang="en-US" sz="1000"/>
              <a:t> </a:t>
            </a:r>
            <a:r>
              <a:rPr lang="en-US"/>
              <a:t>mod n=(m</a:t>
            </a:r>
            <a:r>
              <a:rPr lang="en-US" baseline="30000"/>
              <a:t>e</a:t>
            </a:r>
            <a:r>
              <a:rPr lang="en-US" sz="1000"/>
              <a:t> </a:t>
            </a:r>
            <a:r>
              <a:rPr lang="en-US"/>
              <a:t>mod n)</a:t>
            </a:r>
            <a:r>
              <a:rPr lang="en-US" baseline="30000"/>
              <a:t>d</a:t>
            </a:r>
            <a:r>
              <a:rPr lang="en-US" sz="1000"/>
              <a:t> </a:t>
            </a:r>
            <a:r>
              <a:rPr lang="en-US"/>
              <a:t>n = m</a:t>
            </a:r>
            <a:r>
              <a:rPr lang="en-US" baseline="30000"/>
              <a:t>e.d</a:t>
            </a:r>
            <a:r>
              <a:rPr lang="en-US" sz="1000"/>
              <a:t> </a:t>
            </a:r>
            <a:r>
              <a:rPr lang="en-US"/>
              <a:t>mod n= m</a:t>
            </a:r>
            <a:r>
              <a:rPr lang="en-US" baseline="30000"/>
              <a:t>e.d 𝜑(n)</a:t>
            </a:r>
            <a:r>
              <a:rPr lang="en-US" sz="1200"/>
              <a:t> </a:t>
            </a:r>
            <a:r>
              <a:rPr lang="en-US"/>
              <a:t>mod n= m mod n 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Works the same way when encrypting with the private key and decrypting with the public key </a:t>
            </a:r>
            <a:endParaRPr/>
          </a:p>
          <a:p>
            <a:pPr marL="11430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Arial</vt:lpstr>
      <vt:lpstr>Sen</vt:lpstr>
      <vt:lpstr>Book Antiqua</vt:lpstr>
      <vt:lpstr>Apothecary</vt:lpstr>
      <vt:lpstr>PUBLIC KEY ENCRYPTION</vt:lpstr>
      <vt:lpstr>RSA</vt:lpstr>
      <vt:lpstr>LET’S DO SOME MATHEMATICS</vt:lpstr>
      <vt:lpstr>SOME LOGIC</vt:lpstr>
      <vt:lpstr>MORE MATHS</vt:lpstr>
      <vt:lpstr>MORE MATHS</vt:lpstr>
      <vt:lpstr>MORE MATHS</vt:lpstr>
      <vt:lpstr>AND A LITTLE MORE</vt:lpstr>
      <vt:lpstr>RSA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ENCRYPTION</dc:title>
  <cp:lastModifiedBy>USER</cp:lastModifiedBy>
  <cp:revision>1</cp:revision>
  <dcterms:modified xsi:type="dcterms:W3CDTF">2024-05-28T10:00:50Z</dcterms:modified>
</cp:coreProperties>
</file>